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8" r:id="rId9"/>
    <p:sldId id="269" r:id="rId10"/>
    <p:sldId id="270" r:id="rId11"/>
    <p:sldId id="263"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1950"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9EB4A3-CE39-4B90-9F97-9F38D59D61A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44C39544-A92C-4E2A-AA8F-4F7C40DB0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17975C93-FF15-44F7-B719-215B3142008B}"/>
              </a:ext>
            </a:extLst>
          </p:cNvPr>
          <p:cNvSpPr>
            <a:spLocks noGrp="1"/>
          </p:cNvSpPr>
          <p:nvPr>
            <p:ph type="dt" sz="half" idx="10"/>
          </p:nvPr>
        </p:nvSpPr>
        <p:spPr/>
        <p:txBody>
          <a:bodyPr/>
          <a:lstStyle/>
          <a:p>
            <a:fld id="{9B3C7D7D-6EFE-449D-BBFA-35DA01B6A7B1}" type="datetimeFigureOut">
              <a:rPr lang="en-US" smtClean="0"/>
              <a:t>3/17/2021</a:t>
            </a:fld>
            <a:endParaRPr lang="en-US"/>
          </a:p>
        </p:txBody>
      </p:sp>
      <p:sp>
        <p:nvSpPr>
          <p:cNvPr id="5" name="바닥글 개체 틀 4">
            <a:extLst>
              <a:ext uri="{FF2B5EF4-FFF2-40B4-BE49-F238E27FC236}">
                <a16:creationId xmlns:a16="http://schemas.microsoft.com/office/drawing/2014/main" id="{C4A56565-B1A5-4A33-BBA0-84F50D7AA89F}"/>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84C2B654-9270-4D91-8D9F-D1C446D710F2}"/>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384649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C6E9BF-CA03-4BD2-99D1-9673B8FA202A}"/>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B01823D7-3B4A-427E-AF19-987BE18B405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6D21B756-8046-44AD-B733-913E980C8BAE}"/>
              </a:ext>
            </a:extLst>
          </p:cNvPr>
          <p:cNvSpPr>
            <a:spLocks noGrp="1"/>
          </p:cNvSpPr>
          <p:nvPr>
            <p:ph type="dt" sz="half" idx="10"/>
          </p:nvPr>
        </p:nvSpPr>
        <p:spPr/>
        <p:txBody>
          <a:bodyPr/>
          <a:lstStyle/>
          <a:p>
            <a:fld id="{9B3C7D7D-6EFE-449D-BBFA-35DA01B6A7B1}" type="datetimeFigureOut">
              <a:rPr lang="en-US" smtClean="0"/>
              <a:t>3/17/2021</a:t>
            </a:fld>
            <a:endParaRPr lang="en-US"/>
          </a:p>
        </p:txBody>
      </p:sp>
      <p:sp>
        <p:nvSpPr>
          <p:cNvPr id="5" name="바닥글 개체 틀 4">
            <a:extLst>
              <a:ext uri="{FF2B5EF4-FFF2-40B4-BE49-F238E27FC236}">
                <a16:creationId xmlns:a16="http://schemas.microsoft.com/office/drawing/2014/main" id="{6384BA1E-747B-43F8-8407-1A2CCABDC97A}"/>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A0A7354A-3C8C-4686-9CAC-EBDC4F0378D8}"/>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428582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4819978-DF12-47B5-A048-C957782B49B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62E77AC9-435F-49D0-B2E2-9FE9E84A151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DDA8D39C-A029-4559-9258-1A91FAC0509B}"/>
              </a:ext>
            </a:extLst>
          </p:cNvPr>
          <p:cNvSpPr>
            <a:spLocks noGrp="1"/>
          </p:cNvSpPr>
          <p:nvPr>
            <p:ph type="dt" sz="half" idx="10"/>
          </p:nvPr>
        </p:nvSpPr>
        <p:spPr/>
        <p:txBody>
          <a:bodyPr/>
          <a:lstStyle/>
          <a:p>
            <a:fld id="{9B3C7D7D-6EFE-449D-BBFA-35DA01B6A7B1}" type="datetimeFigureOut">
              <a:rPr lang="en-US" smtClean="0"/>
              <a:t>3/17/2021</a:t>
            </a:fld>
            <a:endParaRPr lang="en-US"/>
          </a:p>
        </p:txBody>
      </p:sp>
      <p:sp>
        <p:nvSpPr>
          <p:cNvPr id="5" name="바닥글 개체 틀 4">
            <a:extLst>
              <a:ext uri="{FF2B5EF4-FFF2-40B4-BE49-F238E27FC236}">
                <a16:creationId xmlns:a16="http://schemas.microsoft.com/office/drawing/2014/main" id="{14D0DC6B-CC8C-4A01-AB1C-DE205834471D}"/>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69868867-D1A8-4888-B522-B5797D52709A}"/>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136924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2F7E8B-9ACF-4010-BEF3-896DC0925C29}"/>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472BF324-1380-40E0-A6AF-82E8D902453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42F626DC-D56B-44B3-A3DF-60EDB6D8BC52}"/>
              </a:ext>
            </a:extLst>
          </p:cNvPr>
          <p:cNvSpPr>
            <a:spLocks noGrp="1"/>
          </p:cNvSpPr>
          <p:nvPr>
            <p:ph type="dt" sz="half" idx="10"/>
          </p:nvPr>
        </p:nvSpPr>
        <p:spPr/>
        <p:txBody>
          <a:bodyPr/>
          <a:lstStyle/>
          <a:p>
            <a:fld id="{9B3C7D7D-6EFE-449D-BBFA-35DA01B6A7B1}" type="datetimeFigureOut">
              <a:rPr lang="en-US" smtClean="0"/>
              <a:t>3/17/2021</a:t>
            </a:fld>
            <a:endParaRPr lang="en-US"/>
          </a:p>
        </p:txBody>
      </p:sp>
      <p:sp>
        <p:nvSpPr>
          <p:cNvPr id="5" name="바닥글 개체 틀 4">
            <a:extLst>
              <a:ext uri="{FF2B5EF4-FFF2-40B4-BE49-F238E27FC236}">
                <a16:creationId xmlns:a16="http://schemas.microsoft.com/office/drawing/2014/main" id="{921321A8-5F5C-4D24-AD3C-F862903CEFC0}"/>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62FABEBA-831E-4D6D-A7A7-FD24ED4F004D}"/>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141555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387462-8151-4EA3-9138-DFF2E5448A1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3461180-4316-48B9-86F5-40D8A1158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69100488-7756-4B0B-A071-5B009C60480B}"/>
              </a:ext>
            </a:extLst>
          </p:cNvPr>
          <p:cNvSpPr>
            <a:spLocks noGrp="1"/>
          </p:cNvSpPr>
          <p:nvPr>
            <p:ph type="dt" sz="half" idx="10"/>
          </p:nvPr>
        </p:nvSpPr>
        <p:spPr/>
        <p:txBody>
          <a:bodyPr/>
          <a:lstStyle/>
          <a:p>
            <a:fld id="{9B3C7D7D-6EFE-449D-BBFA-35DA01B6A7B1}" type="datetimeFigureOut">
              <a:rPr lang="en-US" smtClean="0"/>
              <a:t>3/17/2021</a:t>
            </a:fld>
            <a:endParaRPr lang="en-US"/>
          </a:p>
        </p:txBody>
      </p:sp>
      <p:sp>
        <p:nvSpPr>
          <p:cNvPr id="5" name="바닥글 개체 틀 4">
            <a:extLst>
              <a:ext uri="{FF2B5EF4-FFF2-40B4-BE49-F238E27FC236}">
                <a16:creationId xmlns:a16="http://schemas.microsoft.com/office/drawing/2014/main" id="{BD063098-3288-4B1D-8780-0C16FCB2E9AA}"/>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D983C8ED-B02A-4F7C-A884-A0C12EA5CD86}"/>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417192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5EFFD0-CA16-45D7-82AD-06B8C643B9E3}"/>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5F0A7DE9-1551-4585-BE67-F401DCBDFB2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080F005F-9943-42D9-83A2-A2B804FF4FC1}"/>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FB251A29-B902-4FAD-9548-E3C8271038C4}"/>
              </a:ext>
            </a:extLst>
          </p:cNvPr>
          <p:cNvSpPr>
            <a:spLocks noGrp="1"/>
          </p:cNvSpPr>
          <p:nvPr>
            <p:ph type="dt" sz="half" idx="10"/>
          </p:nvPr>
        </p:nvSpPr>
        <p:spPr/>
        <p:txBody>
          <a:bodyPr/>
          <a:lstStyle/>
          <a:p>
            <a:fld id="{9B3C7D7D-6EFE-449D-BBFA-35DA01B6A7B1}" type="datetimeFigureOut">
              <a:rPr lang="en-US" smtClean="0"/>
              <a:t>3/17/2021</a:t>
            </a:fld>
            <a:endParaRPr lang="en-US"/>
          </a:p>
        </p:txBody>
      </p:sp>
      <p:sp>
        <p:nvSpPr>
          <p:cNvPr id="6" name="바닥글 개체 틀 5">
            <a:extLst>
              <a:ext uri="{FF2B5EF4-FFF2-40B4-BE49-F238E27FC236}">
                <a16:creationId xmlns:a16="http://schemas.microsoft.com/office/drawing/2014/main" id="{E8560D1F-4D9C-49C9-84D2-CD0A48A7A38A}"/>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E20A8742-1C27-4A0F-9CE2-EAFA4C57632F}"/>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344497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69B6419-3530-4DC3-8CCC-D8D65F147143}"/>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ECF52360-392B-442C-807A-7CE03F9D0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F194E682-55DF-4781-96C5-05D32C3FEE5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C0E57446-9BBC-45BE-AC66-1B840A5D0E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D883D3E-C393-42BF-97D7-A3C13F062B9A}"/>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5808330B-5C58-4D50-9CF3-D0CAE99E36E3}"/>
              </a:ext>
            </a:extLst>
          </p:cNvPr>
          <p:cNvSpPr>
            <a:spLocks noGrp="1"/>
          </p:cNvSpPr>
          <p:nvPr>
            <p:ph type="dt" sz="half" idx="10"/>
          </p:nvPr>
        </p:nvSpPr>
        <p:spPr/>
        <p:txBody>
          <a:bodyPr/>
          <a:lstStyle/>
          <a:p>
            <a:fld id="{9B3C7D7D-6EFE-449D-BBFA-35DA01B6A7B1}" type="datetimeFigureOut">
              <a:rPr lang="en-US" smtClean="0"/>
              <a:t>3/17/2021</a:t>
            </a:fld>
            <a:endParaRPr lang="en-US"/>
          </a:p>
        </p:txBody>
      </p:sp>
      <p:sp>
        <p:nvSpPr>
          <p:cNvPr id="8" name="바닥글 개체 틀 7">
            <a:extLst>
              <a:ext uri="{FF2B5EF4-FFF2-40B4-BE49-F238E27FC236}">
                <a16:creationId xmlns:a16="http://schemas.microsoft.com/office/drawing/2014/main" id="{9A328C6F-4FF6-416D-844F-8898C11FC955}"/>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FF16BE9F-5673-47FD-95F8-7EAEFC078727}"/>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209768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F18FF1-E5FD-4B81-BBAE-B0DB8225340D}"/>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C1E1C456-BF2D-42B6-B8DD-1B765B7B4F9D}"/>
              </a:ext>
            </a:extLst>
          </p:cNvPr>
          <p:cNvSpPr>
            <a:spLocks noGrp="1"/>
          </p:cNvSpPr>
          <p:nvPr>
            <p:ph type="dt" sz="half" idx="10"/>
          </p:nvPr>
        </p:nvSpPr>
        <p:spPr/>
        <p:txBody>
          <a:bodyPr/>
          <a:lstStyle/>
          <a:p>
            <a:fld id="{9B3C7D7D-6EFE-449D-BBFA-35DA01B6A7B1}" type="datetimeFigureOut">
              <a:rPr lang="en-US" smtClean="0"/>
              <a:t>3/17/2021</a:t>
            </a:fld>
            <a:endParaRPr lang="en-US"/>
          </a:p>
        </p:txBody>
      </p:sp>
      <p:sp>
        <p:nvSpPr>
          <p:cNvPr id="4" name="바닥글 개체 틀 3">
            <a:extLst>
              <a:ext uri="{FF2B5EF4-FFF2-40B4-BE49-F238E27FC236}">
                <a16:creationId xmlns:a16="http://schemas.microsoft.com/office/drawing/2014/main" id="{FAE7B3DE-5756-41DC-BA79-CC69CE26CC78}"/>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A4D1414A-7B5F-4977-86B7-02456F0A51F1}"/>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2961767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6E62370-9F09-4D36-95A8-BBBE7E939058}"/>
              </a:ext>
            </a:extLst>
          </p:cNvPr>
          <p:cNvSpPr>
            <a:spLocks noGrp="1"/>
          </p:cNvSpPr>
          <p:nvPr>
            <p:ph type="dt" sz="half" idx="10"/>
          </p:nvPr>
        </p:nvSpPr>
        <p:spPr/>
        <p:txBody>
          <a:bodyPr/>
          <a:lstStyle/>
          <a:p>
            <a:fld id="{9B3C7D7D-6EFE-449D-BBFA-35DA01B6A7B1}" type="datetimeFigureOut">
              <a:rPr lang="en-US" smtClean="0"/>
              <a:t>3/17/2021</a:t>
            </a:fld>
            <a:endParaRPr lang="en-US"/>
          </a:p>
        </p:txBody>
      </p:sp>
      <p:sp>
        <p:nvSpPr>
          <p:cNvPr id="3" name="바닥글 개체 틀 2">
            <a:extLst>
              <a:ext uri="{FF2B5EF4-FFF2-40B4-BE49-F238E27FC236}">
                <a16:creationId xmlns:a16="http://schemas.microsoft.com/office/drawing/2014/main" id="{2534FEB2-BC2A-4FFB-A626-9D105F0631C1}"/>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63B6337C-2AC9-42B0-BFCD-C4A57A71B2FE}"/>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193957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891777-0DCB-485F-83BF-67D8F44CA50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AAF24062-45F0-45ED-AB4B-6C75E12F9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4147804E-D990-491D-9E15-F9322E378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7734F38-C9B5-4DD4-87AC-22F9A81841E5}"/>
              </a:ext>
            </a:extLst>
          </p:cNvPr>
          <p:cNvSpPr>
            <a:spLocks noGrp="1"/>
          </p:cNvSpPr>
          <p:nvPr>
            <p:ph type="dt" sz="half" idx="10"/>
          </p:nvPr>
        </p:nvSpPr>
        <p:spPr/>
        <p:txBody>
          <a:bodyPr/>
          <a:lstStyle/>
          <a:p>
            <a:fld id="{9B3C7D7D-6EFE-449D-BBFA-35DA01B6A7B1}" type="datetimeFigureOut">
              <a:rPr lang="en-US" smtClean="0"/>
              <a:t>3/17/2021</a:t>
            </a:fld>
            <a:endParaRPr lang="en-US"/>
          </a:p>
        </p:txBody>
      </p:sp>
      <p:sp>
        <p:nvSpPr>
          <p:cNvPr id="6" name="바닥글 개체 틀 5">
            <a:extLst>
              <a:ext uri="{FF2B5EF4-FFF2-40B4-BE49-F238E27FC236}">
                <a16:creationId xmlns:a16="http://schemas.microsoft.com/office/drawing/2014/main" id="{F2388A3E-3D3A-483C-A1BF-4CAA258DC55D}"/>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91EF6822-3F45-4EF5-AA2B-8A6CEF6E46AD}"/>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20511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28922F-8888-46FF-B919-3C1F3B65C53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BEBA7D6B-9E90-4FEC-93CE-66689C0A5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6217C5EE-3491-4B38-91AD-3AEBF32AF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224840A-96E3-4D1D-A2EB-35C5295EE165}"/>
              </a:ext>
            </a:extLst>
          </p:cNvPr>
          <p:cNvSpPr>
            <a:spLocks noGrp="1"/>
          </p:cNvSpPr>
          <p:nvPr>
            <p:ph type="dt" sz="half" idx="10"/>
          </p:nvPr>
        </p:nvSpPr>
        <p:spPr/>
        <p:txBody>
          <a:bodyPr/>
          <a:lstStyle/>
          <a:p>
            <a:fld id="{9B3C7D7D-6EFE-449D-BBFA-35DA01B6A7B1}" type="datetimeFigureOut">
              <a:rPr lang="en-US" smtClean="0"/>
              <a:t>3/17/2021</a:t>
            </a:fld>
            <a:endParaRPr lang="en-US"/>
          </a:p>
        </p:txBody>
      </p:sp>
      <p:sp>
        <p:nvSpPr>
          <p:cNvPr id="6" name="바닥글 개체 틀 5">
            <a:extLst>
              <a:ext uri="{FF2B5EF4-FFF2-40B4-BE49-F238E27FC236}">
                <a16:creationId xmlns:a16="http://schemas.microsoft.com/office/drawing/2014/main" id="{1426ED59-CA7B-4A0F-88C7-969CF2ADE762}"/>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3CF2127F-D94C-43DA-89C3-D62958847B51}"/>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143416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A568613-223B-4D13-9665-20335BB30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25FEAB5-4441-46F0-AF0F-B911661C44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3941AAE4-DB27-47F3-B91C-B9B115A48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C7D7D-6EFE-449D-BBFA-35DA01B6A7B1}" type="datetimeFigureOut">
              <a:rPr lang="en-US" smtClean="0"/>
              <a:t>3/17/2021</a:t>
            </a:fld>
            <a:endParaRPr lang="en-US"/>
          </a:p>
        </p:txBody>
      </p:sp>
      <p:sp>
        <p:nvSpPr>
          <p:cNvPr id="5" name="바닥글 개체 틀 4">
            <a:extLst>
              <a:ext uri="{FF2B5EF4-FFF2-40B4-BE49-F238E27FC236}">
                <a16:creationId xmlns:a16="http://schemas.microsoft.com/office/drawing/2014/main" id="{A394EAAD-4DE3-44A9-A203-5CF4FEE2B6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1F8B4F52-5512-41CA-AB51-91AAEFB903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B1C76-7C8B-4456-80D4-E8B4CBB839F7}" type="slidenum">
              <a:rPr lang="en-US" smtClean="0"/>
              <a:t>‹#›</a:t>
            </a:fld>
            <a:endParaRPr lang="en-US"/>
          </a:p>
        </p:txBody>
      </p:sp>
    </p:spTree>
    <p:extLst>
      <p:ext uri="{BB962C8B-B14F-4D97-AF65-F5344CB8AC3E}">
        <p14:creationId xmlns:p14="http://schemas.microsoft.com/office/powerpoint/2010/main" val="3293184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32AF52-8A77-4FCC-A49F-86BEF7F560C7}"/>
              </a:ext>
            </a:extLst>
          </p:cNvPr>
          <p:cNvSpPr txBox="1"/>
          <p:nvPr/>
        </p:nvSpPr>
        <p:spPr>
          <a:xfrm>
            <a:off x="2960205" y="2319635"/>
            <a:ext cx="6271589" cy="3785652"/>
          </a:xfrm>
          <a:prstGeom prst="rect">
            <a:avLst/>
          </a:prstGeom>
          <a:noFill/>
        </p:spPr>
        <p:txBody>
          <a:bodyPr wrap="none" rtlCol="0">
            <a:spAutoFit/>
          </a:bodyPr>
          <a:lstStyle/>
          <a:p>
            <a:pPr algn="ctr"/>
            <a:r>
              <a:rPr lang="en-US" sz="3600" b="1" dirty="0"/>
              <a:t>Open-KMI Project</a:t>
            </a:r>
          </a:p>
          <a:p>
            <a:endParaRPr lang="en-US" sz="2400" b="1" dirty="0"/>
          </a:p>
          <a:p>
            <a:endParaRPr lang="en-US" sz="2400" b="1" dirty="0"/>
          </a:p>
          <a:p>
            <a:endParaRPr lang="en-US" sz="2400" b="1" dirty="0"/>
          </a:p>
          <a:p>
            <a:pPr>
              <a:lnSpc>
                <a:spcPct val="150000"/>
              </a:lnSpc>
            </a:pPr>
            <a:r>
              <a:rPr lang="en-US" sz="2400" b="1" dirty="0"/>
              <a:t>Contributor(1):</a:t>
            </a:r>
            <a:r>
              <a:rPr lang="en-US" sz="2400" dirty="0"/>
              <a:t> </a:t>
            </a:r>
            <a:r>
              <a:rPr lang="en-US" sz="2400" dirty="0" err="1"/>
              <a:t>ehdvudee</a:t>
            </a:r>
            <a:endParaRPr lang="en-US" sz="2400" dirty="0"/>
          </a:p>
          <a:p>
            <a:pPr>
              <a:lnSpc>
                <a:spcPct val="150000"/>
              </a:lnSpc>
            </a:pPr>
            <a:r>
              <a:rPr lang="en-US" sz="2400" b="1" dirty="0"/>
              <a:t>GitHub: </a:t>
            </a:r>
            <a:r>
              <a:rPr lang="en-US" sz="2400" dirty="0"/>
              <a:t>https://github.com/ehdvudee/OpenKMI</a:t>
            </a:r>
          </a:p>
          <a:p>
            <a:pPr>
              <a:lnSpc>
                <a:spcPct val="150000"/>
              </a:lnSpc>
            </a:pPr>
            <a:r>
              <a:rPr lang="en-US" sz="2400" b="1" dirty="0"/>
              <a:t>E-Mail: </a:t>
            </a:r>
            <a:r>
              <a:rPr lang="en-US" sz="2400" dirty="0"/>
              <a:t>ehdvudee@naver.com</a:t>
            </a:r>
          </a:p>
          <a:p>
            <a:endParaRPr lang="en-US" sz="2400" b="1" dirty="0"/>
          </a:p>
        </p:txBody>
      </p:sp>
    </p:spTree>
    <p:extLst>
      <p:ext uri="{BB962C8B-B14F-4D97-AF65-F5344CB8AC3E}">
        <p14:creationId xmlns:p14="http://schemas.microsoft.com/office/powerpoint/2010/main" val="186274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7082132" cy="461665"/>
          </a:xfrm>
          <a:prstGeom prst="rect">
            <a:avLst/>
          </a:prstGeom>
          <a:noFill/>
        </p:spPr>
        <p:txBody>
          <a:bodyPr wrap="none" rtlCol="0">
            <a:spAutoFit/>
          </a:bodyPr>
          <a:lstStyle/>
          <a:p>
            <a:r>
              <a:rPr lang="en-US" sz="2400" b="1" dirty="0"/>
              <a:t>Open-Embedded-KMS Structure – Support Operations</a:t>
            </a:r>
          </a:p>
        </p:txBody>
      </p:sp>
      <p:sp>
        <p:nvSpPr>
          <p:cNvPr id="4" name="TextBox 3">
            <a:extLst>
              <a:ext uri="{FF2B5EF4-FFF2-40B4-BE49-F238E27FC236}">
                <a16:creationId xmlns:a16="http://schemas.microsoft.com/office/drawing/2014/main" id="{8AC17FE3-5F32-4FA1-BF5C-5CB17C265301}"/>
              </a:ext>
            </a:extLst>
          </p:cNvPr>
          <p:cNvSpPr txBox="1"/>
          <p:nvPr/>
        </p:nvSpPr>
        <p:spPr>
          <a:xfrm>
            <a:off x="1104899" y="1035546"/>
            <a:ext cx="8448675" cy="5355312"/>
          </a:xfrm>
          <a:prstGeom prst="rect">
            <a:avLst/>
          </a:prstGeom>
          <a:noFill/>
        </p:spPr>
        <p:txBody>
          <a:bodyPr wrap="square">
            <a:spAutoFit/>
          </a:bodyPr>
          <a:lstStyle/>
          <a:p>
            <a:r>
              <a:rPr lang="en-US" dirty="0"/>
              <a:t>		</a:t>
            </a:r>
          </a:p>
          <a:p>
            <a:r>
              <a:rPr lang="en-US" dirty="0"/>
              <a:t>			</a:t>
            </a:r>
            <a:r>
              <a:rPr lang="en-US" dirty="0" err="1"/>
              <a:t>createSymmetricKey</a:t>
            </a:r>
            <a:endParaRPr lang="en-US" dirty="0"/>
          </a:p>
          <a:p>
            <a:r>
              <a:rPr lang="en-US" dirty="0"/>
              <a:t>			</a:t>
            </a:r>
            <a:r>
              <a:rPr lang="en-US" dirty="0" err="1"/>
              <a:t>crateKeyPair</a:t>
            </a:r>
            <a:endParaRPr lang="en-US" dirty="0"/>
          </a:p>
          <a:p>
            <a:r>
              <a:rPr lang="en-US" dirty="0"/>
              <a:t>			</a:t>
            </a:r>
            <a:r>
              <a:rPr lang="en-US" dirty="0" err="1"/>
              <a:t>registerSymmetricKey</a:t>
            </a:r>
            <a:endParaRPr lang="en-US" dirty="0"/>
          </a:p>
          <a:p>
            <a:r>
              <a:rPr lang="en-US" dirty="0"/>
              <a:t>			</a:t>
            </a:r>
            <a:r>
              <a:rPr lang="en-US" dirty="0" err="1"/>
              <a:t>registerKeyPair</a:t>
            </a:r>
            <a:endParaRPr lang="en-US" dirty="0"/>
          </a:p>
          <a:p>
            <a:r>
              <a:rPr lang="en-US" dirty="0"/>
              <a:t>			</a:t>
            </a:r>
            <a:r>
              <a:rPr lang="en-US" dirty="0" err="1"/>
              <a:t>registerPublicKey</a:t>
            </a:r>
            <a:endParaRPr lang="en-US" dirty="0"/>
          </a:p>
          <a:p>
            <a:r>
              <a:rPr lang="en-US" dirty="0"/>
              <a:t>			</a:t>
            </a:r>
            <a:r>
              <a:rPr lang="en-US" dirty="0" err="1"/>
              <a:t>registerPrivateKey</a:t>
            </a:r>
            <a:endParaRPr lang="en-US" dirty="0"/>
          </a:p>
          <a:p>
            <a:r>
              <a:rPr lang="en-US" dirty="0"/>
              <a:t>			</a:t>
            </a:r>
            <a:r>
              <a:rPr lang="en-US" dirty="0" err="1"/>
              <a:t>registerCert</a:t>
            </a:r>
            <a:r>
              <a:rPr lang="en-US" dirty="0"/>
              <a:t>(</a:t>
            </a:r>
            <a:r>
              <a:rPr lang="en-US" dirty="0" err="1"/>
              <a:t>자동으로</a:t>
            </a:r>
            <a:r>
              <a:rPr lang="en-US" dirty="0"/>
              <a:t> </a:t>
            </a:r>
            <a:r>
              <a:rPr lang="en-US" dirty="0" err="1"/>
              <a:t>publicKey</a:t>
            </a:r>
            <a:r>
              <a:rPr lang="en-US" dirty="0"/>
              <a:t> </a:t>
            </a:r>
            <a:r>
              <a:rPr lang="en-US" dirty="0" err="1"/>
              <a:t>등록</a:t>
            </a:r>
            <a:r>
              <a:rPr lang="en-US" dirty="0"/>
              <a:t>)</a:t>
            </a:r>
          </a:p>
          <a:p>
            <a:r>
              <a:rPr lang="en-US" dirty="0"/>
              <a:t>			</a:t>
            </a:r>
            <a:r>
              <a:rPr lang="en-US" dirty="0" err="1"/>
              <a:t>registerCertSet</a:t>
            </a:r>
            <a:endParaRPr lang="en-US" dirty="0"/>
          </a:p>
          <a:p>
            <a:r>
              <a:rPr lang="en-US" dirty="0"/>
              <a:t>			registerPkcs12</a:t>
            </a:r>
          </a:p>
          <a:p>
            <a:r>
              <a:rPr lang="en-US" dirty="0"/>
              <a:t>			</a:t>
            </a:r>
            <a:r>
              <a:rPr lang="en-US" dirty="0" err="1"/>
              <a:t>generateSymmetricKey</a:t>
            </a:r>
            <a:endParaRPr lang="en-US" dirty="0"/>
          </a:p>
          <a:p>
            <a:r>
              <a:rPr lang="en-US" dirty="0"/>
              <a:t>			</a:t>
            </a:r>
            <a:r>
              <a:rPr lang="en-US" dirty="0" err="1"/>
              <a:t>generateKeyPair</a:t>
            </a:r>
            <a:endParaRPr lang="en-US" dirty="0"/>
          </a:p>
          <a:p>
            <a:r>
              <a:rPr lang="en-US" dirty="0"/>
              <a:t>			verify/sign(</a:t>
            </a:r>
            <a:r>
              <a:rPr lang="en-US" dirty="0" err="1"/>
              <a:t>인증서</a:t>
            </a:r>
            <a:r>
              <a:rPr lang="en-US" dirty="0"/>
              <a:t>, p12, </a:t>
            </a:r>
            <a:r>
              <a:rPr lang="en-US" dirty="0" err="1"/>
              <a:t>공개키</a:t>
            </a:r>
            <a:r>
              <a:rPr lang="en-US" dirty="0"/>
              <a:t>, </a:t>
            </a:r>
            <a:r>
              <a:rPr lang="en-US" dirty="0" err="1"/>
              <a:t>개인키</a:t>
            </a:r>
            <a:r>
              <a:rPr lang="en-US" dirty="0"/>
              <a:t> 다 </a:t>
            </a:r>
            <a:r>
              <a:rPr lang="en-US" dirty="0" err="1"/>
              <a:t>가능</a:t>
            </a:r>
            <a:r>
              <a:rPr lang="en-US" dirty="0"/>
              <a:t>)</a:t>
            </a:r>
          </a:p>
          <a:p>
            <a:r>
              <a:rPr lang="en-US" dirty="0"/>
              <a:t>			encrypt/decrypt </a:t>
            </a:r>
          </a:p>
          <a:p>
            <a:r>
              <a:rPr lang="en-US" dirty="0"/>
              <a:t>			User </a:t>
            </a:r>
            <a:r>
              <a:rPr lang="en-US" dirty="0" err="1"/>
              <a:t>관련</a:t>
            </a:r>
            <a:r>
              <a:rPr lang="en-US" dirty="0"/>
              <a:t> API</a:t>
            </a:r>
          </a:p>
          <a:p>
            <a:r>
              <a:rPr lang="en-US" dirty="0"/>
              <a:t>			</a:t>
            </a:r>
            <a:r>
              <a:rPr lang="en-US" dirty="0" err="1"/>
              <a:t>토근</a:t>
            </a:r>
            <a:r>
              <a:rPr lang="en-US" dirty="0"/>
              <a:t> </a:t>
            </a:r>
            <a:r>
              <a:rPr lang="en-US" dirty="0" err="1"/>
              <a:t>관련</a:t>
            </a:r>
            <a:r>
              <a:rPr lang="en-US" dirty="0"/>
              <a:t> API</a:t>
            </a:r>
          </a:p>
          <a:p>
            <a:r>
              <a:rPr lang="en-US" dirty="0"/>
              <a:t>		API </a:t>
            </a:r>
            <a:r>
              <a:rPr lang="en-US" dirty="0" err="1"/>
              <a:t>메모</a:t>
            </a:r>
            <a:endParaRPr lang="en-US" dirty="0"/>
          </a:p>
          <a:p>
            <a:r>
              <a:rPr lang="en-US" dirty="0"/>
              <a:t>			REST </a:t>
            </a:r>
            <a:r>
              <a:rPr lang="en-US" dirty="0" err="1"/>
              <a:t>API는</a:t>
            </a:r>
            <a:r>
              <a:rPr lang="en-US" dirty="0"/>
              <a:t> </a:t>
            </a:r>
            <a:r>
              <a:rPr lang="en-US" dirty="0" err="1"/>
              <a:t>다중</a:t>
            </a:r>
            <a:r>
              <a:rPr lang="en-US" dirty="0"/>
              <a:t> </a:t>
            </a:r>
            <a:r>
              <a:rPr lang="en-US" dirty="0" err="1"/>
              <a:t>처리를</a:t>
            </a:r>
            <a:r>
              <a:rPr lang="en-US" dirty="0"/>
              <a:t> </a:t>
            </a:r>
            <a:r>
              <a:rPr lang="en-US" dirty="0" err="1"/>
              <a:t>염두해서</a:t>
            </a:r>
            <a:r>
              <a:rPr lang="en-US" dirty="0"/>
              <a:t> </a:t>
            </a:r>
            <a:r>
              <a:rPr lang="en-US" dirty="0" err="1"/>
              <a:t>진행</a:t>
            </a:r>
            <a:endParaRPr lang="en-US" dirty="0"/>
          </a:p>
          <a:p>
            <a:r>
              <a:rPr lang="en-US" dirty="0"/>
              <a:t>			</a:t>
            </a:r>
            <a:r>
              <a:rPr lang="en-US" dirty="0" err="1"/>
              <a:t>모든</a:t>
            </a:r>
            <a:r>
              <a:rPr lang="en-US" dirty="0"/>
              <a:t> </a:t>
            </a:r>
            <a:r>
              <a:rPr lang="en-US" dirty="0" err="1"/>
              <a:t>API의</a:t>
            </a:r>
            <a:r>
              <a:rPr lang="en-US" dirty="0"/>
              <a:t> </a:t>
            </a:r>
            <a:r>
              <a:rPr lang="en-US" dirty="0" err="1"/>
              <a:t>메타</a:t>
            </a:r>
            <a:r>
              <a:rPr lang="en-US" dirty="0"/>
              <a:t> </a:t>
            </a:r>
            <a:r>
              <a:rPr lang="en-US" dirty="0" err="1"/>
              <a:t>데이터는</a:t>
            </a:r>
            <a:r>
              <a:rPr lang="en-US" dirty="0"/>
              <a:t> Enum </a:t>
            </a:r>
            <a:r>
              <a:rPr lang="en-US" dirty="0" err="1"/>
              <a:t>정보</a:t>
            </a:r>
            <a:endParaRPr lang="en-US" dirty="0"/>
          </a:p>
        </p:txBody>
      </p:sp>
    </p:spTree>
    <p:extLst>
      <p:ext uri="{BB962C8B-B14F-4D97-AF65-F5344CB8AC3E}">
        <p14:creationId xmlns:p14="http://schemas.microsoft.com/office/powerpoint/2010/main" val="3005425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10423623" cy="461665"/>
          </a:xfrm>
          <a:prstGeom prst="rect">
            <a:avLst/>
          </a:prstGeom>
          <a:noFill/>
        </p:spPr>
        <p:txBody>
          <a:bodyPr wrap="none" rtlCol="0">
            <a:spAutoFit/>
          </a:bodyPr>
          <a:lstStyle/>
          <a:p>
            <a:r>
              <a:rPr lang="en-US" sz="2400" b="1" dirty="0"/>
              <a:t>What is Open-KMS-Server(Write doc after complete </a:t>
            </a:r>
            <a:r>
              <a:rPr lang="en-US" sz="2400" b="1" dirty="0" err="1"/>
              <a:t>EmbeddedKMS</a:t>
            </a:r>
            <a:r>
              <a:rPr lang="en-US" sz="2400" b="1" dirty="0"/>
              <a:t>-sub-</a:t>
            </a:r>
            <a:r>
              <a:rPr lang="en-US" sz="2400" b="1" dirty="0" err="1"/>
              <a:t>proejct</a:t>
            </a:r>
            <a:r>
              <a:rPr lang="en-US" sz="2400" b="1" dirty="0"/>
              <a:t>)</a:t>
            </a:r>
          </a:p>
        </p:txBody>
      </p:sp>
    </p:spTree>
    <p:extLst>
      <p:ext uri="{BB962C8B-B14F-4D97-AF65-F5344CB8AC3E}">
        <p14:creationId xmlns:p14="http://schemas.microsoft.com/office/powerpoint/2010/main" val="796134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33001"/>
            <a:ext cx="9808262" cy="830997"/>
          </a:xfrm>
          <a:prstGeom prst="rect">
            <a:avLst/>
          </a:prstGeom>
          <a:noFill/>
        </p:spPr>
        <p:txBody>
          <a:bodyPr wrap="none" rtlCol="0">
            <a:spAutoFit/>
          </a:bodyPr>
          <a:lstStyle/>
          <a:p>
            <a:r>
              <a:rPr lang="en-US" sz="2400" b="1" dirty="0"/>
              <a:t>What is </a:t>
            </a:r>
            <a:r>
              <a:rPr lang="en-US" sz="2400" b="1" dirty="0" err="1"/>
              <a:t>OpenDB</a:t>
            </a:r>
            <a:r>
              <a:rPr lang="en-US" sz="2400" b="1" dirty="0"/>
              <a:t>-ENC(Write doc after complete </a:t>
            </a:r>
            <a:r>
              <a:rPr lang="en-US" sz="2400" b="1" dirty="0" err="1"/>
              <a:t>EmbeddedKMS</a:t>
            </a:r>
            <a:r>
              <a:rPr lang="en-US" sz="2400" b="1" dirty="0"/>
              <a:t>-sub-</a:t>
            </a:r>
            <a:r>
              <a:rPr lang="en-US" sz="2400" b="1" dirty="0" err="1"/>
              <a:t>proejct</a:t>
            </a:r>
            <a:r>
              <a:rPr lang="en-US" sz="2400" b="1" dirty="0"/>
              <a:t>)</a:t>
            </a:r>
          </a:p>
          <a:p>
            <a:endParaRPr lang="en-US" sz="2400" b="1" dirty="0"/>
          </a:p>
        </p:txBody>
      </p:sp>
    </p:spTree>
    <p:extLst>
      <p:ext uri="{BB962C8B-B14F-4D97-AF65-F5344CB8AC3E}">
        <p14:creationId xmlns:p14="http://schemas.microsoft.com/office/powerpoint/2010/main" val="314229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5320046" cy="461665"/>
          </a:xfrm>
          <a:prstGeom prst="rect">
            <a:avLst/>
          </a:prstGeom>
          <a:noFill/>
        </p:spPr>
        <p:txBody>
          <a:bodyPr wrap="none" rtlCol="0">
            <a:spAutoFit/>
          </a:bodyPr>
          <a:lstStyle/>
          <a:p>
            <a:r>
              <a:rPr lang="en-US" sz="2400" b="1" dirty="0"/>
              <a:t>What is KMS(Key Management System)</a:t>
            </a:r>
          </a:p>
        </p:txBody>
      </p:sp>
      <p:sp>
        <p:nvSpPr>
          <p:cNvPr id="5" name="TextBox 4">
            <a:extLst>
              <a:ext uri="{FF2B5EF4-FFF2-40B4-BE49-F238E27FC236}">
                <a16:creationId xmlns:a16="http://schemas.microsoft.com/office/drawing/2014/main" id="{82F6532C-01C1-4BEF-BECB-81C871384CFB}"/>
              </a:ext>
            </a:extLst>
          </p:cNvPr>
          <p:cNvSpPr txBox="1"/>
          <p:nvPr/>
        </p:nvSpPr>
        <p:spPr>
          <a:xfrm>
            <a:off x="309092" y="912726"/>
            <a:ext cx="11562066" cy="954107"/>
          </a:xfrm>
          <a:prstGeom prst="rect">
            <a:avLst/>
          </a:prstGeom>
          <a:noFill/>
        </p:spPr>
        <p:txBody>
          <a:bodyPr wrap="square" rtlCol="0">
            <a:spAutoFit/>
          </a:bodyPr>
          <a:lstStyle/>
          <a:p>
            <a:r>
              <a:rPr lang="en-US" sz="2000" b="1" dirty="0"/>
              <a:t>What is?</a:t>
            </a:r>
          </a:p>
          <a:p>
            <a:r>
              <a:rPr lang="en-US" dirty="0"/>
              <a:t>The framework and services that provide the generation, production, storage, protection, distribution, control, tracking, and destruction for all cryptographic keying material, symmetric keys as well as public keys and public key certificates.</a:t>
            </a:r>
            <a:endParaRPr lang="en-US" sz="2000" dirty="0"/>
          </a:p>
        </p:txBody>
      </p:sp>
      <p:grpSp>
        <p:nvGrpSpPr>
          <p:cNvPr id="31" name="그룹 30">
            <a:extLst>
              <a:ext uri="{FF2B5EF4-FFF2-40B4-BE49-F238E27FC236}">
                <a16:creationId xmlns:a16="http://schemas.microsoft.com/office/drawing/2014/main" id="{93D9C5E7-CD0A-4DD0-9D12-057B6EA33757}"/>
              </a:ext>
            </a:extLst>
          </p:cNvPr>
          <p:cNvGrpSpPr/>
          <p:nvPr/>
        </p:nvGrpSpPr>
        <p:grpSpPr>
          <a:xfrm>
            <a:off x="742876" y="1866833"/>
            <a:ext cx="1364220" cy="1096767"/>
            <a:chOff x="95114" y="2400584"/>
            <a:chExt cx="1364220" cy="1096767"/>
          </a:xfrm>
        </p:grpSpPr>
        <p:pic>
          <p:nvPicPr>
            <p:cNvPr id="7" name="그림 6">
              <a:extLst>
                <a:ext uri="{FF2B5EF4-FFF2-40B4-BE49-F238E27FC236}">
                  <a16:creationId xmlns:a16="http://schemas.microsoft.com/office/drawing/2014/main" id="{9859C35F-3EA7-427C-B708-5A1E3597B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92" y="2400584"/>
              <a:ext cx="914400" cy="914400"/>
            </a:xfrm>
            <a:prstGeom prst="rect">
              <a:avLst/>
            </a:prstGeom>
          </p:spPr>
        </p:pic>
        <p:sp>
          <p:nvSpPr>
            <p:cNvPr id="14" name="TextBox 13">
              <a:extLst>
                <a:ext uri="{FF2B5EF4-FFF2-40B4-BE49-F238E27FC236}">
                  <a16:creationId xmlns:a16="http://schemas.microsoft.com/office/drawing/2014/main" id="{A4CDEF1B-0A03-4E3A-B26C-DA42D5248A46}"/>
                </a:ext>
              </a:extLst>
            </p:cNvPr>
            <p:cNvSpPr txBox="1"/>
            <p:nvPr/>
          </p:nvSpPr>
          <p:spPr>
            <a:xfrm>
              <a:off x="95114" y="3189574"/>
              <a:ext cx="1364220" cy="307777"/>
            </a:xfrm>
            <a:prstGeom prst="rect">
              <a:avLst/>
            </a:prstGeom>
            <a:noFill/>
          </p:spPr>
          <p:txBody>
            <a:bodyPr wrap="none" rtlCol="0">
              <a:spAutoFit/>
            </a:bodyPr>
            <a:lstStyle/>
            <a:p>
              <a:r>
                <a:rPr lang="en-US" sz="1400" b="1" dirty="0"/>
                <a:t>Internet Service</a:t>
              </a:r>
            </a:p>
          </p:txBody>
        </p:sp>
      </p:grpSp>
      <p:grpSp>
        <p:nvGrpSpPr>
          <p:cNvPr id="32" name="그룹 31">
            <a:extLst>
              <a:ext uri="{FF2B5EF4-FFF2-40B4-BE49-F238E27FC236}">
                <a16:creationId xmlns:a16="http://schemas.microsoft.com/office/drawing/2014/main" id="{E768F27B-6412-4E1D-87AD-E26CF905D65B}"/>
              </a:ext>
            </a:extLst>
          </p:cNvPr>
          <p:cNvGrpSpPr/>
          <p:nvPr/>
        </p:nvGrpSpPr>
        <p:grpSpPr>
          <a:xfrm>
            <a:off x="688886" y="3023513"/>
            <a:ext cx="1433469" cy="1122274"/>
            <a:chOff x="4752324" y="-2166630"/>
            <a:chExt cx="1433469" cy="1122274"/>
          </a:xfrm>
        </p:grpSpPr>
        <p:pic>
          <p:nvPicPr>
            <p:cNvPr id="11" name="그림 10">
              <a:extLst>
                <a:ext uri="{FF2B5EF4-FFF2-40B4-BE49-F238E27FC236}">
                  <a16:creationId xmlns:a16="http://schemas.microsoft.com/office/drawing/2014/main" id="{A81E4DFC-7FD5-4C1E-AD13-2B0A690C5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598" y="-2166630"/>
              <a:ext cx="914400" cy="914400"/>
            </a:xfrm>
            <a:prstGeom prst="rect">
              <a:avLst/>
            </a:prstGeom>
          </p:spPr>
        </p:pic>
        <p:sp>
          <p:nvSpPr>
            <p:cNvPr id="15" name="TextBox 14">
              <a:extLst>
                <a:ext uri="{FF2B5EF4-FFF2-40B4-BE49-F238E27FC236}">
                  <a16:creationId xmlns:a16="http://schemas.microsoft.com/office/drawing/2014/main" id="{899E9B98-8EF6-4A52-BFCC-E09821E06620}"/>
                </a:ext>
              </a:extLst>
            </p:cNvPr>
            <p:cNvSpPr txBox="1"/>
            <p:nvPr/>
          </p:nvSpPr>
          <p:spPr>
            <a:xfrm>
              <a:off x="4752324" y="-1352133"/>
              <a:ext cx="1433469" cy="307777"/>
            </a:xfrm>
            <a:prstGeom prst="rect">
              <a:avLst/>
            </a:prstGeom>
            <a:noFill/>
          </p:spPr>
          <p:txBody>
            <a:bodyPr wrap="none" rtlCol="0">
              <a:spAutoFit/>
            </a:bodyPr>
            <a:lstStyle/>
            <a:p>
              <a:r>
                <a:rPr lang="en-US" sz="1400" b="1" dirty="0"/>
                <a:t>Store PII, Privacy</a:t>
              </a:r>
            </a:p>
          </p:txBody>
        </p:sp>
      </p:grpSp>
      <p:grpSp>
        <p:nvGrpSpPr>
          <p:cNvPr id="33" name="그룹 32">
            <a:extLst>
              <a:ext uri="{FF2B5EF4-FFF2-40B4-BE49-F238E27FC236}">
                <a16:creationId xmlns:a16="http://schemas.microsoft.com/office/drawing/2014/main" id="{81341D4D-A643-4A4F-8F67-9AC49F3BE4B0}"/>
              </a:ext>
            </a:extLst>
          </p:cNvPr>
          <p:cNvGrpSpPr/>
          <p:nvPr/>
        </p:nvGrpSpPr>
        <p:grpSpPr>
          <a:xfrm>
            <a:off x="764287" y="4204758"/>
            <a:ext cx="1282146" cy="1088738"/>
            <a:chOff x="5846459" y="5923150"/>
            <a:chExt cx="1282146" cy="1088738"/>
          </a:xfrm>
        </p:grpSpPr>
        <p:pic>
          <p:nvPicPr>
            <p:cNvPr id="9" name="그림 8">
              <a:extLst>
                <a:ext uri="{FF2B5EF4-FFF2-40B4-BE49-F238E27FC236}">
                  <a16:creationId xmlns:a16="http://schemas.microsoft.com/office/drawing/2014/main" id="{24694D92-D0A9-403E-A34F-474667FBEB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0332" y="5923150"/>
              <a:ext cx="914400" cy="914400"/>
            </a:xfrm>
            <a:prstGeom prst="rect">
              <a:avLst/>
            </a:prstGeom>
          </p:spPr>
        </p:pic>
        <p:sp>
          <p:nvSpPr>
            <p:cNvPr id="17" name="TextBox 16">
              <a:extLst>
                <a:ext uri="{FF2B5EF4-FFF2-40B4-BE49-F238E27FC236}">
                  <a16:creationId xmlns:a16="http://schemas.microsoft.com/office/drawing/2014/main" id="{E1089979-130C-4271-A0FF-469B9B7F754E}"/>
                </a:ext>
              </a:extLst>
            </p:cNvPr>
            <p:cNvSpPr txBox="1"/>
            <p:nvPr/>
          </p:nvSpPr>
          <p:spPr>
            <a:xfrm>
              <a:off x="5846459" y="6704111"/>
              <a:ext cx="1282146" cy="307777"/>
            </a:xfrm>
            <a:prstGeom prst="rect">
              <a:avLst/>
            </a:prstGeom>
            <a:noFill/>
          </p:spPr>
          <p:txBody>
            <a:bodyPr wrap="none" rtlCol="0">
              <a:spAutoFit/>
            </a:bodyPr>
            <a:lstStyle/>
            <a:p>
              <a:r>
                <a:rPr lang="en-US" sz="1400" b="1" dirty="0"/>
                <a:t>Online Process</a:t>
              </a:r>
            </a:p>
          </p:txBody>
        </p:sp>
      </p:grpSp>
      <p:grpSp>
        <p:nvGrpSpPr>
          <p:cNvPr id="35" name="그룹 34">
            <a:extLst>
              <a:ext uri="{FF2B5EF4-FFF2-40B4-BE49-F238E27FC236}">
                <a16:creationId xmlns:a16="http://schemas.microsoft.com/office/drawing/2014/main" id="{2C8E7F40-712C-4F7A-BFAC-0E640A6BB09F}"/>
              </a:ext>
            </a:extLst>
          </p:cNvPr>
          <p:cNvGrpSpPr/>
          <p:nvPr/>
        </p:nvGrpSpPr>
        <p:grpSpPr>
          <a:xfrm>
            <a:off x="754957" y="5302467"/>
            <a:ext cx="1300805" cy="1171377"/>
            <a:chOff x="3980186" y="6703070"/>
            <a:chExt cx="1300805" cy="1171377"/>
          </a:xfrm>
        </p:grpSpPr>
        <p:pic>
          <p:nvPicPr>
            <p:cNvPr id="19" name="그림 18">
              <a:extLst>
                <a:ext uri="{FF2B5EF4-FFF2-40B4-BE49-F238E27FC236}">
                  <a16:creationId xmlns:a16="http://schemas.microsoft.com/office/drawing/2014/main" id="{89206EAB-3E5A-424E-8076-BF4C56199C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3389" y="6703070"/>
              <a:ext cx="914400" cy="914400"/>
            </a:xfrm>
            <a:prstGeom prst="rect">
              <a:avLst/>
            </a:prstGeom>
          </p:spPr>
        </p:pic>
        <p:sp>
          <p:nvSpPr>
            <p:cNvPr id="20" name="TextBox 19">
              <a:extLst>
                <a:ext uri="{FF2B5EF4-FFF2-40B4-BE49-F238E27FC236}">
                  <a16:creationId xmlns:a16="http://schemas.microsoft.com/office/drawing/2014/main" id="{2763FB66-0657-4FE1-A404-C6393A292850}"/>
                </a:ext>
              </a:extLst>
            </p:cNvPr>
            <p:cNvSpPr txBox="1"/>
            <p:nvPr/>
          </p:nvSpPr>
          <p:spPr>
            <a:xfrm>
              <a:off x="3980186" y="7566670"/>
              <a:ext cx="1300805" cy="307777"/>
            </a:xfrm>
            <a:prstGeom prst="rect">
              <a:avLst/>
            </a:prstGeom>
            <a:noFill/>
          </p:spPr>
          <p:txBody>
            <a:bodyPr wrap="none" rtlCol="0">
              <a:spAutoFit/>
            </a:bodyPr>
            <a:lstStyle/>
            <a:p>
              <a:r>
                <a:rPr lang="en-US" sz="1400" b="1" dirty="0"/>
                <a:t>Authentication</a:t>
              </a:r>
            </a:p>
          </p:txBody>
        </p:sp>
      </p:grpSp>
      <p:grpSp>
        <p:nvGrpSpPr>
          <p:cNvPr id="60" name="그룹 59">
            <a:extLst>
              <a:ext uri="{FF2B5EF4-FFF2-40B4-BE49-F238E27FC236}">
                <a16:creationId xmlns:a16="http://schemas.microsoft.com/office/drawing/2014/main" id="{BB99873B-AAEE-4531-B712-A72CED2C55ED}"/>
              </a:ext>
            </a:extLst>
          </p:cNvPr>
          <p:cNvGrpSpPr/>
          <p:nvPr/>
        </p:nvGrpSpPr>
        <p:grpSpPr>
          <a:xfrm>
            <a:off x="3513010" y="3347747"/>
            <a:ext cx="2863441" cy="1596080"/>
            <a:chOff x="3232559" y="3347747"/>
            <a:chExt cx="2863441" cy="1596080"/>
          </a:xfrm>
        </p:grpSpPr>
        <p:sp>
          <p:nvSpPr>
            <p:cNvPr id="22" name="사각형: 둥근 모서리 21">
              <a:extLst>
                <a:ext uri="{FF2B5EF4-FFF2-40B4-BE49-F238E27FC236}">
                  <a16:creationId xmlns:a16="http://schemas.microsoft.com/office/drawing/2014/main" id="{DE202D34-B9DB-4D29-905A-9CE9E86592DD}"/>
                </a:ext>
              </a:extLst>
            </p:cNvPr>
            <p:cNvSpPr/>
            <p:nvPr/>
          </p:nvSpPr>
          <p:spPr>
            <a:xfrm>
              <a:off x="3232559" y="3347747"/>
              <a:ext cx="2863441" cy="1596080"/>
            </a:xfrm>
            <a:prstGeom prst="roundRect">
              <a:avLst>
                <a:gd name="adj" fmla="val 2297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Have in common</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p:txBody>
        </p:sp>
        <p:grpSp>
          <p:nvGrpSpPr>
            <p:cNvPr id="30" name="그룹 29">
              <a:extLst>
                <a:ext uri="{FF2B5EF4-FFF2-40B4-BE49-F238E27FC236}">
                  <a16:creationId xmlns:a16="http://schemas.microsoft.com/office/drawing/2014/main" id="{8EE2BB9A-A198-4853-B26E-97DE3A3C4220}"/>
                </a:ext>
              </a:extLst>
            </p:cNvPr>
            <p:cNvGrpSpPr/>
            <p:nvPr/>
          </p:nvGrpSpPr>
          <p:grpSpPr>
            <a:xfrm>
              <a:off x="3340743" y="3750581"/>
              <a:ext cx="2647071" cy="1193246"/>
              <a:chOff x="5847285" y="3674811"/>
              <a:chExt cx="2647071" cy="1193246"/>
            </a:xfrm>
          </p:grpSpPr>
          <p:pic>
            <p:nvPicPr>
              <p:cNvPr id="28" name="그림 27">
                <a:extLst>
                  <a:ext uri="{FF2B5EF4-FFF2-40B4-BE49-F238E27FC236}">
                    <a16:creationId xmlns:a16="http://schemas.microsoft.com/office/drawing/2014/main" id="{4CE97392-3FDF-4BCD-A15C-45BE0F88FE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3621" y="3674811"/>
                <a:ext cx="914400" cy="914400"/>
              </a:xfrm>
              <a:prstGeom prst="rect">
                <a:avLst/>
              </a:prstGeom>
            </p:spPr>
          </p:pic>
          <p:sp>
            <p:nvSpPr>
              <p:cNvPr id="29" name="TextBox 28">
                <a:extLst>
                  <a:ext uri="{FF2B5EF4-FFF2-40B4-BE49-F238E27FC236}">
                    <a16:creationId xmlns:a16="http://schemas.microsoft.com/office/drawing/2014/main" id="{A902B492-0D9F-45F5-B851-A8DE97B779C3}"/>
                  </a:ext>
                </a:extLst>
              </p:cNvPr>
              <p:cNvSpPr txBox="1"/>
              <p:nvPr/>
            </p:nvSpPr>
            <p:spPr>
              <a:xfrm>
                <a:off x="5847285" y="4560280"/>
                <a:ext cx="2647071" cy="307777"/>
              </a:xfrm>
              <a:prstGeom prst="rect">
                <a:avLst/>
              </a:prstGeom>
              <a:noFill/>
            </p:spPr>
            <p:txBody>
              <a:bodyPr wrap="none" rtlCol="0">
                <a:spAutoFit/>
              </a:bodyPr>
              <a:lstStyle/>
              <a:p>
                <a:r>
                  <a:rPr lang="en-US" sz="1400" b="1" dirty="0"/>
                  <a:t>They are Need Cryptographic Key</a:t>
                </a:r>
              </a:p>
            </p:txBody>
          </p:sp>
        </p:grpSp>
      </p:grpSp>
      <p:sp>
        <p:nvSpPr>
          <p:cNvPr id="58" name="TextBox 57">
            <a:extLst>
              <a:ext uri="{FF2B5EF4-FFF2-40B4-BE49-F238E27FC236}">
                <a16:creationId xmlns:a16="http://schemas.microsoft.com/office/drawing/2014/main" id="{273470B7-47D9-477E-9B64-D1147E3D4C46}"/>
              </a:ext>
            </a:extLst>
          </p:cNvPr>
          <p:cNvSpPr txBox="1"/>
          <p:nvPr/>
        </p:nvSpPr>
        <p:spPr>
          <a:xfrm>
            <a:off x="7350971" y="2133630"/>
            <a:ext cx="11562066" cy="4724370"/>
          </a:xfrm>
          <a:prstGeom prst="rect">
            <a:avLst/>
          </a:prstGeom>
          <a:noFill/>
        </p:spPr>
        <p:txBody>
          <a:bodyPr wrap="square" rtlCol="0">
            <a:spAutoFit/>
          </a:bodyPr>
          <a:lstStyle/>
          <a:p>
            <a:r>
              <a:rPr lang="en-US" sz="2000" b="1" dirty="0"/>
              <a:t>KMS Characteristic</a:t>
            </a:r>
          </a:p>
          <a:p>
            <a:pPr marL="342900" indent="-342900">
              <a:lnSpc>
                <a:spcPct val="150000"/>
              </a:lnSpc>
              <a:buFontTx/>
              <a:buChar char="-"/>
            </a:pPr>
            <a:r>
              <a:rPr lang="en-US" dirty="0"/>
              <a:t>Generating Cryptographic Keys</a:t>
            </a:r>
          </a:p>
          <a:p>
            <a:pPr marL="342900" indent="-342900">
              <a:lnSpc>
                <a:spcPct val="150000"/>
              </a:lnSpc>
              <a:buFontTx/>
              <a:buChar char="-"/>
            </a:pPr>
            <a:r>
              <a:rPr lang="en-US" dirty="0"/>
              <a:t>Storing Cryptographic Keys Securely</a:t>
            </a:r>
          </a:p>
          <a:p>
            <a:pPr marL="342900" indent="-342900">
              <a:lnSpc>
                <a:spcPct val="150000"/>
              </a:lnSpc>
              <a:buFontTx/>
              <a:buChar char="-"/>
            </a:pPr>
            <a:r>
              <a:rPr lang="en-US" dirty="0"/>
              <a:t>Using Cryptographic Keys</a:t>
            </a:r>
          </a:p>
          <a:p>
            <a:pPr marL="342900" indent="-342900">
              <a:lnSpc>
                <a:spcPct val="150000"/>
              </a:lnSpc>
              <a:buFontTx/>
              <a:buChar char="-"/>
            </a:pPr>
            <a:r>
              <a:rPr lang="en-US" dirty="0"/>
              <a:t>Destroying Cryptographic Keys</a:t>
            </a:r>
          </a:p>
          <a:p>
            <a:pPr marL="342900" indent="-342900">
              <a:lnSpc>
                <a:spcPct val="150000"/>
              </a:lnSpc>
              <a:buFontTx/>
              <a:buChar char="-"/>
            </a:pPr>
            <a:r>
              <a:rPr lang="en-US" dirty="0"/>
              <a:t>Renewing Cryptographic Keys</a:t>
            </a:r>
          </a:p>
          <a:p>
            <a:pPr marL="342900" indent="-342900">
              <a:lnSpc>
                <a:spcPct val="150000"/>
              </a:lnSpc>
              <a:buFontTx/>
              <a:buChar char="-"/>
            </a:pPr>
            <a:r>
              <a:rPr lang="en-US" dirty="0"/>
              <a:t>Backup Cryptographic Keys</a:t>
            </a:r>
          </a:p>
          <a:p>
            <a:pPr marL="342900" indent="-342900">
              <a:lnSpc>
                <a:spcPct val="150000"/>
              </a:lnSpc>
              <a:buFontTx/>
              <a:buChar char="-"/>
            </a:pPr>
            <a:r>
              <a:rPr lang="en-US" dirty="0"/>
              <a:t>Restore Cryptographic Keys</a:t>
            </a:r>
          </a:p>
          <a:p>
            <a:pPr marL="342900" indent="-342900">
              <a:lnSpc>
                <a:spcPct val="150000"/>
              </a:lnSpc>
              <a:buFontTx/>
              <a:buChar char="-"/>
            </a:pPr>
            <a:r>
              <a:rPr lang="en-US" dirty="0"/>
              <a:t>Distributing Cryptographic Keys</a:t>
            </a:r>
          </a:p>
          <a:p>
            <a:pPr marL="342900" indent="-342900">
              <a:lnSpc>
                <a:spcPct val="150000"/>
              </a:lnSpc>
              <a:buFontTx/>
              <a:buChar char="-"/>
            </a:pPr>
            <a:r>
              <a:rPr lang="en-US" dirty="0"/>
              <a:t>Authorizing Cryptographic Keys</a:t>
            </a:r>
          </a:p>
          <a:p>
            <a:pPr marL="342900" indent="-342900">
              <a:buFontTx/>
              <a:buChar char="-"/>
            </a:pPr>
            <a:endParaRPr lang="en-US" sz="2000" b="1" dirty="0"/>
          </a:p>
          <a:p>
            <a:pPr marL="285750" indent="-285750">
              <a:buFontTx/>
              <a:buChar char="-"/>
            </a:pPr>
            <a:endParaRPr lang="en-US" dirty="0"/>
          </a:p>
        </p:txBody>
      </p:sp>
      <p:sp>
        <p:nvSpPr>
          <p:cNvPr id="59" name="화살표: 갈매기형 수장 58">
            <a:extLst>
              <a:ext uri="{FF2B5EF4-FFF2-40B4-BE49-F238E27FC236}">
                <a16:creationId xmlns:a16="http://schemas.microsoft.com/office/drawing/2014/main" id="{CE5EF5A0-183C-4A42-B090-86E7F391172E}"/>
              </a:ext>
            </a:extLst>
          </p:cNvPr>
          <p:cNvSpPr/>
          <p:nvPr/>
        </p:nvSpPr>
        <p:spPr>
          <a:xfrm>
            <a:off x="2402306" y="3474248"/>
            <a:ext cx="830753" cy="1343078"/>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0325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3078856" cy="461665"/>
          </a:xfrm>
          <a:prstGeom prst="rect">
            <a:avLst/>
          </a:prstGeom>
          <a:noFill/>
        </p:spPr>
        <p:txBody>
          <a:bodyPr wrap="none" rtlCol="0">
            <a:spAutoFit/>
          </a:bodyPr>
          <a:lstStyle/>
          <a:p>
            <a:r>
              <a:rPr lang="en-US" sz="2400" b="1" dirty="0"/>
              <a:t>Why KMS? – Overview</a:t>
            </a:r>
          </a:p>
        </p:txBody>
      </p:sp>
      <p:sp>
        <p:nvSpPr>
          <p:cNvPr id="5" name="TextBox 4">
            <a:extLst>
              <a:ext uri="{FF2B5EF4-FFF2-40B4-BE49-F238E27FC236}">
                <a16:creationId xmlns:a16="http://schemas.microsoft.com/office/drawing/2014/main" id="{82F6532C-01C1-4BEF-BECB-81C871384CFB}"/>
              </a:ext>
            </a:extLst>
          </p:cNvPr>
          <p:cNvSpPr txBox="1"/>
          <p:nvPr/>
        </p:nvSpPr>
        <p:spPr>
          <a:xfrm>
            <a:off x="309092" y="912726"/>
            <a:ext cx="11562066" cy="5555367"/>
          </a:xfrm>
          <a:prstGeom prst="rect">
            <a:avLst/>
          </a:prstGeom>
          <a:noFill/>
        </p:spPr>
        <p:txBody>
          <a:bodyPr wrap="square" rtlCol="0">
            <a:spAutoFit/>
          </a:bodyPr>
          <a:lstStyle/>
          <a:p>
            <a:pPr>
              <a:lnSpc>
                <a:spcPct val="150000"/>
              </a:lnSpc>
            </a:pPr>
            <a:r>
              <a:rPr lang="en-US" sz="2000" b="1" dirty="0"/>
              <a:t>Why?, Many online service have/transact/use/process sensitive data/information. </a:t>
            </a:r>
          </a:p>
          <a:p>
            <a:pPr>
              <a:lnSpc>
                <a:spcPct val="150000"/>
              </a:lnSpc>
            </a:pPr>
            <a:r>
              <a:rPr lang="en-US" sz="2000" b="1" dirty="0"/>
              <a:t>So, they</a:t>
            </a:r>
          </a:p>
          <a:p>
            <a:pPr marL="342900" indent="-342900">
              <a:lnSpc>
                <a:spcPct val="150000"/>
              </a:lnSpc>
              <a:buFontTx/>
              <a:buChar char="-"/>
            </a:pPr>
            <a:r>
              <a:rPr lang="en-US" dirty="0"/>
              <a:t>Have complex service infrastructure(will be continue and huge…).</a:t>
            </a:r>
          </a:p>
          <a:p>
            <a:pPr marL="342900" indent="-342900">
              <a:lnSpc>
                <a:spcPct val="150000"/>
              </a:lnSpc>
              <a:buFontTx/>
              <a:buChar char="-"/>
            </a:pPr>
            <a:r>
              <a:rPr lang="en-US" b="1" dirty="0"/>
              <a:t>Deal with or store INFORMATION </a:t>
            </a:r>
            <a:r>
              <a:rPr lang="en-US" dirty="0"/>
              <a:t>that is closely related to people.</a:t>
            </a:r>
          </a:p>
          <a:p>
            <a:pPr marL="342900" indent="-342900">
              <a:lnSpc>
                <a:spcPct val="150000"/>
              </a:lnSpc>
              <a:buFontTx/>
              <a:buChar char="-"/>
            </a:pPr>
            <a:r>
              <a:rPr lang="en-US" b="1" dirty="0"/>
              <a:t>Use Cryptographic Service</a:t>
            </a:r>
            <a:r>
              <a:rPr lang="en-US" dirty="0"/>
              <a:t> for protecting their service.</a:t>
            </a:r>
          </a:p>
          <a:p>
            <a:pPr marL="342900" indent="-342900">
              <a:lnSpc>
                <a:spcPct val="150000"/>
              </a:lnSpc>
              <a:buFontTx/>
              <a:buChar char="-"/>
            </a:pPr>
            <a:r>
              <a:rPr lang="en-US" b="1" dirty="0"/>
              <a:t>Have some cryptographic Keys in their system.</a:t>
            </a:r>
            <a:r>
              <a:rPr lang="en-US" dirty="0"/>
              <a:t> </a:t>
            </a:r>
          </a:p>
          <a:p>
            <a:pPr marL="342900" indent="-342900">
              <a:lnSpc>
                <a:spcPct val="150000"/>
              </a:lnSpc>
              <a:buFontTx/>
              <a:buChar char="-"/>
            </a:pPr>
            <a:r>
              <a:rPr lang="en-US" dirty="0"/>
              <a:t>Could be store Key </a:t>
            </a:r>
            <a:r>
              <a:rPr lang="en-US" b="1" dirty="0"/>
              <a:t>as HARD-CODDED</a:t>
            </a:r>
            <a:r>
              <a:rPr lang="en-US" dirty="0"/>
              <a:t>.</a:t>
            </a:r>
          </a:p>
          <a:p>
            <a:pPr marL="342900" indent="-342900">
              <a:lnSpc>
                <a:spcPct val="150000"/>
              </a:lnSpc>
              <a:buFontTx/>
              <a:buChar char="-"/>
            </a:pPr>
            <a:r>
              <a:rPr lang="en-US" dirty="0"/>
              <a:t>Have Each system have their key management(This is Bad-Case).</a:t>
            </a:r>
          </a:p>
          <a:p>
            <a:pPr marL="342900" indent="-342900">
              <a:lnSpc>
                <a:spcPct val="150000"/>
              </a:lnSpc>
              <a:buFontTx/>
              <a:buChar char="-"/>
            </a:pPr>
            <a:endParaRPr lang="en-US" dirty="0"/>
          </a:p>
          <a:p>
            <a:pPr>
              <a:lnSpc>
                <a:spcPct val="150000"/>
              </a:lnSpc>
            </a:pPr>
            <a:endParaRPr lang="en-US" sz="2200" b="1" dirty="0"/>
          </a:p>
          <a:p>
            <a:pPr>
              <a:lnSpc>
                <a:spcPct val="150000"/>
              </a:lnSpc>
            </a:pPr>
            <a:r>
              <a:rPr lang="en-US" sz="2200" b="1" dirty="0"/>
              <a:t>	Eventually It could be MESSY KEY MANAGEMENT. </a:t>
            </a:r>
          </a:p>
          <a:p>
            <a:endParaRPr lang="en-US" sz="2000" dirty="0"/>
          </a:p>
          <a:p>
            <a:endParaRPr lang="en-US" sz="2000" dirty="0"/>
          </a:p>
        </p:txBody>
      </p:sp>
    </p:spTree>
    <p:extLst>
      <p:ext uri="{BB962C8B-B14F-4D97-AF65-F5344CB8AC3E}">
        <p14:creationId xmlns:p14="http://schemas.microsoft.com/office/powerpoint/2010/main" val="210079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4623895" cy="461665"/>
          </a:xfrm>
          <a:prstGeom prst="rect">
            <a:avLst/>
          </a:prstGeom>
          <a:noFill/>
        </p:spPr>
        <p:txBody>
          <a:bodyPr wrap="none" rtlCol="0">
            <a:spAutoFit/>
          </a:bodyPr>
          <a:lstStyle/>
          <a:p>
            <a:r>
              <a:rPr lang="en-US" sz="2400" b="1" dirty="0"/>
              <a:t>Why KMS? – By the Law(In KOREA)</a:t>
            </a:r>
          </a:p>
        </p:txBody>
      </p:sp>
      <p:sp>
        <p:nvSpPr>
          <p:cNvPr id="5" name="TextBox 4">
            <a:extLst>
              <a:ext uri="{FF2B5EF4-FFF2-40B4-BE49-F238E27FC236}">
                <a16:creationId xmlns:a16="http://schemas.microsoft.com/office/drawing/2014/main" id="{82F6532C-01C1-4BEF-BECB-81C871384CFB}"/>
              </a:ext>
            </a:extLst>
          </p:cNvPr>
          <p:cNvSpPr txBox="1"/>
          <p:nvPr/>
        </p:nvSpPr>
        <p:spPr>
          <a:xfrm>
            <a:off x="309092" y="912726"/>
            <a:ext cx="11562066" cy="1169551"/>
          </a:xfrm>
          <a:prstGeom prst="rect">
            <a:avLst/>
          </a:prstGeom>
          <a:noFill/>
        </p:spPr>
        <p:txBody>
          <a:bodyPr wrap="square" rtlCol="0">
            <a:spAutoFit/>
          </a:bodyPr>
          <a:lstStyle/>
          <a:p>
            <a:pPr>
              <a:lnSpc>
                <a:spcPct val="150000"/>
              </a:lnSpc>
            </a:pPr>
            <a:r>
              <a:rPr lang="en-US" sz="2000" b="1" dirty="0"/>
              <a:t>Retaining safety of Personal Information</a:t>
            </a:r>
            <a:r>
              <a:rPr lang="en-US" sz="1400" b="1" dirty="0"/>
              <a:t>(</a:t>
            </a:r>
            <a:r>
              <a:rPr lang="ko-KR" altLang="en-US" sz="1400" b="1" dirty="0"/>
              <a:t>개인정보 안정성 확보</a:t>
            </a:r>
            <a:r>
              <a:rPr lang="en-US" altLang="ko-KR" sz="1400" b="1" dirty="0"/>
              <a:t>, 7</a:t>
            </a:r>
            <a:r>
              <a:rPr lang="ko-KR" altLang="en-US" sz="1400" b="1" dirty="0"/>
              <a:t>조 </a:t>
            </a:r>
            <a:r>
              <a:rPr lang="en-US" altLang="ko-KR" sz="1400" b="1" dirty="0"/>
              <a:t>6</a:t>
            </a:r>
            <a:r>
              <a:rPr lang="ko-KR" altLang="en-US" sz="1400" b="1" dirty="0"/>
              <a:t>항 개인정보의 암호화</a:t>
            </a:r>
            <a:r>
              <a:rPr lang="en-US" altLang="ko-KR" sz="1400" b="1" dirty="0"/>
              <a:t>)</a:t>
            </a:r>
            <a:endParaRPr lang="en-US" sz="1400" b="1" dirty="0"/>
          </a:p>
          <a:p>
            <a:pPr marL="342900" indent="-342900">
              <a:buFontTx/>
              <a:buChar char="-"/>
            </a:pPr>
            <a:r>
              <a:rPr lang="en-US" sz="2000" dirty="0"/>
              <a:t>Store encrypted personal information securely.</a:t>
            </a:r>
          </a:p>
          <a:p>
            <a:pPr marL="342900" indent="-342900">
              <a:buFontTx/>
              <a:buChar char="-"/>
            </a:pPr>
            <a:r>
              <a:rPr lang="en-US" sz="2000" dirty="0"/>
              <a:t>Cryptographic Keys require procedures for usage, storing, distributing, destroying etc. </a:t>
            </a:r>
          </a:p>
        </p:txBody>
      </p:sp>
      <p:sp>
        <p:nvSpPr>
          <p:cNvPr id="4" name="TextBox 3">
            <a:extLst>
              <a:ext uri="{FF2B5EF4-FFF2-40B4-BE49-F238E27FC236}">
                <a16:creationId xmlns:a16="http://schemas.microsoft.com/office/drawing/2014/main" id="{26895D95-1701-4FBC-985D-414AC0FA002C}"/>
              </a:ext>
            </a:extLst>
          </p:cNvPr>
          <p:cNvSpPr txBox="1"/>
          <p:nvPr/>
        </p:nvSpPr>
        <p:spPr>
          <a:xfrm>
            <a:off x="309092" y="2120190"/>
            <a:ext cx="11562066" cy="1800493"/>
          </a:xfrm>
          <a:prstGeom prst="rect">
            <a:avLst/>
          </a:prstGeom>
          <a:noFill/>
        </p:spPr>
        <p:txBody>
          <a:bodyPr wrap="square" rtlCol="0">
            <a:spAutoFit/>
          </a:bodyPr>
          <a:lstStyle/>
          <a:p>
            <a:pPr>
              <a:lnSpc>
                <a:spcPct val="150000"/>
              </a:lnSpc>
            </a:pPr>
            <a:r>
              <a:rPr lang="en-US" sz="2000" b="1" dirty="0"/>
              <a:t>Consideration for Related to Cryptographic Technology in the Financial Sector</a:t>
            </a:r>
          </a:p>
          <a:p>
            <a:pPr>
              <a:lnSpc>
                <a:spcPct val="150000"/>
              </a:lnSpc>
            </a:pPr>
            <a:r>
              <a:rPr lang="en-US" sz="1400" b="1" dirty="0"/>
              <a:t>(</a:t>
            </a:r>
            <a:r>
              <a:rPr lang="ko-KR" altLang="en-US" sz="1400" b="1" dirty="0"/>
              <a:t>금융부문 암호기술 활용 시 고려사항</a:t>
            </a:r>
            <a:r>
              <a:rPr lang="en-US" altLang="ko-KR" sz="1400" b="1" dirty="0"/>
              <a:t>,</a:t>
            </a:r>
            <a:r>
              <a:rPr lang="ko-KR" altLang="en-US" sz="1400" b="1" dirty="0"/>
              <a:t> 제</a:t>
            </a:r>
            <a:r>
              <a:rPr lang="en-US" altLang="ko-KR" sz="1400" b="1" dirty="0"/>
              <a:t>5</a:t>
            </a:r>
            <a:r>
              <a:rPr lang="ko-KR" altLang="en-US" sz="1400" b="1" dirty="0"/>
              <a:t>절 </a:t>
            </a:r>
            <a:r>
              <a:rPr lang="ko-KR" altLang="en-US" sz="1400" b="1" dirty="0" err="1"/>
              <a:t>암호키</a:t>
            </a:r>
            <a:r>
              <a:rPr lang="ko-KR" altLang="en-US" sz="1400" b="1" dirty="0"/>
              <a:t> 관리 고려사항 </a:t>
            </a:r>
            <a:r>
              <a:rPr lang="en-US" altLang="ko-KR" sz="1400" b="1" dirty="0"/>
              <a:t>)</a:t>
            </a:r>
            <a:endParaRPr lang="en-US" sz="1400" b="1" dirty="0"/>
          </a:p>
          <a:p>
            <a:pPr marL="342900" indent="-342900">
              <a:buFontTx/>
              <a:buChar char="-"/>
            </a:pPr>
            <a:r>
              <a:rPr lang="en-US" sz="2000" dirty="0"/>
              <a:t>Store the Cryptographic</a:t>
            </a:r>
            <a:r>
              <a:rPr lang="ko-KR" altLang="en-US" sz="2000" dirty="0"/>
              <a:t> </a:t>
            </a:r>
            <a:r>
              <a:rPr lang="en-US" altLang="ko-KR" sz="2000" dirty="0"/>
              <a:t>Key</a:t>
            </a:r>
            <a:r>
              <a:rPr lang="ko-KR" altLang="en-US" sz="2000" dirty="0"/>
              <a:t> </a:t>
            </a:r>
            <a:r>
              <a:rPr lang="en-US" altLang="ko-KR" sz="2000" dirty="0"/>
              <a:t>is</a:t>
            </a:r>
            <a:r>
              <a:rPr lang="ko-KR" altLang="en-US" sz="2000" dirty="0"/>
              <a:t> </a:t>
            </a:r>
            <a:r>
              <a:rPr lang="en-US" altLang="ko-KR" sz="2000" dirty="0"/>
              <a:t>very important.</a:t>
            </a:r>
          </a:p>
          <a:p>
            <a:pPr marL="342900" indent="-342900">
              <a:buFontTx/>
              <a:buChar char="-"/>
            </a:pPr>
            <a:r>
              <a:rPr lang="en-US" altLang="ko-KR" sz="2000" dirty="0"/>
              <a:t>Cryptographic Keys are managed according to the purpose.</a:t>
            </a:r>
          </a:p>
          <a:p>
            <a:pPr marL="342900" indent="-342900">
              <a:buFontTx/>
              <a:buChar char="-"/>
            </a:pPr>
            <a:r>
              <a:rPr lang="en-US" sz="2000" dirty="0"/>
              <a:t>Cryptographic Keys have to managed from generating to destroying.</a:t>
            </a:r>
          </a:p>
        </p:txBody>
      </p:sp>
      <p:sp>
        <p:nvSpPr>
          <p:cNvPr id="6" name="TextBox 5">
            <a:extLst>
              <a:ext uri="{FF2B5EF4-FFF2-40B4-BE49-F238E27FC236}">
                <a16:creationId xmlns:a16="http://schemas.microsoft.com/office/drawing/2014/main" id="{F23DAD30-CCFD-40D1-AD5F-3D065C9CE5E4}"/>
              </a:ext>
            </a:extLst>
          </p:cNvPr>
          <p:cNvSpPr txBox="1"/>
          <p:nvPr/>
        </p:nvSpPr>
        <p:spPr>
          <a:xfrm>
            <a:off x="309092" y="3913949"/>
            <a:ext cx="11562066" cy="861774"/>
          </a:xfrm>
          <a:prstGeom prst="rect">
            <a:avLst/>
          </a:prstGeom>
          <a:noFill/>
        </p:spPr>
        <p:txBody>
          <a:bodyPr wrap="square" rtlCol="0">
            <a:spAutoFit/>
          </a:bodyPr>
          <a:lstStyle/>
          <a:p>
            <a:pPr>
              <a:lnSpc>
                <a:spcPct val="150000"/>
              </a:lnSpc>
            </a:pPr>
            <a:r>
              <a:rPr lang="en-US" altLang="ko-KR" sz="2000" b="1" dirty="0"/>
              <a:t>Electronic Financial</a:t>
            </a:r>
            <a:r>
              <a:rPr lang="en-US" sz="2000" b="1" dirty="0"/>
              <a:t> Principle</a:t>
            </a:r>
            <a:r>
              <a:rPr lang="en-US" sz="1400" b="1" dirty="0"/>
              <a:t>(</a:t>
            </a:r>
            <a:r>
              <a:rPr lang="ko-KR" altLang="en-US" sz="1400" b="1" dirty="0"/>
              <a:t>전자금융감독규정</a:t>
            </a:r>
            <a:r>
              <a:rPr lang="en-US" altLang="ko-KR" sz="1400" b="1" dirty="0"/>
              <a:t>, </a:t>
            </a:r>
            <a:r>
              <a:rPr lang="ko-KR" altLang="en-US" sz="1400" b="1" dirty="0"/>
              <a:t>제</a:t>
            </a:r>
            <a:r>
              <a:rPr lang="en-US" altLang="ko-KR" sz="1400" b="1" dirty="0"/>
              <a:t>31</a:t>
            </a:r>
            <a:r>
              <a:rPr lang="ko-KR" altLang="en-US" sz="1400" b="1" dirty="0"/>
              <a:t>조 암호프로그램 및 관리 통제</a:t>
            </a:r>
            <a:r>
              <a:rPr lang="en-US" altLang="ko-KR" sz="1400" b="1" dirty="0"/>
              <a:t>)</a:t>
            </a:r>
            <a:endParaRPr lang="en-US" sz="1400" b="1" dirty="0"/>
          </a:p>
          <a:p>
            <a:pPr marL="342900" indent="-342900">
              <a:buFontTx/>
              <a:buChar char="-"/>
            </a:pPr>
            <a:r>
              <a:rPr lang="en-US" sz="2000" dirty="0"/>
              <a:t>Cryptographic Keys require procedures for usage, storing, distributing, destroying etc. </a:t>
            </a:r>
          </a:p>
        </p:txBody>
      </p:sp>
      <p:sp>
        <p:nvSpPr>
          <p:cNvPr id="7" name="TextBox 6">
            <a:extLst>
              <a:ext uri="{FF2B5EF4-FFF2-40B4-BE49-F238E27FC236}">
                <a16:creationId xmlns:a16="http://schemas.microsoft.com/office/drawing/2014/main" id="{84566EE7-79D2-4D9C-9D10-6E2F5FDCB2BD}"/>
              </a:ext>
            </a:extLst>
          </p:cNvPr>
          <p:cNvSpPr txBox="1"/>
          <p:nvPr/>
        </p:nvSpPr>
        <p:spPr>
          <a:xfrm>
            <a:off x="309092" y="4949894"/>
            <a:ext cx="11562066" cy="1477328"/>
          </a:xfrm>
          <a:prstGeom prst="rect">
            <a:avLst/>
          </a:prstGeom>
          <a:noFill/>
        </p:spPr>
        <p:txBody>
          <a:bodyPr wrap="square" rtlCol="0">
            <a:spAutoFit/>
          </a:bodyPr>
          <a:lstStyle/>
          <a:p>
            <a:pPr>
              <a:lnSpc>
                <a:spcPct val="150000"/>
              </a:lnSpc>
            </a:pPr>
            <a:r>
              <a:rPr lang="en-US" sz="2000" b="1" dirty="0"/>
              <a:t>Information Security Management System</a:t>
            </a:r>
            <a:r>
              <a:rPr lang="en-US" sz="1400" b="1" dirty="0"/>
              <a:t>(ISMS-P, </a:t>
            </a:r>
            <a:r>
              <a:rPr lang="ko-KR" altLang="en-US" sz="1400" b="1" dirty="0"/>
              <a:t>암호화</a:t>
            </a:r>
            <a:r>
              <a:rPr lang="en-US" altLang="ko-KR" sz="1400" b="1" dirty="0"/>
              <a:t>/</a:t>
            </a:r>
            <a:r>
              <a:rPr lang="ko-KR" altLang="en-US" sz="1400" b="1" dirty="0"/>
              <a:t>암호정책 적용</a:t>
            </a:r>
            <a:r>
              <a:rPr lang="en-US" altLang="ko-KR" sz="1400" b="1" dirty="0"/>
              <a:t>, </a:t>
            </a:r>
            <a:r>
              <a:rPr lang="ko-KR" altLang="en-US" sz="1400" b="1" dirty="0" err="1"/>
              <a:t>암호키</a:t>
            </a:r>
            <a:r>
              <a:rPr lang="ko-KR" altLang="en-US" sz="1400" b="1" dirty="0"/>
              <a:t> 관리</a:t>
            </a:r>
            <a:r>
              <a:rPr lang="en-US" altLang="ko-KR" sz="1400" b="1" dirty="0"/>
              <a:t>)</a:t>
            </a:r>
            <a:endParaRPr lang="en-US" sz="1400" b="1" dirty="0"/>
          </a:p>
          <a:p>
            <a:pPr marL="342900" indent="-342900">
              <a:buFontTx/>
              <a:buChar char="-"/>
            </a:pPr>
            <a:r>
              <a:rPr lang="en-US" sz="2000" dirty="0"/>
              <a:t>Transacted, Stored and processed personal information have to encrypt.</a:t>
            </a:r>
          </a:p>
          <a:p>
            <a:pPr marL="342900" indent="-342900">
              <a:buFontTx/>
              <a:buChar char="-"/>
            </a:pPr>
            <a:r>
              <a:rPr lang="en-US" sz="2000" dirty="0"/>
              <a:t>Cryptographic Keys require procedures for usage, storing, distributing, destroying etc. </a:t>
            </a:r>
          </a:p>
          <a:p>
            <a:pPr marL="342900" indent="-342900">
              <a:buFontTx/>
              <a:buChar char="-"/>
            </a:pPr>
            <a:r>
              <a:rPr lang="en-US" sz="2000" dirty="0"/>
              <a:t>Cryptographic Keys require procedure of Backup/Restore.</a:t>
            </a:r>
          </a:p>
        </p:txBody>
      </p:sp>
    </p:spTree>
    <p:extLst>
      <p:ext uri="{BB962C8B-B14F-4D97-AF65-F5344CB8AC3E}">
        <p14:creationId xmlns:p14="http://schemas.microsoft.com/office/powerpoint/2010/main" val="78055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4295984" cy="461665"/>
          </a:xfrm>
          <a:prstGeom prst="rect">
            <a:avLst/>
          </a:prstGeom>
          <a:noFill/>
        </p:spPr>
        <p:txBody>
          <a:bodyPr wrap="none" rtlCol="0">
            <a:spAutoFit/>
          </a:bodyPr>
          <a:lstStyle/>
          <a:p>
            <a:r>
              <a:rPr lang="en-US" sz="2400" b="1" dirty="0"/>
              <a:t>What is your Open-KMI Project?</a:t>
            </a:r>
          </a:p>
        </p:txBody>
      </p:sp>
      <p:grpSp>
        <p:nvGrpSpPr>
          <p:cNvPr id="41" name="그룹 40">
            <a:extLst>
              <a:ext uri="{FF2B5EF4-FFF2-40B4-BE49-F238E27FC236}">
                <a16:creationId xmlns:a16="http://schemas.microsoft.com/office/drawing/2014/main" id="{1A633DB2-2458-4ACB-A198-81B4F845E2F7}"/>
              </a:ext>
            </a:extLst>
          </p:cNvPr>
          <p:cNvGrpSpPr/>
          <p:nvPr/>
        </p:nvGrpSpPr>
        <p:grpSpPr>
          <a:xfrm>
            <a:off x="718667" y="1317738"/>
            <a:ext cx="3071830" cy="4991120"/>
            <a:chOff x="324513" y="1008743"/>
            <a:chExt cx="3071830" cy="4991120"/>
          </a:xfrm>
        </p:grpSpPr>
        <p:cxnSp>
          <p:nvCxnSpPr>
            <p:cNvPr id="11" name="직선 연결선 10">
              <a:extLst>
                <a:ext uri="{FF2B5EF4-FFF2-40B4-BE49-F238E27FC236}">
                  <a16:creationId xmlns:a16="http://schemas.microsoft.com/office/drawing/2014/main" id="{916832D9-75E2-439D-87DA-7AA4AC7A466B}"/>
                </a:ext>
              </a:extLst>
            </p:cNvPr>
            <p:cNvCxnSpPr>
              <a:cxnSpLocks/>
              <a:stCxn id="3" idx="3"/>
              <a:endCxn id="22" idx="7"/>
            </p:cNvCxnSpPr>
            <p:nvPr/>
          </p:nvCxnSpPr>
          <p:spPr>
            <a:xfrm flipH="1">
              <a:off x="1600551" y="2284781"/>
              <a:ext cx="519754" cy="690271"/>
            </a:xfrm>
            <a:prstGeom prst="line">
              <a:avLst/>
            </a:prstGeom>
            <a:ln w="12700"/>
          </p:spPr>
          <p:style>
            <a:lnRef idx="1">
              <a:schemeClr val="dk1"/>
            </a:lnRef>
            <a:fillRef idx="0">
              <a:schemeClr val="dk1"/>
            </a:fillRef>
            <a:effectRef idx="0">
              <a:schemeClr val="dk1"/>
            </a:effectRef>
            <a:fontRef idx="minor">
              <a:schemeClr val="tx1"/>
            </a:fontRef>
          </p:style>
        </p:cxnSp>
        <p:grpSp>
          <p:nvGrpSpPr>
            <p:cNvPr id="29" name="그룹 28">
              <a:extLst>
                <a:ext uri="{FF2B5EF4-FFF2-40B4-BE49-F238E27FC236}">
                  <a16:creationId xmlns:a16="http://schemas.microsoft.com/office/drawing/2014/main" id="{E209E3A1-C936-4F28-BED4-9CD3D445D9B1}"/>
                </a:ext>
              </a:extLst>
            </p:cNvPr>
            <p:cNvGrpSpPr/>
            <p:nvPr/>
          </p:nvGrpSpPr>
          <p:grpSpPr>
            <a:xfrm>
              <a:off x="1901371" y="1008743"/>
              <a:ext cx="1494972" cy="1494972"/>
              <a:chOff x="1901371" y="1008743"/>
              <a:chExt cx="1494972" cy="1494972"/>
            </a:xfrm>
          </p:grpSpPr>
          <p:sp>
            <p:nvSpPr>
              <p:cNvPr id="3" name="타원 2">
                <a:extLst>
                  <a:ext uri="{FF2B5EF4-FFF2-40B4-BE49-F238E27FC236}">
                    <a16:creationId xmlns:a16="http://schemas.microsoft.com/office/drawing/2014/main" id="{D76CB4A1-6028-41ED-8EDC-A72D18AB0BFB}"/>
                  </a:ext>
                </a:extLst>
              </p:cNvPr>
              <p:cNvSpPr/>
              <p:nvPr/>
            </p:nvSpPr>
            <p:spPr>
              <a:xfrm>
                <a:off x="1901371" y="1008743"/>
                <a:ext cx="1494972" cy="149497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그림 12">
                <a:extLst>
                  <a:ext uri="{FF2B5EF4-FFF2-40B4-BE49-F238E27FC236}">
                    <a16:creationId xmlns:a16="http://schemas.microsoft.com/office/drawing/2014/main" id="{AE76F71E-2ECB-4240-A4AC-202FF5EA8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657" y="1161487"/>
                <a:ext cx="914400" cy="914400"/>
              </a:xfrm>
              <a:prstGeom prst="rect">
                <a:avLst/>
              </a:prstGeom>
            </p:spPr>
          </p:pic>
          <p:sp>
            <p:nvSpPr>
              <p:cNvPr id="25" name="TextBox 24">
                <a:extLst>
                  <a:ext uri="{FF2B5EF4-FFF2-40B4-BE49-F238E27FC236}">
                    <a16:creationId xmlns:a16="http://schemas.microsoft.com/office/drawing/2014/main" id="{BFC85B7D-3411-4B12-B453-3613484456E2}"/>
                  </a:ext>
                </a:extLst>
              </p:cNvPr>
              <p:cNvSpPr txBox="1"/>
              <p:nvPr/>
            </p:nvSpPr>
            <p:spPr>
              <a:xfrm>
                <a:off x="2066806" y="2031853"/>
                <a:ext cx="1210588" cy="276999"/>
              </a:xfrm>
              <a:prstGeom prst="rect">
                <a:avLst/>
              </a:prstGeom>
              <a:noFill/>
            </p:spPr>
            <p:txBody>
              <a:bodyPr wrap="none" rtlCol="0">
                <a:spAutoFit/>
              </a:bodyPr>
              <a:lstStyle/>
              <a:p>
                <a:r>
                  <a:rPr lang="en-US" sz="1200" b="1" dirty="0"/>
                  <a:t>Embedded-KMS</a:t>
                </a:r>
              </a:p>
            </p:txBody>
          </p:sp>
        </p:grpSp>
        <p:grpSp>
          <p:nvGrpSpPr>
            <p:cNvPr id="28" name="그룹 27">
              <a:extLst>
                <a:ext uri="{FF2B5EF4-FFF2-40B4-BE49-F238E27FC236}">
                  <a16:creationId xmlns:a16="http://schemas.microsoft.com/office/drawing/2014/main" id="{BC5B5D5C-C398-4465-AD9D-E7D2696F62DC}"/>
                </a:ext>
              </a:extLst>
            </p:cNvPr>
            <p:cNvGrpSpPr/>
            <p:nvPr/>
          </p:nvGrpSpPr>
          <p:grpSpPr>
            <a:xfrm>
              <a:off x="324513" y="2756118"/>
              <a:ext cx="1494972" cy="1494972"/>
              <a:chOff x="324513" y="2756118"/>
              <a:chExt cx="1494972" cy="1494972"/>
            </a:xfrm>
          </p:grpSpPr>
          <p:pic>
            <p:nvPicPr>
              <p:cNvPr id="21" name="그림 20">
                <a:extLst>
                  <a:ext uri="{FF2B5EF4-FFF2-40B4-BE49-F238E27FC236}">
                    <a16:creationId xmlns:a16="http://schemas.microsoft.com/office/drawing/2014/main" id="{CA5620C5-7A97-489A-A110-1DB1DB203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799" y="2949807"/>
                <a:ext cx="914400" cy="914400"/>
              </a:xfrm>
              <a:prstGeom prst="rect">
                <a:avLst/>
              </a:prstGeom>
            </p:spPr>
          </p:pic>
          <p:sp>
            <p:nvSpPr>
              <p:cNvPr id="22" name="타원 21">
                <a:extLst>
                  <a:ext uri="{FF2B5EF4-FFF2-40B4-BE49-F238E27FC236}">
                    <a16:creationId xmlns:a16="http://schemas.microsoft.com/office/drawing/2014/main" id="{6A53DD9E-CCF9-4747-8EE5-E8A4801CBFD2}"/>
                  </a:ext>
                </a:extLst>
              </p:cNvPr>
              <p:cNvSpPr/>
              <p:nvPr/>
            </p:nvSpPr>
            <p:spPr>
              <a:xfrm>
                <a:off x="324513" y="2756118"/>
                <a:ext cx="1494972" cy="149497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030FA1D-2975-4298-990F-6556F913C280}"/>
                  </a:ext>
                </a:extLst>
              </p:cNvPr>
              <p:cNvSpPr txBox="1"/>
              <p:nvPr/>
            </p:nvSpPr>
            <p:spPr>
              <a:xfrm>
                <a:off x="614384" y="3839131"/>
                <a:ext cx="986167" cy="276999"/>
              </a:xfrm>
              <a:prstGeom prst="rect">
                <a:avLst/>
              </a:prstGeom>
              <a:noFill/>
            </p:spPr>
            <p:txBody>
              <a:bodyPr wrap="none" rtlCol="0">
                <a:spAutoFit/>
              </a:bodyPr>
              <a:lstStyle/>
              <a:p>
                <a:r>
                  <a:rPr lang="en-US" sz="1200" b="1" dirty="0" err="1"/>
                  <a:t>OpenDB</a:t>
                </a:r>
                <a:r>
                  <a:rPr lang="en-US" sz="1200" b="1" dirty="0"/>
                  <a:t>-Enc</a:t>
                </a:r>
              </a:p>
            </p:txBody>
          </p:sp>
        </p:grpSp>
        <p:grpSp>
          <p:nvGrpSpPr>
            <p:cNvPr id="30" name="그룹 29">
              <a:extLst>
                <a:ext uri="{FF2B5EF4-FFF2-40B4-BE49-F238E27FC236}">
                  <a16:creationId xmlns:a16="http://schemas.microsoft.com/office/drawing/2014/main" id="{9DB2BF20-632E-4812-BE0C-E89F7B5B4CB6}"/>
                </a:ext>
              </a:extLst>
            </p:cNvPr>
            <p:cNvGrpSpPr/>
            <p:nvPr/>
          </p:nvGrpSpPr>
          <p:grpSpPr>
            <a:xfrm>
              <a:off x="1611085" y="4504891"/>
              <a:ext cx="1494972" cy="1494972"/>
              <a:chOff x="1611085" y="4504891"/>
              <a:chExt cx="1494972" cy="1494972"/>
            </a:xfrm>
          </p:grpSpPr>
          <p:grpSp>
            <p:nvGrpSpPr>
              <p:cNvPr id="24" name="그룹 23">
                <a:extLst>
                  <a:ext uri="{FF2B5EF4-FFF2-40B4-BE49-F238E27FC236}">
                    <a16:creationId xmlns:a16="http://schemas.microsoft.com/office/drawing/2014/main" id="{2972831C-A02C-469E-8564-D67E8C555B74}"/>
                  </a:ext>
                </a:extLst>
              </p:cNvPr>
              <p:cNvGrpSpPr/>
              <p:nvPr/>
            </p:nvGrpSpPr>
            <p:grpSpPr>
              <a:xfrm>
                <a:off x="1611085" y="4763410"/>
                <a:ext cx="1449857" cy="914400"/>
                <a:chOff x="1611085" y="4666145"/>
                <a:chExt cx="1449857" cy="914400"/>
              </a:xfrm>
            </p:grpSpPr>
            <p:pic>
              <p:nvPicPr>
                <p:cNvPr id="15" name="그림 14">
                  <a:extLst>
                    <a:ext uri="{FF2B5EF4-FFF2-40B4-BE49-F238E27FC236}">
                      <a16:creationId xmlns:a16="http://schemas.microsoft.com/office/drawing/2014/main" id="{5417160C-EE83-48D3-B93F-19D17F0BD7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542" y="4666145"/>
                  <a:ext cx="914400" cy="914400"/>
                </a:xfrm>
                <a:prstGeom prst="rect">
                  <a:avLst/>
                </a:prstGeom>
              </p:spPr>
            </p:pic>
            <p:pic>
              <p:nvPicPr>
                <p:cNvPr id="17" name="그림 16">
                  <a:extLst>
                    <a:ext uri="{FF2B5EF4-FFF2-40B4-BE49-F238E27FC236}">
                      <a16:creationId xmlns:a16="http://schemas.microsoft.com/office/drawing/2014/main" id="{13179C5D-0315-40CA-AAB5-52803C93F3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1085" y="4666145"/>
                  <a:ext cx="914400" cy="914400"/>
                </a:xfrm>
                <a:prstGeom prst="rect">
                  <a:avLst/>
                </a:prstGeom>
              </p:spPr>
            </p:pic>
          </p:grpSp>
          <p:sp>
            <p:nvSpPr>
              <p:cNvPr id="23" name="타원 22">
                <a:extLst>
                  <a:ext uri="{FF2B5EF4-FFF2-40B4-BE49-F238E27FC236}">
                    <a16:creationId xmlns:a16="http://schemas.microsoft.com/office/drawing/2014/main" id="{67C0D674-930C-40B7-89E9-25F492D4FCA0}"/>
                  </a:ext>
                </a:extLst>
              </p:cNvPr>
              <p:cNvSpPr/>
              <p:nvPr/>
            </p:nvSpPr>
            <p:spPr>
              <a:xfrm>
                <a:off x="1611085" y="4504891"/>
                <a:ext cx="1494972" cy="149497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C60B413-E965-4420-BE15-17469827F09C}"/>
                  </a:ext>
                </a:extLst>
              </p:cNvPr>
              <p:cNvSpPr txBox="1"/>
              <p:nvPr/>
            </p:nvSpPr>
            <p:spPr>
              <a:xfrm>
                <a:off x="1893572" y="5659330"/>
                <a:ext cx="929998" cy="276999"/>
              </a:xfrm>
              <a:prstGeom prst="rect">
                <a:avLst/>
              </a:prstGeom>
              <a:noFill/>
            </p:spPr>
            <p:txBody>
              <a:bodyPr wrap="none" rtlCol="0">
                <a:spAutoFit/>
              </a:bodyPr>
              <a:lstStyle/>
              <a:p>
                <a:r>
                  <a:rPr lang="en-US" sz="1200" b="1" dirty="0"/>
                  <a:t>KMS-Server</a:t>
                </a:r>
              </a:p>
            </p:txBody>
          </p:sp>
        </p:grpSp>
        <p:cxnSp>
          <p:nvCxnSpPr>
            <p:cNvPr id="33" name="직선 연결선 32">
              <a:extLst>
                <a:ext uri="{FF2B5EF4-FFF2-40B4-BE49-F238E27FC236}">
                  <a16:creationId xmlns:a16="http://schemas.microsoft.com/office/drawing/2014/main" id="{67F45CCD-67F1-4003-A736-E2E8580FEA2C}"/>
                </a:ext>
              </a:extLst>
            </p:cNvPr>
            <p:cNvCxnSpPr>
              <a:cxnSpLocks/>
              <a:stCxn id="22" idx="5"/>
              <a:endCxn id="23" idx="1"/>
            </p:cNvCxnSpPr>
            <p:nvPr/>
          </p:nvCxnSpPr>
          <p:spPr>
            <a:xfrm>
              <a:off x="1600551" y="4032156"/>
              <a:ext cx="229468" cy="691669"/>
            </a:xfrm>
            <a:prstGeom prst="line">
              <a:avLst/>
            </a:prstGeom>
            <a:ln w="12700"/>
          </p:spPr>
          <p:style>
            <a:lnRef idx="1">
              <a:schemeClr val="dk1"/>
            </a:lnRef>
            <a:fillRef idx="0">
              <a:schemeClr val="dk1"/>
            </a:fillRef>
            <a:effectRef idx="0">
              <a:schemeClr val="dk1"/>
            </a:effectRef>
            <a:fontRef idx="minor">
              <a:schemeClr val="tx1"/>
            </a:fontRef>
          </p:style>
        </p:cxnSp>
      </p:grpSp>
      <p:sp>
        <p:nvSpPr>
          <p:cNvPr id="40" name="TextBox 39">
            <a:extLst>
              <a:ext uri="{FF2B5EF4-FFF2-40B4-BE49-F238E27FC236}">
                <a16:creationId xmlns:a16="http://schemas.microsoft.com/office/drawing/2014/main" id="{5E9FAA33-384F-4CD1-9BB8-6CB7338DFD85}"/>
              </a:ext>
            </a:extLst>
          </p:cNvPr>
          <p:cNvSpPr txBox="1"/>
          <p:nvPr/>
        </p:nvSpPr>
        <p:spPr>
          <a:xfrm>
            <a:off x="4190378" y="777565"/>
            <a:ext cx="8174407" cy="5704767"/>
          </a:xfrm>
          <a:prstGeom prst="rect">
            <a:avLst/>
          </a:prstGeom>
          <a:noFill/>
        </p:spPr>
        <p:txBody>
          <a:bodyPr wrap="square" rtlCol="0">
            <a:spAutoFit/>
          </a:bodyPr>
          <a:lstStyle/>
          <a:p>
            <a:pPr>
              <a:lnSpc>
                <a:spcPct val="150000"/>
              </a:lnSpc>
            </a:pPr>
            <a:r>
              <a:rPr lang="en-US" sz="2000" b="1" dirty="0"/>
              <a:t>[Overview]</a:t>
            </a:r>
          </a:p>
          <a:p>
            <a:pPr marL="342900" indent="-342900">
              <a:lnSpc>
                <a:spcPct val="150000"/>
              </a:lnSpc>
              <a:buFontTx/>
              <a:buChar char="-"/>
            </a:pPr>
            <a:r>
              <a:rPr lang="en-US" dirty="0"/>
              <a:t>We provide Open-KMI(Key Management Infrastructure) to you.</a:t>
            </a:r>
          </a:p>
          <a:p>
            <a:pPr marL="342900" indent="-342900">
              <a:lnSpc>
                <a:spcPct val="150000"/>
              </a:lnSpc>
              <a:buFontTx/>
              <a:buChar char="-"/>
            </a:pPr>
            <a:r>
              <a:rPr lang="en-US" dirty="0"/>
              <a:t>Our Project’s maximum goal is completing the three Sub-Projects.</a:t>
            </a:r>
          </a:p>
          <a:p>
            <a:pPr>
              <a:lnSpc>
                <a:spcPct val="150000"/>
              </a:lnSpc>
            </a:pPr>
            <a:endParaRPr lang="en-US" sz="700" b="1" dirty="0"/>
          </a:p>
          <a:p>
            <a:pPr>
              <a:lnSpc>
                <a:spcPct val="150000"/>
              </a:lnSpc>
            </a:pPr>
            <a:r>
              <a:rPr lang="en-US" sz="2000" b="1" dirty="0"/>
              <a:t>[Open-Embedded-KMS]</a:t>
            </a:r>
          </a:p>
          <a:p>
            <a:pPr marL="342900" indent="-342900">
              <a:lnSpc>
                <a:spcPct val="150000"/>
              </a:lnSpc>
              <a:buFontTx/>
              <a:buChar char="-"/>
            </a:pPr>
            <a:r>
              <a:rPr lang="en-US" dirty="0"/>
              <a:t>Lightweight-KMS, This KMS is Java-JAR type KMS.</a:t>
            </a:r>
          </a:p>
          <a:p>
            <a:pPr marL="342900" indent="-342900">
              <a:lnSpc>
                <a:spcPct val="150000"/>
              </a:lnSpc>
              <a:buFontTx/>
              <a:buChar char="-"/>
            </a:pPr>
            <a:r>
              <a:rPr lang="en-US" dirty="0"/>
              <a:t>This provide with </a:t>
            </a:r>
            <a:r>
              <a:rPr lang="en-US" i="1" dirty="0"/>
              <a:t>JAR-KMS, File-DB and KMS Controller(GUI, JavaFX).</a:t>
            </a:r>
          </a:p>
          <a:p>
            <a:pPr>
              <a:lnSpc>
                <a:spcPct val="150000"/>
              </a:lnSpc>
            </a:pPr>
            <a:endParaRPr lang="en-US" sz="700" dirty="0"/>
          </a:p>
          <a:p>
            <a:pPr>
              <a:lnSpc>
                <a:spcPct val="150000"/>
              </a:lnSpc>
            </a:pPr>
            <a:r>
              <a:rPr lang="en-US" sz="2000" b="1" dirty="0"/>
              <a:t>[</a:t>
            </a:r>
            <a:r>
              <a:rPr lang="en-US" sz="2000" b="1" dirty="0" err="1"/>
              <a:t>OpenDB</a:t>
            </a:r>
            <a:r>
              <a:rPr lang="en-US" sz="2000" b="1" dirty="0"/>
              <a:t>-ENC]</a:t>
            </a:r>
          </a:p>
          <a:p>
            <a:pPr marL="342900" indent="-342900">
              <a:lnSpc>
                <a:spcPct val="150000"/>
              </a:lnSpc>
              <a:buFontTx/>
              <a:buChar char="-"/>
            </a:pPr>
            <a:r>
              <a:rPr lang="en-US" dirty="0"/>
              <a:t>Encrypt/Decrypt your </a:t>
            </a:r>
            <a:r>
              <a:rPr lang="en-US" dirty="0" err="1"/>
              <a:t>datas</a:t>
            </a:r>
            <a:r>
              <a:rPr lang="en-US" dirty="0"/>
              <a:t> stored in database.</a:t>
            </a:r>
          </a:p>
          <a:p>
            <a:pPr marL="342900" indent="-342900">
              <a:lnSpc>
                <a:spcPct val="150000"/>
              </a:lnSpc>
              <a:buFontTx/>
              <a:buChar char="-"/>
            </a:pPr>
            <a:r>
              <a:rPr lang="en-US" dirty="0"/>
              <a:t>This provide with ENC-Plug-In-Module specified for DBMS-vendors.</a:t>
            </a:r>
          </a:p>
          <a:p>
            <a:pPr>
              <a:lnSpc>
                <a:spcPct val="150000"/>
              </a:lnSpc>
            </a:pPr>
            <a:endParaRPr lang="en-US" sz="700" dirty="0"/>
          </a:p>
          <a:p>
            <a:pPr>
              <a:lnSpc>
                <a:spcPct val="150000"/>
              </a:lnSpc>
            </a:pPr>
            <a:r>
              <a:rPr lang="en-US" sz="2000" b="1" dirty="0"/>
              <a:t>[Open-KMS-Server]</a:t>
            </a:r>
          </a:p>
          <a:p>
            <a:pPr marL="342900" indent="-342900">
              <a:lnSpc>
                <a:spcPct val="150000"/>
              </a:lnSpc>
              <a:buFontTx/>
              <a:buChar char="-"/>
            </a:pPr>
            <a:r>
              <a:rPr lang="en-US" dirty="0"/>
              <a:t>Server-Type-KMS, This KMS is WAS type KMS.</a:t>
            </a:r>
          </a:p>
          <a:p>
            <a:pPr marL="342900" indent="-342900">
              <a:lnSpc>
                <a:spcPct val="150000"/>
              </a:lnSpc>
              <a:buFontTx/>
              <a:buChar char="-"/>
            </a:pPr>
            <a:r>
              <a:rPr lang="en-US" dirty="0"/>
              <a:t>This provide with Runnable-JAR(Spring-Boot) or WAR of KMS-Server.</a:t>
            </a:r>
          </a:p>
        </p:txBody>
      </p:sp>
      <p:sp>
        <p:nvSpPr>
          <p:cNvPr id="45" name="TextBox 44">
            <a:extLst>
              <a:ext uri="{FF2B5EF4-FFF2-40B4-BE49-F238E27FC236}">
                <a16:creationId xmlns:a16="http://schemas.microsoft.com/office/drawing/2014/main" id="{E2706C80-BCA1-4226-8558-404BC2F0C5FD}"/>
              </a:ext>
            </a:extLst>
          </p:cNvPr>
          <p:cNvSpPr txBox="1"/>
          <p:nvPr/>
        </p:nvSpPr>
        <p:spPr>
          <a:xfrm>
            <a:off x="1528429" y="6449073"/>
            <a:ext cx="1514582" cy="307777"/>
          </a:xfrm>
          <a:prstGeom prst="rect">
            <a:avLst/>
          </a:prstGeom>
          <a:noFill/>
        </p:spPr>
        <p:txBody>
          <a:bodyPr wrap="none" rtlCol="0">
            <a:spAutoFit/>
          </a:bodyPr>
          <a:lstStyle/>
          <a:p>
            <a:r>
              <a:rPr lang="en-US" sz="1400" b="1" dirty="0"/>
              <a:t>Open-KMI Project</a:t>
            </a:r>
          </a:p>
        </p:txBody>
      </p:sp>
      <p:sp>
        <p:nvSpPr>
          <p:cNvPr id="46" name="사각형: 둥근 모서리 45">
            <a:extLst>
              <a:ext uri="{FF2B5EF4-FFF2-40B4-BE49-F238E27FC236}">
                <a16:creationId xmlns:a16="http://schemas.microsoft.com/office/drawing/2014/main" id="{F9EFB144-5EA2-46B3-AD19-9C46E616F9F9}"/>
              </a:ext>
            </a:extLst>
          </p:cNvPr>
          <p:cNvSpPr/>
          <p:nvPr/>
        </p:nvSpPr>
        <p:spPr>
          <a:xfrm>
            <a:off x="571499" y="1143000"/>
            <a:ext cx="3495675" cy="5334000"/>
          </a:xfrm>
          <a:prstGeom prst="roundRect">
            <a:avLst>
              <a:gd name="adj" fmla="val 822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128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4061048" cy="461665"/>
          </a:xfrm>
          <a:prstGeom prst="rect">
            <a:avLst/>
          </a:prstGeom>
          <a:noFill/>
        </p:spPr>
        <p:txBody>
          <a:bodyPr wrap="none" rtlCol="0">
            <a:spAutoFit/>
          </a:bodyPr>
          <a:lstStyle/>
          <a:p>
            <a:r>
              <a:rPr lang="en-US" sz="2400" b="1" dirty="0"/>
              <a:t>What is Open-Embedded-KMS</a:t>
            </a:r>
          </a:p>
        </p:txBody>
      </p:sp>
      <p:sp>
        <p:nvSpPr>
          <p:cNvPr id="52" name="타원 51">
            <a:extLst>
              <a:ext uri="{FF2B5EF4-FFF2-40B4-BE49-F238E27FC236}">
                <a16:creationId xmlns:a16="http://schemas.microsoft.com/office/drawing/2014/main" id="{813A2C5E-54B6-4AE4-9C23-EA077873FBCB}"/>
              </a:ext>
            </a:extLst>
          </p:cNvPr>
          <p:cNvSpPr/>
          <p:nvPr/>
        </p:nvSpPr>
        <p:spPr>
          <a:xfrm>
            <a:off x="995231" y="2988429"/>
            <a:ext cx="1494972" cy="149497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그림 52">
            <a:extLst>
              <a:ext uri="{FF2B5EF4-FFF2-40B4-BE49-F238E27FC236}">
                <a16:creationId xmlns:a16="http://schemas.microsoft.com/office/drawing/2014/main" id="{836D75FE-3252-49F6-87D5-470584749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517" y="3141173"/>
            <a:ext cx="914400" cy="914400"/>
          </a:xfrm>
          <a:prstGeom prst="rect">
            <a:avLst/>
          </a:prstGeom>
        </p:spPr>
      </p:pic>
      <p:sp>
        <p:nvSpPr>
          <p:cNvPr id="54" name="TextBox 53">
            <a:extLst>
              <a:ext uri="{FF2B5EF4-FFF2-40B4-BE49-F238E27FC236}">
                <a16:creationId xmlns:a16="http://schemas.microsoft.com/office/drawing/2014/main" id="{DF4B4652-55D9-4E7D-90E8-C3B3EB25C02B}"/>
              </a:ext>
            </a:extLst>
          </p:cNvPr>
          <p:cNvSpPr txBox="1"/>
          <p:nvPr/>
        </p:nvSpPr>
        <p:spPr>
          <a:xfrm>
            <a:off x="1160666" y="4011539"/>
            <a:ext cx="1210588" cy="276999"/>
          </a:xfrm>
          <a:prstGeom prst="rect">
            <a:avLst/>
          </a:prstGeom>
          <a:noFill/>
        </p:spPr>
        <p:txBody>
          <a:bodyPr wrap="none" rtlCol="0">
            <a:spAutoFit/>
          </a:bodyPr>
          <a:lstStyle/>
          <a:p>
            <a:r>
              <a:rPr lang="en-US" sz="1200" b="1" dirty="0"/>
              <a:t>Embedded-KMS</a:t>
            </a:r>
          </a:p>
        </p:txBody>
      </p:sp>
      <p:sp>
        <p:nvSpPr>
          <p:cNvPr id="56" name="TextBox 55">
            <a:extLst>
              <a:ext uri="{FF2B5EF4-FFF2-40B4-BE49-F238E27FC236}">
                <a16:creationId xmlns:a16="http://schemas.microsoft.com/office/drawing/2014/main" id="{E550DDF8-B77D-408B-8424-443B0B561EB4}"/>
              </a:ext>
            </a:extLst>
          </p:cNvPr>
          <p:cNvSpPr txBox="1"/>
          <p:nvPr/>
        </p:nvSpPr>
        <p:spPr>
          <a:xfrm>
            <a:off x="2780489" y="745000"/>
            <a:ext cx="8703501" cy="7112845"/>
          </a:xfrm>
          <a:prstGeom prst="rect">
            <a:avLst/>
          </a:prstGeom>
          <a:noFill/>
        </p:spPr>
        <p:txBody>
          <a:bodyPr wrap="square" rtlCol="0">
            <a:spAutoFit/>
          </a:bodyPr>
          <a:lstStyle/>
          <a:p>
            <a:pPr>
              <a:lnSpc>
                <a:spcPct val="150000"/>
              </a:lnSpc>
            </a:pPr>
            <a:r>
              <a:rPr lang="en-US" sz="2000" b="1" dirty="0"/>
              <a:t>[Open-Embedded-KMS]</a:t>
            </a:r>
          </a:p>
          <a:p>
            <a:pPr marL="342900" indent="-342900">
              <a:lnSpc>
                <a:spcPct val="150000"/>
              </a:lnSpc>
              <a:buFontTx/>
              <a:buChar char="-"/>
            </a:pPr>
            <a:r>
              <a:rPr lang="en-US" dirty="0"/>
              <a:t>Lightweight-KMS, This KMS is Java-JAR type KMS.</a:t>
            </a:r>
          </a:p>
          <a:p>
            <a:pPr marL="342900" indent="-342900">
              <a:lnSpc>
                <a:spcPct val="150000"/>
              </a:lnSpc>
              <a:buFontTx/>
              <a:buChar char="-"/>
            </a:pPr>
            <a:r>
              <a:rPr lang="en-US" dirty="0"/>
              <a:t>This provide with </a:t>
            </a:r>
            <a:r>
              <a:rPr lang="en-US" i="1" dirty="0"/>
              <a:t>JAR-KMS, File-DB and KMS Controller(GUI, JavaFX).</a:t>
            </a:r>
          </a:p>
          <a:p>
            <a:pPr marL="342900" indent="-342900">
              <a:lnSpc>
                <a:spcPct val="150000"/>
              </a:lnSpc>
              <a:buFontTx/>
              <a:buChar char="-"/>
            </a:pPr>
            <a:endParaRPr lang="en-US" sz="700" i="1" dirty="0"/>
          </a:p>
          <a:p>
            <a:pPr>
              <a:lnSpc>
                <a:spcPct val="150000"/>
              </a:lnSpc>
            </a:pPr>
            <a:r>
              <a:rPr lang="en-US" sz="2000" b="1" dirty="0"/>
              <a:t>[Who needs this]</a:t>
            </a:r>
          </a:p>
          <a:p>
            <a:pPr marL="285750" indent="-285750">
              <a:lnSpc>
                <a:spcPct val="150000"/>
              </a:lnSpc>
              <a:buFontTx/>
              <a:buChar char="-"/>
            </a:pPr>
            <a:r>
              <a:rPr lang="en-US" dirty="0"/>
              <a:t>Your Project is Micro-System, MSA-System, Startup-Project or Prototype-Project.</a:t>
            </a:r>
          </a:p>
          <a:p>
            <a:pPr marL="285750" indent="-285750">
              <a:lnSpc>
                <a:spcPct val="150000"/>
              </a:lnSpc>
              <a:buFontTx/>
              <a:buChar char="-"/>
            </a:pPr>
            <a:r>
              <a:rPr lang="en-US" dirty="0"/>
              <a:t>We need KMS System But no money</a:t>
            </a:r>
            <a:r>
              <a:rPr lang="en-US" dirty="0">
                <a:sym typeface="Wingdings" panose="05000000000000000000" pitchFamily="2" charset="2"/>
              </a:rPr>
              <a:t></a:t>
            </a:r>
            <a:r>
              <a:rPr lang="en-US" dirty="0"/>
              <a:t>.</a:t>
            </a:r>
          </a:p>
          <a:p>
            <a:pPr marL="285750" indent="-285750">
              <a:lnSpc>
                <a:spcPct val="150000"/>
              </a:lnSpc>
              <a:buFontTx/>
              <a:buChar char="-"/>
            </a:pPr>
            <a:r>
              <a:rPr lang="en-US" dirty="0"/>
              <a:t>We dislike one or more network communication(Round-Trip).</a:t>
            </a:r>
          </a:p>
          <a:p>
            <a:pPr>
              <a:lnSpc>
                <a:spcPct val="150000"/>
              </a:lnSpc>
            </a:pPr>
            <a:endParaRPr lang="en-US" sz="700" dirty="0"/>
          </a:p>
          <a:p>
            <a:pPr>
              <a:lnSpc>
                <a:spcPct val="150000"/>
              </a:lnSpc>
            </a:pPr>
            <a:r>
              <a:rPr lang="en-US" sz="1800" b="1" dirty="0"/>
              <a:t>[We Provide]</a:t>
            </a:r>
            <a:endParaRPr lang="en-US" dirty="0"/>
          </a:p>
          <a:p>
            <a:pPr marL="285750" indent="-285750">
              <a:lnSpc>
                <a:spcPct val="150000"/>
              </a:lnSpc>
              <a:buFontTx/>
              <a:buChar char="-"/>
            </a:pPr>
            <a:r>
              <a:rPr lang="en-US" dirty="0"/>
              <a:t>Basic Key Life Cycle(Gen, Get, Securely Store, Backup, Restore, Destroy and </a:t>
            </a:r>
            <a:r>
              <a:rPr lang="en-US" dirty="0" err="1"/>
              <a:t>etc</a:t>
            </a:r>
            <a:r>
              <a:rPr lang="en-US" dirty="0"/>
              <a:t>…)</a:t>
            </a:r>
          </a:p>
          <a:p>
            <a:pPr marL="285750" indent="-285750">
              <a:lnSpc>
                <a:spcPct val="150000"/>
              </a:lnSpc>
              <a:buFontTx/>
              <a:buChar char="-"/>
            </a:pPr>
            <a:r>
              <a:rPr lang="en-US" dirty="0"/>
              <a:t>We support KMIP(Only Support Standard key management</a:t>
            </a:r>
            <a:r>
              <a:rPr lang="en-US" b="1" dirty="0"/>
              <a:t>,</a:t>
            </a:r>
            <a:r>
              <a:rPr lang="en-US" dirty="0"/>
              <a:t> don’t support Protocol)</a:t>
            </a:r>
          </a:p>
          <a:p>
            <a:pPr marL="285750" indent="-285750">
              <a:lnSpc>
                <a:spcPct val="150000"/>
              </a:lnSpc>
              <a:buFontTx/>
              <a:buChar char="-"/>
            </a:pPr>
            <a:r>
              <a:rPr lang="en-US" dirty="0"/>
              <a:t>This Generate, Maintain expandable KEK(Key Encrypt Key) Process (Support HSM or </a:t>
            </a:r>
            <a:r>
              <a:rPr lang="en-US" dirty="0" err="1"/>
              <a:t>Etc</a:t>
            </a:r>
            <a:r>
              <a:rPr lang="en-US" dirty="0"/>
              <a:t>)</a:t>
            </a:r>
          </a:p>
          <a:p>
            <a:pPr marL="285750" indent="-285750">
              <a:lnSpc>
                <a:spcPct val="150000"/>
              </a:lnSpc>
              <a:buFontTx/>
              <a:buChar char="-"/>
            </a:pPr>
            <a:r>
              <a:rPr lang="en-US" dirty="0"/>
              <a:t>This support “many cryptographic operation” using stored keys(Many Security Provider).</a:t>
            </a:r>
          </a:p>
          <a:p>
            <a:pPr marL="285750" indent="-285750">
              <a:lnSpc>
                <a:spcPct val="150000"/>
              </a:lnSpc>
              <a:buFontTx/>
              <a:buChar char="-"/>
            </a:pPr>
            <a:r>
              <a:rPr lang="en-US" dirty="0"/>
              <a:t>Key-Word: KMIP, DEK, KEK, PKCS7, Certificate, PKI, PKCS12, X.509, PBKDF </a:t>
            </a:r>
            <a:r>
              <a:rPr lang="en-US" dirty="0" err="1"/>
              <a:t>etc</a:t>
            </a:r>
            <a:r>
              <a:rPr lang="en-US" dirty="0"/>
              <a:t>… </a:t>
            </a:r>
          </a:p>
          <a:p>
            <a:pPr marL="285750" indent="-285750">
              <a:lnSpc>
                <a:spcPct val="150000"/>
              </a:lnSpc>
              <a:buFontTx/>
              <a:buChar char="-"/>
            </a:pPr>
            <a:endParaRPr lang="en-US" dirty="0"/>
          </a:p>
          <a:p>
            <a:pPr marL="285750" indent="-285750">
              <a:lnSpc>
                <a:spcPct val="150000"/>
              </a:lnSpc>
              <a:buFontTx/>
              <a:buChar char="-"/>
            </a:pPr>
            <a:endParaRPr lang="en-US" dirty="0"/>
          </a:p>
          <a:p>
            <a:pPr>
              <a:lnSpc>
                <a:spcPct val="150000"/>
              </a:lnSpc>
            </a:pPr>
            <a:endParaRPr lang="en-US" i="1" dirty="0"/>
          </a:p>
        </p:txBody>
      </p:sp>
    </p:spTree>
    <p:extLst>
      <p:ext uri="{BB962C8B-B14F-4D97-AF65-F5344CB8AC3E}">
        <p14:creationId xmlns:p14="http://schemas.microsoft.com/office/powerpoint/2010/main" val="319592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5796459" cy="461665"/>
          </a:xfrm>
          <a:prstGeom prst="rect">
            <a:avLst/>
          </a:prstGeom>
          <a:noFill/>
        </p:spPr>
        <p:txBody>
          <a:bodyPr wrap="none" rtlCol="0">
            <a:spAutoFit/>
          </a:bodyPr>
          <a:lstStyle/>
          <a:p>
            <a:r>
              <a:rPr lang="en-US" sz="2400" b="1" dirty="0"/>
              <a:t>Open-Embedded-KMS Structure – Overview</a:t>
            </a:r>
          </a:p>
        </p:txBody>
      </p:sp>
      <p:sp>
        <p:nvSpPr>
          <p:cNvPr id="6" name="직사각형 5">
            <a:extLst>
              <a:ext uri="{FF2B5EF4-FFF2-40B4-BE49-F238E27FC236}">
                <a16:creationId xmlns:a16="http://schemas.microsoft.com/office/drawing/2014/main" id="{427F6E0A-E6A7-4524-BB5C-BB2A36DF4B57}"/>
              </a:ext>
            </a:extLst>
          </p:cNvPr>
          <p:cNvSpPr/>
          <p:nvPr/>
        </p:nvSpPr>
        <p:spPr>
          <a:xfrm>
            <a:off x="507999" y="4470400"/>
            <a:ext cx="3701777" cy="596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Linux Server Machine</a:t>
            </a:r>
          </a:p>
        </p:txBody>
      </p:sp>
      <p:sp>
        <p:nvSpPr>
          <p:cNvPr id="7" name="직사각형 6">
            <a:extLst>
              <a:ext uri="{FF2B5EF4-FFF2-40B4-BE49-F238E27FC236}">
                <a16:creationId xmlns:a16="http://schemas.microsoft.com/office/drawing/2014/main" id="{AB9F3EF8-B8B4-46A9-AB9A-7DD48D0A3F27}"/>
              </a:ext>
            </a:extLst>
          </p:cNvPr>
          <p:cNvSpPr/>
          <p:nvPr/>
        </p:nvSpPr>
        <p:spPr>
          <a:xfrm>
            <a:off x="507999" y="4157663"/>
            <a:ext cx="3701777" cy="3127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 name="직사각형 8">
            <a:extLst>
              <a:ext uri="{FF2B5EF4-FFF2-40B4-BE49-F238E27FC236}">
                <a16:creationId xmlns:a16="http://schemas.microsoft.com/office/drawing/2014/main" id="{FDEE0050-FA40-43A8-A40F-A2C152551D11}"/>
              </a:ext>
            </a:extLst>
          </p:cNvPr>
          <p:cNvSpPr/>
          <p:nvPr/>
        </p:nvSpPr>
        <p:spPr>
          <a:xfrm>
            <a:off x="507999" y="3575050"/>
            <a:ext cx="3701777" cy="596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JVM</a:t>
            </a:r>
          </a:p>
        </p:txBody>
      </p:sp>
      <p:sp>
        <p:nvSpPr>
          <p:cNvPr id="12" name="직사각형 11">
            <a:extLst>
              <a:ext uri="{FF2B5EF4-FFF2-40B4-BE49-F238E27FC236}">
                <a16:creationId xmlns:a16="http://schemas.microsoft.com/office/drawing/2014/main" id="{D0E532B8-270A-4080-A6D5-EEE50A9799EF}"/>
              </a:ext>
            </a:extLst>
          </p:cNvPr>
          <p:cNvSpPr/>
          <p:nvPr/>
        </p:nvSpPr>
        <p:spPr>
          <a:xfrm>
            <a:off x="507998" y="2381250"/>
            <a:ext cx="3701777" cy="596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 Business-App</a:t>
            </a:r>
          </a:p>
        </p:txBody>
      </p:sp>
      <p:sp>
        <p:nvSpPr>
          <p:cNvPr id="13" name="직사각형 12">
            <a:extLst>
              <a:ext uri="{FF2B5EF4-FFF2-40B4-BE49-F238E27FC236}">
                <a16:creationId xmlns:a16="http://schemas.microsoft.com/office/drawing/2014/main" id="{A742C62E-FA35-4393-B49E-A5BE3545FF94}"/>
              </a:ext>
            </a:extLst>
          </p:cNvPr>
          <p:cNvSpPr/>
          <p:nvPr/>
        </p:nvSpPr>
        <p:spPr>
          <a:xfrm>
            <a:off x="507998" y="2978150"/>
            <a:ext cx="3701777" cy="596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Open-Embedded-KMS</a:t>
            </a:r>
          </a:p>
        </p:txBody>
      </p:sp>
      <p:sp>
        <p:nvSpPr>
          <p:cNvPr id="14" name="TextBox 13">
            <a:extLst>
              <a:ext uri="{FF2B5EF4-FFF2-40B4-BE49-F238E27FC236}">
                <a16:creationId xmlns:a16="http://schemas.microsoft.com/office/drawing/2014/main" id="{89123138-D9B2-4CF6-B321-DED77DE39821}"/>
              </a:ext>
            </a:extLst>
          </p:cNvPr>
          <p:cNvSpPr txBox="1"/>
          <p:nvPr/>
        </p:nvSpPr>
        <p:spPr>
          <a:xfrm>
            <a:off x="1223062" y="5211861"/>
            <a:ext cx="2271648" cy="307777"/>
          </a:xfrm>
          <a:prstGeom prst="rect">
            <a:avLst/>
          </a:prstGeom>
          <a:noFill/>
        </p:spPr>
        <p:txBody>
          <a:bodyPr wrap="none" rtlCol="0">
            <a:spAutoFit/>
          </a:bodyPr>
          <a:lstStyle/>
          <a:p>
            <a:r>
              <a:rPr lang="en-US" sz="1400" b="1" dirty="0"/>
              <a:t>Open-Embedded-KMS Stack</a:t>
            </a:r>
          </a:p>
        </p:txBody>
      </p:sp>
      <p:cxnSp>
        <p:nvCxnSpPr>
          <p:cNvPr id="16" name="직선 연결선 15">
            <a:extLst>
              <a:ext uri="{FF2B5EF4-FFF2-40B4-BE49-F238E27FC236}">
                <a16:creationId xmlns:a16="http://schemas.microsoft.com/office/drawing/2014/main" id="{D87DE0EB-4C32-4E45-BC2A-380E20138CD3}"/>
              </a:ext>
            </a:extLst>
          </p:cNvPr>
          <p:cNvCxnSpPr>
            <a:cxnSpLocks/>
          </p:cNvCxnSpPr>
          <p:nvPr/>
        </p:nvCxnSpPr>
        <p:spPr>
          <a:xfrm flipV="1">
            <a:off x="4209775" y="1143000"/>
            <a:ext cx="1251225" cy="1828008"/>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18" name="사각형: 둥근 모서리 17">
            <a:extLst>
              <a:ext uri="{FF2B5EF4-FFF2-40B4-BE49-F238E27FC236}">
                <a16:creationId xmlns:a16="http://schemas.microsoft.com/office/drawing/2014/main" id="{B20F8976-D7BC-4645-85EC-35BE1250C324}"/>
              </a:ext>
            </a:extLst>
          </p:cNvPr>
          <p:cNvSpPr/>
          <p:nvPr/>
        </p:nvSpPr>
        <p:spPr>
          <a:xfrm>
            <a:off x="5397500" y="908050"/>
            <a:ext cx="6172200" cy="5334000"/>
          </a:xfrm>
          <a:prstGeom prst="roundRect">
            <a:avLst>
              <a:gd name="adj" fmla="val 822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직선 연결선 21">
            <a:extLst>
              <a:ext uri="{FF2B5EF4-FFF2-40B4-BE49-F238E27FC236}">
                <a16:creationId xmlns:a16="http://schemas.microsoft.com/office/drawing/2014/main" id="{A8DE9AFA-F37D-40C1-85A8-0FF67A1D3A6F}"/>
              </a:ext>
            </a:extLst>
          </p:cNvPr>
          <p:cNvCxnSpPr>
            <a:cxnSpLocks/>
          </p:cNvCxnSpPr>
          <p:nvPr/>
        </p:nvCxnSpPr>
        <p:spPr>
          <a:xfrm>
            <a:off x="4209775" y="3575050"/>
            <a:ext cx="1251225" cy="243713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29" name="직사각형 28">
            <a:extLst>
              <a:ext uri="{FF2B5EF4-FFF2-40B4-BE49-F238E27FC236}">
                <a16:creationId xmlns:a16="http://schemas.microsoft.com/office/drawing/2014/main" id="{71FE3118-E542-4354-8906-D200A1A2D1E2}"/>
              </a:ext>
            </a:extLst>
          </p:cNvPr>
          <p:cNvSpPr/>
          <p:nvPr/>
        </p:nvSpPr>
        <p:spPr>
          <a:xfrm>
            <a:off x="5712449" y="1333500"/>
            <a:ext cx="1673225" cy="2730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KMS-GUI-Handler</a:t>
            </a:r>
          </a:p>
        </p:txBody>
      </p:sp>
      <p:sp>
        <p:nvSpPr>
          <p:cNvPr id="30" name="직사각형 29">
            <a:extLst>
              <a:ext uri="{FF2B5EF4-FFF2-40B4-BE49-F238E27FC236}">
                <a16:creationId xmlns:a16="http://schemas.microsoft.com/office/drawing/2014/main" id="{B62AC807-0B5B-4D04-A455-F0DAF2EC3BD0}"/>
              </a:ext>
            </a:extLst>
          </p:cNvPr>
          <p:cNvSpPr/>
          <p:nvPr/>
        </p:nvSpPr>
        <p:spPr>
          <a:xfrm>
            <a:off x="5712449" y="2857270"/>
            <a:ext cx="1673225" cy="2730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KMS-DB-File</a:t>
            </a:r>
          </a:p>
        </p:txBody>
      </p:sp>
      <p:sp>
        <p:nvSpPr>
          <p:cNvPr id="31" name="직사각형 30">
            <a:extLst>
              <a:ext uri="{FF2B5EF4-FFF2-40B4-BE49-F238E27FC236}">
                <a16:creationId xmlns:a16="http://schemas.microsoft.com/office/drawing/2014/main" id="{49040237-6C0C-4298-8C33-D975E0D024A2}"/>
              </a:ext>
            </a:extLst>
          </p:cNvPr>
          <p:cNvSpPr/>
          <p:nvPr/>
        </p:nvSpPr>
        <p:spPr>
          <a:xfrm>
            <a:off x="5712449" y="4384863"/>
            <a:ext cx="1673225" cy="2730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Embedded-KMS.JAR</a:t>
            </a:r>
          </a:p>
        </p:txBody>
      </p:sp>
      <p:sp>
        <p:nvSpPr>
          <p:cNvPr id="32" name="직사각형 31">
            <a:extLst>
              <a:ext uri="{FF2B5EF4-FFF2-40B4-BE49-F238E27FC236}">
                <a16:creationId xmlns:a16="http://schemas.microsoft.com/office/drawing/2014/main" id="{23593C57-FC8F-4349-B93D-D04A545DA618}"/>
              </a:ext>
            </a:extLst>
          </p:cNvPr>
          <p:cNvSpPr/>
          <p:nvPr/>
        </p:nvSpPr>
        <p:spPr>
          <a:xfrm>
            <a:off x="5712448" y="4384863"/>
            <a:ext cx="1673225" cy="13987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3" name="직사각형 32">
            <a:extLst>
              <a:ext uri="{FF2B5EF4-FFF2-40B4-BE49-F238E27FC236}">
                <a16:creationId xmlns:a16="http://schemas.microsoft.com/office/drawing/2014/main" id="{0C2F6902-282C-471B-9B85-2CF2651FB72B}"/>
              </a:ext>
            </a:extLst>
          </p:cNvPr>
          <p:cNvSpPr/>
          <p:nvPr/>
        </p:nvSpPr>
        <p:spPr>
          <a:xfrm>
            <a:off x="5787059" y="5261525"/>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BouncyCastle</a:t>
            </a:r>
            <a:r>
              <a:rPr lang="en-US" sz="1200" dirty="0">
                <a:solidFill>
                  <a:schemeClr val="tx1"/>
                </a:solidFill>
              </a:rPr>
              <a:t>(opt)</a:t>
            </a:r>
          </a:p>
        </p:txBody>
      </p:sp>
      <p:sp>
        <p:nvSpPr>
          <p:cNvPr id="34" name="직사각형 33">
            <a:extLst>
              <a:ext uri="{FF2B5EF4-FFF2-40B4-BE49-F238E27FC236}">
                <a16:creationId xmlns:a16="http://schemas.microsoft.com/office/drawing/2014/main" id="{42C3E58C-C17D-47D1-86AA-79FC4118CB55}"/>
              </a:ext>
            </a:extLst>
          </p:cNvPr>
          <p:cNvSpPr/>
          <p:nvPr/>
        </p:nvSpPr>
        <p:spPr>
          <a:xfrm>
            <a:off x="5787059" y="5497522"/>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Common-DBCP(opt)</a:t>
            </a:r>
          </a:p>
        </p:txBody>
      </p:sp>
      <p:sp>
        <p:nvSpPr>
          <p:cNvPr id="35" name="직사각형 34">
            <a:extLst>
              <a:ext uri="{FF2B5EF4-FFF2-40B4-BE49-F238E27FC236}">
                <a16:creationId xmlns:a16="http://schemas.microsoft.com/office/drawing/2014/main" id="{E68DBBED-348E-4B2C-A2A0-FF3831D2F226}"/>
              </a:ext>
            </a:extLst>
          </p:cNvPr>
          <p:cNvSpPr/>
          <p:nvPr/>
        </p:nvSpPr>
        <p:spPr>
          <a:xfrm>
            <a:off x="5787059" y="5023433"/>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MyBatis</a:t>
            </a:r>
            <a:endParaRPr lang="en-US" sz="1200" dirty="0">
              <a:solidFill>
                <a:schemeClr val="tx1"/>
              </a:solidFill>
            </a:endParaRPr>
          </a:p>
        </p:txBody>
      </p:sp>
      <p:sp>
        <p:nvSpPr>
          <p:cNvPr id="36" name="직사각형 35">
            <a:extLst>
              <a:ext uri="{FF2B5EF4-FFF2-40B4-BE49-F238E27FC236}">
                <a16:creationId xmlns:a16="http://schemas.microsoft.com/office/drawing/2014/main" id="{988559CB-BF31-4B48-83B7-4EB2E4772FEE}"/>
              </a:ext>
            </a:extLst>
          </p:cNvPr>
          <p:cNvSpPr/>
          <p:nvPr/>
        </p:nvSpPr>
        <p:spPr>
          <a:xfrm>
            <a:off x="5787059" y="4782166"/>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h2</a:t>
            </a:r>
          </a:p>
        </p:txBody>
      </p:sp>
      <p:sp>
        <p:nvSpPr>
          <p:cNvPr id="37" name="직사각형 36">
            <a:extLst>
              <a:ext uri="{FF2B5EF4-FFF2-40B4-BE49-F238E27FC236}">
                <a16:creationId xmlns:a16="http://schemas.microsoft.com/office/drawing/2014/main" id="{C1F46029-96BC-464B-91B1-A8C37C36ADF4}"/>
              </a:ext>
            </a:extLst>
          </p:cNvPr>
          <p:cNvSpPr/>
          <p:nvPr/>
        </p:nvSpPr>
        <p:spPr>
          <a:xfrm>
            <a:off x="5712446" y="2860186"/>
            <a:ext cx="1673225" cy="13987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8" name="직사각형 37">
            <a:extLst>
              <a:ext uri="{FF2B5EF4-FFF2-40B4-BE49-F238E27FC236}">
                <a16:creationId xmlns:a16="http://schemas.microsoft.com/office/drawing/2014/main" id="{F8AFB1A3-E565-41AC-A4BC-7A90F66F259D}"/>
              </a:ext>
            </a:extLst>
          </p:cNvPr>
          <p:cNvSpPr/>
          <p:nvPr/>
        </p:nvSpPr>
        <p:spPr>
          <a:xfrm>
            <a:off x="5787059" y="3210987"/>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Key</a:t>
            </a:r>
          </a:p>
        </p:txBody>
      </p:sp>
      <p:sp>
        <p:nvSpPr>
          <p:cNvPr id="39" name="직사각형 38">
            <a:extLst>
              <a:ext uri="{FF2B5EF4-FFF2-40B4-BE49-F238E27FC236}">
                <a16:creationId xmlns:a16="http://schemas.microsoft.com/office/drawing/2014/main" id="{21CE408F-346A-48EC-BE08-9E11B0409E33}"/>
              </a:ext>
            </a:extLst>
          </p:cNvPr>
          <p:cNvSpPr/>
          <p:nvPr/>
        </p:nvSpPr>
        <p:spPr>
          <a:xfrm>
            <a:off x="5787059" y="3454170"/>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Key-</a:t>
            </a:r>
            <a:r>
              <a:rPr lang="en-US" sz="1200" dirty="0" err="1">
                <a:solidFill>
                  <a:schemeClr val="tx1"/>
                </a:solidFill>
              </a:rPr>
              <a:t>Metadatas</a:t>
            </a:r>
            <a:endParaRPr lang="en-US" sz="1200" dirty="0">
              <a:solidFill>
                <a:schemeClr val="tx1"/>
              </a:solidFill>
            </a:endParaRPr>
          </a:p>
        </p:txBody>
      </p:sp>
      <p:sp>
        <p:nvSpPr>
          <p:cNvPr id="41" name="직사각형 40">
            <a:extLst>
              <a:ext uri="{FF2B5EF4-FFF2-40B4-BE49-F238E27FC236}">
                <a16:creationId xmlns:a16="http://schemas.microsoft.com/office/drawing/2014/main" id="{3977B148-E9D8-4D71-A719-64F5FE608026}"/>
              </a:ext>
            </a:extLst>
          </p:cNvPr>
          <p:cNvSpPr/>
          <p:nvPr/>
        </p:nvSpPr>
        <p:spPr>
          <a:xfrm>
            <a:off x="5787058" y="3695401"/>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Auth-Information</a:t>
            </a:r>
          </a:p>
        </p:txBody>
      </p:sp>
      <p:sp>
        <p:nvSpPr>
          <p:cNvPr id="42" name="직사각형 41">
            <a:extLst>
              <a:ext uri="{FF2B5EF4-FFF2-40B4-BE49-F238E27FC236}">
                <a16:creationId xmlns:a16="http://schemas.microsoft.com/office/drawing/2014/main" id="{C880BF92-77A3-4712-B86C-1E4D94ADE502}"/>
              </a:ext>
            </a:extLst>
          </p:cNvPr>
          <p:cNvSpPr/>
          <p:nvPr/>
        </p:nvSpPr>
        <p:spPr>
          <a:xfrm>
            <a:off x="5787058" y="3938584"/>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Audit</a:t>
            </a:r>
          </a:p>
        </p:txBody>
      </p:sp>
      <p:sp>
        <p:nvSpPr>
          <p:cNvPr id="43" name="직사각형 42">
            <a:extLst>
              <a:ext uri="{FF2B5EF4-FFF2-40B4-BE49-F238E27FC236}">
                <a16:creationId xmlns:a16="http://schemas.microsoft.com/office/drawing/2014/main" id="{23AE5561-4BF7-4ABB-8837-ABB350F15048}"/>
              </a:ext>
            </a:extLst>
          </p:cNvPr>
          <p:cNvSpPr/>
          <p:nvPr/>
        </p:nvSpPr>
        <p:spPr>
          <a:xfrm>
            <a:off x="5712446" y="1338639"/>
            <a:ext cx="1673225" cy="13987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4" name="직사각형 43">
            <a:extLst>
              <a:ext uri="{FF2B5EF4-FFF2-40B4-BE49-F238E27FC236}">
                <a16:creationId xmlns:a16="http://schemas.microsoft.com/office/drawing/2014/main" id="{E0D7B211-5BF7-45CC-98C4-AACBB71FB005}"/>
              </a:ext>
            </a:extLst>
          </p:cNvPr>
          <p:cNvSpPr/>
          <p:nvPr/>
        </p:nvSpPr>
        <p:spPr>
          <a:xfrm>
            <a:off x="5787058" y="1726464"/>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JavaFX</a:t>
            </a:r>
          </a:p>
        </p:txBody>
      </p:sp>
      <p:sp>
        <p:nvSpPr>
          <p:cNvPr id="45" name="직사각형 44">
            <a:extLst>
              <a:ext uri="{FF2B5EF4-FFF2-40B4-BE49-F238E27FC236}">
                <a16:creationId xmlns:a16="http://schemas.microsoft.com/office/drawing/2014/main" id="{7A7A9E41-4925-4BE1-A2EF-18A2816FB1FA}"/>
              </a:ext>
            </a:extLst>
          </p:cNvPr>
          <p:cNvSpPr/>
          <p:nvPr/>
        </p:nvSpPr>
        <p:spPr>
          <a:xfrm>
            <a:off x="5787058" y="1969647"/>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Mini-Admin</a:t>
            </a:r>
          </a:p>
        </p:txBody>
      </p:sp>
      <p:sp>
        <p:nvSpPr>
          <p:cNvPr id="46" name="직사각형 45">
            <a:extLst>
              <a:ext uri="{FF2B5EF4-FFF2-40B4-BE49-F238E27FC236}">
                <a16:creationId xmlns:a16="http://schemas.microsoft.com/office/drawing/2014/main" id="{C4416327-5071-403A-9B98-1EABFFFB3787}"/>
              </a:ext>
            </a:extLst>
          </p:cNvPr>
          <p:cNvSpPr/>
          <p:nvPr/>
        </p:nvSpPr>
        <p:spPr>
          <a:xfrm>
            <a:off x="5787057" y="2210878"/>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Utility</a:t>
            </a:r>
            <a:r>
              <a:rPr lang="en-US" sz="900" dirty="0">
                <a:solidFill>
                  <a:schemeClr val="tx1"/>
                </a:solidFill>
              </a:rPr>
              <a:t>(Like </a:t>
            </a:r>
            <a:r>
              <a:rPr lang="en-US" sz="900" dirty="0" err="1">
                <a:solidFill>
                  <a:schemeClr val="tx1"/>
                </a:solidFill>
              </a:rPr>
              <a:t>KeyStoreExp</a:t>
            </a:r>
            <a:r>
              <a:rPr lang="en-US" sz="900" dirty="0">
                <a:solidFill>
                  <a:schemeClr val="tx1"/>
                </a:solidFill>
              </a:rPr>
              <a:t>)</a:t>
            </a:r>
          </a:p>
        </p:txBody>
      </p:sp>
      <p:sp>
        <p:nvSpPr>
          <p:cNvPr id="47" name="직사각형 46">
            <a:extLst>
              <a:ext uri="{FF2B5EF4-FFF2-40B4-BE49-F238E27FC236}">
                <a16:creationId xmlns:a16="http://schemas.microsoft.com/office/drawing/2014/main" id="{7BB2C3B3-EC05-4BD5-8DA3-4F02B0B7ACE7}"/>
              </a:ext>
            </a:extLst>
          </p:cNvPr>
          <p:cNvSpPr/>
          <p:nvPr/>
        </p:nvSpPr>
        <p:spPr>
          <a:xfrm>
            <a:off x="5787057" y="2454061"/>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Program </a:t>
            </a:r>
            <a:r>
              <a:rPr lang="en-US" sz="1200" dirty="0" err="1">
                <a:solidFill>
                  <a:schemeClr val="tx1"/>
                </a:solidFill>
              </a:rPr>
              <a:t>Initilalizer</a:t>
            </a:r>
            <a:endParaRPr lang="en-US" sz="1200" dirty="0">
              <a:solidFill>
                <a:schemeClr val="tx1"/>
              </a:solidFill>
            </a:endParaRPr>
          </a:p>
        </p:txBody>
      </p:sp>
      <p:sp>
        <p:nvSpPr>
          <p:cNvPr id="48" name="TextBox 47">
            <a:extLst>
              <a:ext uri="{FF2B5EF4-FFF2-40B4-BE49-F238E27FC236}">
                <a16:creationId xmlns:a16="http://schemas.microsoft.com/office/drawing/2014/main" id="{19AD02ED-EF58-4507-8746-98E681EE9F47}"/>
              </a:ext>
            </a:extLst>
          </p:cNvPr>
          <p:cNvSpPr txBox="1"/>
          <p:nvPr/>
        </p:nvSpPr>
        <p:spPr>
          <a:xfrm>
            <a:off x="7443335" y="1323302"/>
            <a:ext cx="5088408" cy="1323439"/>
          </a:xfrm>
          <a:prstGeom prst="rect">
            <a:avLst/>
          </a:prstGeom>
          <a:noFill/>
        </p:spPr>
        <p:txBody>
          <a:bodyPr wrap="square" rtlCol="0">
            <a:spAutoFit/>
          </a:bodyPr>
          <a:lstStyle/>
          <a:p>
            <a:pPr>
              <a:lnSpc>
                <a:spcPct val="150000"/>
              </a:lnSpc>
            </a:pPr>
            <a:r>
              <a:rPr lang="en-US" sz="1600" b="1" dirty="0"/>
              <a:t>KMS-GUI-Handler</a:t>
            </a:r>
          </a:p>
          <a:p>
            <a:pPr marL="342900" indent="-342900">
              <a:buFontTx/>
              <a:buChar char="-"/>
            </a:pPr>
            <a:r>
              <a:rPr lang="en-US" sz="1400" dirty="0"/>
              <a:t>Handling all about Embedded-KMS using GUI.</a:t>
            </a:r>
          </a:p>
          <a:p>
            <a:pPr marL="342900" indent="-342900">
              <a:buFontTx/>
              <a:buChar char="-"/>
            </a:pPr>
            <a:r>
              <a:rPr lang="en-US" sz="1400" dirty="0"/>
              <a:t>Show, update and delete </a:t>
            </a:r>
            <a:r>
              <a:rPr lang="en-US" sz="1400" dirty="0" err="1"/>
              <a:t>datas</a:t>
            </a:r>
            <a:r>
              <a:rPr lang="en-US" sz="1400" dirty="0"/>
              <a:t> in Embedded-KMS.</a:t>
            </a:r>
          </a:p>
          <a:p>
            <a:pPr marL="342900" indent="-342900">
              <a:buFontTx/>
              <a:buChar char="-"/>
            </a:pPr>
            <a:r>
              <a:rPr lang="en-US" sz="1400" dirty="0"/>
              <a:t>Provide Utility like KeyStore Explorer.</a:t>
            </a:r>
          </a:p>
          <a:p>
            <a:pPr marL="342900" indent="-342900">
              <a:buFontTx/>
              <a:buChar char="-"/>
            </a:pPr>
            <a:r>
              <a:rPr lang="en-US" sz="1400" dirty="0"/>
              <a:t>Initialize and set Embedded-KMS DB Files.</a:t>
            </a:r>
          </a:p>
        </p:txBody>
      </p:sp>
      <p:sp>
        <p:nvSpPr>
          <p:cNvPr id="50" name="TextBox 49">
            <a:extLst>
              <a:ext uri="{FF2B5EF4-FFF2-40B4-BE49-F238E27FC236}">
                <a16:creationId xmlns:a16="http://schemas.microsoft.com/office/drawing/2014/main" id="{F8A607AB-1FBB-47F4-BA1C-E503B64F249A}"/>
              </a:ext>
            </a:extLst>
          </p:cNvPr>
          <p:cNvSpPr txBox="1"/>
          <p:nvPr/>
        </p:nvSpPr>
        <p:spPr>
          <a:xfrm>
            <a:off x="7443335" y="2932680"/>
            <a:ext cx="5088408" cy="1107996"/>
          </a:xfrm>
          <a:prstGeom prst="rect">
            <a:avLst/>
          </a:prstGeom>
          <a:noFill/>
        </p:spPr>
        <p:txBody>
          <a:bodyPr wrap="square" rtlCol="0">
            <a:spAutoFit/>
          </a:bodyPr>
          <a:lstStyle/>
          <a:p>
            <a:pPr>
              <a:lnSpc>
                <a:spcPct val="150000"/>
              </a:lnSpc>
            </a:pPr>
            <a:r>
              <a:rPr lang="en-US" sz="1600" b="1" dirty="0"/>
              <a:t>KMS-DB-File</a:t>
            </a:r>
          </a:p>
          <a:p>
            <a:pPr marL="342900" indent="-342900">
              <a:buFontTx/>
              <a:buChar char="-"/>
            </a:pPr>
            <a:r>
              <a:rPr lang="en-US" sz="1400" dirty="0"/>
              <a:t>We are going to use </a:t>
            </a:r>
            <a:r>
              <a:rPr lang="en-US" sz="1400" i="1" dirty="0"/>
              <a:t>H2-File-DBMS.</a:t>
            </a:r>
          </a:p>
          <a:p>
            <a:pPr marL="342900" indent="-342900">
              <a:buFontTx/>
              <a:buChar char="-"/>
            </a:pPr>
            <a:r>
              <a:rPr lang="en-US" sz="1400" dirty="0"/>
              <a:t>This DBMS mainly maintain Key-</a:t>
            </a:r>
            <a:r>
              <a:rPr lang="en-US" sz="1400" dirty="0" err="1"/>
              <a:t>datas</a:t>
            </a:r>
            <a:r>
              <a:rPr lang="en-US" sz="1400" dirty="0"/>
              <a:t>.</a:t>
            </a:r>
          </a:p>
          <a:p>
            <a:pPr marL="342900" indent="-342900">
              <a:buFontTx/>
              <a:buChar char="-"/>
            </a:pPr>
            <a:r>
              <a:rPr lang="en-US" sz="1400" dirty="0"/>
              <a:t>Assign and share the Key to many subject.</a:t>
            </a:r>
          </a:p>
        </p:txBody>
      </p:sp>
      <p:sp>
        <p:nvSpPr>
          <p:cNvPr id="51" name="TextBox 50">
            <a:extLst>
              <a:ext uri="{FF2B5EF4-FFF2-40B4-BE49-F238E27FC236}">
                <a16:creationId xmlns:a16="http://schemas.microsoft.com/office/drawing/2014/main" id="{8DAA81F1-C29D-4678-A086-675BCBC6479F}"/>
              </a:ext>
            </a:extLst>
          </p:cNvPr>
          <p:cNvSpPr txBox="1"/>
          <p:nvPr/>
        </p:nvSpPr>
        <p:spPr>
          <a:xfrm>
            <a:off x="7443335" y="4405580"/>
            <a:ext cx="5088408" cy="1323439"/>
          </a:xfrm>
          <a:prstGeom prst="rect">
            <a:avLst/>
          </a:prstGeom>
          <a:noFill/>
        </p:spPr>
        <p:txBody>
          <a:bodyPr wrap="square" rtlCol="0">
            <a:spAutoFit/>
          </a:bodyPr>
          <a:lstStyle/>
          <a:p>
            <a:pPr>
              <a:lnSpc>
                <a:spcPct val="150000"/>
              </a:lnSpc>
            </a:pPr>
            <a:r>
              <a:rPr lang="en-US" sz="1600" b="1" dirty="0"/>
              <a:t>Embedded-KMS</a:t>
            </a:r>
          </a:p>
          <a:p>
            <a:pPr marL="342900" indent="-342900">
              <a:buFontTx/>
              <a:buChar char="-"/>
            </a:pPr>
            <a:r>
              <a:rPr lang="en-US" sz="1400" dirty="0"/>
              <a:t>This Core JAR File for providing KMS functions.</a:t>
            </a:r>
          </a:p>
          <a:p>
            <a:pPr marL="342900" indent="-342900">
              <a:buFontTx/>
              <a:buChar char="-"/>
            </a:pPr>
            <a:r>
              <a:rPr lang="en-US" sz="1400" dirty="0"/>
              <a:t>We try to minimize of using 3rd party libraries.</a:t>
            </a:r>
          </a:p>
          <a:p>
            <a:pPr marL="342900" indent="-342900">
              <a:buFontTx/>
              <a:buChar char="-"/>
            </a:pPr>
            <a:r>
              <a:rPr lang="en-US" sz="1400" dirty="0"/>
              <a:t>This support many security </a:t>
            </a:r>
            <a:r>
              <a:rPr lang="en-US" sz="1400" i="1" dirty="0"/>
              <a:t>Provider(ex: Bouncy..).</a:t>
            </a:r>
          </a:p>
          <a:p>
            <a:pPr marL="342900" indent="-342900">
              <a:buFontTx/>
              <a:buChar char="-"/>
            </a:pPr>
            <a:r>
              <a:rPr lang="en-US" sz="1400" dirty="0"/>
              <a:t>User can use user’s DBCP Libraries.</a:t>
            </a:r>
          </a:p>
        </p:txBody>
      </p:sp>
    </p:spTree>
    <p:extLst>
      <p:ext uri="{BB962C8B-B14F-4D97-AF65-F5344CB8AC3E}">
        <p14:creationId xmlns:p14="http://schemas.microsoft.com/office/powerpoint/2010/main" val="322267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6813340" cy="461665"/>
          </a:xfrm>
          <a:prstGeom prst="rect">
            <a:avLst/>
          </a:prstGeom>
          <a:noFill/>
        </p:spPr>
        <p:txBody>
          <a:bodyPr wrap="none" rtlCol="0">
            <a:spAutoFit/>
          </a:bodyPr>
          <a:lstStyle/>
          <a:p>
            <a:r>
              <a:rPr lang="en-US" sz="2400" b="1" dirty="0"/>
              <a:t>Open-Embedded-KMS Structure – Key Store Process</a:t>
            </a:r>
          </a:p>
        </p:txBody>
      </p:sp>
      <p:sp>
        <p:nvSpPr>
          <p:cNvPr id="40" name="TextBox 39">
            <a:extLst>
              <a:ext uri="{FF2B5EF4-FFF2-40B4-BE49-F238E27FC236}">
                <a16:creationId xmlns:a16="http://schemas.microsoft.com/office/drawing/2014/main" id="{F0D2E9D9-15C3-42AF-8986-D6003F772244}"/>
              </a:ext>
            </a:extLst>
          </p:cNvPr>
          <p:cNvSpPr txBox="1"/>
          <p:nvPr/>
        </p:nvSpPr>
        <p:spPr>
          <a:xfrm>
            <a:off x="966317" y="2226435"/>
            <a:ext cx="11280652" cy="3416320"/>
          </a:xfrm>
          <a:prstGeom prst="rect">
            <a:avLst/>
          </a:prstGeom>
          <a:noFill/>
        </p:spPr>
        <p:txBody>
          <a:bodyPr wrap="none" rtlCol="0">
            <a:spAutoFit/>
          </a:bodyPr>
          <a:lstStyle/>
          <a:p>
            <a:r>
              <a:rPr lang="en-US" sz="2400" b="1" dirty="0"/>
              <a:t>Advanced </a:t>
            </a:r>
          </a:p>
          <a:p>
            <a:r>
              <a:rPr lang="en-US" sz="2400" b="1" dirty="0"/>
              <a:t>	1. h2 </a:t>
            </a:r>
            <a:r>
              <a:rPr lang="en-US" sz="2400" b="1" dirty="0" err="1"/>
              <a:t>db</a:t>
            </a:r>
            <a:r>
              <a:rPr lang="en-US" sz="2400" b="1" dirty="0"/>
              <a:t> </a:t>
            </a:r>
            <a:r>
              <a:rPr lang="ko-KR" altLang="en-US" sz="2400" b="1" dirty="0"/>
              <a:t>비밀번호</a:t>
            </a:r>
            <a:r>
              <a:rPr lang="en-US" altLang="ko-KR" sz="2400" b="1" dirty="0"/>
              <a:t>, </a:t>
            </a:r>
            <a:r>
              <a:rPr lang="ko-KR" altLang="en-US" sz="2400" b="1" dirty="0"/>
              <a:t>유저 비밀번호 외부 주입</a:t>
            </a:r>
            <a:r>
              <a:rPr lang="en-US" altLang="ko-KR" sz="2400" b="1" dirty="0"/>
              <a:t>(</a:t>
            </a:r>
            <a:r>
              <a:rPr lang="ko-KR" altLang="en-US" sz="2400" b="1" dirty="0"/>
              <a:t>파일</a:t>
            </a:r>
            <a:r>
              <a:rPr lang="en-US" altLang="ko-KR" sz="2400" b="1" dirty="0"/>
              <a:t>, </a:t>
            </a:r>
            <a:r>
              <a:rPr lang="ko-KR" altLang="en-US" sz="2400" b="1" dirty="0"/>
              <a:t>파일 </a:t>
            </a:r>
            <a:r>
              <a:rPr lang="en-US" altLang="ko-KR" sz="2400" b="1" dirty="0" err="1"/>
              <a:t>init</a:t>
            </a:r>
            <a:r>
              <a:rPr lang="en-US" altLang="ko-KR" sz="2400" b="1" dirty="0"/>
              <a:t> </a:t>
            </a:r>
            <a:r>
              <a:rPr lang="ko-KR" altLang="en-US" sz="2400" b="1" dirty="0"/>
              <a:t>후 삭제</a:t>
            </a:r>
            <a:r>
              <a:rPr lang="en-US" altLang="ko-KR" sz="2400" b="1" dirty="0"/>
              <a:t>, </a:t>
            </a:r>
            <a:r>
              <a:rPr lang="en-US" altLang="ko-KR" sz="2400" b="1" dirty="0" err="1"/>
              <a:t>usb</a:t>
            </a:r>
            <a:r>
              <a:rPr lang="en-US" altLang="ko-KR" sz="2400" b="1" dirty="0"/>
              <a:t> </a:t>
            </a:r>
            <a:r>
              <a:rPr lang="ko-KR" altLang="en-US" sz="2400" b="1" dirty="0"/>
              <a:t>타입</a:t>
            </a:r>
            <a:r>
              <a:rPr lang="en-US" altLang="ko-KR" sz="2400" b="1" dirty="0"/>
              <a:t>)</a:t>
            </a:r>
            <a:endParaRPr lang="en-US" sz="2400" b="1" dirty="0"/>
          </a:p>
          <a:p>
            <a:r>
              <a:rPr lang="en-US" altLang="ko-KR" sz="2400" b="1" dirty="0"/>
              <a:t>	2-1. KEK(software</a:t>
            </a:r>
            <a:r>
              <a:rPr lang="ko-KR" altLang="en-US" sz="2400" b="1" dirty="0"/>
              <a:t> 타입</a:t>
            </a:r>
            <a:r>
              <a:rPr lang="en-US" altLang="ko-KR" sz="2400" b="1" dirty="0"/>
              <a:t>)</a:t>
            </a:r>
          </a:p>
          <a:p>
            <a:r>
              <a:rPr lang="en-US" altLang="ko-KR" sz="2400" b="1" dirty="0"/>
              <a:t>		</a:t>
            </a:r>
            <a:r>
              <a:rPr lang="ko-KR" altLang="en-US" sz="2400" b="1" dirty="0"/>
              <a:t>파일 외부 주입</a:t>
            </a:r>
            <a:r>
              <a:rPr lang="en-US" altLang="ko-KR" sz="2400" b="1" dirty="0"/>
              <a:t>(</a:t>
            </a:r>
            <a:r>
              <a:rPr lang="ko-KR" altLang="en-US" sz="2400" b="1" dirty="0"/>
              <a:t>파일 </a:t>
            </a:r>
            <a:r>
              <a:rPr lang="en-US" altLang="ko-KR" sz="2400" b="1" dirty="0" err="1"/>
              <a:t>init</a:t>
            </a:r>
            <a:r>
              <a:rPr lang="en-US" altLang="ko-KR" sz="2400" b="1" dirty="0"/>
              <a:t> </a:t>
            </a:r>
            <a:r>
              <a:rPr lang="ko-KR" altLang="en-US" sz="2400" b="1" dirty="0"/>
              <a:t>후 삭제</a:t>
            </a:r>
            <a:r>
              <a:rPr lang="en-US" altLang="ko-KR" sz="2400" b="1" dirty="0"/>
              <a:t>, </a:t>
            </a:r>
            <a:r>
              <a:rPr lang="en-US" altLang="ko-KR" sz="2400" b="1" dirty="0" err="1"/>
              <a:t>usb</a:t>
            </a:r>
            <a:r>
              <a:rPr lang="en-US" altLang="ko-KR" sz="2400" b="1" dirty="0"/>
              <a:t> </a:t>
            </a:r>
            <a:r>
              <a:rPr lang="ko-KR" altLang="en-US" sz="2400" b="1" dirty="0"/>
              <a:t>타입</a:t>
            </a:r>
            <a:r>
              <a:rPr lang="en-US" altLang="ko-KR" sz="2400" b="1" dirty="0"/>
              <a:t>)</a:t>
            </a:r>
          </a:p>
          <a:p>
            <a:r>
              <a:rPr lang="en-US" altLang="ko-KR" sz="2400" b="1" dirty="0"/>
              <a:t>		JCEKS </a:t>
            </a:r>
            <a:r>
              <a:rPr lang="ko-KR" altLang="en-US" sz="2400" b="1" dirty="0" err="1"/>
              <a:t>암호키</a:t>
            </a:r>
            <a:r>
              <a:rPr lang="ko-KR" altLang="en-US" sz="2400" b="1" dirty="0"/>
              <a:t> 보관</a:t>
            </a:r>
            <a:endParaRPr lang="en-US" altLang="ko-KR" sz="2400" b="1" dirty="0"/>
          </a:p>
          <a:p>
            <a:r>
              <a:rPr lang="en-US" altLang="ko-KR" sz="2400" b="1" dirty="0"/>
              <a:t>		</a:t>
            </a:r>
            <a:r>
              <a:rPr lang="en-US" altLang="ko-KR" sz="2400" b="1" dirty="0" err="1"/>
              <a:t>MasterKEK</a:t>
            </a:r>
            <a:r>
              <a:rPr lang="en-US" altLang="ko-KR" sz="2400" b="1" dirty="0"/>
              <a:t>(</a:t>
            </a:r>
            <a:r>
              <a:rPr lang="ko-KR" altLang="en-US" sz="2400" b="1" dirty="0" err="1"/>
              <a:t>키페어</a:t>
            </a:r>
            <a:r>
              <a:rPr lang="en-US" altLang="ko-KR" sz="2400" b="1" dirty="0"/>
              <a:t>) -&gt; </a:t>
            </a:r>
            <a:r>
              <a:rPr lang="en-US" altLang="ko-KR" sz="2400" b="1" dirty="0" err="1"/>
              <a:t>RealKEK</a:t>
            </a:r>
            <a:r>
              <a:rPr lang="en-US" altLang="ko-KR" sz="2400" b="1" dirty="0"/>
              <a:t>(</a:t>
            </a:r>
            <a:r>
              <a:rPr lang="ko-KR" altLang="en-US" sz="2400" b="1" dirty="0" err="1"/>
              <a:t>대칭키</a:t>
            </a:r>
            <a:r>
              <a:rPr lang="en-US" altLang="ko-KR" sz="2400" b="1" dirty="0"/>
              <a:t>) 	</a:t>
            </a:r>
          </a:p>
          <a:p>
            <a:r>
              <a:rPr lang="en-US" altLang="ko-KR" sz="2400" b="1" dirty="0"/>
              <a:t>	2-2. KEK(HSM </a:t>
            </a:r>
            <a:r>
              <a:rPr lang="ko-KR" altLang="en-US" sz="2400" b="1" dirty="0"/>
              <a:t>타입</a:t>
            </a:r>
            <a:r>
              <a:rPr lang="en-US" altLang="ko-KR" sz="2400" b="1" dirty="0"/>
              <a:t>)</a:t>
            </a:r>
          </a:p>
          <a:p>
            <a:r>
              <a:rPr lang="en-US" altLang="ko-KR" sz="2400" b="1" dirty="0"/>
              <a:t>		</a:t>
            </a:r>
            <a:r>
              <a:rPr lang="en-US" altLang="ko-KR" sz="2400" b="1" dirty="0" err="1"/>
              <a:t>MasterKEK</a:t>
            </a:r>
            <a:r>
              <a:rPr lang="en-US" altLang="ko-KR" sz="2400" b="1" dirty="0"/>
              <a:t>(</a:t>
            </a:r>
            <a:r>
              <a:rPr lang="ko-KR" altLang="en-US" sz="2400" b="1" dirty="0" err="1"/>
              <a:t>키페어</a:t>
            </a:r>
            <a:r>
              <a:rPr lang="en-US" altLang="ko-KR" sz="2400" b="1" dirty="0"/>
              <a:t>,HSM </a:t>
            </a:r>
            <a:r>
              <a:rPr lang="ko-KR" altLang="en-US" sz="2400" b="1" dirty="0"/>
              <a:t>보관</a:t>
            </a:r>
            <a:r>
              <a:rPr lang="en-US" altLang="ko-KR" sz="2400" b="1" dirty="0"/>
              <a:t>) -&gt; </a:t>
            </a:r>
            <a:r>
              <a:rPr lang="en-US" altLang="ko-KR" sz="2400" b="1" dirty="0" err="1"/>
              <a:t>RealKEK</a:t>
            </a:r>
            <a:r>
              <a:rPr lang="en-US" altLang="ko-KR" sz="2400" b="1" dirty="0"/>
              <a:t>(</a:t>
            </a:r>
            <a:r>
              <a:rPr lang="ko-KR" altLang="en-US" sz="2400" b="1" dirty="0" err="1"/>
              <a:t>대칭키</a:t>
            </a:r>
            <a:r>
              <a:rPr lang="en-US" altLang="ko-KR" sz="2400" b="1" dirty="0"/>
              <a:t>) 	</a:t>
            </a:r>
          </a:p>
          <a:p>
            <a:endParaRPr lang="en-US" sz="2400" b="1" dirty="0"/>
          </a:p>
        </p:txBody>
      </p:sp>
    </p:spTree>
    <p:extLst>
      <p:ext uri="{BB962C8B-B14F-4D97-AF65-F5344CB8AC3E}">
        <p14:creationId xmlns:p14="http://schemas.microsoft.com/office/powerpoint/2010/main" val="43097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7111499" cy="461665"/>
          </a:xfrm>
          <a:prstGeom prst="rect">
            <a:avLst/>
          </a:prstGeom>
          <a:noFill/>
        </p:spPr>
        <p:txBody>
          <a:bodyPr wrap="none" rtlCol="0">
            <a:spAutoFit/>
          </a:bodyPr>
          <a:lstStyle/>
          <a:p>
            <a:r>
              <a:rPr lang="en-US" sz="2400" b="1" dirty="0"/>
              <a:t>Open-Embedded-KMS Structure – Maintained-Objects</a:t>
            </a:r>
          </a:p>
        </p:txBody>
      </p:sp>
      <p:sp>
        <p:nvSpPr>
          <p:cNvPr id="10" name="TextBox 9">
            <a:extLst>
              <a:ext uri="{FF2B5EF4-FFF2-40B4-BE49-F238E27FC236}">
                <a16:creationId xmlns:a16="http://schemas.microsoft.com/office/drawing/2014/main" id="{7E476911-10D2-4143-8A5E-7191091F5BA5}"/>
              </a:ext>
            </a:extLst>
          </p:cNvPr>
          <p:cNvSpPr txBox="1"/>
          <p:nvPr/>
        </p:nvSpPr>
        <p:spPr>
          <a:xfrm>
            <a:off x="619125" y="1941463"/>
            <a:ext cx="6096000" cy="2585323"/>
          </a:xfrm>
          <a:prstGeom prst="rect">
            <a:avLst/>
          </a:prstGeom>
          <a:noFill/>
        </p:spPr>
        <p:txBody>
          <a:bodyPr wrap="square">
            <a:spAutoFit/>
          </a:bodyPr>
          <a:lstStyle/>
          <a:p>
            <a:r>
              <a:rPr lang="en-US" dirty="0"/>
              <a:t>		키 </a:t>
            </a:r>
            <a:r>
              <a:rPr lang="en-US" dirty="0" err="1"/>
              <a:t>타입</a:t>
            </a:r>
            <a:endParaRPr lang="en-US" dirty="0"/>
          </a:p>
          <a:p>
            <a:r>
              <a:rPr lang="en-US" dirty="0"/>
              <a:t>			</a:t>
            </a:r>
            <a:r>
              <a:rPr lang="en-US" dirty="0" err="1"/>
              <a:t>대칭키</a:t>
            </a:r>
            <a:endParaRPr lang="en-US" dirty="0"/>
          </a:p>
          <a:p>
            <a:r>
              <a:rPr lang="en-US" dirty="0"/>
              <a:t>			</a:t>
            </a:r>
            <a:r>
              <a:rPr lang="en-US" dirty="0" err="1"/>
              <a:t>인증서</a:t>
            </a:r>
            <a:endParaRPr lang="en-US" dirty="0"/>
          </a:p>
          <a:p>
            <a:r>
              <a:rPr lang="en-US" dirty="0"/>
              <a:t>			</a:t>
            </a:r>
            <a:r>
              <a:rPr lang="en-US" dirty="0" err="1"/>
              <a:t>공개키</a:t>
            </a:r>
            <a:endParaRPr lang="en-US" dirty="0"/>
          </a:p>
          <a:p>
            <a:r>
              <a:rPr lang="en-US" dirty="0"/>
              <a:t>			</a:t>
            </a:r>
            <a:r>
              <a:rPr lang="ko-KR" altLang="en-US" dirty="0"/>
              <a:t>개인키</a:t>
            </a:r>
            <a:endParaRPr lang="en-US" altLang="ko-KR" dirty="0"/>
          </a:p>
          <a:p>
            <a:r>
              <a:rPr lang="en-US" dirty="0"/>
              <a:t>			</a:t>
            </a:r>
            <a:r>
              <a:rPr lang="en-US" dirty="0" err="1"/>
              <a:t>시크릿</a:t>
            </a:r>
            <a:r>
              <a:rPr lang="en-US" dirty="0"/>
              <a:t> </a:t>
            </a:r>
            <a:r>
              <a:rPr lang="en-US" dirty="0" err="1"/>
              <a:t>데이터</a:t>
            </a:r>
            <a:r>
              <a:rPr lang="en-US" dirty="0"/>
              <a:t>(</a:t>
            </a:r>
            <a:r>
              <a:rPr lang="ko-KR" altLang="en-US" dirty="0"/>
              <a:t>단순 난수</a:t>
            </a:r>
            <a:r>
              <a:rPr lang="en-US" altLang="ko-KR" dirty="0"/>
              <a:t>)</a:t>
            </a:r>
            <a:endParaRPr lang="en-US" dirty="0"/>
          </a:p>
          <a:p>
            <a:r>
              <a:rPr lang="en-US" dirty="0"/>
              <a:t>			</a:t>
            </a:r>
            <a:r>
              <a:rPr lang="en-US" dirty="0" err="1"/>
              <a:t>스플릿</a:t>
            </a:r>
            <a:r>
              <a:rPr lang="en-US" dirty="0"/>
              <a:t> 키(</a:t>
            </a:r>
            <a:r>
              <a:rPr lang="en-US" dirty="0" err="1"/>
              <a:t>분할키</a:t>
            </a:r>
            <a:r>
              <a:rPr lang="en-US" dirty="0"/>
              <a:t>)</a:t>
            </a:r>
          </a:p>
          <a:p>
            <a:r>
              <a:rPr lang="en-US" dirty="0"/>
              <a:t>			PKCS12</a:t>
            </a:r>
          </a:p>
          <a:p>
            <a:r>
              <a:rPr lang="en-US" dirty="0"/>
              <a:t>			IV</a:t>
            </a:r>
          </a:p>
        </p:txBody>
      </p:sp>
    </p:spTree>
    <p:extLst>
      <p:ext uri="{BB962C8B-B14F-4D97-AF65-F5344CB8AC3E}">
        <p14:creationId xmlns:p14="http://schemas.microsoft.com/office/powerpoint/2010/main" val="31718096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1063</Words>
  <Application>Microsoft Office PowerPoint</Application>
  <PresentationFormat>와이드스크린</PresentationFormat>
  <Paragraphs>170</Paragraphs>
  <Slides>12</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12</vt:i4>
      </vt:variant>
    </vt:vector>
  </HeadingPairs>
  <TitlesOfParts>
    <vt:vector size="16" baseType="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2168</dc:creator>
  <cp:lastModifiedBy>2168 2168</cp:lastModifiedBy>
  <cp:revision>37</cp:revision>
  <dcterms:created xsi:type="dcterms:W3CDTF">2021-03-16T12:02:10Z</dcterms:created>
  <dcterms:modified xsi:type="dcterms:W3CDTF">2021-03-16T16:05:30Z</dcterms:modified>
</cp:coreProperties>
</file>