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60" r:id="rId3"/>
    <p:sldId id="261" r:id="rId4"/>
    <p:sldId id="262" r:id="rId5"/>
    <p:sldId id="263" r:id="rId6"/>
    <p:sldId id="264" r:id="rId7"/>
  </p:sldIdLst>
  <p:sldSz cx="12192000" cy="6858000"/>
  <p:notesSz cx="6858000" cy="9144000"/>
  <p:embeddedFontLst>
    <p:embeddedFont>
      <p:font typeface="나눔스퀘어 Bold" panose="020B0600000101010101" pitchFamily="50" charset="-127"/>
      <p:bold r:id="rId8"/>
    </p:embeddedFont>
    <p:embeddedFont>
      <p:font typeface="나눔스퀘어라운드 Bold" panose="020B0600000101010101" pitchFamily="50" charset="-127"/>
      <p:bold r:id="rId9"/>
    </p:embeddedFont>
    <p:embeddedFont>
      <p:font typeface="나눔스퀘어라운드 ExtraBold" panose="020B0600000101010101" pitchFamily="50" charset="-127"/>
      <p:bold r:id="rId10"/>
    </p:embeddedFont>
    <p:embeddedFont>
      <p:font typeface="맑은 고딕" panose="020B0503020000020004" pitchFamily="50" charset="-127"/>
      <p:regular r:id="rId11"/>
      <p:bold r:id="rId1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E4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 showGuides="1">
      <p:cViewPr varScale="1">
        <p:scale>
          <a:sx n="48" d="100"/>
          <a:sy n="48" d="100"/>
        </p:scale>
        <p:origin x="55" y="69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860" b="0" i="0" u="none" strike="noStrike" kern="1200" baseline="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EPS</a:t>
            </a:r>
            <a:r>
              <a:rPr lang="ko-KR" altLang="en-US" sz="1860" b="0" i="0" u="none" strike="noStrike" kern="1200" baseline="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에 따른 모델 정확도</a:t>
            </a:r>
            <a:endParaRPr lang="en-US" altLang="ko-KR" sz="1860" b="0" i="0" u="none" strike="noStrike" kern="1200" baseline="0" dirty="0">
              <a:solidFill>
                <a:prstClr val="black">
                  <a:lumMod val="65000"/>
                  <a:lumOff val="35000"/>
                </a:prst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Accuracy [%]</c:v>
                </c:pt>
              </c:strCache>
            </c:strRef>
          </c:tx>
          <c:spPr>
            <a:ln w="50800" cap="rnd">
              <a:solidFill>
                <a:srgbClr val="99E4FF">
                  <a:alpha val="31000"/>
                </a:srgbClr>
              </a:solidFill>
              <a:round/>
            </a:ln>
            <a:effectLst/>
          </c:spPr>
          <c:marker>
            <c:symbol val="circle"/>
            <c:size val="20"/>
            <c:spPr>
              <a:solidFill>
                <a:srgbClr val="99E4FF">
                  <a:alpha val="84000"/>
                </a:srgbClr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스퀘어라운드 Bold" panose="020B0600000101010101" pitchFamily="50" charset="-127"/>
                    <a:ea typeface="+mn-ea"/>
                    <a:cs typeface="+mn-cs"/>
                  </a:defRPr>
                </a:pPr>
                <a:endParaRPr lang="ko-K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1/255</c:v>
                </c:pt>
                <c:pt idx="1">
                  <c:v>2/255</c:v>
                </c:pt>
                <c:pt idx="2">
                  <c:v>4/255</c:v>
                </c:pt>
                <c:pt idx="3">
                  <c:v>8/255</c:v>
                </c:pt>
                <c:pt idx="4">
                  <c:v>16/255</c:v>
                </c:pt>
                <c:pt idx="5">
                  <c:v>32/255</c:v>
                </c:pt>
                <c:pt idx="6">
                  <c:v>64/255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10.96</c:v>
                </c:pt>
                <c:pt idx="1">
                  <c:v>6.26</c:v>
                </c:pt>
                <c:pt idx="2">
                  <c:v>5.52</c:v>
                </c:pt>
                <c:pt idx="3">
                  <c:v>6.78</c:v>
                </c:pt>
                <c:pt idx="4">
                  <c:v>8.92</c:v>
                </c:pt>
                <c:pt idx="5">
                  <c:v>7.22</c:v>
                </c:pt>
                <c:pt idx="6">
                  <c:v>0.7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AA0-49AE-894B-996E2C7B41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46595168"/>
        <c:axId val="1870435216"/>
      </c:lineChart>
      <c:catAx>
        <c:axId val="24659516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 baseline="0" dirty="0">
                    <a:latin typeface="나눔스퀘어라운드 ExtraBold" panose="020B0600000101010101" pitchFamily="50" charset="-127"/>
                  </a:rPr>
                  <a:t>EPS</a:t>
                </a:r>
                <a:endParaRPr lang="ko-KR" altLang="en-US" baseline="0" dirty="0">
                  <a:latin typeface="나눔스퀘어라운드 ExtraBold" panose="020B0600000101010101" pitchFamily="50" charset="-127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altLang="ko-KR" sz="1330" b="0" i="0" u="none" strike="noStrike" kern="1200" baseline="0">
                <a:solidFill>
                  <a:prstClr val="black">
                    <a:lumMod val="65000"/>
                    <a:lumOff val="35000"/>
                  </a:prst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defRPr>
            </a:pPr>
            <a:endParaRPr lang="ko-KR"/>
          </a:p>
        </c:txPr>
        <c:crossAx val="1870435216"/>
        <c:crosses val="autoZero"/>
        <c:auto val="1"/>
        <c:lblAlgn val="ctr"/>
        <c:lblOffset val="100"/>
        <c:noMultiLvlLbl val="0"/>
      </c:catAx>
      <c:valAx>
        <c:axId val="18704352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Accuracy [%]</a:t>
                </a:r>
                <a:endParaRPr lang="ko-KR" altLang="en-US" dirty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465951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r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lang="en-US" altLang="ko-KR" sz="1330" b="0" i="0" u="none" strike="noStrike" kern="1200" baseline="0">
                <a:solidFill>
                  <a:prstClr val="black">
                    <a:lumMod val="65000"/>
                    <a:lumOff val="35000"/>
                  </a:prst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defRPr>
            </a:pPr>
            <a:endParaRPr lang="ko-KR"/>
          </a:p>
        </c:txPr>
      </c:legendEntry>
      <c:layout>
        <c:manualLayout>
          <c:xMode val="edge"/>
          <c:yMode val="edge"/>
          <c:x val="0.82414821788580772"/>
          <c:y val="0.147112362540612"/>
          <c:w val="0.13599670965042412"/>
          <c:h val="4.8192388387510679E-2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860" b="0" i="0" u="none" strike="noStrike" kern="1200" baseline="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EPS</a:t>
            </a:r>
            <a:r>
              <a:rPr lang="ko-KR" altLang="en-US" sz="1860" b="0" i="0" u="none" strike="noStrike" kern="1200" baseline="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에 따른 모델 정확도</a:t>
            </a:r>
            <a:endParaRPr lang="en-US" altLang="ko-KR" sz="1860" b="0" i="0" u="none" strike="noStrike" kern="1200" baseline="0" dirty="0">
              <a:solidFill>
                <a:prstClr val="black">
                  <a:lumMod val="65000"/>
                  <a:lumOff val="35000"/>
                </a:prst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Accuracy [%]</c:v>
                </c:pt>
              </c:strCache>
            </c:strRef>
          </c:tx>
          <c:spPr>
            <a:ln w="50800" cap="rnd">
              <a:solidFill>
                <a:srgbClr val="99E4FF">
                  <a:alpha val="31000"/>
                </a:srgbClr>
              </a:solidFill>
              <a:round/>
            </a:ln>
            <a:effectLst/>
          </c:spPr>
          <c:marker>
            <c:symbol val="circle"/>
            <c:size val="20"/>
            <c:spPr>
              <a:solidFill>
                <a:srgbClr val="99E4FF">
                  <a:alpha val="84000"/>
                </a:srgbClr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0">
                <a:spAutoFit/>
              </a:bodyPr>
              <a:lstStyle/>
              <a:p>
                <a:pPr algn="ctr">
                  <a:defRPr lang="en-US" altLang="ko-KR"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스퀘어라운드 Bold" panose="020B0600000101010101" pitchFamily="50" charset="-127"/>
                    <a:ea typeface="+mn-ea"/>
                    <a:cs typeface="+mn-cs"/>
                  </a:defRPr>
                </a:pPr>
                <a:endParaRPr lang="ko-K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1/255</c:v>
                </c:pt>
                <c:pt idx="1">
                  <c:v>2/255</c:v>
                </c:pt>
                <c:pt idx="2">
                  <c:v>4/255</c:v>
                </c:pt>
                <c:pt idx="3">
                  <c:v>8/255</c:v>
                </c:pt>
                <c:pt idx="4">
                  <c:v>16/255</c:v>
                </c:pt>
                <c:pt idx="5">
                  <c:v>32/255</c:v>
                </c:pt>
                <c:pt idx="6">
                  <c:v>64/255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4.8</c:v>
                </c:pt>
                <c:pt idx="1">
                  <c:v>1.22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2FC-45FB-B665-33D88E786FA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46595168"/>
        <c:axId val="1870435216"/>
      </c:lineChart>
      <c:catAx>
        <c:axId val="24659516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 baseline="0" dirty="0">
                    <a:latin typeface="나눔스퀘어라운드 ExtraBold" panose="020B0600000101010101" pitchFamily="50" charset="-127"/>
                  </a:rPr>
                  <a:t>EPS</a:t>
                </a:r>
                <a:endParaRPr lang="ko-KR" altLang="en-US" baseline="0" dirty="0">
                  <a:latin typeface="나눔스퀘어라운드 ExtraBold" panose="020B0600000101010101" pitchFamily="50" charset="-127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altLang="ko-KR" sz="1330" b="0" i="0" u="none" strike="noStrike" kern="1200" baseline="0">
                <a:solidFill>
                  <a:prstClr val="black">
                    <a:lumMod val="65000"/>
                    <a:lumOff val="35000"/>
                  </a:prst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defRPr>
            </a:pPr>
            <a:endParaRPr lang="ko-KR"/>
          </a:p>
        </c:txPr>
        <c:crossAx val="1870435216"/>
        <c:crosses val="autoZero"/>
        <c:auto val="1"/>
        <c:lblAlgn val="ctr"/>
        <c:lblOffset val="100"/>
        <c:noMultiLvlLbl val="0"/>
      </c:catAx>
      <c:valAx>
        <c:axId val="18704352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Accuracy [%]</a:t>
                </a:r>
                <a:endParaRPr lang="ko-KR" altLang="en-US" dirty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465951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r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lang="en-US" altLang="ko-KR" sz="1330" b="0" i="0" u="none" strike="noStrike" kern="1200" baseline="0">
                <a:solidFill>
                  <a:prstClr val="black">
                    <a:lumMod val="65000"/>
                    <a:lumOff val="35000"/>
                  </a:prst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defRPr>
            </a:pPr>
            <a:endParaRPr lang="ko-KR"/>
          </a:p>
        </c:txPr>
      </c:legendEntry>
      <c:layout>
        <c:manualLayout>
          <c:xMode val="edge"/>
          <c:yMode val="edge"/>
          <c:x val="0.82414821788580772"/>
          <c:y val="0.147112362540612"/>
          <c:w val="0.13599670965042412"/>
          <c:h val="4.8192388387510679E-2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988733" y="2844799"/>
            <a:ext cx="6172200" cy="620714"/>
          </a:xfrm>
        </p:spPr>
        <p:txBody>
          <a:bodyPr anchor="ctr">
            <a:noAutofit/>
          </a:bodyPr>
          <a:lstStyle>
            <a:lvl1pPr algn="ctr">
              <a:defRPr sz="160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419475" y="3465513"/>
            <a:ext cx="5346700" cy="381000"/>
          </a:xfrm>
        </p:spPr>
        <p:txBody>
          <a:bodyPr>
            <a:normAutofit/>
          </a:bodyPr>
          <a:lstStyle>
            <a:lvl1pPr marL="0" indent="0" algn="ctr">
              <a:buNone/>
              <a:defRPr sz="1100">
                <a:latin typeface="나눔스퀘어라운드 Bold" panose="020B0600000101010101" pitchFamily="50" charset="-127"/>
                <a:ea typeface="나눔스퀘어라운드 Bold" panose="020B0600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DB8F1-3E8B-4EB1-B30F-586E60986C64}" type="datetimeFigureOut">
              <a:rPr lang="ko-KR" altLang="en-US" smtClean="0"/>
              <a:t>2023-12-18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74BE4-C241-493A-915C-5B0F0EED24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3660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DB8F1-3E8B-4EB1-B30F-586E60986C64}" type="datetimeFigureOut">
              <a:rPr lang="ko-KR" altLang="en-US" smtClean="0"/>
              <a:t>2023-12-18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74BE4-C241-493A-915C-5B0F0EED24B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제목 개체 틀 1">
            <a:extLst>
              <a:ext uri="{FF2B5EF4-FFF2-40B4-BE49-F238E27FC236}">
                <a16:creationId xmlns:a16="http://schemas.microsoft.com/office/drawing/2014/main" id="{008ED7E7-133B-4479-932E-5407F40F7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1544" y="67735"/>
            <a:ext cx="6545484" cy="62653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60983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DB8F1-3E8B-4EB1-B30F-586E60986C64}" type="datetimeFigureOut">
              <a:rPr lang="ko-KR" altLang="en-US" smtClean="0"/>
              <a:t>2023-12-18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74BE4-C241-493A-915C-5B0F0EED24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0636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2951544" y="67735"/>
            <a:ext cx="6545484" cy="62653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762004"/>
            <a:ext cx="10515600" cy="54149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8DB8F1-3E8B-4EB1-B30F-586E60986C64}" type="datetimeFigureOut">
              <a:rPr lang="ko-KR" altLang="en-US" smtClean="0"/>
              <a:t>2023-12-18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374BE4-C241-493A-915C-5B0F0EED24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3949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</p:sldLayoutIdLst>
  <p:txStyles>
    <p:titleStyle>
      <a:lvl1pPr algn="ctr" defTabSz="914400" rtl="0" eaLnBrk="1" latinLnBrk="1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나눔스퀘어라운드 ExtraBold" panose="020B0600000101010101" pitchFamily="50" charset="-127"/>
          <a:ea typeface="나눔스퀘어라운드 ExtraBold" panose="020B0600000101010101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Clr>
          <a:srgbClr val="CCECFF"/>
        </a:buClr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나눔스퀘어라운드 Bold" panose="020B0600000101010101" pitchFamily="50" charset="-127"/>
          <a:ea typeface="나눔스퀘어라운드 Bold" panose="020B0600000101010101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Clr>
          <a:srgbClr val="99E4FF"/>
        </a:buClr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나눔스퀘어라운드 Bold" panose="020B0600000101010101" pitchFamily="50" charset="-127"/>
          <a:ea typeface="나눔스퀘어라운드 Bold" panose="020B0600000101010101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Clr>
          <a:srgbClr val="66DCFF"/>
        </a:buClr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나눔스퀘어라운드 Bold" panose="020B0600000101010101" pitchFamily="50" charset="-127"/>
          <a:ea typeface="나눔스퀘어라운드 Bold" panose="020B0600000101010101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Clr>
          <a:srgbClr val="33D4FF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나눔스퀘어라운드 Bold" panose="020B0600000101010101" pitchFamily="50" charset="-127"/>
          <a:ea typeface="나눔스퀘어라운드 Bold" panose="020B0600000101010101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Clr>
          <a:srgbClr val="00CCFF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나눔스퀘어라운드 Bold" panose="020B0600000101010101" pitchFamily="50" charset="-127"/>
          <a:ea typeface="나눔스퀘어라운드 Bold" panose="020B0600000101010101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Monthly Project4 </a:t>
            </a:r>
            <a:br>
              <a:rPr lang="en-US" altLang="ko-KR" dirty="0"/>
            </a:br>
            <a:r>
              <a:rPr lang="en-US" altLang="ko-KR" dirty="0"/>
              <a:t>CNN</a:t>
            </a:r>
            <a:r>
              <a:rPr lang="ko-KR" altLang="en-US" dirty="0"/>
              <a:t> 기반 이미지 분류 모델의 강건성 평가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2</a:t>
            </a:r>
            <a:r>
              <a:rPr lang="ko-KR" altLang="en-US" dirty="0"/>
              <a:t>조 </a:t>
            </a:r>
            <a:r>
              <a:rPr lang="en-US" altLang="ko-KR" dirty="0"/>
              <a:t>– </a:t>
            </a:r>
            <a:r>
              <a:rPr lang="ko-KR" altLang="en-US" dirty="0" err="1"/>
              <a:t>고세규</a:t>
            </a:r>
            <a:r>
              <a:rPr lang="en-US" altLang="ko-KR" dirty="0"/>
              <a:t>, </a:t>
            </a:r>
            <a:r>
              <a:rPr lang="ko-KR" altLang="en-US" dirty="0" err="1"/>
              <a:t>김예찬</a:t>
            </a:r>
            <a:r>
              <a:rPr lang="en-US" altLang="ko-KR" dirty="0"/>
              <a:t>, </a:t>
            </a:r>
            <a:r>
              <a:rPr lang="ko-KR" altLang="en-US" dirty="0" err="1"/>
              <a:t>김수</a:t>
            </a:r>
            <a:r>
              <a:rPr lang="en-US" altLang="ko-KR" dirty="0"/>
              <a:t>, </a:t>
            </a:r>
            <a:r>
              <a:rPr lang="ko-KR" altLang="en-US" dirty="0"/>
              <a:t>윤세환</a:t>
            </a:r>
            <a:r>
              <a:rPr lang="en-US" altLang="ko-KR" dirty="0"/>
              <a:t>, </a:t>
            </a:r>
            <a:r>
              <a:rPr lang="ko-KR" altLang="en-US" dirty="0" err="1"/>
              <a:t>임동주</a:t>
            </a:r>
            <a:r>
              <a:rPr lang="en-US" altLang="ko-KR" dirty="0"/>
              <a:t>, </a:t>
            </a:r>
            <a:r>
              <a:rPr lang="ko-KR" altLang="en-US" dirty="0" err="1"/>
              <a:t>정채윤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2225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E6E823D0-CCA9-3C1D-EE14-027421C7AC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Code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70144B8F-E4C1-8BEA-5C7C-502092A8D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P1. </a:t>
            </a:r>
            <a:r>
              <a:rPr lang="ko-KR" altLang="en-US" dirty="0"/>
              <a:t>데이터셋 다운로드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3DEE42E-58AD-663F-4A65-F636B2F1A7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3536" y="1573469"/>
            <a:ext cx="9784928" cy="1425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204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내용 개체 틀 5">
            <a:extLst>
              <a:ext uri="{FF2B5EF4-FFF2-40B4-BE49-F238E27FC236}">
                <a16:creationId xmlns:a16="http://schemas.microsoft.com/office/drawing/2014/main" id="{CC3A2B51-212C-9A05-F83A-A7913D1D2C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3743390"/>
              </p:ext>
            </p:extLst>
          </p:nvPr>
        </p:nvGraphicFramePr>
        <p:xfrm>
          <a:off x="2405495" y="1219200"/>
          <a:ext cx="7381010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0505">
                  <a:extLst>
                    <a:ext uri="{9D8B030D-6E8A-4147-A177-3AD203B41FA5}">
                      <a16:colId xmlns:a16="http://schemas.microsoft.com/office/drawing/2014/main" val="2325218533"/>
                    </a:ext>
                  </a:extLst>
                </a:gridCol>
                <a:gridCol w="3690505">
                  <a:extLst>
                    <a:ext uri="{9D8B030D-6E8A-4147-A177-3AD203B41FA5}">
                      <a16:colId xmlns:a16="http://schemas.microsoft.com/office/drawing/2014/main" val="27758046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Model</a:t>
                      </a:r>
                      <a:endParaRPr lang="ko-KR" altLang="en-US" dirty="0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성능 </a:t>
                      </a:r>
                      <a:r>
                        <a:rPr lang="en-US" altLang="ko-KR" dirty="0"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[ % ] </a:t>
                      </a:r>
                      <a:endParaRPr lang="ko-KR" altLang="en-US" dirty="0"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42572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ResNet18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62.64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1376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ResNet34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66.66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68063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ResNet50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77.20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78496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ResNet101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77.50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920889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ResNet152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78.18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0092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VGG16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37.64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51740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VGG19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40.00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5304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Inception v3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4191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MobileNet</a:t>
                      </a:r>
                      <a:r>
                        <a:rPr lang="en-US" altLang="ko-KR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 v2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61.46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1932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Alexnet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10.32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88574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DenseNet121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69.34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52347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DenseNet201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71.98</a:t>
                      </a:r>
                      <a:endParaRPr lang="ko-KR" altLang="en-US" dirty="0"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83505905"/>
                  </a:ext>
                </a:extLst>
              </a:tr>
            </a:tbl>
          </a:graphicData>
        </a:graphic>
      </p:graphicFrame>
      <p:sp>
        <p:nvSpPr>
          <p:cNvPr id="3" name="제목 2">
            <a:extLst>
              <a:ext uri="{FF2B5EF4-FFF2-40B4-BE49-F238E27FC236}">
                <a16:creationId xmlns:a16="http://schemas.microsoft.com/office/drawing/2014/main" id="{9CF333CA-FF84-E8C6-B133-0F3A61EF9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P2. </a:t>
            </a:r>
            <a:r>
              <a:rPr lang="ko-KR" altLang="en-US" dirty="0"/>
              <a:t>다양한 모델들의 성능 비교하기</a:t>
            </a:r>
          </a:p>
        </p:txBody>
      </p:sp>
    </p:spTree>
    <p:extLst>
      <p:ext uri="{BB962C8B-B14F-4D97-AF65-F5344CB8AC3E}">
        <p14:creationId xmlns:p14="http://schemas.microsoft.com/office/powerpoint/2010/main" val="3378376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내용 개체 틀 5">
            <a:extLst>
              <a:ext uri="{FF2B5EF4-FFF2-40B4-BE49-F238E27FC236}">
                <a16:creationId xmlns:a16="http://schemas.microsoft.com/office/drawing/2014/main" id="{D8A94189-5B55-A9AA-DCA5-EE4285371B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980210"/>
              </p:ext>
            </p:extLst>
          </p:nvPr>
        </p:nvGraphicFramePr>
        <p:xfrm>
          <a:off x="838200" y="762000"/>
          <a:ext cx="10515600" cy="5414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제목 2">
            <a:extLst>
              <a:ext uri="{FF2B5EF4-FFF2-40B4-BE49-F238E27FC236}">
                <a16:creationId xmlns:a16="http://schemas.microsoft.com/office/drawing/2014/main" id="{04DB5A9F-26CA-A9E9-45F1-3C0B3CD16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P3. FGSM </a:t>
            </a:r>
            <a:r>
              <a:rPr lang="ko-KR" altLang="en-US" dirty="0"/>
              <a:t>공격 성능 분석하기</a:t>
            </a:r>
          </a:p>
        </p:txBody>
      </p:sp>
    </p:spTree>
    <p:extLst>
      <p:ext uri="{BB962C8B-B14F-4D97-AF65-F5344CB8AC3E}">
        <p14:creationId xmlns:p14="http://schemas.microsoft.com/office/powerpoint/2010/main" val="91625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42E4B4F4-CF66-2F6F-8F08-402CBF4A3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P4. PGD </a:t>
            </a:r>
            <a:r>
              <a:rPr lang="ko-KR" altLang="en-US" dirty="0"/>
              <a:t>공격 성능 분석하기</a:t>
            </a:r>
          </a:p>
        </p:txBody>
      </p:sp>
      <p:graphicFrame>
        <p:nvGraphicFramePr>
          <p:cNvPr id="5" name="내용 개체 틀 5">
            <a:extLst>
              <a:ext uri="{FF2B5EF4-FFF2-40B4-BE49-F238E27FC236}">
                <a16:creationId xmlns:a16="http://schemas.microsoft.com/office/drawing/2014/main" id="{1A867237-A3F3-1BB0-1A46-CDD5BA01468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7331112"/>
              </p:ext>
            </p:extLst>
          </p:nvPr>
        </p:nvGraphicFramePr>
        <p:xfrm>
          <a:off x="838200" y="762000"/>
          <a:ext cx="10515600" cy="5414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263535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610CD653-42B6-DC7A-F982-B3719D3004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B2BA6D36-EB6A-9603-2FC1-35F4CB568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P5.</a:t>
            </a:r>
            <a:r>
              <a:rPr lang="ko-KR" altLang="en-US" dirty="0"/>
              <a:t> 강력한 </a:t>
            </a:r>
            <a:r>
              <a:rPr lang="en-US" altLang="ko-KR" dirty="0"/>
              <a:t>Black-box </a:t>
            </a:r>
            <a:r>
              <a:rPr lang="ko-KR" altLang="en-US" dirty="0"/>
              <a:t>공격 기법 설계하기</a:t>
            </a:r>
          </a:p>
        </p:txBody>
      </p:sp>
    </p:spTree>
    <p:extLst>
      <p:ext uri="{BB962C8B-B14F-4D97-AF65-F5344CB8AC3E}">
        <p14:creationId xmlns:p14="http://schemas.microsoft.com/office/powerpoint/2010/main" val="19555662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1386</TotalTime>
  <Words>100</Words>
  <Application>Microsoft Office PowerPoint</Application>
  <PresentationFormat>와이드스크린</PresentationFormat>
  <Paragraphs>39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나눔스퀘어라운드 Bold</vt:lpstr>
      <vt:lpstr>Arial</vt:lpstr>
      <vt:lpstr>나눔스퀘어 Bold</vt:lpstr>
      <vt:lpstr>맑은 고딕</vt:lpstr>
      <vt:lpstr>나눔스퀘어라운드 ExtraBold</vt:lpstr>
      <vt:lpstr>Office 테마</vt:lpstr>
      <vt:lpstr>Monthly Project4  CNN 기반 이미지 분류 모델의 강건성 평가</vt:lpstr>
      <vt:lpstr>P1. 데이터셋 다운로드</vt:lpstr>
      <vt:lpstr>P2. 다양한 모델들의 성능 비교하기</vt:lpstr>
      <vt:lpstr>P3. FGSM 공격 성능 분석하기</vt:lpstr>
      <vt:lpstr>P4. PGD 공격 성능 분석하기</vt:lpstr>
      <vt:lpstr>P5. 강력한 Black-box 공격 기법 설계하기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김수</dc:creator>
  <cp:lastModifiedBy>su kim</cp:lastModifiedBy>
  <cp:revision>41</cp:revision>
  <dcterms:created xsi:type="dcterms:W3CDTF">2022-07-05T06:27:41Z</dcterms:created>
  <dcterms:modified xsi:type="dcterms:W3CDTF">2023-12-18T04:59:35Z</dcterms:modified>
</cp:coreProperties>
</file>