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20"/>
  </p:notesMasterIdLst>
  <p:sldIdLst>
    <p:sldId id="256" r:id="rId2"/>
    <p:sldId id="277" r:id="rId3"/>
    <p:sldId id="286" r:id="rId4"/>
    <p:sldId id="280" r:id="rId5"/>
    <p:sldId id="262" r:id="rId6"/>
    <p:sldId id="281" r:id="rId7"/>
    <p:sldId id="282" r:id="rId8"/>
    <p:sldId id="288" r:id="rId9"/>
    <p:sldId id="267" r:id="rId10"/>
    <p:sldId id="258" r:id="rId11"/>
    <p:sldId id="269" r:id="rId12"/>
    <p:sldId id="273" r:id="rId13"/>
    <p:sldId id="274" r:id="rId14"/>
    <p:sldId id="284" r:id="rId15"/>
    <p:sldId id="283" r:id="rId16"/>
    <p:sldId id="287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1092" autoAdjust="0"/>
  </p:normalViewPr>
  <p:slideViewPr>
    <p:cSldViewPr snapToGrid="0">
      <p:cViewPr varScale="1">
        <p:scale>
          <a:sx n="88" d="100"/>
          <a:sy n="88" d="100"/>
        </p:scale>
        <p:origin x="14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rik\Documents\Personal\School\OSU\Courses\3_spring_2017\CS_475_Parallel_Programming\projects\7b_autocorrelation\results_comparison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Performance Comparison between Parallelism Approaches</a:t>
            </a:r>
            <a:endParaRPr lang="en-US" sz="140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Peak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OpenMP Single-Threaded</c:v>
                </c:pt>
                <c:pt idx="1">
                  <c:v>OpenMP Multi-threaded</c:v>
                </c:pt>
                <c:pt idx="2">
                  <c:v>SIMD</c:v>
                </c:pt>
                <c:pt idx="3">
                  <c:v>GPU OpenCL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310.83999999999997</c:v>
                </c:pt>
                <c:pt idx="1">
                  <c:v>814.48</c:v>
                </c:pt>
                <c:pt idx="2">
                  <c:v>1770.96</c:v>
                </c:pt>
                <c:pt idx="3">
                  <c:v>6100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OpenMP Single-Threaded</c:v>
                </c:pt>
                <c:pt idx="1">
                  <c:v>OpenMP Multi-threaded</c:v>
                </c:pt>
                <c:pt idx="2">
                  <c:v>SIMD</c:v>
                </c:pt>
                <c:pt idx="3">
                  <c:v>GPU OpenCL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309.3</c:v>
                </c:pt>
                <c:pt idx="1">
                  <c:v>798.73</c:v>
                </c:pt>
                <c:pt idx="2">
                  <c:v>1749.31</c:v>
                </c:pt>
                <c:pt idx="3">
                  <c:v>5650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5003504"/>
        <c:axId val="434995344"/>
      </c:barChart>
      <c:catAx>
        <c:axId val="435003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995344"/>
        <c:crosses val="autoZero"/>
        <c:auto val="1"/>
        <c:lblAlgn val="ctr"/>
        <c:lblOffset val="100"/>
        <c:noMultiLvlLbl val="0"/>
      </c:catAx>
      <c:valAx>
        <c:axId val="434995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MegaCalculations per Second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5003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0.33623</cdr:x>
      <cdr:y>0.67701</cdr:y>
    </cdr:from>
    <cdr:to>
      <cdr:x>0.44029</cdr:x>
      <cdr:y>0.87942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954591" y="3058462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000" b="1" dirty="0" smtClean="0"/>
            <a:t>3x Speed Up</a:t>
          </a:r>
          <a:endParaRPr lang="en-US" sz="2000" b="1" dirty="0"/>
        </a:p>
      </cdr:txBody>
    </cdr:sp>
  </cdr:relSizeAnchor>
  <cdr:relSizeAnchor xmlns:cdr="http://schemas.openxmlformats.org/drawingml/2006/chartDrawing">
    <cdr:from>
      <cdr:x>0.55872</cdr:x>
      <cdr:y>0.56617</cdr:y>
    </cdr:from>
    <cdr:to>
      <cdr:x>0.66278</cdr:x>
      <cdr:y>0.76857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4909666" y="2557719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000" b="1" dirty="0" smtClean="0"/>
            <a:t>6x Speed Up</a:t>
          </a:r>
          <a:endParaRPr lang="en-US" sz="2000" b="1" dirty="0"/>
        </a:p>
      </cdr:txBody>
    </cdr:sp>
  </cdr:relSizeAnchor>
  <cdr:relSizeAnchor xmlns:cdr="http://schemas.openxmlformats.org/drawingml/2006/chartDrawing">
    <cdr:from>
      <cdr:x>0.78121</cdr:x>
      <cdr:y>0.10256</cdr:y>
    </cdr:from>
    <cdr:to>
      <cdr:x>0.88526</cdr:x>
      <cdr:y>0.30496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6864741" y="463307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000" b="1" dirty="0" smtClean="0"/>
            <a:t>20x Speed Up</a:t>
          </a:r>
          <a:endParaRPr lang="en-US" sz="2000" b="1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83989-A9C2-4EBE-9BD5-0986063E3B06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3E49-AB0B-4DDB-8B62-EA49B3078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87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Smith-Waterman algorithm is more accurate</a:t>
            </a:r>
            <a:r>
              <a:rPr lang="en-US" baseline="0" dirty="0" smtClean="0"/>
              <a:t> than the BLAST algorithm, but is usually slower. GPU acceleration helps narrow this gap.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53E49-AB0B-4DDB-8B62-EA49B30782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73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test machine has a 3.0 GHz dual-core Intel Xeon 5160 with 2 GB of RAM, and an </a:t>
            </a:r>
            <a:r>
              <a:rPr lang="en-US" dirty="0" err="1"/>
              <a:t>nVidia</a:t>
            </a:r>
            <a:r>
              <a:rPr lang="en-US" dirty="0"/>
              <a:t> GeForce 8800 GTX. The 8800 GTX has 768 MB of on-board RAM and a G80 with 16 multiprocessors, each of which has 8 stream processors. At the time of this writing, the retail price of the 8800 GTX card is $529, and a retail-boxed Intel Xeon 5160 CPU is $882 [25]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53E49-AB0B-4DDB-8B62-EA49B30782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48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FC26-3CA5-4B14-B13D-0461F3FE8EC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9736-2110-4352-A37F-8BE0E586286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00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FC26-3CA5-4B14-B13D-0461F3FE8EC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9736-2110-4352-A37F-8BE0E5862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6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FC26-3CA5-4B14-B13D-0461F3FE8EC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9736-2110-4352-A37F-8BE0E5862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4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FC26-3CA5-4B14-B13D-0461F3FE8EC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9736-2110-4352-A37F-8BE0E5862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6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FC26-3CA5-4B14-B13D-0461F3FE8EC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9736-2110-4352-A37F-8BE0E586286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326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FC26-3CA5-4B14-B13D-0461F3FE8EC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9736-2110-4352-A37F-8BE0E5862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9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FC26-3CA5-4B14-B13D-0461F3FE8EC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9736-2110-4352-A37F-8BE0E5862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1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FC26-3CA5-4B14-B13D-0461F3FE8EC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9736-2110-4352-A37F-8BE0E5862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FC26-3CA5-4B14-B13D-0461F3FE8EC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9736-2110-4352-A37F-8BE0E5862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1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E21FC26-3CA5-4B14-B13D-0461F3FE8EC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339736-2110-4352-A37F-8BE0E5862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0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FC26-3CA5-4B14-B13D-0461F3FE8EC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9736-2110-4352-A37F-8BE0E5862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4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E21FC26-3CA5-4B14-B13D-0461F3FE8EC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339736-2110-4352-A37F-8BE0E586286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173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Performance Analysis of Various Approaches to Parallel Computing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Erik Heaney</a:t>
            </a:r>
          </a:p>
          <a:p>
            <a:r>
              <a:rPr lang="en-US" dirty="0" smtClean="0"/>
              <a:t>September 14, 2017</a:t>
            </a:r>
          </a:p>
          <a:p>
            <a:r>
              <a:rPr lang="en-US" dirty="0" smtClean="0"/>
              <a:t>Oregon State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70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Control: A single-threaded process executed on a SISD CPU</a:t>
            </a:r>
          </a:p>
          <a:p>
            <a:r>
              <a:rPr lang="en-US" dirty="0" smtClean="0"/>
              <a:t>Variables:</a:t>
            </a:r>
          </a:p>
          <a:p>
            <a:pPr lvl="1"/>
            <a:r>
              <a:rPr lang="en-US" dirty="0" smtClean="0"/>
              <a:t>A multi-threaded process on a CISD CPU via OpenMP</a:t>
            </a:r>
          </a:p>
          <a:p>
            <a:pPr lvl="1"/>
            <a:r>
              <a:rPr lang="en-US" dirty="0" smtClean="0"/>
              <a:t>A single-threaded process on a SIMD CPU via Intel SSE</a:t>
            </a:r>
          </a:p>
          <a:p>
            <a:pPr lvl="1"/>
            <a:r>
              <a:rPr lang="en-US" dirty="0" smtClean="0"/>
              <a:t>A process on an NVidia GPU via OpenCL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6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205477187"/>
              </p:ext>
            </p:extLst>
          </p:nvPr>
        </p:nvGraphicFramePr>
        <p:xfrm>
          <a:off x="2148736" y="1810579"/>
          <a:ext cx="7955488" cy="4089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>
          <a:xfrm>
            <a:off x="3078480" y="6388313"/>
            <a:ext cx="6096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/>
              <a:t>3. Heaney, Erik. “Autocorrelation using CPU OpenMP, CPU SIMD, and GPU OpenCL</a:t>
            </a:r>
            <a:r>
              <a:rPr lang="en-US" sz="1050" i="1" dirty="0"/>
              <a:t>.” </a:t>
            </a:r>
            <a:r>
              <a:rPr lang="en-US" sz="1050" dirty="0"/>
              <a:t>p 5. Oregon State University. June 13, 2017.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4241153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GPGPU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Dependent on computational task</a:t>
            </a:r>
          </a:p>
          <a:p>
            <a:pPr lvl="1"/>
            <a:r>
              <a:rPr lang="en-US" dirty="0" smtClean="0"/>
              <a:t>Large datasets with repetitive tasks</a:t>
            </a:r>
          </a:p>
          <a:p>
            <a:r>
              <a:rPr lang="en-US" dirty="0" smtClean="0"/>
              <a:t>Engineer must program to the GPU</a:t>
            </a:r>
          </a:p>
          <a:p>
            <a:pPr lvl="1"/>
            <a:r>
              <a:rPr lang="en-US" dirty="0" smtClean="0"/>
              <a:t>Reduction: must reduce separate cores within each work group, then reduce the work groups in the CPU</a:t>
            </a:r>
          </a:p>
          <a:p>
            <a:pPr lvl="1"/>
            <a:r>
              <a:rPr lang="en-US" dirty="0" smtClean="0"/>
              <a:t>Dynamic data structures, like linked lists and trees, must be flattened out into arrays</a:t>
            </a:r>
          </a:p>
          <a:p>
            <a:r>
              <a:rPr lang="en-US" dirty="0"/>
              <a:t>Expensive (</a:t>
            </a:r>
            <a:r>
              <a:rPr lang="en-US" dirty="0" err="1"/>
              <a:t>Nvidia</a:t>
            </a:r>
            <a:r>
              <a:rPr lang="en-US" dirty="0"/>
              <a:t> Titan Black: </a:t>
            </a:r>
            <a:r>
              <a:rPr lang="en-US" dirty="0" smtClean="0"/>
              <a:t>~$2000)</a:t>
            </a:r>
          </a:p>
          <a:p>
            <a:r>
              <a:rPr lang="en-US" dirty="0" smtClean="0"/>
              <a:t>GPUs are energy hogs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74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for Scientific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Rise of GPGPU cloud services</a:t>
            </a:r>
          </a:p>
          <a:p>
            <a:r>
              <a:rPr lang="en-US" dirty="0" smtClean="0"/>
              <a:t>Development of bioinformatics CUDA APIs</a:t>
            </a:r>
          </a:p>
          <a:p>
            <a:pPr lvl="1"/>
            <a:r>
              <a:rPr lang="en-US" dirty="0" smtClean="0"/>
              <a:t>GPU-BLAST</a:t>
            </a:r>
            <a:r>
              <a:rPr lang="en-US" baseline="30000" dirty="0" smtClean="0"/>
              <a:t>4</a:t>
            </a:r>
          </a:p>
          <a:p>
            <a:pPr lvl="1"/>
            <a:r>
              <a:rPr lang="en-US" dirty="0" smtClean="0"/>
              <a:t>CUDASW++</a:t>
            </a:r>
            <a:r>
              <a:rPr lang="en-US" baseline="30000" dirty="0" smtClean="0"/>
              <a:t>5</a:t>
            </a:r>
          </a:p>
          <a:p>
            <a:r>
              <a:rPr lang="en-US" dirty="0" smtClean="0"/>
              <a:t>GPUs particularly well-suited for:</a:t>
            </a:r>
          </a:p>
          <a:p>
            <a:pPr lvl="1"/>
            <a:r>
              <a:rPr lang="en-US" dirty="0" smtClean="0"/>
              <a:t>Sequence alignment</a:t>
            </a:r>
          </a:p>
          <a:p>
            <a:pPr lvl="1"/>
            <a:r>
              <a:rPr lang="en-US" dirty="0" err="1" smtClean="0"/>
              <a:t>Metagenomic</a:t>
            </a:r>
            <a:r>
              <a:rPr lang="en-US" dirty="0" smtClean="0"/>
              <a:t> classification</a:t>
            </a:r>
          </a:p>
          <a:p>
            <a:pPr lvl="1"/>
            <a:r>
              <a:rPr lang="en-US" dirty="0" smtClean="0"/>
              <a:t>Molecular docking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7997" y="6442502"/>
            <a:ext cx="6096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/>
              <a:t>4. </a:t>
            </a:r>
            <a:r>
              <a:rPr lang="en-US" sz="1050" dirty="0" err="1"/>
              <a:t>Vouzis</a:t>
            </a:r>
            <a:r>
              <a:rPr lang="en-US" sz="1050" dirty="0"/>
              <a:t>, Panagiotis D., and Nikolaos V. </a:t>
            </a:r>
            <a:r>
              <a:rPr lang="en-US" sz="1050" dirty="0" err="1"/>
              <a:t>Sahinidis</a:t>
            </a:r>
            <a:r>
              <a:rPr lang="en-US" sz="1050" dirty="0"/>
              <a:t>. “GPU-BLAST: Using Graphics Processors to Accelerate Protein Sequence Alignment.” </a:t>
            </a:r>
            <a:r>
              <a:rPr lang="en-US" sz="1050" i="1" dirty="0"/>
              <a:t>Bioinformatics</a:t>
            </a:r>
            <a:r>
              <a:rPr lang="en-US" sz="1050" dirty="0"/>
              <a:t> 27.2 (2011): 182–188. </a:t>
            </a:r>
            <a:r>
              <a:rPr lang="en-US" sz="1050" i="1" dirty="0"/>
              <a:t>PMC</a:t>
            </a:r>
            <a:r>
              <a:rPr lang="en-US" sz="1050" dirty="0"/>
              <a:t>. Web. 13 Sept. 2017.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45892" y="5869094"/>
            <a:ext cx="770021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>
                <a:solidFill>
                  <a:srgbClr val="303030"/>
                </a:solidFill>
                <a:latin typeface="arial" panose="020B0604020202020204" pitchFamily="34" charset="0"/>
              </a:rPr>
              <a:t>5. Liu</a:t>
            </a:r>
            <a:r>
              <a:rPr lang="en-US" sz="1050" dirty="0">
                <a:solidFill>
                  <a:srgbClr val="303030"/>
                </a:solidFill>
                <a:latin typeface="arial" panose="020B0604020202020204" pitchFamily="34" charset="0"/>
              </a:rPr>
              <a:t>, </a:t>
            </a:r>
            <a:r>
              <a:rPr lang="en-US" sz="1050" dirty="0" err="1">
                <a:solidFill>
                  <a:srgbClr val="303030"/>
                </a:solidFill>
                <a:latin typeface="arial" panose="020B0604020202020204" pitchFamily="34" charset="0"/>
              </a:rPr>
              <a:t>Yongchao</a:t>
            </a:r>
            <a:r>
              <a:rPr lang="en-US" sz="1050" dirty="0">
                <a:solidFill>
                  <a:srgbClr val="303030"/>
                </a:solidFill>
                <a:latin typeface="arial" panose="020B0604020202020204" pitchFamily="34" charset="0"/>
              </a:rPr>
              <a:t>, Douglas L </a:t>
            </a:r>
            <a:r>
              <a:rPr lang="en-US" sz="1050" dirty="0" err="1">
                <a:solidFill>
                  <a:srgbClr val="303030"/>
                </a:solidFill>
                <a:latin typeface="arial" panose="020B0604020202020204" pitchFamily="34" charset="0"/>
              </a:rPr>
              <a:t>Maskell</a:t>
            </a:r>
            <a:r>
              <a:rPr lang="en-US" sz="1050" dirty="0">
                <a:solidFill>
                  <a:srgbClr val="303030"/>
                </a:solidFill>
                <a:latin typeface="arial" panose="020B0604020202020204" pitchFamily="34" charset="0"/>
              </a:rPr>
              <a:t>, and </a:t>
            </a:r>
            <a:r>
              <a:rPr lang="en-US" sz="1050" dirty="0" err="1">
                <a:solidFill>
                  <a:srgbClr val="303030"/>
                </a:solidFill>
                <a:latin typeface="arial" panose="020B0604020202020204" pitchFamily="34" charset="0"/>
              </a:rPr>
              <a:t>Bertil</a:t>
            </a:r>
            <a:r>
              <a:rPr lang="en-US" sz="1050" dirty="0">
                <a:solidFill>
                  <a:srgbClr val="303030"/>
                </a:solidFill>
                <a:latin typeface="arial" panose="020B0604020202020204" pitchFamily="34" charset="0"/>
              </a:rPr>
              <a:t> Schmidt. “CUDASW++: Optimizing Smith-Waterman Sequence Database Searches for CUDA-Enabled Graphics Processing Units.” </a:t>
            </a:r>
            <a:r>
              <a:rPr lang="en-US" sz="1050" i="1" dirty="0">
                <a:solidFill>
                  <a:srgbClr val="303030"/>
                </a:solidFill>
                <a:latin typeface="arial" panose="020B0604020202020204" pitchFamily="34" charset="0"/>
              </a:rPr>
              <a:t>BMC Research Notes</a:t>
            </a:r>
            <a:r>
              <a:rPr lang="en-US" sz="1050" dirty="0">
                <a:solidFill>
                  <a:srgbClr val="303030"/>
                </a:solidFill>
                <a:latin typeface="arial" panose="020B0604020202020204" pitchFamily="34" charset="0"/>
              </a:rPr>
              <a:t> 2 (2009): 73. </a:t>
            </a:r>
            <a:r>
              <a:rPr lang="en-US" sz="1050" i="1" dirty="0">
                <a:solidFill>
                  <a:srgbClr val="303030"/>
                </a:solidFill>
                <a:latin typeface="arial" panose="020B0604020202020204" pitchFamily="34" charset="0"/>
              </a:rPr>
              <a:t>PMC</a:t>
            </a:r>
            <a:r>
              <a:rPr lang="en-US" sz="1050" dirty="0">
                <a:solidFill>
                  <a:srgbClr val="303030"/>
                </a:solidFill>
                <a:latin typeface="arial" panose="020B0604020202020204" pitchFamily="34" charset="0"/>
              </a:rPr>
              <a:t>. Web. 13 Sept. 2017.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375616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NCBI-BLAST vs GPU-BLAST Performance</a:t>
            </a:r>
            <a:endParaRPr lang="en-US" dirty="0"/>
          </a:p>
        </p:txBody>
      </p:sp>
      <p:pic>
        <p:nvPicPr>
          <p:cNvPr id="3074" name="Picture 2" descr="An external file that holds a picture, illustration, etc.&#10;Object name is btq644f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226" y="2404060"/>
            <a:ext cx="8563548" cy="305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48000" y="6442502"/>
            <a:ext cx="6096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/>
              <a:t>4. </a:t>
            </a:r>
            <a:r>
              <a:rPr lang="en-US" sz="1050" dirty="0" err="1"/>
              <a:t>Vouzis</a:t>
            </a:r>
            <a:r>
              <a:rPr lang="en-US" sz="1050" dirty="0"/>
              <a:t>, Panagiotis D., and Nikolaos V. </a:t>
            </a:r>
            <a:r>
              <a:rPr lang="en-US" sz="1050" dirty="0" err="1"/>
              <a:t>Sahinidis</a:t>
            </a:r>
            <a:r>
              <a:rPr lang="en-US" sz="1050" dirty="0"/>
              <a:t>. “GPU-BLAST: Using Graphics Processors to Accelerate Protein Sequence Alignment.” </a:t>
            </a:r>
            <a:r>
              <a:rPr lang="en-US" sz="1050" i="1" dirty="0"/>
              <a:t>Bioinformatics</a:t>
            </a:r>
            <a:r>
              <a:rPr lang="en-US" sz="1050" dirty="0"/>
              <a:t> 27.2 (2011): 182–188. </a:t>
            </a:r>
            <a:r>
              <a:rPr lang="en-US" sz="1050" i="1" dirty="0"/>
              <a:t>PMC</a:t>
            </a:r>
            <a:r>
              <a:rPr lang="en-US" sz="1050" dirty="0"/>
              <a:t>. Web. 13 Sept. 2017.</a:t>
            </a:r>
          </a:p>
        </p:txBody>
      </p:sp>
    </p:spTree>
    <p:extLst>
      <p:ext uri="{BB962C8B-B14F-4D97-AF65-F5344CB8AC3E}">
        <p14:creationId xmlns:p14="http://schemas.microsoft.com/office/powerpoint/2010/main" val="1123210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11x Speed Up of sequence alignment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4532812" y="2055457"/>
            <a:ext cx="3194176" cy="377745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78480" y="6442502"/>
            <a:ext cx="6096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/>
              <a:t>6</a:t>
            </a:r>
            <a:r>
              <a:rPr lang="en-US" sz="1050" dirty="0" smtClean="0"/>
              <a:t>. </a:t>
            </a:r>
            <a:r>
              <a:rPr lang="en-US" sz="1050" dirty="0" err="1"/>
              <a:t>Vouzis</a:t>
            </a:r>
            <a:r>
              <a:rPr lang="en-US" sz="1050" dirty="0"/>
              <a:t>, Panagiotis D., and Nikolaos V. </a:t>
            </a:r>
            <a:r>
              <a:rPr lang="en-US" sz="1050" dirty="0" err="1"/>
              <a:t>Sahinidis</a:t>
            </a:r>
            <a:r>
              <a:rPr lang="en-US" sz="1050" dirty="0"/>
              <a:t>. “GPU-BLAST: Using Graphics Processors to Accelerate Protein Sequence Alignment.” </a:t>
            </a:r>
            <a:r>
              <a:rPr lang="en-US" sz="1050" i="1" dirty="0"/>
              <a:t>Bioinformatics</a:t>
            </a:r>
            <a:r>
              <a:rPr lang="en-US" sz="1050" dirty="0"/>
              <a:t> 27.2 (2011): 182–188. </a:t>
            </a:r>
            <a:r>
              <a:rPr lang="en-US" sz="1050" i="1" dirty="0"/>
              <a:t>PMC</a:t>
            </a:r>
            <a:r>
              <a:rPr lang="en-US" sz="1050" dirty="0"/>
              <a:t>. Web. 13 Sept. 2017</a:t>
            </a:r>
            <a:r>
              <a:rPr lang="en-US" sz="1050" dirty="0" smtClean="0"/>
              <a:t>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11598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for parallelizable problems</a:t>
            </a:r>
          </a:p>
          <a:p>
            <a:endParaRPr lang="en-US" dirty="0"/>
          </a:p>
          <a:p>
            <a:r>
              <a:rPr lang="en-US" dirty="0" smtClean="0"/>
              <a:t>As GPU performance/cost ratio increases, expect to see more GPGPU in bioinformatics</a:t>
            </a:r>
          </a:p>
          <a:p>
            <a:endParaRPr lang="en-US" dirty="0"/>
          </a:p>
          <a:p>
            <a:r>
              <a:rPr lang="en-US" dirty="0" smtClean="0"/>
              <a:t>Expect increased competition in GPU cloud services</a:t>
            </a:r>
          </a:p>
        </p:txBody>
      </p:sp>
    </p:spTree>
    <p:extLst>
      <p:ext uri="{BB962C8B-B14F-4D97-AF65-F5344CB8AC3E}">
        <p14:creationId xmlns:p14="http://schemas.microsoft.com/office/powerpoint/2010/main" val="804428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1. Bailey, Michael. “The Open Computing Language (OpenCL)”, p 6. Oregon State University. CS-475: Parallel Programming. April 27, 2017. 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2. Bailey, Michael. “The Open Computing Language (OpenCL)”, p 11. Oregon State University. CS-475: Parallel Programming. April 27, 2017. 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3. Heaney, Erik. “Autocorrelation using CPU OpenMP, CPU SIMD, and GPU OpenCL</a:t>
            </a:r>
            <a:r>
              <a:rPr lang="en-US" i="1" dirty="0"/>
              <a:t>.” </a:t>
            </a:r>
            <a:r>
              <a:rPr lang="en-US" dirty="0"/>
              <a:t>p 5. Oregon State University. June 13, 2017.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/>
              <a:t>Vouzis</a:t>
            </a:r>
            <a:r>
              <a:rPr lang="en-US" dirty="0"/>
              <a:t>, Panagiotis D., and Nikolaos V. </a:t>
            </a:r>
            <a:r>
              <a:rPr lang="en-US" dirty="0" err="1"/>
              <a:t>Sahinidis</a:t>
            </a:r>
            <a:r>
              <a:rPr lang="en-US" dirty="0"/>
              <a:t>. “GPU-BLAST: Using Graphics Processors to Accelerate Protein Sequence Alignment.” </a:t>
            </a:r>
            <a:r>
              <a:rPr lang="en-US" i="1" dirty="0"/>
              <a:t>Bioinformatics</a:t>
            </a:r>
            <a:r>
              <a:rPr lang="en-US" dirty="0"/>
              <a:t> 27.2 (2011): 182–188. </a:t>
            </a:r>
            <a:r>
              <a:rPr lang="en-US" i="1" dirty="0"/>
              <a:t>PMC</a:t>
            </a:r>
            <a:r>
              <a:rPr lang="en-US" dirty="0"/>
              <a:t>. Web. 13 Sept. 2017.</a:t>
            </a:r>
          </a:p>
          <a:p>
            <a:pPr marL="0" indent="0">
              <a:buNone/>
            </a:pP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5. </a:t>
            </a:r>
            <a:r>
              <a:rPr lang="en-US" dirty="0"/>
              <a:t>Liu, </a:t>
            </a:r>
            <a:r>
              <a:rPr lang="en-US" dirty="0" err="1"/>
              <a:t>Yongchao</a:t>
            </a:r>
            <a:r>
              <a:rPr lang="en-US" dirty="0"/>
              <a:t>, Douglas L </a:t>
            </a:r>
            <a:r>
              <a:rPr lang="en-US" dirty="0" err="1"/>
              <a:t>Maskell</a:t>
            </a:r>
            <a:r>
              <a:rPr lang="en-US" dirty="0"/>
              <a:t>, and </a:t>
            </a:r>
            <a:r>
              <a:rPr lang="en-US" dirty="0" err="1"/>
              <a:t>Bertil</a:t>
            </a:r>
            <a:r>
              <a:rPr lang="en-US" dirty="0"/>
              <a:t> Schmidt. “CUDASW++: Optimizing Smith-Waterman Sequence Database Searches for CUDA-Enabled Graphics Processing Units.” </a:t>
            </a:r>
            <a:r>
              <a:rPr lang="en-US" i="1" dirty="0"/>
              <a:t>BMC Research Notes</a:t>
            </a:r>
            <a:r>
              <a:rPr lang="en-US" dirty="0"/>
              <a:t> 2 (2009): 73. </a:t>
            </a:r>
            <a:r>
              <a:rPr lang="en-US" i="1" dirty="0"/>
              <a:t>PMC</a:t>
            </a:r>
            <a:r>
              <a:rPr lang="en-US" dirty="0"/>
              <a:t>. Web. 13 Sept. 2017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6. </a:t>
            </a:r>
            <a:r>
              <a:rPr lang="en-US" dirty="0"/>
              <a:t>Schatz, Michael, </a:t>
            </a:r>
            <a:r>
              <a:rPr lang="en-US" dirty="0" err="1"/>
              <a:t>Trapnell</a:t>
            </a:r>
            <a:r>
              <a:rPr lang="en-US" dirty="0"/>
              <a:t>, Cole, </a:t>
            </a:r>
            <a:r>
              <a:rPr lang="en-US" dirty="0" err="1"/>
              <a:t>Arther</a:t>
            </a:r>
            <a:r>
              <a:rPr lang="en-US" dirty="0"/>
              <a:t>, </a:t>
            </a:r>
            <a:r>
              <a:rPr lang="en-US" dirty="0" err="1"/>
              <a:t>Delcher</a:t>
            </a:r>
            <a:r>
              <a:rPr lang="en-US" dirty="0"/>
              <a:t>, and </a:t>
            </a:r>
            <a:r>
              <a:rPr lang="en-US" dirty="0" err="1"/>
              <a:t>Varshney</a:t>
            </a:r>
            <a:r>
              <a:rPr lang="en-US" dirty="0"/>
              <a:t>, Amitabh. “High-throughput sequence alignment using Graphics Processing Units.” </a:t>
            </a:r>
            <a:r>
              <a:rPr lang="en-US" i="1" dirty="0"/>
              <a:t>BMC Bioinformatics</a:t>
            </a:r>
            <a:r>
              <a:rPr lang="en-US" dirty="0"/>
              <a:t> 8.474 (2007). Web. 13 Sept. 2017</a:t>
            </a:r>
            <a:r>
              <a:rPr lang="en-US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2181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388" y="274754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900" b="1" dirty="0" smtClean="0"/>
              <a:t>Thank you!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44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Introduction to Parallel Computing</a:t>
            </a:r>
          </a:p>
          <a:p>
            <a:r>
              <a:rPr lang="en-US" sz="3600" dirty="0" smtClean="0"/>
              <a:t>Experimental Results</a:t>
            </a:r>
          </a:p>
          <a:p>
            <a:r>
              <a:rPr lang="en-US" sz="3600" dirty="0" smtClean="0"/>
              <a:t>Implications for the industry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48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Performance: Myth vs Reality</a:t>
            </a:r>
            <a:endParaRPr lang="en-US" dirty="0"/>
          </a:p>
        </p:txBody>
      </p:sp>
      <p:pic>
        <p:nvPicPr>
          <p:cNvPr id="512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142" y="1973494"/>
            <a:ext cx="7492676" cy="419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94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Parallel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to optimizing performance</a:t>
            </a:r>
          </a:p>
          <a:p>
            <a:r>
              <a:rPr lang="en-US" dirty="0" smtClean="0"/>
              <a:t>Two types of parallelism:</a:t>
            </a:r>
          </a:p>
          <a:p>
            <a:pPr lvl="1"/>
            <a:r>
              <a:rPr lang="en-US" dirty="0" smtClean="0"/>
              <a:t>Instruction parallelism</a:t>
            </a:r>
          </a:p>
          <a:p>
            <a:pPr lvl="1"/>
            <a:r>
              <a:rPr lang="en-US" dirty="0" smtClean="0"/>
              <a:t>Data parallelism</a:t>
            </a:r>
          </a:p>
          <a:p>
            <a:r>
              <a:rPr lang="en-US" dirty="0" smtClean="0"/>
              <a:t>Four approaches:</a:t>
            </a:r>
          </a:p>
          <a:p>
            <a:pPr lvl="1"/>
            <a:r>
              <a:rPr lang="en-US" dirty="0" smtClean="0"/>
              <a:t>Multi-threading</a:t>
            </a:r>
          </a:p>
          <a:p>
            <a:pPr lvl="1"/>
            <a:r>
              <a:rPr lang="en-US" dirty="0" smtClean="0"/>
              <a:t>SIMD</a:t>
            </a:r>
          </a:p>
          <a:p>
            <a:pPr lvl="1"/>
            <a:r>
              <a:rPr lang="en-US" dirty="0" smtClean="0"/>
              <a:t>Clusters</a:t>
            </a:r>
          </a:p>
          <a:p>
            <a:pPr lvl="1"/>
            <a:r>
              <a:rPr lang="en-US" dirty="0" smtClean="0"/>
              <a:t>GPGPU</a:t>
            </a:r>
          </a:p>
        </p:txBody>
      </p:sp>
    </p:spTree>
    <p:extLst>
      <p:ext uri="{BB962C8B-B14F-4D97-AF65-F5344CB8AC3E}">
        <p14:creationId xmlns:p14="http://schemas.microsoft.com/office/powerpoint/2010/main" val="1553202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GPGPU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GPGPU: General Programming on GPUs</a:t>
            </a:r>
          </a:p>
          <a:p>
            <a:r>
              <a:rPr lang="en-US" dirty="0" smtClean="0"/>
              <a:t>Primary APIs: NVidia's CUDA and OpenCL</a:t>
            </a:r>
          </a:p>
          <a:p>
            <a:r>
              <a:rPr lang="en-US" dirty="0" smtClean="0"/>
              <a:t>No processor or control logic</a:t>
            </a:r>
          </a:p>
          <a:p>
            <a:r>
              <a:rPr lang="en-US" dirty="0" smtClean="0"/>
              <a:t>Has no stack, so it does not support:</a:t>
            </a:r>
          </a:p>
          <a:p>
            <a:pPr lvl="1"/>
            <a:r>
              <a:rPr lang="en-US" dirty="0" smtClean="0"/>
              <a:t>Recursion</a:t>
            </a:r>
          </a:p>
          <a:p>
            <a:pPr lvl="1"/>
            <a:r>
              <a:rPr lang="en-US" dirty="0" smtClean="0"/>
              <a:t>Pointers</a:t>
            </a:r>
          </a:p>
          <a:p>
            <a:pPr lvl="1"/>
            <a:r>
              <a:rPr lang="en-US" dirty="0" smtClean="0"/>
              <a:t>Function calls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55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GPGPU Compiling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480" y="2011704"/>
            <a:ext cx="5359694" cy="39816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78480" y="6422770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1. Bailey, Michael. “The Open Computing Language (OpenCL)”, p 6. Oregon State University. CS-475: Parallel Programming. April 27, 2017. 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505460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GPU Architecture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537" y="2039040"/>
            <a:ext cx="4906751" cy="367578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9912" y="6442502"/>
            <a:ext cx="6096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/>
              <a:t>2. Bailey, Michael. “The Open Computing Language (OpenCL)”, p 11. Oregon State University. CS-475: Parallel Programming. April 27, 2017. 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593533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OpenCL Code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947" y="2664044"/>
            <a:ext cx="7487065" cy="250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86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GPGPU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978025"/>
            <a:ext cx="5569131" cy="4351338"/>
          </a:xfrm>
        </p:spPr>
        <p:txBody>
          <a:bodyPr/>
          <a:lstStyle/>
          <a:p>
            <a:r>
              <a:rPr lang="en-US" dirty="0" smtClean="0"/>
              <a:t>Only for NVidia GPUs</a:t>
            </a:r>
          </a:p>
          <a:p>
            <a:r>
              <a:rPr lang="en-US" dirty="0" smtClean="0"/>
              <a:t>CUDA is more mature </a:t>
            </a:r>
          </a:p>
          <a:p>
            <a:pPr lvl="1"/>
            <a:r>
              <a:rPr lang="en-US" dirty="0" smtClean="0"/>
              <a:t>Debugger</a:t>
            </a:r>
          </a:p>
          <a:p>
            <a:pPr lvl="1"/>
            <a:r>
              <a:rPr lang="en-US" dirty="0" smtClean="0"/>
              <a:t>Profiler</a:t>
            </a:r>
          </a:p>
          <a:p>
            <a:pPr lvl="1"/>
            <a:r>
              <a:rPr lang="en-US" dirty="0" smtClean="0"/>
              <a:t>Compiler optimization</a:t>
            </a:r>
            <a:endParaRPr lang="en-US" dirty="0" smtClean="0"/>
          </a:p>
          <a:p>
            <a:r>
              <a:rPr lang="en-US" dirty="0" smtClean="0"/>
              <a:t>CUDA is more </a:t>
            </a:r>
            <a:r>
              <a:rPr lang="en-US" dirty="0" smtClean="0"/>
              <a:t>dominant</a:t>
            </a:r>
          </a:p>
          <a:p>
            <a:r>
              <a:rPr lang="en-US" dirty="0" smtClean="0"/>
              <a:t>Just C++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1" y="1978025"/>
            <a:ext cx="46590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Open-Standard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Cross-platform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Cross-compiler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Supports heterogeneous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computing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 and C++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Cannot access hardware-specific technologies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4164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1994</TotalTime>
  <Words>697</Words>
  <Application>Microsoft Office PowerPoint</Application>
  <PresentationFormat>Widescreen</PresentationFormat>
  <Paragraphs>106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</vt:lpstr>
      <vt:lpstr>Calibri</vt:lpstr>
      <vt:lpstr>Calibri Light</vt:lpstr>
      <vt:lpstr>Retrospect</vt:lpstr>
      <vt:lpstr>Performance Analysis of Various Approaches to Parallel Computing</vt:lpstr>
      <vt:lpstr>Agenda</vt:lpstr>
      <vt:lpstr>GPU Performance: Myth vs Reality</vt:lpstr>
      <vt:lpstr>Introduction: Parallel Computing</vt:lpstr>
      <vt:lpstr>Introduction: GPGPU</vt:lpstr>
      <vt:lpstr>Introduction: GPGPU Compiling</vt:lpstr>
      <vt:lpstr>Introduction: GPU Architecture</vt:lpstr>
      <vt:lpstr>Introduction: OpenCL Code</vt:lpstr>
      <vt:lpstr>Introduction: GPGPU APIs</vt:lpstr>
      <vt:lpstr>Experimental Design</vt:lpstr>
      <vt:lpstr>Results</vt:lpstr>
      <vt:lpstr>GPGPU Considerations</vt:lpstr>
      <vt:lpstr>Implications for Scientific Computing</vt:lpstr>
      <vt:lpstr>NCBI-BLAST vs GPU-BLAST Performance</vt:lpstr>
      <vt:lpstr>11x Speed Up of sequence alignment</vt:lpstr>
      <vt:lpstr>Conclusion</vt:lpstr>
      <vt:lpstr>Sources</vt:lpstr>
      <vt:lpstr>Thank you! 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Analysis of Various Approaches to Parallel Computing</dc:title>
  <dc:creator>Erik</dc:creator>
  <cp:lastModifiedBy>Erik</cp:lastModifiedBy>
  <cp:revision>62</cp:revision>
  <dcterms:created xsi:type="dcterms:W3CDTF">2017-09-11T19:26:46Z</dcterms:created>
  <dcterms:modified xsi:type="dcterms:W3CDTF">2017-09-14T12:02:43Z</dcterms:modified>
</cp:coreProperties>
</file>