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84" r:id="rId5"/>
    <p:sldId id="259" r:id="rId6"/>
    <p:sldId id="260" r:id="rId7"/>
    <p:sldId id="262" r:id="rId8"/>
    <p:sldId id="261" r:id="rId9"/>
    <p:sldId id="285" r:id="rId10"/>
    <p:sldId id="263" r:id="rId11"/>
    <p:sldId id="264" r:id="rId12"/>
    <p:sldId id="286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83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00E758C-5523-48A0-A413-F90162873E04}">
          <p14:sldIdLst>
            <p14:sldId id="256"/>
            <p14:sldId id="257"/>
            <p14:sldId id="258"/>
            <p14:sldId id="284"/>
            <p14:sldId id="259"/>
            <p14:sldId id="260"/>
            <p14:sldId id="262"/>
            <p14:sldId id="261"/>
            <p14:sldId id="285"/>
            <p14:sldId id="263"/>
          </p14:sldIdLst>
        </p14:section>
        <p14:section name="제목 없는 구역" id="{A3148762-481B-4AEB-AF1A-8571056EB8F9}">
          <p14:sldIdLst>
            <p14:sldId id="264"/>
            <p14:sldId id="286"/>
            <p14:sldId id="265"/>
            <p14:sldId id="266"/>
            <p14:sldId id="267"/>
            <p14:sldId id="268"/>
            <p14:sldId id="270"/>
            <p14:sldId id="271"/>
            <p14:sldId id="272"/>
            <p14:sldId id="283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용훈" initials="조" lastIdx="1" clrIdx="0">
    <p:extLst>
      <p:ext uri="{19B8F6BF-5375-455C-9EA6-DF929625EA0E}">
        <p15:presenceInfo xmlns:p15="http://schemas.microsoft.com/office/powerpoint/2012/main" userId="S::ehehehe95@cau.ac.kr::77330894-1519-42a8-9cea-7672e6746e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64A64-9540-44EA-B209-C19B9203C2C0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BDB73-72DB-43E6-BC86-F40FE10F1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4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DD490-3E3E-4EA7-B8AA-D2EA190BF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9C0494-1FAA-4D3D-8565-C159B3058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1F0E4-F74D-4804-A2AE-D0A407AF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C6E-C34D-4F7D-B922-18C10A173C79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CE03F-8134-4387-BFE7-AA60EE57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76D7C-9A2A-45D7-A259-7567511B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2C75-5C16-4B75-9754-090C8C5AE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59FAA-2EDC-4F1D-872F-06C2357A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AE484-6B69-41B7-942E-73EF5D51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FB60A-C15A-4595-B764-B6E2FEC4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C6E-C34D-4F7D-B922-18C10A173C79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F233B-F035-4D9C-B434-20BB5E80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8DE6-3D20-4546-A7FE-61FE0053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2C75-5C16-4B75-9754-090C8C5AE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7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2523EB-F8F3-436E-AAB7-91238B6B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4BCE4-5BD7-449A-ADB9-A1C0BCDD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10B20-A50E-4053-AA48-41628336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C6E-C34D-4F7D-B922-18C10A173C79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08DD3-36CB-4AE0-89C5-BB74C9EE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E25CE-9D3F-47C7-B79D-7B0179D8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2C75-5C16-4B75-9754-090C8C5AE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4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44DD-9054-4F8E-93FB-85ED05F0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33C8C-806F-42A2-A5C1-8461014F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3EF54-3216-49A6-BEA5-BDA4E398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C6E-C34D-4F7D-B922-18C10A173C79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497E1-EA16-430A-BEDD-18EBCA6C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79ACF-B31A-4CCD-B953-C1823710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2C75-5C16-4B75-9754-090C8C5AE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4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EF5D-605B-42AC-87A3-813DDA9D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31212-28E9-40AF-9916-448AD891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B2517-AF89-4E71-89FE-C3049511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C6E-C34D-4F7D-B922-18C10A173C79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2E778-268B-4E9B-9FF4-29C1C9FB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F76E9-3BBE-462C-AC7B-9722149E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2C75-5C16-4B75-9754-090C8C5AE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0AE9-80B2-47DA-BEC6-AB3A08A0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01AF7-F99A-4F37-955F-20C460887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12965-B622-44ED-ADC2-E96A91D39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3A7D5-C587-4A5B-9ED8-3022508B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C6E-C34D-4F7D-B922-18C10A173C79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F69F8A-FD5B-4B3F-B022-097C494B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A3699-4F87-401C-B508-5F9155FD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2C75-5C16-4B75-9754-090C8C5AE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2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A1F1A-B66C-490C-90EA-88613B94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D4A25-6A72-4964-96E9-3E9E8F0A1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E6D59-0F60-4333-943E-7AF0B5BB9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9117C-6F8F-4204-916F-2167DCCAF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263E6A-9DFA-4B34-BB16-B2DAC0DE4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51B02D-39DE-4B4C-BD3D-9C215351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C6E-C34D-4F7D-B922-18C10A173C79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53D7C9-B1BB-493D-94B4-1636AF05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A276D0-B207-4FEB-AD9B-898BD083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2C75-5C16-4B75-9754-090C8C5AE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86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7E76A-E8D1-4A1D-9A08-7AC7A121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C203D3-0598-4BA9-80C1-040E759C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C6E-C34D-4F7D-B922-18C10A173C79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20775D-C9E0-43EE-A820-CE9AE49E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3E251-895D-4734-ADC9-3BB22F15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2C75-5C16-4B75-9754-090C8C5AE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84B2AF-8BA4-480D-98C0-11B07843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C6E-C34D-4F7D-B922-18C10A173C79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400EE0-41F2-4FCC-BDF1-D8147636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C72E2-6CBE-4E3C-B8B0-F66085DD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2C75-5C16-4B75-9754-090C8C5AE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1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E4433-C7DE-491D-8B9D-AA0CAC5B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6F75C-CE8B-41BB-914E-0ECDDF0D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7C3F8C-D8D1-424C-8A55-401A9C536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BB4A6-A5BE-48B2-BFE6-F1BCBF4D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C6E-C34D-4F7D-B922-18C10A173C79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E339A-490A-4FF9-ACA7-D0EDE6E7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C42F9-1FC7-41D5-9975-2BF56BA4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2C75-5C16-4B75-9754-090C8C5AE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9496D-DE77-4D1F-993D-45BFF9F5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649C5F-1B67-4313-9C59-E26AA331F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3E7CFC-FD01-44BE-AEDD-15BC603CC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BBCC5-6E7C-45B4-8CD9-5E960E6A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C6E-C34D-4F7D-B922-18C10A173C79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B2799-29DE-477D-9BFD-CFF0D196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66EA8-5AE0-4E09-BAA0-6659DA07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2C75-5C16-4B75-9754-090C8C5AE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1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339A15-C90B-45B5-BA6C-3ED7EE3E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BC6E8-4FB5-4A92-9CC1-A7F22D31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EC395-9E36-4900-943C-1E5E988D8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9C6E-C34D-4F7D-B922-18C10A173C79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F090A-1A04-444C-B9E0-F3BD5FE5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3F642-D30C-4BF7-8ADA-B96B8DEA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2C75-5C16-4B75-9754-090C8C5AE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8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OA-20279/S/1/datasetView.d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FA5E39-5865-45BA-ADFC-17FE136BB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altLang="ko-KR" sz="4800">
                <a:solidFill>
                  <a:srgbClr val="FFFFFF"/>
                </a:solidFill>
              </a:rPr>
              <a:t>R</a:t>
            </a:r>
            <a:r>
              <a:rPr lang="ko-KR" altLang="en-US" sz="4800">
                <a:solidFill>
                  <a:srgbClr val="FFFFFF"/>
                </a:solidFill>
              </a:rPr>
              <a:t>을 이용한 서울특별시 확진자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037838-8608-43D7-B74C-16B0DD0A8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altLang="ko-KR" sz="2800">
                <a:solidFill>
                  <a:srgbClr val="000000"/>
                </a:solidFill>
              </a:rPr>
              <a:t>20140588 </a:t>
            </a:r>
            <a:r>
              <a:rPr lang="ko-KR" altLang="en-US" sz="2800">
                <a:solidFill>
                  <a:srgbClr val="000000"/>
                </a:solidFill>
              </a:rPr>
              <a:t>조용훈</a:t>
            </a:r>
          </a:p>
        </p:txBody>
      </p:sp>
    </p:spTree>
    <p:extLst>
      <p:ext uri="{BB962C8B-B14F-4D97-AF65-F5344CB8AC3E}">
        <p14:creationId xmlns:p14="http://schemas.microsoft.com/office/powerpoint/2010/main" val="74532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D763C9-0A7F-4F43-A573-E6F89805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해외 유입이 가장 많은 </a:t>
            </a:r>
            <a:r>
              <a:rPr lang="en-US" altLang="ko-KR" sz="4000">
                <a:solidFill>
                  <a:srgbClr val="FFFFFF"/>
                </a:solidFill>
              </a:rPr>
              <a:t>5</a:t>
            </a:r>
            <a:r>
              <a:rPr lang="ko-KR" altLang="en-US" sz="4000">
                <a:solidFill>
                  <a:srgbClr val="FFFFFF"/>
                </a:solidFill>
              </a:rPr>
              <a:t>개 국가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068EF-C43B-43A6-BF42-784F007A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covid_travel &lt;- count(covid_data[covid_data$</a:t>
            </a:r>
            <a:r>
              <a:rPr lang="ko-KR" altLang="en-US" sz="2000">
                <a:solidFill>
                  <a:srgbClr val="000000"/>
                </a:solidFill>
              </a:rPr>
              <a:t>여행력 </a:t>
            </a:r>
            <a:r>
              <a:rPr lang="en-US" altLang="ko-KR" sz="2000">
                <a:solidFill>
                  <a:srgbClr val="000000"/>
                </a:solidFill>
              </a:rPr>
              <a:t>!='',], "</a:t>
            </a:r>
            <a:r>
              <a:rPr lang="ko-KR" altLang="en-US" sz="2000">
                <a:solidFill>
                  <a:srgbClr val="000000"/>
                </a:solidFill>
              </a:rPr>
              <a:t>여행력</a:t>
            </a:r>
            <a:r>
              <a:rPr lang="en-US" altLang="ko-KR" sz="2000">
                <a:solidFill>
                  <a:srgbClr val="000000"/>
                </a:solidFill>
              </a:rPr>
              <a:t>")</a:t>
            </a:r>
          </a:p>
          <a:p>
            <a:r>
              <a:rPr lang="en-US" altLang="ko-KR" sz="2000">
                <a:solidFill>
                  <a:srgbClr val="000000"/>
                </a:solidFill>
              </a:rPr>
              <a:t>names(covid_travel)[2] = c("</a:t>
            </a:r>
            <a:r>
              <a:rPr lang="ko-KR" altLang="en-US" sz="2000">
                <a:solidFill>
                  <a:srgbClr val="000000"/>
                </a:solidFill>
              </a:rPr>
              <a:t>확진자</a:t>
            </a:r>
            <a:r>
              <a:rPr lang="en-US" altLang="ko-KR" sz="2000">
                <a:solidFill>
                  <a:srgbClr val="000000"/>
                </a:solidFill>
              </a:rPr>
              <a:t>")</a:t>
            </a:r>
          </a:p>
          <a:p>
            <a:r>
              <a:rPr lang="en-US" altLang="ko-KR" sz="2000">
                <a:solidFill>
                  <a:srgbClr val="000000"/>
                </a:solidFill>
              </a:rPr>
              <a:t>covid_travel &lt;- covid_travel[order(covid_travel$</a:t>
            </a:r>
            <a:r>
              <a:rPr lang="ko-KR" altLang="en-US" sz="2000">
                <a:solidFill>
                  <a:srgbClr val="000000"/>
                </a:solidFill>
              </a:rPr>
              <a:t>확진자</a:t>
            </a:r>
            <a:r>
              <a:rPr lang="en-US" altLang="ko-KR" sz="2000">
                <a:solidFill>
                  <a:srgbClr val="000000"/>
                </a:solidFill>
              </a:rPr>
              <a:t>, decreasing =TRUE),]</a:t>
            </a:r>
          </a:p>
          <a:p>
            <a:r>
              <a:rPr lang="en-US" altLang="ko-KR" sz="2000">
                <a:solidFill>
                  <a:srgbClr val="000000"/>
                </a:solidFill>
              </a:rPr>
              <a:t>covid_travel</a:t>
            </a:r>
          </a:p>
          <a:p>
            <a:r>
              <a:rPr lang="en-US" altLang="ko-KR" sz="2000">
                <a:solidFill>
                  <a:srgbClr val="000000"/>
                </a:solidFill>
              </a:rPr>
              <a:t>head(covid_travel)</a:t>
            </a:r>
            <a:endParaRPr lang="ko-KR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9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4A66D-069A-4E5F-A138-A1050563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미국에서 감염환자가 가장 많이 유입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EBB97A-1F8A-4ECE-BB09-4C07D4E0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71" y="1825625"/>
            <a:ext cx="6478658" cy="4351338"/>
          </a:xfrm>
        </p:spPr>
      </p:pic>
    </p:spTree>
    <p:extLst>
      <p:ext uri="{BB962C8B-B14F-4D97-AF65-F5344CB8AC3E}">
        <p14:creationId xmlns:p14="http://schemas.microsoft.com/office/powerpoint/2010/main" val="248122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272FDB2-0E14-4080-B6CC-6FDD5327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감염 경로 불명 환자 분석</a:t>
            </a:r>
            <a:endParaRPr lang="en-US" altLang="ko-KR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963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4C03C6-CF22-47D7-B2A5-F55C9E57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감염경로 불명 환자 경향 및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E81A4-18DF-47C8-A810-D12D75F3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7</a:t>
            </a:r>
            <a:r>
              <a:rPr lang="ko-KR" altLang="en-US" sz="2000">
                <a:solidFill>
                  <a:srgbClr val="000000"/>
                </a:solidFill>
              </a:rPr>
              <a:t>일 이전 데이터 중 감염경로 조사중인 환자는 감염경로를 밝혀내지 못한 감염경로 불명 환자로 취급</a:t>
            </a:r>
            <a:endParaRPr lang="en-US" altLang="ko-KR" sz="2000">
              <a:solidFill>
                <a:srgbClr val="000000"/>
              </a:solidFill>
            </a:endParaRPr>
          </a:p>
          <a:p>
            <a:endParaRPr lang="en-US" altLang="ko-KR" sz="2000">
              <a:solidFill>
                <a:srgbClr val="000000"/>
              </a:solidFill>
            </a:endParaRPr>
          </a:p>
          <a:p>
            <a:r>
              <a:rPr lang="ko-KR" altLang="en-US" sz="2000">
                <a:solidFill>
                  <a:srgbClr val="000000"/>
                </a:solidFill>
              </a:rPr>
              <a:t>기간별 통계 및 시계열 분석을 통한 예측</a:t>
            </a:r>
          </a:p>
        </p:txBody>
      </p:sp>
    </p:spTree>
    <p:extLst>
      <p:ext uri="{BB962C8B-B14F-4D97-AF65-F5344CB8AC3E}">
        <p14:creationId xmlns:p14="http://schemas.microsoft.com/office/powerpoint/2010/main" val="223017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8E76-7203-476E-B79E-D14DE64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감염경로 미확인 </a:t>
            </a:r>
            <a:r>
              <a:rPr lang="ko-KR" altLang="en-US" dirty="0" err="1"/>
              <a:t>확진자</a:t>
            </a:r>
            <a:r>
              <a:rPr lang="ko-KR" altLang="en-US" dirty="0"/>
              <a:t> 수 경향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1B0CCB-C8B8-4DFA-A306-3C2807C09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99" y="1690688"/>
            <a:ext cx="7479075" cy="5023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061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089969-D580-4C23-A5CF-9CE3D6A0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감염경로 불명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8F02-D92B-4782-BBA8-C06419FF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ko-KR" sz="1900">
                <a:solidFill>
                  <a:srgbClr val="000000"/>
                </a:solidFill>
              </a:rPr>
              <a:t>uncertain_ts &lt;- ts(uncertain$</a:t>
            </a:r>
            <a:r>
              <a:rPr lang="ko-KR" altLang="en-US" sz="1900">
                <a:solidFill>
                  <a:srgbClr val="000000"/>
                </a:solidFill>
              </a:rPr>
              <a:t>감염경로불확실</a:t>
            </a:r>
            <a:r>
              <a:rPr lang="en-US" altLang="ko-KR" sz="190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900">
                <a:solidFill>
                  <a:srgbClr val="000000"/>
                </a:solidFill>
              </a:rPr>
              <a:t>uncertain_ts</a:t>
            </a:r>
          </a:p>
          <a:p>
            <a:r>
              <a:rPr lang="en-US" altLang="ko-KR" sz="1900">
                <a:solidFill>
                  <a:srgbClr val="000000"/>
                </a:solidFill>
              </a:rPr>
              <a:t>uncertain_decompose &lt;- decompose(uncertain_ts)</a:t>
            </a:r>
          </a:p>
          <a:p>
            <a:r>
              <a:rPr lang="en-US" altLang="ko-KR" sz="1900">
                <a:solidFill>
                  <a:srgbClr val="000000"/>
                </a:solidFill>
              </a:rPr>
              <a:t>uncertain_arima &lt;- auto.arima(uncertain_ts)</a:t>
            </a:r>
          </a:p>
          <a:p>
            <a:r>
              <a:rPr lang="en-US" altLang="ko-KR" sz="1900">
                <a:solidFill>
                  <a:srgbClr val="000000"/>
                </a:solidFill>
              </a:rPr>
              <a:t>summary(uncertain_arima)</a:t>
            </a:r>
          </a:p>
          <a:p>
            <a:r>
              <a:rPr lang="en-US" altLang="ko-KR" sz="1900">
                <a:solidFill>
                  <a:srgbClr val="000000"/>
                </a:solidFill>
              </a:rPr>
              <a:t>uncertain_forecast &lt;- forecast(uncertain_arima, h =10)</a:t>
            </a:r>
          </a:p>
          <a:p>
            <a:r>
              <a:rPr lang="en-US" altLang="ko-KR" sz="1900">
                <a:solidFill>
                  <a:srgbClr val="000000"/>
                </a:solidFill>
              </a:rPr>
              <a:t>uncertain_forecast</a:t>
            </a:r>
            <a:endParaRPr lang="ko-KR" altLang="en-US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1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D1345-4DAF-468E-B196-4B8AACF5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향후 </a:t>
            </a:r>
            <a:r>
              <a:rPr lang="en-US" altLang="ko-KR" sz="3600" dirty="0"/>
              <a:t>10</a:t>
            </a:r>
            <a:r>
              <a:rPr lang="ko-KR" altLang="en-US" sz="3600" dirty="0"/>
              <a:t>일동안 감염경로 불확실 환자 예측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4A42AA-B9D4-4F65-810D-9CAA3168A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08" y="1735534"/>
            <a:ext cx="6192492" cy="5122466"/>
          </a:xfrm>
        </p:spPr>
      </p:pic>
    </p:spTree>
    <p:extLst>
      <p:ext uri="{BB962C8B-B14F-4D97-AF65-F5344CB8AC3E}">
        <p14:creationId xmlns:p14="http://schemas.microsoft.com/office/powerpoint/2010/main" val="50671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4D1082A-E83E-4F39-BA0F-188C63FC1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472532"/>
            <a:ext cx="7363822" cy="3623468"/>
          </a:xfr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06529BD-B4B6-4761-A9B2-30DA0B8758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실제 데이터와 예측값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21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2257CF-DBC2-4351-9AFC-7A82408B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259E2-9E15-43CB-9F4A-918D1772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1600">
                <a:solidFill>
                  <a:srgbClr val="000000"/>
                </a:solidFill>
              </a:rPr>
              <a:t>감염경로 불명환자는 계속 증가할 것으로 예측됩니다</a:t>
            </a:r>
            <a:r>
              <a:rPr lang="en-US" altLang="ko-KR" sz="1600">
                <a:solidFill>
                  <a:srgbClr val="000000"/>
                </a:solidFill>
              </a:rPr>
              <a:t>.</a:t>
            </a:r>
          </a:p>
          <a:p>
            <a:endParaRPr lang="en-US" altLang="ko-KR" sz="1600">
              <a:solidFill>
                <a:srgbClr val="000000"/>
              </a:solidFill>
            </a:endParaRPr>
          </a:p>
          <a:p>
            <a:r>
              <a:rPr lang="ko-KR" altLang="en-US" sz="1600">
                <a:solidFill>
                  <a:srgbClr val="000000"/>
                </a:solidFill>
              </a:rPr>
              <a:t>일주일 뒤에는 불명환자가 </a:t>
            </a:r>
            <a:r>
              <a:rPr lang="en-US" altLang="ko-KR" sz="1600">
                <a:solidFill>
                  <a:srgbClr val="000000"/>
                </a:solidFill>
              </a:rPr>
              <a:t>100</a:t>
            </a:r>
            <a:r>
              <a:rPr lang="ko-KR" altLang="en-US" sz="1600">
                <a:solidFill>
                  <a:srgbClr val="000000"/>
                </a:solidFill>
              </a:rPr>
              <a:t>명을 넘어갈 것으로 예측됩니다</a:t>
            </a:r>
            <a:r>
              <a:rPr lang="en-US" altLang="ko-KR" sz="160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600">
              <a:solidFill>
                <a:srgbClr val="000000"/>
              </a:solidFill>
            </a:endParaRPr>
          </a:p>
          <a:p>
            <a:r>
              <a:rPr lang="ko-KR" altLang="en-US" sz="1600">
                <a:solidFill>
                  <a:srgbClr val="000000"/>
                </a:solidFill>
              </a:rPr>
              <a:t>예측보다 실제 데이터의 감염 경로 불명 환자가 더 많게 나타납니다</a:t>
            </a:r>
            <a:r>
              <a:rPr lang="en-US" altLang="ko-KR" sz="1600">
                <a:solidFill>
                  <a:srgbClr val="000000"/>
                </a:solidFill>
              </a:rPr>
              <a:t>.</a:t>
            </a:r>
          </a:p>
          <a:p>
            <a:endParaRPr lang="en-US" altLang="ko-KR" sz="1600">
              <a:solidFill>
                <a:srgbClr val="000000"/>
              </a:solidFill>
            </a:endParaRPr>
          </a:p>
          <a:p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비교 데이터가 최근 일주일의 데이터라 조사가 아직 끝나지 않아 큰지</a:t>
            </a:r>
            <a:r>
              <a:rPr lang="en-US" altLang="ko-KR" sz="1600">
                <a:solidFill>
                  <a:srgbClr val="000000"/>
                </a:solidFill>
              </a:rPr>
              <a:t>, </a:t>
            </a:r>
            <a:r>
              <a:rPr lang="ko-KR" altLang="en-US" sz="1600">
                <a:solidFill>
                  <a:srgbClr val="000000"/>
                </a:solidFill>
              </a:rPr>
              <a:t>예상보다 빠르게 증가하는지 추가 연구가 필요합니다</a:t>
            </a:r>
            <a:r>
              <a:rPr lang="en-US" altLang="ko-KR" sz="1600">
                <a:solidFill>
                  <a:srgbClr val="000000"/>
                </a:solidFill>
              </a:rPr>
              <a:t>.</a:t>
            </a:r>
          </a:p>
          <a:p>
            <a:endParaRPr lang="en-US" altLang="ko-KR" sz="1600">
              <a:solidFill>
                <a:srgbClr val="000000"/>
              </a:solidFill>
            </a:endParaRPr>
          </a:p>
          <a:p>
            <a:endParaRPr lang="en-US" altLang="ko-K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56AA62-60D4-4256-83C6-7FC85621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일일 확진자</a:t>
            </a:r>
            <a:r>
              <a:rPr lang="en-US" altLang="ko-KR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수 시각화 및 예측</a:t>
            </a:r>
          </a:p>
        </p:txBody>
      </p:sp>
    </p:spTree>
    <p:extLst>
      <p:ext uri="{BB962C8B-B14F-4D97-AF65-F5344CB8AC3E}">
        <p14:creationId xmlns:p14="http://schemas.microsoft.com/office/powerpoint/2010/main" val="44546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8E796EB-B2A2-4038-8D01-F196E0F0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A3910-7475-4CDD-BC39-BC404FF2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>
              <a:solidFill>
                <a:srgbClr val="000000"/>
              </a:solidFill>
            </a:endParaRPr>
          </a:p>
          <a:p>
            <a:r>
              <a:rPr lang="ko-KR" altLang="en-US" sz="2000">
                <a:solidFill>
                  <a:srgbClr val="000000"/>
                </a:solidFill>
              </a:rPr>
              <a:t>코로나로 인해 재택 강의를 들으며 밖에 나간다면 얼마나 위험할까 의문이 들었습니다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endParaRPr lang="en-US" altLang="ko-KR" sz="2000">
              <a:solidFill>
                <a:srgbClr val="000000"/>
              </a:solidFill>
            </a:endParaRPr>
          </a:p>
          <a:p>
            <a:r>
              <a:rPr lang="ko-KR" altLang="en-US" sz="2000">
                <a:solidFill>
                  <a:srgbClr val="000000"/>
                </a:solidFill>
              </a:rPr>
              <a:t>구체적으로 내가 살고 있는 구가 얼마나 위험한지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감염 경로를 알 수 없는 환자가 얼마나 늘고있는지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확진자 수는 앞으로 어떻게 변화할지 예측하려고 합니다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153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4153-FB69-4840-9AB9-230D1D06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F3E00767-DFA2-438C-BDD7-26509888F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58" y="1825625"/>
            <a:ext cx="5260284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6706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C0649-6855-4EFE-9943-1EA1A6A2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시계열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1FE56-A4FA-4BE9-BA13-F95AF56A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covid_day_ts</a:t>
            </a:r>
            <a:r>
              <a:rPr lang="en-US" altLang="ko-KR" dirty="0"/>
              <a:t> &lt;- </a:t>
            </a:r>
            <a:r>
              <a:rPr lang="en-US" altLang="ko-KR" dirty="0" err="1"/>
              <a:t>ts</a:t>
            </a:r>
            <a:r>
              <a:rPr lang="en-US" altLang="ko-KR" dirty="0"/>
              <a:t>(</a:t>
            </a:r>
            <a:r>
              <a:rPr lang="en-US" altLang="ko-KR" dirty="0" err="1"/>
              <a:t>covid_day</a:t>
            </a:r>
            <a:r>
              <a:rPr lang="en-US" altLang="ko-KR" dirty="0"/>
              <a:t>$</a:t>
            </a:r>
            <a:r>
              <a:rPr lang="ko-KR" altLang="en-US" dirty="0" err="1"/>
              <a:t>확진자수</a:t>
            </a:r>
            <a:r>
              <a:rPr lang="en-US" altLang="ko-KR" dirty="0"/>
              <a:t>, frequency = 30)</a:t>
            </a:r>
          </a:p>
          <a:p>
            <a:r>
              <a:rPr lang="en-US" altLang="ko-KR" dirty="0" err="1"/>
              <a:t>covid_day</a:t>
            </a:r>
            <a:endParaRPr lang="en-US" altLang="ko-KR" dirty="0"/>
          </a:p>
          <a:p>
            <a:r>
              <a:rPr lang="en-US" altLang="ko-KR" dirty="0" err="1"/>
              <a:t>covid_day_decompose</a:t>
            </a:r>
            <a:r>
              <a:rPr lang="en-US" altLang="ko-KR" dirty="0"/>
              <a:t> &lt;- decompose(</a:t>
            </a:r>
            <a:r>
              <a:rPr lang="en-US" altLang="ko-KR" dirty="0" err="1"/>
              <a:t>covid_day_ts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summary(</a:t>
            </a:r>
            <a:r>
              <a:rPr lang="en-US" altLang="ko-KR" dirty="0" err="1"/>
              <a:t>covid_day_decompose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plot(</a:t>
            </a:r>
            <a:r>
              <a:rPr lang="en-US" altLang="ko-KR" dirty="0" err="1"/>
              <a:t>covid_day_decompose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675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F0F23-85F7-4D41-A2EA-8B000E46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30</a:t>
            </a:r>
            <a:r>
              <a:rPr lang="ko-KR" altLang="en-US" sz="4000" dirty="0"/>
              <a:t>일 주기로 설정된 </a:t>
            </a:r>
            <a:r>
              <a:rPr lang="en-US" altLang="ko-KR" sz="4000" dirty="0" err="1"/>
              <a:t>ts</a:t>
            </a:r>
            <a:r>
              <a:rPr lang="ko-KR" altLang="en-US" sz="4000" dirty="0"/>
              <a:t>를 </a:t>
            </a:r>
            <a:r>
              <a:rPr lang="en-US" altLang="ko-KR" sz="4000" dirty="0"/>
              <a:t>decompose</a:t>
            </a:r>
            <a:r>
              <a:rPr lang="ko-KR" altLang="en-US" sz="4000" dirty="0"/>
              <a:t>한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0F3D70-618B-4C7C-B4C1-AFF81EA4D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98" y="1690688"/>
            <a:ext cx="6117413" cy="5060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3125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1B569C-D7AD-462D-AA08-F8150206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확진자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B2E7C-DC70-49DB-AAB7-ACD836A7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rgbClr val="000000"/>
                </a:solidFill>
              </a:rPr>
              <a:t>향후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개월간의 확진자 수를 예측</a:t>
            </a:r>
            <a:endParaRPr lang="en-US" altLang="ko-KR" sz="2000">
              <a:solidFill>
                <a:srgbClr val="000000"/>
              </a:solidFill>
            </a:endParaRPr>
          </a:p>
          <a:p>
            <a:endParaRPr lang="en-US" altLang="ko-KR" sz="2000">
              <a:solidFill>
                <a:srgbClr val="000000"/>
              </a:solidFill>
            </a:endParaRPr>
          </a:p>
          <a:p>
            <a:r>
              <a:rPr lang="en-US" altLang="ko-KR" sz="2000">
                <a:solidFill>
                  <a:srgbClr val="000000"/>
                </a:solidFill>
              </a:rPr>
              <a:t>covid_day_arima &lt;- auto.arima(covid_day_ts)</a:t>
            </a:r>
          </a:p>
          <a:p>
            <a:r>
              <a:rPr lang="en-US" altLang="ko-KR" sz="2000">
                <a:solidFill>
                  <a:srgbClr val="000000"/>
                </a:solidFill>
              </a:rPr>
              <a:t>summary(covid_day_arima)</a:t>
            </a:r>
          </a:p>
          <a:p>
            <a:r>
              <a:rPr lang="en-US" altLang="ko-KR" sz="2000">
                <a:solidFill>
                  <a:srgbClr val="000000"/>
                </a:solidFill>
              </a:rPr>
              <a:t>covid_forecast &lt;- forecast(covid_day_arima, h = 60)</a:t>
            </a:r>
          </a:p>
          <a:p>
            <a:r>
              <a:rPr lang="en-US" altLang="ko-KR" sz="2000">
                <a:solidFill>
                  <a:srgbClr val="000000"/>
                </a:solidFill>
              </a:rPr>
              <a:t>covid_forecast</a:t>
            </a:r>
            <a:endParaRPr lang="ko-KR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19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32245-CC89-4020-A157-9C6AC65E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개월 후 </a:t>
            </a:r>
            <a:r>
              <a:rPr lang="ko-KR" altLang="en-US" dirty="0" err="1"/>
              <a:t>확진자</a:t>
            </a:r>
            <a:r>
              <a:rPr lang="ko-KR" altLang="en-US" dirty="0"/>
              <a:t> 예상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25C8A9-E11B-4069-8868-3A41727D4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07" y="1690688"/>
            <a:ext cx="6221067" cy="5146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8683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6FEFB4-B563-48D5-A54D-1A11E1FA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실제 결과와 비교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11767AF-6B50-4753-B8D6-3DFCB015D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</a:rPr>
              <a:t>서울시 </a:t>
            </a:r>
            <a:r>
              <a:rPr lang="en-US" altLang="ko-KR" sz="2000" dirty="0">
                <a:solidFill>
                  <a:srgbClr val="000000"/>
                </a:solidFill>
              </a:rPr>
              <a:t>12/21</a:t>
            </a:r>
            <a:r>
              <a:rPr lang="ko-KR" altLang="en-US" sz="2000" dirty="0">
                <a:solidFill>
                  <a:srgbClr val="000000"/>
                </a:solidFill>
              </a:rPr>
              <a:t>일 </a:t>
            </a:r>
            <a:r>
              <a:rPr lang="ko-KR" altLang="en-US" sz="2000" dirty="0" err="1">
                <a:solidFill>
                  <a:srgbClr val="000000"/>
                </a:solidFill>
              </a:rPr>
              <a:t>확진자가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328</a:t>
            </a:r>
            <a:r>
              <a:rPr lang="ko-KR" altLang="en-US" sz="2000" dirty="0">
                <a:solidFill>
                  <a:srgbClr val="000000"/>
                </a:solidFill>
              </a:rPr>
              <a:t>명임에 비해 </a:t>
            </a:r>
            <a:r>
              <a:rPr lang="en-US" altLang="ko-KR" sz="2000" dirty="0" err="1">
                <a:solidFill>
                  <a:srgbClr val="000000"/>
                </a:solidFill>
              </a:rPr>
              <a:t>arima</a:t>
            </a:r>
            <a:r>
              <a:rPr lang="ko-KR" altLang="en-US" sz="2000" dirty="0">
                <a:solidFill>
                  <a:srgbClr val="000000"/>
                </a:solidFill>
              </a:rPr>
              <a:t>모델은 </a:t>
            </a:r>
            <a:r>
              <a:rPr lang="en-US" altLang="ko-KR" sz="2000" dirty="0">
                <a:solidFill>
                  <a:srgbClr val="000000"/>
                </a:solidFill>
              </a:rPr>
              <a:t>393</a:t>
            </a:r>
            <a:r>
              <a:rPr lang="ko-KR" altLang="en-US" sz="2000" dirty="0">
                <a:solidFill>
                  <a:srgbClr val="000000"/>
                </a:solidFill>
              </a:rPr>
              <a:t>명으로 예측합니다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 err="1">
                <a:solidFill>
                  <a:srgbClr val="000000"/>
                </a:solidFill>
              </a:rPr>
              <a:t>확진자수가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12/16</a:t>
            </a:r>
            <a:r>
              <a:rPr lang="ko-KR" altLang="en-US" sz="2000" dirty="0">
                <a:solidFill>
                  <a:srgbClr val="000000"/>
                </a:solidFill>
              </a:rPr>
              <a:t>일 </a:t>
            </a:r>
            <a:r>
              <a:rPr lang="en-US" altLang="ko-KR" sz="2000" dirty="0">
                <a:solidFill>
                  <a:srgbClr val="000000"/>
                </a:solidFill>
              </a:rPr>
              <a:t>425</a:t>
            </a:r>
            <a:r>
              <a:rPr lang="ko-KR" altLang="en-US" sz="2000" dirty="0">
                <a:solidFill>
                  <a:srgbClr val="000000"/>
                </a:solidFill>
              </a:rPr>
              <a:t>명으로 최대치를 갱신하고 </a:t>
            </a:r>
            <a:r>
              <a:rPr lang="en-US" altLang="ko-KR" sz="2000" dirty="0">
                <a:solidFill>
                  <a:srgbClr val="000000"/>
                </a:solidFill>
              </a:rPr>
              <a:t>18</a:t>
            </a:r>
            <a:r>
              <a:rPr lang="ko-KR" altLang="en-US" sz="2000" dirty="0">
                <a:solidFill>
                  <a:srgbClr val="000000"/>
                </a:solidFill>
              </a:rPr>
              <a:t>일 </a:t>
            </a:r>
            <a:r>
              <a:rPr lang="en-US" altLang="ko-KR" sz="2000" dirty="0">
                <a:solidFill>
                  <a:srgbClr val="000000"/>
                </a:solidFill>
              </a:rPr>
              <a:t>385</a:t>
            </a:r>
            <a:r>
              <a:rPr lang="ko-KR" altLang="en-US" sz="2000" dirty="0">
                <a:solidFill>
                  <a:srgbClr val="000000"/>
                </a:solidFill>
              </a:rPr>
              <a:t>명으로 감소한 것을 지속 감소가 아닌 주기적인 변동으로 인식한 것으로 보입니다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en-US" altLang="ko-KR" sz="2000" dirty="0">
                <a:solidFill>
                  <a:srgbClr val="000000"/>
                </a:solidFill>
              </a:rPr>
              <a:t>Decompose</a:t>
            </a:r>
            <a:r>
              <a:rPr lang="ko-KR" altLang="en-US" sz="2000" dirty="0">
                <a:solidFill>
                  <a:srgbClr val="000000"/>
                </a:solidFill>
              </a:rPr>
              <a:t>결과 </a:t>
            </a:r>
            <a:r>
              <a:rPr lang="en-US" altLang="ko-KR" sz="2000" dirty="0">
                <a:solidFill>
                  <a:srgbClr val="000000"/>
                </a:solidFill>
              </a:rPr>
              <a:t>trend</a:t>
            </a:r>
            <a:r>
              <a:rPr lang="ko-KR" altLang="en-US" sz="2000" dirty="0">
                <a:solidFill>
                  <a:srgbClr val="000000"/>
                </a:solidFill>
              </a:rPr>
              <a:t>가 계속 증가하고 </a:t>
            </a:r>
            <a:r>
              <a:rPr lang="en-US" altLang="ko-KR" sz="2000" dirty="0">
                <a:solidFill>
                  <a:srgbClr val="000000"/>
                </a:solidFill>
              </a:rPr>
              <a:t>seasonal</a:t>
            </a:r>
            <a:r>
              <a:rPr lang="ko-KR" altLang="en-US" sz="2000" dirty="0">
                <a:solidFill>
                  <a:srgbClr val="000000"/>
                </a:solidFill>
              </a:rPr>
              <a:t>이 주기성을 반영하지 못하기 때문에 지속 증가하는 모델이 만들어지는 것으로 보입니다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900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B1FF6C-4F3B-4E65-921F-9B8FB130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>
                <a:solidFill>
                  <a:srgbClr val="FFFFFF"/>
                </a:solidFill>
              </a:rPr>
              <a:t>확진자</a:t>
            </a:r>
            <a:r>
              <a:rPr lang="ko-KR" altLang="en-US" sz="4000" dirty="0">
                <a:solidFill>
                  <a:srgbClr val="FFFFFF"/>
                </a:solidFill>
              </a:rPr>
              <a:t> 예측 </a:t>
            </a:r>
            <a:r>
              <a:rPr lang="en-US" altLang="ko-KR" sz="4000" dirty="0">
                <a:solidFill>
                  <a:srgbClr val="FFFFFF"/>
                </a:solidFill>
              </a:rPr>
              <a:t>frequency </a:t>
            </a:r>
            <a:r>
              <a:rPr lang="ko-KR" altLang="en-US" sz="4000" dirty="0">
                <a:solidFill>
                  <a:srgbClr val="FFFFFF"/>
                </a:solidFill>
              </a:rPr>
              <a:t>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77347-35D4-4310-9CAB-E3975DA2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</a:rPr>
              <a:t>30</a:t>
            </a:r>
            <a:r>
              <a:rPr lang="ko-KR" altLang="en-US" sz="2000" dirty="0">
                <a:solidFill>
                  <a:srgbClr val="000000"/>
                </a:solidFill>
              </a:rPr>
              <a:t>일 주기로 분석해 단순 증가로 예측한 것으로 보임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en-US" altLang="ko-KR" sz="2000" dirty="0">
                <a:solidFill>
                  <a:srgbClr val="000000"/>
                </a:solidFill>
              </a:rPr>
              <a:t>120</a:t>
            </a:r>
            <a:r>
              <a:rPr lang="ko-KR" altLang="en-US" sz="2000" dirty="0">
                <a:solidFill>
                  <a:srgbClr val="000000"/>
                </a:solidFill>
              </a:rPr>
              <a:t>일 주기로 현상이 반복된다고 가정하고 재분석</a:t>
            </a:r>
          </a:p>
        </p:txBody>
      </p:sp>
    </p:spTree>
    <p:extLst>
      <p:ext uri="{BB962C8B-B14F-4D97-AF65-F5344CB8AC3E}">
        <p14:creationId xmlns:p14="http://schemas.microsoft.com/office/powerpoint/2010/main" val="3238452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0ED69-E5F2-494A-8BEF-5F9E3B8F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120</a:t>
            </a:r>
            <a:r>
              <a:rPr lang="ko-KR" altLang="en-US"/>
              <a:t>일 주기데이터로 향후 </a:t>
            </a:r>
            <a:r>
              <a:rPr lang="en-US" altLang="ko-KR"/>
              <a:t>120</a:t>
            </a:r>
            <a:r>
              <a:rPr lang="ko-KR" altLang="en-US"/>
              <a:t>일 예측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5CC5-83C8-435D-BD29-0922F56C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covid_day_ts &lt;- ts(covid_day$</a:t>
            </a:r>
            <a:r>
              <a:rPr lang="ko-KR" altLang="en-US"/>
              <a:t>확진자수</a:t>
            </a:r>
            <a:r>
              <a:rPr lang="en-US" altLang="ko-KR"/>
              <a:t>, frequency = 120)</a:t>
            </a:r>
          </a:p>
          <a:p>
            <a:r>
              <a:rPr lang="en-US" altLang="ko-KR"/>
              <a:t>tail(covid_day)</a:t>
            </a:r>
          </a:p>
          <a:p>
            <a:r>
              <a:rPr lang="en-US" altLang="ko-KR"/>
              <a:t>covid_day_decompose &lt;- decompose(covid_day_ts)</a:t>
            </a:r>
          </a:p>
          <a:p>
            <a:r>
              <a:rPr lang="en-US" altLang="ko-KR"/>
              <a:t>summary(covid_day_decompose)</a:t>
            </a:r>
          </a:p>
          <a:p>
            <a:r>
              <a:rPr lang="en-US" altLang="ko-KR"/>
              <a:t>plot(covid_day_decompose)</a:t>
            </a:r>
          </a:p>
          <a:p>
            <a:endParaRPr lang="en-US" altLang="ko-KR"/>
          </a:p>
          <a:p>
            <a:r>
              <a:rPr lang="en-US" altLang="ko-KR"/>
              <a:t>covid_day_arima &lt;- auto.arima(covid_day_ts)</a:t>
            </a:r>
          </a:p>
          <a:p>
            <a:r>
              <a:rPr lang="en-US" altLang="ko-KR"/>
              <a:t>summary(covid_day_arima)</a:t>
            </a:r>
          </a:p>
          <a:p>
            <a:r>
              <a:rPr lang="en-US" altLang="ko-KR"/>
              <a:t>covid_forecast &lt;- forecast(covid_day_arima, h = 120)</a:t>
            </a:r>
          </a:p>
          <a:p>
            <a:r>
              <a:rPr lang="en-US" altLang="ko-KR"/>
              <a:t>head(as.numeric(covid_forecast$mean))</a:t>
            </a:r>
          </a:p>
          <a:p>
            <a:r>
              <a:rPr lang="en-US" altLang="ko-KR"/>
              <a:t>covid_forecast</a:t>
            </a:r>
          </a:p>
          <a:p>
            <a:r>
              <a:rPr lang="en-US" altLang="ko-KR"/>
              <a:t>plot(covid_forecast)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063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2B48B-479F-4AA5-A1E8-FE4DE149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Decompose and forecast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8E6C2F-1925-4D1E-84CC-B3FE53E2F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21" y="1600397"/>
            <a:ext cx="5260284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5688A8-6B8B-4893-B6D2-7BE9B4A17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6" y="1600397"/>
            <a:ext cx="5356504" cy="4430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9596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FE165B-2F7B-4C3A-A36C-F1AD2414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F99FD-0329-4DF4-9654-49662D61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>
                <a:solidFill>
                  <a:srgbClr val="000000"/>
                </a:solidFill>
              </a:rPr>
              <a:t>120</a:t>
            </a:r>
            <a:r>
              <a:rPr lang="ko-KR" altLang="en-US" sz="2000" dirty="0">
                <a:solidFill>
                  <a:srgbClr val="000000"/>
                </a:solidFill>
              </a:rPr>
              <a:t>일 주기로 가정한 결과 약 </a:t>
            </a:r>
            <a:r>
              <a:rPr lang="en-US" altLang="ko-KR" sz="2000" dirty="0">
                <a:solidFill>
                  <a:srgbClr val="000000"/>
                </a:solidFill>
              </a:rPr>
              <a:t>30</a:t>
            </a:r>
            <a:r>
              <a:rPr lang="ko-KR" altLang="en-US" sz="2000" dirty="0">
                <a:solidFill>
                  <a:srgbClr val="000000"/>
                </a:solidFill>
              </a:rPr>
              <a:t>일 후에는 지속 </a:t>
            </a:r>
            <a:r>
              <a:rPr lang="ko-KR" altLang="en-US" sz="2000" dirty="0" err="1">
                <a:solidFill>
                  <a:srgbClr val="000000"/>
                </a:solidFill>
              </a:rPr>
              <a:t>증가가아닌</a:t>
            </a:r>
            <a:r>
              <a:rPr lang="ko-KR" altLang="en-US" sz="2000" dirty="0">
                <a:solidFill>
                  <a:srgbClr val="000000"/>
                </a:solidFill>
              </a:rPr>
              <a:t> 일정 수준으로 일일 </a:t>
            </a:r>
            <a:r>
              <a:rPr lang="ko-KR" altLang="en-US" sz="2000" dirty="0" err="1">
                <a:solidFill>
                  <a:srgbClr val="000000"/>
                </a:solidFill>
              </a:rPr>
              <a:t>확진자</a:t>
            </a:r>
            <a:r>
              <a:rPr lang="ko-KR" altLang="en-US" sz="2000" dirty="0">
                <a:solidFill>
                  <a:srgbClr val="000000"/>
                </a:solidFill>
              </a:rPr>
              <a:t> 수가 유지될 것으로 예상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en-US" altLang="ko-KR" sz="2000" dirty="0">
                <a:solidFill>
                  <a:srgbClr val="000000"/>
                </a:solidFill>
              </a:rPr>
              <a:t>Seasonal</a:t>
            </a:r>
            <a:r>
              <a:rPr lang="ko-KR" altLang="en-US" sz="2000" dirty="0">
                <a:solidFill>
                  <a:srgbClr val="000000"/>
                </a:solidFill>
              </a:rPr>
              <a:t>에 주기적 급격한 증가와 감소가 반영되어 처음 분석보다는 개선된 결과를 보였습니다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하지만 아직도 </a:t>
            </a:r>
            <a:r>
              <a:rPr lang="en-US" altLang="ko-KR" sz="2000" dirty="0">
                <a:solidFill>
                  <a:srgbClr val="000000"/>
                </a:solidFill>
              </a:rPr>
              <a:t>12/21 </a:t>
            </a:r>
            <a:r>
              <a:rPr lang="ko-KR" altLang="en-US" sz="2000" dirty="0" err="1">
                <a:solidFill>
                  <a:srgbClr val="000000"/>
                </a:solidFill>
              </a:rPr>
              <a:t>확진자</a:t>
            </a:r>
            <a:r>
              <a:rPr lang="ko-KR" altLang="en-US" sz="2000" dirty="0">
                <a:solidFill>
                  <a:srgbClr val="000000"/>
                </a:solidFill>
              </a:rPr>
              <a:t> 예측결과는 </a:t>
            </a:r>
            <a:r>
              <a:rPr lang="en-US" altLang="ko-KR" sz="2000" dirty="0">
                <a:solidFill>
                  <a:srgbClr val="000000"/>
                </a:solidFill>
              </a:rPr>
              <a:t>400</a:t>
            </a:r>
            <a:r>
              <a:rPr lang="ko-KR" altLang="en-US" sz="2000" dirty="0">
                <a:solidFill>
                  <a:srgbClr val="000000"/>
                </a:solidFill>
              </a:rPr>
              <a:t>명으로 </a:t>
            </a:r>
            <a:r>
              <a:rPr lang="en-US" altLang="ko-KR" sz="2000" dirty="0">
                <a:solidFill>
                  <a:srgbClr val="000000"/>
                </a:solidFill>
              </a:rPr>
              <a:t>328</a:t>
            </a:r>
            <a:r>
              <a:rPr lang="ko-KR" altLang="en-US" sz="2000" dirty="0">
                <a:solidFill>
                  <a:srgbClr val="000000"/>
                </a:solidFill>
              </a:rPr>
              <a:t>명의 실제 데이터와 차이가 큽니다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endParaRPr lang="ko-KR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9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168154-08EE-442E-9FD1-6B9D530C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사용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A21D3-4920-4906-93FE-F1DA14EC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서울시 코로나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19 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확진자 현황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(2020/12/19)</a:t>
            </a:r>
          </a:p>
          <a:p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  <a:hlinkClick r:id="rId3"/>
              </a:rPr>
              <a:t>http://data.seoul.go.kr/dataList/OA-20279/S/1/datasetView.do</a:t>
            </a:r>
            <a:endParaRPr lang="en-US" altLang="ko-KR" sz="2000" b="1" i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sz="2000" b="1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컬럼명</a:t>
            </a:r>
            <a:endParaRPr lang="en-US" altLang="ko-KR" sz="2000" b="1">
              <a:solidFill>
                <a:srgbClr val="000000"/>
              </a:solidFill>
              <a:latin typeface="Noto Sans KR"/>
            </a:endParaRPr>
          </a:p>
          <a:p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연번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 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확진일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 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환자번호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 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국적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 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환자정보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 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지역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 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여행력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   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접촉력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   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조치사항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 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상태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 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이동경로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 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등록일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   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수정일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        "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Noto Sans KR"/>
              </a:rPr>
              <a:t>노출여부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Noto Sans KR"/>
              </a:rPr>
              <a:t>"</a:t>
            </a:r>
            <a:endParaRPr lang="ko-KR" altLang="en-US" sz="2000" b="1" i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58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879825-F20C-4948-8C94-806EA992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61A8-2759-4EA3-B6E2-6E527DAD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ko-KR" sz="1700" dirty="0">
                <a:solidFill>
                  <a:srgbClr val="000000"/>
                </a:solidFill>
              </a:rPr>
              <a:t>Arima</a:t>
            </a:r>
            <a:r>
              <a:rPr lang="ko-KR" altLang="en-US" sz="1700" dirty="0">
                <a:solidFill>
                  <a:srgbClr val="000000"/>
                </a:solidFill>
              </a:rPr>
              <a:t>를 이용한 분석 결과 </a:t>
            </a:r>
            <a:r>
              <a:rPr lang="ko-KR" altLang="en-US" sz="1700" dirty="0" err="1">
                <a:solidFill>
                  <a:srgbClr val="000000"/>
                </a:solidFill>
              </a:rPr>
              <a:t>확진자수와</a:t>
            </a:r>
            <a:r>
              <a:rPr lang="ko-KR" altLang="en-US" sz="1700" dirty="0">
                <a:solidFill>
                  <a:srgbClr val="000000"/>
                </a:solidFill>
              </a:rPr>
              <a:t> 감염경로 불확실 환자는 계속 증가할 것으로 예측됩니다</a:t>
            </a:r>
            <a:r>
              <a:rPr lang="en-US" altLang="ko-KR" sz="17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1700" dirty="0">
              <a:solidFill>
                <a:srgbClr val="000000"/>
              </a:solidFill>
            </a:endParaRPr>
          </a:p>
          <a:p>
            <a:r>
              <a:rPr lang="ko-KR" altLang="en-US" sz="1700" dirty="0">
                <a:solidFill>
                  <a:srgbClr val="000000"/>
                </a:solidFill>
              </a:rPr>
              <a:t>다만 현재 분석은 급격한 증가와 감소가 한번밖에 나타나지 않는 모델이라</a:t>
            </a:r>
            <a:r>
              <a:rPr lang="en-US" altLang="ko-KR" sz="1700" dirty="0">
                <a:solidFill>
                  <a:srgbClr val="000000"/>
                </a:solidFill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</a:rPr>
              <a:t>시계열 분석이 잘 작동하지 않을 수 있다고 생각됩니다</a:t>
            </a:r>
            <a:r>
              <a:rPr lang="en-US" altLang="ko-KR" sz="1700" dirty="0">
                <a:solidFill>
                  <a:srgbClr val="000000"/>
                </a:solidFill>
              </a:rPr>
              <a:t>. </a:t>
            </a:r>
            <a:r>
              <a:rPr lang="ko-KR" altLang="en-US" sz="1700" dirty="0">
                <a:solidFill>
                  <a:srgbClr val="000000"/>
                </a:solidFill>
              </a:rPr>
              <a:t>이번 </a:t>
            </a:r>
            <a:r>
              <a:rPr lang="en-US" altLang="ko-KR" sz="1700" dirty="0">
                <a:solidFill>
                  <a:srgbClr val="000000"/>
                </a:solidFill>
              </a:rPr>
              <a:t>2</a:t>
            </a:r>
            <a:r>
              <a:rPr lang="ko-KR" altLang="en-US" sz="1700" dirty="0">
                <a:solidFill>
                  <a:srgbClr val="000000"/>
                </a:solidFill>
              </a:rPr>
              <a:t>차 대유행이 끝나고 데이터가 모인다면</a:t>
            </a:r>
            <a:r>
              <a:rPr lang="en-US" altLang="ko-KR" sz="1700" dirty="0">
                <a:solidFill>
                  <a:srgbClr val="000000"/>
                </a:solidFill>
              </a:rPr>
              <a:t>, 3</a:t>
            </a:r>
            <a:r>
              <a:rPr lang="ko-KR" altLang="en-US" sz="1700" dirty="0">
                <a:solidFill>
                  <a:srgbClr val="000000"/>
                </a:solidFill>
              </a:rPr>
              <a:t>차 대유행때는 정확하게 주기성을 찾아낼 수 있다고 생각합니다</a:t>
            </a:r>
            <a:r>
              <a:rPr lang="en-US" altLang="ko-KR" sz="17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rgbClr val="000000"/>
                </a:solidFill>
              </a:rPr>
              <a:t> </a:t>
            </a:r>
          </a:p>
          <a:p>
            <a:r>
              <a:rPr lang="ko-KR" altLang="en-US" sz="1700" dirty="0">
                <a:solidFill>
                  <a:srgbClr val="000000"/>
                </a:solidFill>
              </a:rPr>
              <a:t>현재 일일 </a:t>
            </a:r>
            <a:r>
              <a:rPr lang="ko-KR" altLang="en-US" sz="1700" dirty="0" err="1">
                <a:solidFill>
                  <a:srgbClr val="000000"/>
                </a:solidFill>
              </a:rPr>
              <a:t>확진자수가</a:t>
            </a:r>
            <a:r>
              <a:rPr lang="ko-KR" altLang="en-US" sz="1700" dirty="0">
                <a:solidFill>
                  <a:srgbClr val="000000"/>
                </a:solidFill>
              </a:rPr>
              <a:t> </a:t>
            </a:r>
            <a:r>
              <a:rPr lang="en-US" altLang="ko-KR" sz="1700" dirty="0">
                <a:solidFill>
                  <a:srgbClr val="000000"/>
                </a:solidFill>
              </a:rPr>
              <a:t>400</a:t>
            </a:r>
            <a:r>
              <a:rPr lang="ko-KR" altLang="en-US" sz="1700" dirty="0">
                <a:solidFill>
                  <a:srgbClr val="000000"/>
                </a:solidFill>
              </a:rPr>
              <a:t>명대로 유지될 것이라는 분석이 맞는지 아니면 정부 조치의 성공으로 감소할지는 실제 경과를 살펴봐야 분석의 정확성을 판단할 수 있다고 보입니다</a:t>
            </a:r>
            <a:r>
              <a:rPr lang="en-US" altLang="ko-KR" sz="1700" dirty="0">
                <a:solidFill>
                  <a:srgbClr val="000000"/>
                </a:solidFill>
              </a:rPr>
              <a:t>.</a:t>
            </a:r>
            <a:endParaRPr lang="ko-KR" alt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7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901CE4-6789-4720-90B5-C6BAD2E1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구별 데이터 분석</a:t>
            </a:r>
            <a:endParaRPr lang="en-US" altLang="ko-KR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77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B3842-5830-4BC2-B25C-673BE30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구별 </a:t>
            </a:r>
            <a:r>
              <a:rPr lang="ko-KR" altLang="en-US" dirty="0" err="1"/>
              <a:t>확진자</a:t>
            </a:r>
            <a:r>
              <a:rPr lang="ko-KR" altLang="en-US" dirty="0"/>
              <a:t> 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5F719B-DBA3-48B1-B21F-619855B90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71" y="1825625"/>
            <a:ext cx="6478658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893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252E-DD45-4756-88FD-0E79BA5A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최근 한달 구별 </a:t>
            </a:r>
            <a:r>
              <a:rPr lang="ko-KR" altLang="en-US" dirty="0" err="1"/>
              <a:t>확진자</a:t>
            </a:r>
            <a:r>
              <a:rPr lang="ko-KR" altLang="en-US" dirty="0"/>
              <a:t> 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F5E4836-BB2B-450F-B2AA-C75EF693D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70" y="1435099"/>
            <a:ext cx="7849429" cy="5272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058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8E61D-4D1F-4876-A780-DA3909D6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200" dirty="0"/>
              <a:t>최근 한달 감염이 전체에서 차지하는 비율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C9A7A7-723A-4E32-958C-8EE2AC2FA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9" y="1609350"/>
            <a:ext cx="7460585" cy="5010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893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2F251A-2386-46DB-9867-B8900E65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D698A-BDCD-4715-B4C4-BD96F61B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1900">
                <a:solidFill>
                  <a:srgbClr val="000000"/>
                </a:solidFill>
              </a:rPr>
              <a:t>전체 확진자 수는 강서구가 제일 많으며 특히 전체 감염의 </a:t>
            </a:r>
            <a:r>
              <a:rPr lang="en-US" altLang="ko-KR" sz="1900">
                <a:solidFill>
                  <a:srgbClr val="000000"/>
                </a:solidFill>
              </a:rPr>
              <a:t>60% </a:t>
            </a:r>
            <a:r>
              <a:rPr lang="ko-KR" altLang="en-US" sz="1900">
                <a:solidFill>
                  <a:srgbClr val="000000"/>
                </a:solidFill>
              </a:rPr>
              <a:t>이상이 한달 이내에 일어났다는 점이 주목할 점입니다</a:t>
            </a:r>
            <a:r>
              <a:rPr lang="en-US" altLang="ko-KR" sz="1900">
                <a:solidFill>
                  <a:srgbClr val="000000"/>
                </a:solidFill>
              </a:rPr>
              <a:t>.</a:t>
            </a:r>
          </a:p>
          <a:p>
            <a:endParaRPr lang="en-US" altLang="ko-KR" sz="1900">
              <a:solidFill>
                <a:srgbClr val="000000"/>
              </a:solidFill>
            </a:endParaRPr>
          </a:p>
          <a:p>
            <a:r>
              <a:rPr lang="en-US" altLang="ko-KR" sz="1900">
                <a:solidFill>
                  <a:srgbClr val="000000"/>
                </a:solidFill>
              </a:rPr>
              <a:t>1</a:t>
            </a:r>
            <a:r>
              <a:rPr lang="ko-KR" altLang="en-US" sz="1900">
                <a:solidFill>
                  <a:srgbClr val="000000"/>
                </a:solidFill>
              </a:rPr>
              <a:t>월 </a:t>
            </a:r>
            <a:r>
              <a:rPr lang="en-US" altLang="ko-KR" sz="1900">
                <a:solidFill>
                  <a:srgbClr val="000000"/>
                </a:solidFill>
              </a:rPr>
              <a:t>24</a:t>
            </a:r>
            <a:r>
              <a:rPr lang="ko-KR" altLang="en-US" sz="1900">
                <a:solidFill>
                  <a:srgbClr val="000000"/>
                </a:solidFill>
              </a:rPr>
              <a:t>일부터 </a:t>
            </a:r>
            <a:r>
              <a:rPr lang="en-US" altLang="ko-KR" sz="1900">
                <a:solidFill>
                  <a:srgbClr val="000000"/>
                </a:solidFill>
              </a:rPr>
              <a:t>11</a:t>
            </a:r>
            <a:r>
              <a:rPr lang="ko-KR" altLang="en-US" sz="1900">
                <a:solidFill>
                  <a:srgbClr val="000000"/>
                </a:solidFill>
              </a:rPr>
              <a:t>개월간 조사 중 최근 한달에 일어난 감염이 평균 </a:t>
            </a:r>
            <a:r>
              <a:rPr lang="en-US" altLang="ko-KR" sz="1900">
                <a:solidFill>
                  <a:srgbClr val="000000"/>
                </a:solidFill>
              </a:rPr>
              <a:t>50.05%</a:t>
            </a:r>
            <a:r>
              <a:rPr lang="ko-KR" altLang="en-US" sz="1900">
                <a:solidFill>
                  <a:srgbClr val="000000"/>
                </a:solidFill>
              </a:rPr>
              <a:t>를 차지한다는 점이 최근 감염 증가의 심각성을 보여줍니다</a:t>
            </a:r>
            <a:r>
              <a:rPr lang="en-US" altLang="ko-KR" sz="190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900">
              <a:solidFill>
                <a:srgbClr val="000000"/>
              </a:solidFill>
            </a:endParaRPr>
          </a:p>
          <a:p>
            <a:r>
              <a:rPr lang="ko-KR" altLang="en-US" sz="1900">
                <a:solidFill>
                  <a:srgbClr val="000000"/>
                </a:solidFill>
              </a:rPr>
              <a:t>제가 살고있는 강동구는 최근한달 </a:t>
            </a:r>
            <a:r>
              <a:rPr lang="en-US" altLang="ko-KR" sz="1900">
                <a:solidFill>
                  <a:srgbClr val="000000"/>
                </a:solidFill>
              </a:rPr>
              <a:t>11</a:t>
            </a:r>
            <a:r>
              <a:rPr lang="ko-KR" altLang="en-US" sz="1900">
                <a:solidFill>
                  <a:srgbClr val="000000"/>
                </a:solidFill>
              </a:rPr>
              <a:t>위 전체기간 </a:t>
            </a:r>
            <a:r>
              <a:rPr lang="en-US" altLang="ko-KR" sz="1900">
                <a:solidFill>
                  <a:srgbClr val="000000"/>
                </a:solidFill>
              </a:rPr>
              <a:t>14</a:t>
            </a:r>
            <a:r>
              <a:rPr lang="ko-KR" altLang="en-US" sz="1900">
                <a:solidFill>
                  <a:srgbClr val="000000"/>
                </a:solidFill>
              </a:rPr>
              <a:t>위로 더 안전하지도 위험하지도 않은 구라는 결과를 얻었습니다</a:t>
            </a:r>
            <a:r>
              <a:rPr lang="en-US" altLang="ko-KR" sz="1900">
                <a:solidFill>
                  <a:srgbClr val="000000"/>
                </a:solidFill>
              </a:rPr>
              <a:t>.</a:t>
            </a:r>
          </a:p>
          <a:p>
            <a:endParaRPr lang="en-US" altLang="ko-KR" sz="1900">
              <a:solidFill>
                <a:srgbClr val="000000"/>
              </a:solidFill>
            </a:endParaRPr>
          </a:p>
          <a:p>
            <a:endParaRPr lang="ko-KR" altLang="en-US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3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92C915-F425-4601-A2A5-6288CD91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해외 유입 분석</a:t>
            </a:r>
            <a:endParaRPr lang="en-US" altLang="ko-KR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628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889</Words>
  <Application>Microsoft Office PowerPoint</Application>
  <PresentationFormat>와이드스크린</PresentationFormat>
  <Paragraphs>108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Noto Sans KR</vt:lpstr>
      <vt:lpstr>맑은 고딕</vt:lpstr>
      <vt:lpstr>Arial</vt:lpstr>
      <vt:lpstr>Office 테마</vt:lpstr>
      <vt:lpstr>R을 이용한 서울특별시 확진자 분석</vt:lpstr>
      <vt:lpstr>주제 선정 이유</vt:lpstr>
      <vt:lpstr>사용 데이터</vt:lpstr>
      <vt:lpstr>구별 데이터 분석</vt:lpstr>
      <vt:lpstr>구별 확진자 수</vt:lpstr>
      <vt:lpstr>최근 한달 구별 확진자 수</vt:lpstr>
      <vt:lpstr>최근 한달 감염이 전체에서 차지하는 비율</vt:lpstr>
      <vt:lpstr>결과 분석</vt:lpstr>
      <vt:lpstr>해외 유입 분석</vt:lpstr>
      <vt:lpstr>해외 유입이 가장 많은 5개 국가</vt:lpstr>
      <vt:lpstr>미국에서 감염환자가 가장 많이 유입</vt:lpstr>
      <vt:lpstr>감염 경로 불명 환자 분석</vt:lpstr>
      <vt:lpstr>감염경로 불명 환자 경향 및 예측</vt:lpstr>
      <vt:lpstr>감염경로 미확인 확진자 수 경향</vt:lpstr>
      <vt:lpstr>감염경로 불명 예측</vt:lpstr>
      <vt:lpstr>향후 10일동안 감염경로 불확실 환자 예측 결과</vt:lpstr>
      <vt:lpstr>PowerPoint 프레젠테이션</vt:lpstr>
      <vt:lpstr>결과 분석</vt:lpstr>
      <vt:lpstr>일일 확진자 수 시각화 및 예측</vt:lpstr>
      <vt:lpstr>시각화</vt:lpstr>
      <vt:lpstr>시계열 분석</vt:lpstr>
      <vt:lpstr>30일 주기로 설정된 ts를 decompose한 결과</vt:lpstr>
      <vt:lpstr>확진자 예측</vt:lpstr>
      <vt:lpstr>2개월 후 확진자 예상</vt:lpstr>
      <vt:lpstr>실제 결과와 비교</vt:lpstr>
      <vt:lpstr>확진자 예측 frequency 변경</vt:lpstr>
      <vt:lpstr>120일 주기데이터로 향후 120일 예측</vt:lpstr>
      <vt:lpstr>Decompose and forecast</vt:lpstr>
      <vt:lpstr>결과 분석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R을 이용한 서울특별시 확진자 분석</dc:title>
  <dc:creator>조용훈</dc:creator>
  <cp:lastModifiedBy>조용훈</cp:lastModifiedBy>
  <cp:revision>2</cp:revision>
  <dcterms:created xsi:type="dcterms:W3CDTF">2020-12-21T12:00:34Z</dcterms:created>
  <dcterms:modified xsi:type="dcterms:W3CDTF">2020-12-21T12:32:55Z</dcterms:modified>
</cp:coreProperties>
</file>