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56" r:id="rId3"/>
    <p:sldId id="257" r:id="rId4"/>
    <p:sldId id="258" r:id="rId5"/>
    <p:sldId id="259" r:id="rId6"/>
    <p:sldId id="260" r:id="rId7"/>
    <p:sldId id="265" r:id="rId8"/>
    <p:sldId id="261" r:id="rId9"/>
    <p:sldId id="262" r:id="rId10"/>
    <p:sldId id="266"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1A8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CCCD920-67BC-4770-9EE4-F1EC8E4F8CB5}" type="datetimeFigureOut">
              <a:rPr lang="en-US" smtClean="0"/>
              <a:pPr/>
              <a:t>7/5/2019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D63758C-EF69-4539-ACBC-64A425229A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CCD920-67BC-4770-9EE4-F1EC8E4F8CB5}"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3758C-EF69-4539-ACBC-64A425229A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CCD920-67BC-4770-9EE4-F1EC8E4F8CB5}"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3758C-EF69-4539-ACBC-64A425229A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CCD920-67BC-4770-9EE4-F1EC8E4F8CB5}"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3758C-EF69-4539-ACBC-64A425229A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CCD920-67BC-4770-9EE4-F1EC8E4F8CB5}"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3758C-EF69-4539-ACBC-64A425229A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CCD920-67BC-4770-9EE4-F1EC8E4F8CB5}"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3758C-EF69-4539-ACBC-64A425229A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CCCD920-67BC-4770-9EE4-F1EC8E4F8CB5}" type="datetimeFigureOut">
              <a:rPr lang="en-US" smtClean="0"/>
              <a:pPr/>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3758C-EF69-4539-ACBC-64A425229A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CCD920-67BC-4770-9EE4-F1EC8E4F8CB5}" type="datetimeFigureOut">
              <a:rPr lang="en-US" smtClean="0"/>
              <a:pPr/>
              <a:t>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3758C-EF69-4539-ACBC-64A425229A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CD920-67BC-4770-9EE4-F1EC8E4F8CB5}" type="datetimeFigureOut">
              <a:rPr lang="en-US" smtClean="0"/>
              <a:pPr/>
              <a:t>7/5/2019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3758C-EF69-4539-ACBC-64A425229A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CCD920-67BC-4770-9EE4-F1EC8E4F8CB5}"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3758C-EF69-4539-ACBC-64A425229A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CCD920-67BC-4770-9EE4-F1EC8E4F8CB5}"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D63758C-EF69-4539-ACBC-64A425229A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CCD920-67BC-4770-9EE4-F1EC8E4F8CB5}" type="datetimeFigureOut">
              <a:rPr lang="en-US" smtClean="0"/>
              <a:pPr/>
              <a:t>7/5/2019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D63758C-EF69-4539-ACBC-64A425229A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EH EMRAN\Desktop\welcome-.jpg"/>
          <p:cNvPicPr>
            <a:picLocks noChangeAspect="1" noChangeArrowheads="1"/>
          </p:cNvPicPr>
          <p:nvPr/>
        </p:nvPicPr>
        <p:blipFill>
          <a:blip r:embed="rId2" cstate="print"/>
          <a:srcRect/>
          <a:stretch>
            <a:fillRect/>
          </a:stretch>
        </p:blipFill>
        <p:spPr bwMode="auto">
          <a:xfrm>
            <a:off x="228600" y="228600"/>
            <a:ext cx="8686800" cy="4944970"/>
          </a:xfrm>
          <a:prstGeom prst="rect">
            <a:avLst/>
          </a:prstGeom>
          <a:ln>
            <a:noFill/>
          </a:ln>
          <a:effectLst>
            <a:softEdge rad="112500"/>
          </a:effectLst>
        </p:spPr>
      </p:pic>
      <p:sp>
        <p:nvSpPr>
          <p:cNvPr id="5" name="Rectangle 4"/>
          <p:cNvSpPr/>
          <p:nvPr/>
        </p:nvSpPr>
        <p:spPr>
          <a:xfrm>
            <a:off x="762000" y="5562600"/>
            <a:ext cx="7924800" cy="769441"/>
          </a:xfrm>
          <a:prstGeom prst="rect">
            <a:avLst/>
          </a:prstGeom>
        </p:spPr>
        <p:txBody>
          <a:bodyPr wrap="square">
            <a:spAutoFit/>
          </a:bodyPr>
          <a:lstStyle/>
          <a:p>
            <a:pPr algn="ctr"/>
            <a:r>
              <a:rPr lang="en-US" sz="4400" b="1" dirty="0" smtClean="0">
                <a:latin typeface="Comic Sans MS" pitchFamily="66" charset="0"/>
              </a:rPr>
              <a:t>To our Project Report </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EH EMRAN\Desktop\Class Diagram MB.jpg"/>
          <p:cNvPicPr/>
          <p:nvPr/>
        </p:nvPicPr>
        <p:blipFill>
          <a:blip r:embed="rId2" cstate="print"/>
          <a:srcRect/>
          <a:stretch>
            <a:fillRect/>
          </a:stretch>
        </p:blipFill>
        <p:spPr bwMode="auto">
          <a:xfrm>
            <a:off x="0" y="838200"/>
            <a:ext cx="9144000" cy="5867400"/>
          </a:xfrm>
          <a:prstGeom prst="rect">
            <a:avLst/>
          </a:prstGeom>
          <a:ln>
            <a:noFill/>
          </a:ln>
          <a:effectLst>
            <a:softEdge rad="112500"/>
          </a:effectLst>
        </p:spPr>
      </p:pic>
      <p:sp>
        <p:nvSpPr>
          <p:cNvPr id="6" name="Content Placeholder 2"/>
          <p:cNvSpPr>
            <a:spLocks noGrp="1"/>
          </p:cNvSpPr>
          <p:nvPr>
            <p:ph sz="half" idx="1"/>
          </p:nvPr>
        </p:nvSpPr>
        <p:spPr>
          <a:xfrm>
            <a:off x="3200400" y="228600"/>
            <a:ext cx="2438400" cy="457200"/>
          </a:xfrm>
        </p:spPr>
        <p:style>
          <a:lnRef idx="0">
            <a:schemeClr val="dk1"/>
          </a:lnRef>
          <a:fillRef idx="3">
            <a:schemeClr val="dk1"/>
          </a:fillRef>
          <a:effectRef idx="3">
            <a:schemeClr val="dk1"/>
          </a:effectRef>
          <a:fontRef idx="minor">
            <a:schemeClr val="lt1"/>
          </a:fontRef>
        </p:style>
        <p:txBody>
          <a:bodyPr>
            <a:normAutofit/>
          </a:bodyPr>
          <a:lstStyle/>
          <a:p>
            <a:pPr algn="ctr">
              <a:buNone/>
            </a:pPr>
            <a:r>
              <a:rPr lang="en-US" sz="2400" b="1" dirty="0" smtClean="0">
                <a:latin typeface="Comic Sans MS" pitchFamily="66" charset="0"/>
              </a:rPr>
              <a:t>Class Diagram</a:t>
            </a:r>
            <a:endParaRPr lang="en-US" sz="2400" b="1" dirty="0">
              <a:latin typeface="Comic Sans MS"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066800"/>
            <a:ext cx="5555566" cy="914401"/>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u="dotDash" dirty="0" smtClean="0">
                <a:latin typeface="Comic Sans MS" pitchFamily="66" charset="0"/>
              </a:rPr>
              <a:t>Conclusion</a:t>
            </a:r>
            <a:endParaRPr lang="en-US" dirty="0">
              <a:latin typeface="Comic Sans MS" pitchFamily="66" charset="0"/>
            </a:endParaRPr>
          </a:p>
        </p:txBody>
      </p:sp>
      <p:sp>
        <p:nvSpPr>
          <p:cNvPr id="3" name="Subtitle 2"/>
          <p:cNvSpPr>
            <a:spLocks noGrp="1"/>
          </p:cNvSpPr>
          <p:nvPr>
            <p:ph type="subTitle" idx="1"/>
          </p:nvPr>
        </p:nvSpPr>
        <p:spPr>
          <a:xfrm>
            <a:off x="152400" y="2819400"/>
            <a:ext cx="8541434" cy="3581400"/>
          </a:xfrm>
          <a:effectLst>
            <a:outerShdw blurRad="50800" dist="38100" dir="5400000" rotWithShape="0">
              <a:srgbClr val="000000">
                <a:alpha val="43137"/>
              </a:srgbClr>
            </a:outerShdw>
            <a:softEdge rad="127000"/>
          </a:effectLst>
        </p:spPr>
        <p:style>
          <a:lnRef idx="1">
            <a:schemeClr val="accent5"/>
          </a:lnRef>
          <a:fillRef idx="3">
            <a:schemeClr val="accent5"/>
          </a:fillRef>
          <a:effectRef idx="2">
            <a:schemeClr val="accent5"/>
          </a:effectRef>
          <a:fontRef idx="minor">
            <a:schemeClr val="lt1"/>
          </a:fontRef>
        </p:style>
        <p:txBody>
          <a:bodyPr>
            <a:normAutofit lnSpcReduction="10000"/>
          </a:bodyPr>
          <a:lstStyle/>
          <a:p>
            <a:r>
              <a:rPr lang="en-US" dirty="0" smtClean="0"/>
              <a:t> </a:t>
            </a:r>
          </a:p>
          <a:p>
            <a:pPr algn="l"/>
            <a:r>
              <a:rPr lang="en-US" dirty="0" smtClean="0">
                <a:solidFill>
                  <a:schemeClr val="bg1"/>
                </a:solidFill>
                <a:latin typeface="Comic Sans MS" pitchFamily="66" charset="0"/>
              </a:rPr>
              <a:t>In conclusion, mobile banking has its potential to develop in Malaysia. From this chapter, we can know the factors that will affect the customers’ perception toward mobile banking. Besides, the problem statement and research objective also will be determined. We also can know the scope and key assumptions of this research so that we can determine the area of this study. </a:t>
            </a:r>
            <a:endParaRPr lang="en-US" dirty="0"/>
          </a:p>
        </p:txBody>
      </p:sp>
    </p:spTree>
  </p:cSld>
  <p:clrMapOvr>
    <a:masterClrMapping/>
  </p:clrMapOvr>
  <p:transition>
    <p:comb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1153070891.jpg"/>
          <p:cNvPicPr>
            <a:picLocks noGrp="1" noChangeAspect="1"/>
          </p:cNvPicPr>
          <p:nvPr>
            <p:ph idx="1"/>
          </p:nvPr>
        </p:nvPicPr>
        <p:blipFill>
          <a:blip r:embed="rId2" cstate="print"/>
          <a:stretch>
            <a:fillRect/>
          </a:stretch>
        </p:blipFill>
        <p:spPr>
          <a:xfrm>
            <a:off x="685800" y="685800"/>
            <a:ext cx="8130035" cy="510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172200"/>
          </a:xfrm>
          <a:solidFill>
            <a:schemeClr val="tx2">
              <a:lumMod val="50000"/>
            </a:schemeClr>
          </a:solidFill>
        </p:spPr>
        <p:txBody>
          <a:bodyPr>
            <a:normAutofit/>
          </a:bodyPr>
          <a:lstStyle/>
          <a:p>
            <a:pPr algn="ctr"/>
            <a:r>
              <a:rPr lang="en-US" sz="2400" b="1" dirty="0" smtClean="0">
                <a:solidFill>
                  <a:schemeClr val="bg1"/>
                </a:solidFill>
                <a:latin typeface="Comic Sans MS" pitchFamily="66" charset="0"/>
              </a:rPr>
              <a:t>Project Name : </a:t>
            </a:r>
          </a:p>
          <a:p>
            <a:pPr algn="ctr"/>
            <a:r>
              <a:rPr lang="en-US" sz="2400" b="1" u="sng" dirty="0" smtClean="0">
                <a:solidFill>
                  <a:schemeClr val="bg1"/>
                </a:solidFill>
                <a:latin typeface="Comic Sans MS" pitchFamily="66" charset="0"/>
              </a:rPr>
              <a:t>Online mobile banking </a:t>
            </a:r>
            <a:r>
              <a:rPr lang="en-US" sz="2400" b="1" u="sng" dirty="0" smtClean="0">
                <a:solidFill>
                  <a:schemeClr val="bg1"/>
                </a:solidFill>
                <a:latin typeface="Comic Sans MS" pitchFamily="66" charset="0"/>
              </a:rPr>
              <a:t>Management </a:t>
            </a:r>
            <a:r>
              <a:rPr lang="en-US" sz="2400" b="1" u="sng" dirty="0" smtClean="0">
                <a:solidFill>
                  <a:schemeClr val="bg1"/>
                </a:solidFill>
                <a:latin typeface="Comic Sans MS" pitchFamily="66" charset="0"/>
              </a:rPr>
              <a:t>system </a:t>
            </a:r>
          </a:p>
          <a:p>
            <a:pPr algn="ctr"/>
            <a:endParaRPr lang="en-US" sz="2400" b="1" u="sng" dirty="0" smtClean="0">
              <a:solidFill>
                <a:schemeClr val="bg1"/>
              </a:solidFill>
              <a:latin typeface="Comic Sans MS" pitchFamily="66" charset="0"/>
            </a:endParaRPr>
          </a:p>
          <a:p>
            <a:pPr algn="ctr"/>
            <a:endParaRPr lang="en-US" sz="2800" b="1" u="sng" dirty="0" smtClean="0">
              <a:solidFill>
                <a:schemeClr val="bg1"/>
              </a:solidFill>
              <a:latin typeface="Comic Sans MS" pitchFamily="66" charset="0"/>
            </a:endParaRPr>
          </a:p>
          <a:p>
            <a:pPr algn="l"/>
            <a:r>
              <a:rPr lang="en-US" sz="2000" b="1" dirty="0" smtClean="0">
                <a:solidFill>
                  <a:schemeClr val="bg1"/>
                </a:solidFill>
                <a:latin typeface="Comic Sans MS" pitchFamily="66" charset="0"/>
              </a:rPr>
              <a:t>Course Code		:</a:t>
            </a:r>
            <a:r>
              <a:rPr lang="en-US" sz="2000" dirty="0" smtClean="0">
                <a:solidFill>
                  <a:schemeClr val="bg1"/>
                </a:solidFill>
                <a:latin typeface="Comic Sans MS" pitchFamily="66" charset="0"/>
              </a:rPr>
              <a:t>  CSE - 325 </a:t>
            </a:r>
            <a:r>
              <a:rPr lang="en-US" sz="2000" b="1" dirty="0" smtClean="0">
                <a:solidFill>
                  <a:schemeClr val="bg1"/>
                </a:solidFill>
                <a:latin typeface="Comic Sans MS" pitchFamily="66" charset="0"/>
              </a:rPr>
              <a:t> </a:t>
            </a:r>
            <a:endParaRPr lang="en-US" sz="2000" dirty="0" smtClean="0">
              <a:solidFill>
                <a:schemeClr val="bg1"/>
              </a:solidFill>
              <a:latin typeface="Comic Sans MS" pitchFamily="66" charset="0"/>
            </a:endParaRPr>
          </a:p>
          <a:p>
            <a:pPr algn="l"/>
            <a:r>
              <a:rPr lang="en-US" sz="2000" b="1" dirty="0" smtClean="0">
                <a:solidFill>
                  <a:schemeClr val="bg1"/>
                </a:solidFill>
                <a:latin typeface="Comic Sans MS" pitchFamily="66" charset="0"/>
              </a:rPr>
              <a:t>Course Title		: </a:t>
            </a:r>
            <a:r>
              <a:rPr lang="en-US" sz="2000" dirty="0" smtClean="0">
                <a:solidFill>
                  <a:schemeClr val="bg1"/>
                </a:solidFill>
                <a:latin typeface="Comic Sans MS" pitchFamily="66" charset="0"/>
              </a:rPr>
              <a:t>System Analysis &amp; </a:t>
            </a:r>
            <a:r>
              <a:rPr lang="en-US" sz="2000" dirty="0" smtClean="0">
                <a:solidFill>
                  <a:schemeClr val="bg1"/>
                </a:solidFill>
                <a:latin typeface="Comic Sans MS" pitchFamily="66" charset="0"/>
              </a:rPr>
              <a:t>Design</a:t>
            </a:r>
          </a:p>
          <a:p>
            <a:pPr algn="l"/>
            <a:endParaRPr lang="en-US" sz="2000" dirty="0" smtClean="0">
              <a:solidFill>
                <a:schemeClr val="bg1"/>
              </a:solidFill>
              <a:latin typeface="Comic Sans MS" pitchFamily="66" charset="0"/>
            </a:endParaRPr>
          </a:p>
          <a:p>
            <a:pPr algn="l"/>
            <a:r>
              <a:rPr lang="en-US" sz="2000" b="1" dirty="0" smtClean="0">
                <a:solidFill>
                  <a:schemeClr val="bg1"/>
                </a:solidFill>
                <a:latin typeface="Comic Sans MS" pitchFamily="66" charset="0"/>
              </a:rPr>
              <a:t>Submitted To		: </a:t>
            </a:r>
            <a:r>
              <a:rPr lang="en-US" sz="2000" dirty="0" smtClean="0">
                <a:solidFill>
                  <a:schemeClr val="bg1"/>
                </a:solidFill>
                <a:latin typeface="Comic Sans MS" pitchFamily="66" charset="0"/>
              </a:rPr>
              <a:t>Supta</a:t>
            </a:r>
            <a:r>
              <a:rPr lang="en-US" sz="2000" b="1" dirty="0" smtClean="0">
                <a:solidFill>
                  <a:schemeClr val="bg1"/>
                </a:solidFill>
                <a:latin typeface="Comic Sans MS" pitchFamily="66" charset="0"/>
              </a:rPr>
              <a:t> </a:t>
            </a:r>
            <a:r>
              <a:rPr lang="en-US" sz="2000" dirty="0" smtClean="0">
                <a:solidFill>
                  <a:schemeClr val="bg1"/>
                </a:solidFill>
                <a:latin typeface="Comic Sans MS" pitchFamily="66" charset="0"/>
              </a:rPr>
              <a:t>Richard Philip</a:t>
            </a:r>
            <a:r>
              <a:rPr lang="en-US" sz="2000" b="1" dirty="0" smtClean="0">
                <a:solidFill>
                  <a:schemeClr val="bg1"/>
                </a:solidFill>
                <a:latin typeface="Comic Sans MS" pitchFamily="66" charset="0"/>
              </a:rPr>
              <a:t>				</a:t>
            </a:r>
            <a:endParaRPr lang="en-US" sz="2000" dirty="0" smtClean="0">
              <a:solidFill>
                <a:schemeClr val="bg1"/>
              </a:solidFill>
              <a:latin typeface="Comic Sans MS" pitchFamily="66" charset="0"/>
            </a:endParaRPr>
          </a:p>
          <a:p>
            <a:pPr algn="l"/>
            <a:r>
              <a:rPr lang="en-US" sz="2000" dirty="0" smtClean="0">
                <a:solidFill>
                  <a:schemeClr val="bg1"/>
                </a:solidFill>
                <a:latin typeface="Comic Sans MS" pitchFamily="66" charset="0"/>
              </a:rPr>
              <a:t>     			  City University , Bangladesh</a:t>
            </a:r>
          </a:p>
          <a:p>
            <a:pPr algn="ctr"/>
            <a:endParaRPr lang="en-US" b="1" dirty="0" smtClean="0">
              <a:solidFill>
                <a:srgbClr val="0070C0"/>
              </a:solidFill>
              <a:latin typeface="Comic Sans MS" pitchFamily="66" charset="0"/>
            </a:endParaRPr>
          </a:p>
          <a:p>
            <a:pPr algn="ctr"/>
            <a:endParaRPr lang="en-US" dirty="0" smtClean="0"/>
          </a:p>
          <a:p>
            <a:endParaRPr lang="en-US" dirty="0"/>
          </a:p>
        </p:txBody>
      </p:sp>
      <p:graphicFrame>
        <p:nvGraphicFramePr>
          <p:cNvPr id="5" name="Table 4"/>
          <p:cNvGraphicFramePr>
            <a:graphicFrameLocks noGrp="1"/>
          </p:cNvGraphicFramePr>
          <p:nvPr/>
        </p:nvGraphicFramePr>
        <p:xfrm>
          <a:off x="0" y="4419600"/>
          <a:ext cx="9144000" cy="2286000"/>
        </p:xfrm>
        <a:graphic>
          <a:graphicData uri="http://schemas.openxmlformats.org/drawingml/2006/table">
            <a:tbl>
              <a:tblPr firstRow="1" bandRow="1">
                <a:effectLst>
                  <a:innerShdw blurRad="114300">
                    <a:prstClr val="black"/>
                  </a:innerShdw>
                </a:effectLst>
                <a:tableStyleId>{5C22544A-7EE6-4342-B048-85BDC9FD1C3A}</a:tableStyleId>
              </a:tblPr>
              <a:tblGrid>
                <a:gridCol w="9144000"/>
              </a:tblGrid>
              <a:tr h="441960">
                <a:tc>
                  <a:txBody>
                    <a:bodyPr/>
                    <a:lstStyle/>
                    <a:p>
                      <a:pPr algn="ctr"/>
                      <a:r>
                        <a:rPr lang="en-US" sz="2800" b="1" dirty="0" smtClean="0">
                          <a:solidFill>
                            <a:schemeClr val="bg1"/>
                          </a:solidFill>
                          <a:latin typeface="Comic Sans MS" pitchFamily="66" charset="0"/>
                        </a:rPr>
                        <a:t>Group- 08</a:t>
                      </a:r>
                      <a:endParaRPr lang="en-US" sz="280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41960">
                <a:tc>
                  <a:txBody>
                    <a:bodyPr/>
                    <a:lstStyle/>
                    <a:p>
                      <a:pPr algn="ctr"/>
                      <a:r>
                        <a:rPr lang="en-US" b="1" dirty="0" smtClean="0"/>
                        <a:t>Name</a:t>
                      </a:r>
                      <a:r>
                        <a:rPr lang="en-US" b="1" baseline="0" dirty="0" smtClean="0"/>
                        <a:t>        </a:t>
                      </a:r>
                      <a:r>
                        <a:rPr lang="en-US" baseline="0" dirty="0" smtClean="0"/>
                        <a:t>                                                        </a:t>
                      </a:r>
                      <a:r>
                        <a:rPr lang="en-US" b="1" baseline="0" dirty="0" smtClean="0"/>
                        <a:t>ID </a:t>
                      </a:r>
                      <a:endParaRPr lang="en-US" b="1" dirty="0"/>
                    </a:p>
                  </a:txBody>
                  <a:tcPr>
                    <a:lnT w="38100" cmpd="sng">
                      <a:noFill/>
                    </a:lnT>
                  </a:tcPr>
                </a:tc>
              </a:tr>
              <a:tr h="441960">
                <a:tc>
                  <a:txBody>
                    <a:bodyPr/>
                    <a:lstStyle/>
                    <a:p>
                      <a:pPr marL="342900" indent="-342900" algn="ctr">
                        <a:buFont typeface="+mj-lt"/>
                        <a:buNone/>
                      </a:pPr>
                      <a:r>
                        <a:rPr lang="en-US" dirty="0" smtClean="0">
                          <a:latin typeface="Comic Sans MS" pitchFamily="66" charset="0"/>
                        </a:rPr>
                        <a:t>1.   </a:t>
                      </a:r>
                      <a:r>
                        <a:rPr lang="en-US" dirty="0" err="1" smtClean="0">
                          <a:latin typeface="Comic Sans MS" pitchFamily="66" charset="0"/>
                        </a:rPr>
                        <a:t>MD.Amran</a:t>
                      </a:r>
                      <a:r>
                        <a:rPr lang="en-US" dirty="0" smtClean="0">
                          <a:latin typeface="Comic Sans MS" pitchFamily="66" charset="0"/>
                        </a:rPr>
                        <a:t> </a:t>
                      </a:r>
                      <a:r>
                        <a:rPr lang="en-US" dirty="0" err="1" smtClean="0">
                          <a:latin typeface="Comic Sans MS" pitchFamily="66" charset="0"/>
                        </a:rPr>
                        <a:t>Hossen</a:t>
                      </a:r>
                      <a:r>
                        <a:rPr lang="en-US" dirty="0" smtClean="0">
                          <a:latin typeface="Comic Sans MS" pitchFamily="66" charset="0"/>
                        </a:rPr>
                        <a:t>                                            171442528</a:t>
                      </a:r>
                      <a:endParaRPr lang="en-US" dirty="0">
                        <a:latin typeface="Comic Sans MS" pitchFamily="66" charset="0"/>
                      </a:endParaRPr>
                    </a:p>
                  </a:txBody>
                  <a:tcPr/>
                </a:tc>
              </a:tr>
              <a:tr h="441960">
                <a:tc>
                  <a:txBody>
                    <a:bodyPr/>
                    <a:lstStyle/>
                    <a:p>
                      <a:pPr marL="342900" indent="-342900" algn="ctr">
                        <a:buFont typeface="+mj-lt"/>
                        <a:buNone/>
                      </a:pPr>
                      <a:r>
                        <a:rPr kumimoji="0" lang="en-US" b="0" i="0" kern="1200" dirty="0" smtClean="0">
                          <a:solidFill>
                            <a:schemeClr val="dk1"/>
                          </a:solidFill>
                          <a:latin typeface="Comic Sans MS" pitchFamily="66" charset="0"/>
                          <a:ea typeface="+mn-ea"/>
                          <a:cs typeface="+mn-cs"/>
                        </a:rPr>
                        <a:t>2. Md. Sheikh </a:t>
                      </a:r>
                      <a:r>
                        <a:rPr kumimoji="0" lang="en-US" b="0" i="0" kern="1200" dirty="0" err="1" smtClean="0">
                          <a:solidFill>
                            <a:schemeClr val="dk1"/>
                          </a:solidFill>
                          <a:latin typeface="Comic Sans MS" pitchFamily="66" charset="0"/>
                          <a:ea typeface="+mn-ea"/>
                          <a:cs typeface="+mn-cs"/>
                        </a:rPr>
                        <a:t>Farid</a:t>
                      </a:r>
                      <a:r>
                        <a:rPr kumimoji="0" lang="en-US" b="0" i="0" kern="1200" baseline="0" dirty="0" smtClean="0">
                          <a:solidFill>
                            <a:schemeClr val="dk1"/>
                          </a:solidFill>
                          <a:latin typeface="Comic Sans MS" pitchFamily="66" charset="0"/>
                          <a:ea typeface="+mn-ea"/>
                          <a:cs typeface="+mn-cs"/>
                        </a:rPr>
                        <a:t>                                                171442534</a:t>
                      </a:r>
                      <a:endParaRPr lang="en-US" dirty="0">
                        <a:latin typeface="Comic Sans MS" pitchFamily="66" charset="0"/>
                      </a:endParaRPr>
                    </a:p>
                  </a:txBody>
                  <a:tcPr/>
                </a:tc>
              </a:tr>
              <a:tr h="441960">
                <a:tc>
                  <a:txBody>
                    <a:bodyPr/>
                    <a:lstStyle/>
                    <a:p>
                      <a:pPr marL="342900" indent="-342900" algn="ctr">
                        <a:buFont typeface="+mj-lt"/>
                        <a:buNone/>
                      </a:pPr>
                      <a:r>
                        <a:rPr kumimoji="0" lang="en-US" b="0" i="0" kern="1200" dirty="0" smtClean="0">
                          <a:solidFill>
                            <a:schemeClr val="dk1"/>
                          </a:solidFill>
                          <a:latin typeface="Comic Sans MS" pitchFamily="66" charset="0"/>
                          <a:ea typeface="+mn-ea"/>
                          <a:cs typeface="+mn-cs"/>
                        </a:rPr>
                        <a:t>3.  </a:t>
                      </a:r>
                      <a:r>
                        <a:rPr kumimoji="0" lang="en-US" b="0" i="0" kern="1200" dirty="0" err="1" smtClean="0">
                          <a:solidFill>
                            <a:schemeClr val="dk1"/>
                          </a:solidFill>
                          <a:latin typeface="Comic Sans MS" pitchFamily="66" charset="0"/>
                          <a:ea typeface="+mn-ea"/>
                          <a:cs typeface="+mn-cs"/>
                        </a:rPr>
                        <a:t>Md</a:t>
                      </a:r>
                      <a:r>
                        <a:rPr kumimoji="0" lang="en-US" b="0" i="0" kern="1200" dirty="0" smtClean="0">
                          <a:solidFill>
                            <a:schemeClr val="dk1"/>
                          </a:solidFill>
                          <a:latin typeface="Comic Sans MS" pitchFamily="66" charset="0"/>
                          <a:ea typeface="+mn-ea"/>
                          <a:cs typeface="+mn-cs"/>
                        </a:rPr>
                        <a:t> </a:t>
                      </a:r>
                      <a:r>
                        <a:rPr kumimoji="0" lang="en-US" b="0" i="0" kern="1200" dirty="0" err="1" smtClean="0">
                          <a:solidFill>
                            <a:schemeClr val="dk1"/>
                          </a:solidFill>
                          <a:latin typeface="Comic Sans MS" pitchFamily="66" charset="0"/>
                          <a:ea typeface="+mn-ea"/>
                          <a:cs typeface="+mn-cs"/>
                        </a:rPr>
                        <a:t>Manirul</a:t>
                      </a:r>
                      <a:r>
                        <a:rPr kumimoji="0" lang="en-US" b="0" i="0" kern="1200" dirty="0" smtClean="0">
                          <a:solidFill>
                            <a:schemeClr val="dk1"/>
                          </a:solidFill>
                          <a:latin typeface="Comic Sans MS" pitchFamily="66" charset="0"/>
                          <a:ea typeface="+mn-ea"/>
                          <a:cs typeface="+mn-cs"/>
                        </a:rPr>
                        <a:t> Islam                                               171442618</a:t>
                      </a:r>
                      <a:endParaRPr lang="en-US" dirty="0">
                        <a:latin typeface="Comic Sans MS" pitchFamily="66" charset="0"/>
                      </a:endParaRPr>
                    </a:p>
                  </a:txBody>
                  <a:tcPr/>
                </a:tc>
              </a:tr>
            </a:tbl>
          </a:graphicData>
        </a:graphic>
      </p:graphicFrame>
      <p:graphicFrame>
        <p:nvGraphicFramePr>
          <p:cNvPr id="6" name="Table 5"/>
          <p:cNvGraphicFramePr>
            <a:graphicFrameLocks noGrp="1"/>
          </p:cNvGraphicFramePr>
          <p:nvPr/>
        </p:nvGraphicFramePr>
        <p:xfrm>
          <a:off x="4447309" y="4953000"/>
          <a:ext cx="208280" cy="1676400"/>
        </p:xfrm>
        <a:graphic>
          <a:graphicData uri="http://schemas.openxmlformats.org/drawingml/2006/table">
            <a:tbl>
              <a:tblPr/>
              <a:tblGrid>
                <a:gridCol w="208280"/>
              </a:tblGrid>
              <a:tr h="167640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ransition spd="med" advClick="0" advTm="7000">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63136"/>
          </a:xfrm>
        </p:spPr>
        <p:style>
          <a:lnRef idx="0">
            <a:schemeClr val="accent1"/>
          </a:lnRef>
          <a:fillRef idx="3">
            <a:schemeClr val="accent1"/>
          </a:fillRef>
          <a:effectRef idx="3">
            <a:schemeClr val="accent1"/>
          </a:effectRef>
          <a:fontRef idx="minor">
            <a:schemeClr val="lt1"/>
          </a:fontRef>
        </p:style>
        <p:txBody>
          <a:bodyPr>
            <a:normAutofit fontScale="90000"/>
          </a:bodyPr>
          <a:lstStyle/>
          <a:p>
            <a:pPr algn="ctr"/>
            <a:r>
              <a:rPr lang="en-US" u="dotDash" dirty="0" smtClean="0"/>
              <a:t/>
            </a:r>
            <a:br>
              <a:rPr lang="en-US" u="dotDash" dirty="0" smtClean="0"/>
            </a:br>
            <a:r>
              <a:rPr lang="en-US" u="dotDash" dirty="0" smtClean="0"/>
              <a:t>:</a:t>
            </a:r>
            <a:r>
              <a:rPr lang="en-US" dirty="0" smtClean="0"/>
              <a:t> </a:t>
            </a:r>
            <a:br>
              <a:rPr lang="en-US" dirty="0" smtClean="0"/>
            </a:br>
            <a:r>
              <a:rPr lang="en-US" u="dotDash" dirty="0" smtClean="0"/>
              <a:t> </a:t>
            </a:r>
            <a:r>
              <a:rPr lang="en-US" dirty="0" smtClean="0">
                <a:ln w="18415" cmpd="sng">
                  <a:solidFill>
                    <a:srgbClr val="FFFFFF"/>
                  </a:solidFill>
                  <a:prstDash val="solid"/>
                </a:ln>
                <a:solidFill>
                  <a:srgbClr val="FFFF00"/>
                </a:solidFill>
                <a:effectLst/>
              </a:rPr>
              <a:t>Definition of Mobile </a:t>
            </a:r>
            <a:r>
              <a:rPr lang="en-US" dirty="0" smtClean="0">
                <a:ln w="18415" cmpd="sng">
                  <a:solidFill>
                    <a:srgbClr val="FFFFFF"/>
                  </a:solidFill>
                  <a:prstDash val="solid"/>
                </a:ln>
                <a:solidFill>
                  <a:srgbClr val="FFFF00"/>
                </a:solidFill>
                <a:effectLst/>
              </a:rPr>
              <a:t>Banking</a:t>
            </a:r>
            <a:endParaRPr lang="en-US" dirty="0">
              <a:solidFill>
                <a:srgbClr val="FFFF00"/>
              </a:solidFill>
              <a:effectLst/>
            </a:endParaRPr>
          </a:p>
        </p:txBody>
      </p:sp>
      <p:pic>
        <p:nvPicPr>
          <p:cNvPr id="1026" name="Picture 2" descr="C:\Users\Admin-28\Desktop\FeaturesMB_955_449.jpg"/>
          <p:cNvPicPr>
            <a:picLocks noChangeAspect="1" noChangeArrowheads="1"/>
          </p:cNvPicPr>
          <p:nvPr/>
        </p:nvPicPr>
        <p:blipFill>
          <a:blip r:embed="rId2"/>
          <a:srcRect/>
          <a:stretch>
            <a:fillRect/>
          </a:stretch>
        </p:blipFill>
        <p:spPr bwMode="auto">
          <a:xfrm>
            <a:off x="5105400" y="1828800"/>
            <a:ext cx="3825875" cy="4114800"/>
          </a:xfrm>
          <a:prstGeom prst="rect">
            <a:avLst/>
          </a:prstGeom>
          <a:ln>
            <a:noFill/>
          </a:ln>
          <a:effectLst>
            <a:softEdge rad="112500"/>
          </a:effectLst>
        </p:spPr>
      </p:pic>
      <p:sp>
        <p:nvSpPr>
          <p:cNvPr id="5" name="Rectangle 4"/>
          <p:cNvSpPr/>
          <p:nvPr/>
        </p:nvSpPr>
        <p:spPr>
          <a:xfrm>
            <a:off x="381000" y="2286000"/>
            <a:ext cx="4572000" cy="2954655"/>
          </a:xfrm>
          <a:prstGeom prst="rect">
            <a:avLst/>
          </a:prstGeom>
        </p:spPr>
        <p:txBody>
          <a:bodyPr wrap="square">
            <a:spAutoFit/>
          </a:bodyPr>
          <a:lstStyle/>
          <a:p>
            <a:pPr>
              <a:buNone/>
            </a:pPr>
            <a:endParaRPr lang="en-US" dirty="0" smtClean="0"/>
          </a:p>
          <a:p>
            <a:r>
              <a:rPr lang="en-US" sz="2800" dirty="0" smtClean="0">
                <a:latin typeface="Comic Sans MS" pitchFamily="66" charset="0"/>
              </a:rPr>
              <a:t>"Mobile Banking refers to provision and </a:t>
            </a:r>
            <a:r>
              <a:rPr lang="en-US" sz="2800" dirty="0" err="1" smtClean="0">
                <a:latin typeface="Comic Sans MS" pitchFamily="66" charset="0"/>
              </a:rPr>
              <a:t>availment</a:t>
            </a:r>
            <a:r>
              <a:rPr lang="en-US" sz="2800" dirty="0" smtClean="0">
                <a:latin typeface="Comic Sans MS" pitchFamily="66" charset="0"/>
              </a:rPr>
              <a:t> of banking- and financial services with the help of mobile telecommunication devices.</a:t>
            </a:r>
            <a:endParaRPr lang="en-US" sz="2800" dirty="0" smtClean="0">
              <a:latin typeface="Comic Sans MS" pitchFamily="66" charset="0"/>
            </a:endParaRPr>
          </a:p>
        </p:txBody>
      </p:sp>
    </p:spTree>
  </p:cSld>
  <p:clrMapOvr>
    <a:masterClrMapping/>
  </p:clrMapOvr>
  <p:transition>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B61A8D"/>
                </a:solidFill>
              </a:rPr>
              <a:t>Related Project</a:t>
            </a:r>
            <a:endParaRPr lang="en-US" b="1" dirty="0">
              <a:solidFill>
                <a:srgbClr val="B61A8D"/>
              </a:solidFill>
            </a:endParaRPr>
          </a:p>
        </p:txBody>
      </p:sp>
      <p:sp>
        <p:nvSpPr>
          <p:cNvPr id="5" name="Rectangle 4"/>
          <p:cNvSpPr/>
          <p:nvPr/>
        </p:nvSpPr>
        <p:spPr>
          <a:xfrm>
            <a:off x="533400" y="3276600"/>
            <a:ext cx="5334000" cy="1015663"/>
          </a:xfrm>
          <a:prstGeom prst="rect">
            <a:avLst/>
          </a:prstGeom>
          <a:effectLst>
            <a:glow rad="228600">
              <a:schemeClr val="accent4">
                <a:satMod val="175000"/>
                <a:alpha val="40000"/>
              </a:schemeClr>
            </a:glow>
            <a:outerShdw blurRad="50800" dist="38100" dir="5400000" rotWithShape="0">
              <a:srgbClr val="000000">
                <a:alpha val="43137"/>
              </a:srgbClr>
            </a:outerShdw>
          </a:effectLst>
          <a:scene3d>
            <a:camera prst="orthographicFront" fov="0">
              <a:rot lat="0" lon="0" rev="0"/>
            </a:camera>
            <a:lightRig rig="soft" dir="tl">
              <a:rot lat="0" lon="0" rev="20000000"/>
            </a:lightRig>
          </a:scene3d>
        </p:spPr>
        <p:style>
          <a:lnRef idx="0">
            <a:schemeClr val="accent4"/>
          </a:lnRef>
          <a:fillRef idx="3">
            <a:schemeClr val="accent4"/>
          </a:fillRef>
          <a:effectRef idx="3">
            <a:schemeClr val="accent4"/>
          </a:effectRef>
          <a:fontRef idx="minor">
            <a:schemeClr val="lt1"/>
          </a:fontRef>
        </p:style>
        <p:txBody>
          <a:bodyPr wrap="square">
            <a:spAutoFit/>
          </a:bodyPr>
          <a:lstStyle/>
          <a:p>
            <a:pPr>
              <a:buNone/>
            </a:pPr>
            <a:r>
              <a:rPr lang="en-US" sz="2000" dirty="0" err="1" smtClean="0">
                <a:solidFill>
                  <a:srgbClr val="002060"/>
                </a:solidFill>
                <a:latin typeface="Comic Sans MS" pitchFamily="66" charset="0"/>
              </a:rPr>
              <a:t>Bkash</a:t>
            </a:r>
            <a:r>
              <a:rPr lang="en-US" sz="2000" dirty="0" smtClean="0">
                <a:solidFill>
                  <a:srgbClr val="002060"/>
                </a:solidFill>
                <a:latin typeface="Comic Sans MS" pitchFamily="66" charset="0"/>
              </a:rPr>
              <a:t> By </a:t>
            </a:r>
            <a:r>
              <a:rPr lang="en-US" sz="2000" dirty="0" err="1" smtClean="0">
                <a:solidFill>
                  <a:srgbClr val="002060"/>
                </a:solidFill>
                <a:latin typeface="Comic Sans MS" pitchFamily="66" charset="0"/>
              </a:rPr>
              <a:t>Brac</a:t>
            </a:r>
            <a:r>
              <a:rPr lang="en-US" sz="2000" dirty="0" smtClean="0">
                <a:solidFill>
                  <a:srgbClr val="002060"/>
                </a:solidFill>
                <a:latin typeface="Comic Sans MS" pitchFamily="66" charset="0"/>
              </a:rPr>
              <a:t> Bank</a:t>
            </a:r>
            <a:r>
              <a:rPr lang="en-US" sz="2000" dirty="0" smtClean="0">
                <a:solidFill>
                  <a:srgbClr val="002060"/>
                </a:solidFill>
                <a:latin typeface="Comic Sans MS" pitchFamily="66" charset="0"/>
              </a:rPr>
              <a:t>.</a:t>
            </a:r>
          </a:p>
          <a:p>
            <a:pPr>
              <a:buNone/>
            </a:pPr>
            <a:endParaRPr lang="en-US" sz="2000" dirty="0" smtClean="0">
              <a:solidFill>
                <a:srgbClr val="002060"/>
              </a:solidFill>
              <a:latin typeface="Comic Sans MS" pitchFamily="66" charset="0"/>
            </a:endParaRPr>
          </a:p>
          <a:p>
            <a:pPr>
              <a:buNone/>
            </a:pPr>
            <a:r>
              <a:rPr lang="en-US" sz="2000" dirty="0" smtClean="0">
                <a:solidFill>
                  <a:srgbClr val="002060"/>
                </a:solidFill>
                <a:latin typeface="Comic Sans MS" pitchFamily="66" charset="0"/>
              </a:rPr>
              <a:t>Rocket By DBBL. </a:t>
            </a:r>
          </a:p>
        </p:txBody>
      </p:sp>
      <p:pic>
        <p:nvPicPr>
          <p:cNvPr id="6" name="Picture 5" descr="Related image"/>
          <p:cNvPicPr/>
          <p:nvPr/>
        </p:nvPicPr>
        <p:blipFill>
          <a:blip r:embed="rId2" cstate="print">
            <a:lum/>
          </a:blip>
          <a:srcRect/>
          <a:stretch>
            <a:fillRect/>
          </a:stretch>
        </p:blipFill>
        <p:spPr bwMode="auto">
          <a:xfrm>
            <a:off x="6019800" y="1676400"/>
            <a:ext cx="2895600" cy="4953000"/>
          </a:xfrm>
          <a:prstGeom prst="rect">
            <a:avLst/>
          </a:prstGeom>
          <a:ln>
            <a:noFill/>
          </a:ln>
          <a:effectLst>
            <a:softEdge rad="112500"/>
          </a:effectLst>
        </p:spPr>
      </p:pic>
    </p:spTree>
  </p:cSld>
  <p:clrMapOvr>
    <a:masterClrMapping/>
  </p:clrMapOvr>
  <p:transition advClick="0" advTm="600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style>
          <a:lnRef idx="1">
            <a:schemeClr val="dk1"/>
          </a:lnRef>
          <a:fillRef idx="2">
            <a:schemeClr val="dk1"/>
          </a:fillRef>
          <a:effectRef idx="1">
            <a:schemeClr val="dk1"/>
          </a:effectRef>
          <a:fontRef idx="minor">
            <a:schemeClr val="dk1"/>
          </a:fontRef>
        </p:style>
        <p:txBody>
          <a:bodyPr>
            <a:noAutofit/>
          </a:bodyPr>
          <a:lstStyle/>
          <a:p>
            <a:pPr algn="ctr"/>
            <a:r>
              <a:rPr lang="en-US" sz="3600" b="1" dirty="0" smtClean="0">
                <a:solidFill>
                  <a:srgbClr val="002060"/>
                </a:solidFill>
                <a:latin typeface="Comic Sans MS" pitchFamily="66" charset="0"/>
              </a:rPr>
              <a:t>Advantage &amp; Disadvantage of Mobile Banking</a:t>
            </a:r>
            <a:endParaRPr lang="en-US" sz="3600" dirty="0">
              <a:solidFill>
                <a:srgbClr val="002060"/>
              </a:solidFill>
              <a:latin typeface="Comic Sans MS" pitchFamily="66" charset="0"/>
            </a:endParaRPr>
          </a:p>
        </p:txBody>
      </p:sp>
      <p:graphicFrame>
        <p:nvGraphicFramePr>
          <p:cNvPr id="4" name="Content Placeholder 3"/>
          <p:cNvGraphicFramePr>
            <a:graphicFrameLocks noGrp="1"/>
          </p:cNvGraphicFramePr>
          <p:nvPr>
            <p:ph idx="1"/>
          </p:nvPr>
        </p:nvGraphicFramePr>
        <p:xfrm>
          <a:off x="228600" y="1646238"/>
          <a:ext cx="8763000" cy="5059361"/>
        </p:xfrm>
        <a:graphic>
          <a:graphicData uri="http://schemas.openxmlformats.org/drawingml/2006/table">
            <a:tbl>
              <a:tblPr firstRow="1" bandRow="1">
                <a:tableStyleId>{5C22544A-7EE6-4342-B048-85BDC9FD1C3A}</a:tableStyleId>
              </a:tblPr>
              <a:tblGrid>
                <a:gridCol w="4381500"/>
                <a:gridCol w="4381500"/>
              </a:tblGrid>
              <a:tr h="671508">
                <a:tc>
                  <a:txBody>
                    <a:bodyPr/>
                    <a:lstStyle/>
                    <a:p>
                      <a:pPr algn="ctr"/>
                      <a:r>
                        <a:rPr lang="en-US" sz="2400" dirty="0" smtClean="0">
                          <a:solidFill>
                            <a:srgbClr val="002060"/>
                          </a:solidFill>
                          <a:latin typeface="Comic Sans MS" pitchFamily="66" charset="0"/>
                        </a:rPr>
                        <a:t>Advantages</a:t>
                      </a:r>
                      <a:endParaRPr lang="en-US" sz="2400" dirty="0">
                        <a:solidFill>
                          <a:srgbClr val="002060"/>
                        </a:solidFill>
                        <a:latin typeface="Comic Sans MS" pitchFamily="66" charset="0"/>
                      </a:endParaRPr>
                    </a:p>
                  </a:txBody>
                  <a:tcPr>
                    <a:cell3D prstMaterial="dkEdge">
                      <a:bevel/>
                      <a:lightRig rig="flood" dir="t"/>
                    </a:cell3D>
                  </a:tcPr>
                </a:tc>
                <a:tc>
                  <a:txBody>
                    <a:bodyPr/>
                    <a:lstStyle/>
                    <a:p>
                      <a:pPr algn="ctr"/>
                      <a:r>
                        <a:rPr lang="en-US" sz="2400" dirty="0" smtClean="0">
                          <a:solidFill>
                            <a:srgbClr val="002060"/>
                          </a:solidFill>
                          <a:latin typeface="Comic Sans MS" pitchFamily="66" charset="0"/>
                        </a:rPr>
                        <a:t>Disadvantage</a:t>
                      </a:r>
                      <a:endParaRPr lang="en-US" sz="2400" dirty="0">
                        <a:solidFill>
                          <a:srgbClr val="002060"/>
                        </a:solidFill>
                        <a:latin typeface="Comic Sans MS" pitchFamily="66" charset="0"/>
                      </a:endParaRPr>
                    </a:p>
                  </a:txBody>
                  <a:tcPr>
                    <a:cell3D prstMaterial="dkEdge">
                      <a:bevel/>
                      <a:lightRig rig="flood" dir="t"/>
                    </a:cell3D>
                  </a:tcPr>
                </a:tc>
              </a:tr>
              <a:tr h="671508">
                <a:tc>
                  <a:txBody>
                    <a:bodyPr/>
                    <a:lstStyle/>
                    <a:p>
                      <a:r>
                        <a:rPr lang="en-US" sz="1700" dirty="0" smtClean="0"/>
                        <a:t>Easy of</a:t>
                      </a:r>
                      <a:r>
                        <a:rPr lang="en-US" sz="1700" baseline="0" dirty="0" smtClean="0"/>
                        <a:t> Availability any time ,any where</a:t>
                      </a:r>
                      <a:endParaRPr lang="en-US" sz="1700" dirty="0"/>
                    </a:p>
                  </a:txBody>
                  <a:tcPr>
                    <a:cell3D prstMaterial="dkEdge">
                      <a:bevel/>
                      <a:lightRig rig="flood" dir="t"/>
                    </a:cell3D>
                  </a:tcPr>
                </a:tc>
                <a:tc>
                  <a:txBody>
                    <a:bodyPr/>
                    <a:lstStyle/>
                    <a:p>
                      <a:r>
                        <a:rPr lang="en-US" sz="1700" dirty="0" smtClean="0"/>
                        <a:t>Security Concerns About the new channel</a:t>
                      </a:r>
                      <a:endParaRPr lang="en-US" sz="1700" dirty="0"/>
                    </a:p>
                  </a:txBody>
                  <a:tcPr>
                    <a:cell3D prstMaterial="dkEdge">
                      <a:bevel/>
                      <a:lightRig rig="flood" dir="t"/>
                    </a:cell3D>
                  </a:tcPr>
                </a:tc>
              </a:tr>
              <a:tr h="671508">
                <a:tc>
                  <a:txBody>
                    <a:bodyPr/>
                    <a:lstStyle/>
                    <a:p>
                      <a:r>
                        <a:rPr lang="en-US" dirty="0" smtClean="0"/>
                        <a:t>Simple To use </a:t>
                      </a:r>
                      <a:endParaRPr lang="en-US" dirty="0"/>
                    </a:p>
                  </a:txBody>
                  <a:tcPr>
                    <a:cell3D prstMaterial="dkEdge">
                      <a:bevel/>
                      <a:lightRig rig="flood" dir="t"/>
                    </a:cell3D>
                  </a:tcPr>
                </a:tc>
                <a:tc>
                  <a:txBody>
                    <a:bodyPr/>
                    <a:lstStyle/>
                    <a:p>
                      <a:r>
                        <a:rPr lang="en-US" dirty="0" smtClean="0"/>
                        <a:t>Restricted Scope</a:t>
                      </a:r>
                      <a:endParaRPr lang="en-US" dirty="0"/>
                    </a:p>
                  </a:txBody>
                  <a:tcPr>
                    <a:cell3D prstMaterial="dkEdge">
                      <a:bevel/>
                      <a:lightRig rig="flood" dir="t"/>
                    </a:cell3D>
                  </a:tcPr>
                </a:tc>
              </a:tr>
              <a:tr h="671508">
                <a:tc>
                  <a:txBody>
                    <a:bodyPr/>
                    <a:lstStyle/>
                    <a:p>
                      <a:r>
                        <a:rPr lang="en-US" dirty="0" smtClean="0"/>
                        <a:t>Transmitted data are secured</a:t>
                      </a:r>
                      <a:endParaRPr lang="en-US" dirty="0"/>
                    </a:p>
                  </a:txBody>
                  <a:tcPr>
                    <a:cell3D prstMaterial="dkEdge">
                      <a:bevel/>
                      <a:lightRig rig="flood" dir="t"/>
                    </a:cell3D>
                  </a:tcPr>
                </a:tc>
                <a:tc>
                  <a:txBody>
                    <a:bodyPr/>
                    <a:lstStyle/>
                    <a:p>
                      <a:r>
                        <a:rPr lang="en-US" dirty="0" smtClean="0"/>
                        <a:t>Mobile</a:t>
                      </a:r>
                      <a:r>
                        <a:rPr lang="en-US" baseline="0" dirty="0" smtClean="0"/>
                        <a:t> Handset operability</a:t>
                      </a:r>
                      <a:endParaRPr lang="en-US" dirty="0"/>
                    </a:p>
                  </a:txBody>
                  <a:tcPr>
                    <a:cell3D prstMaterial="dkEdge">
                      <a:bevel/>
                      <a:lightRig rig="flood" dir="t"/>
                    </a:cell3D>
                  </a:tcPr>
                </a:tc>
              </a:tr>
              <a:tr h="700750">
                <a:tc>
                  <a:txBody>
                    <a:bodyPr/>
                    <a:lstStyle/>
                    <a:p>
                      <a:r>
                        <a:rPr lang="en-US" dirty="0" smtClean="0"/>
                        <a:t>Rapid growth of mobile and wireless Market</a:t>
                      </a:r>
                      <a:endParaRPr lang="en-US" dirty="0"/>
                    </a:p>
                  </a:txBody>
                  <a:tcPr>
                    <a:cell3D prstMaterial="dkEdge">
                      <a:bevel/>
                      <a:lightRig rig="flood" dir="t"/>
                    </a:cell3D>
                  </a:tcPr>
                </a:tc>
                <a:tc>
                  <a:txBody>
                    <a:bodyPr/>
                    <a:lstStyle/>
                    <a:p>
                      <a:r>
                        <a:rPr lang="en-US" dirty="0" smtClean="0"/>
                        <a:t>Application Distribution </a:t>
                      </a:r>
                      <a:endParaRPr lang="en-US" dirty="0"/>
                    </a:p>
                  </a:txBody>
                  <a:tcPr>
                    <a:cell3D prstMaterial="dkEdge">
                      <a:bevel/>
                      <a:lightRig rig="flood" dir="t"/>
                    </a:cell3D>
                  </a:tcPr>
                </a:tc>
              </a:tr>
              <a:tr h="671508">
                <a:tc>
                  <a:txBody>
                    <a:bodyPr/>
                    <a:lstStyle/>
                    <a:p>
                      <a:r>
                        <a:rPr lang="en-US" dirty="0" smtClean="0"/>
                        <a:t>No</a:t>
                      </a:r>
                      <a:r>
                        <a:rPr lang="en-US" baseline="0" dirty="0" smtClean="0"/>
                        <a:t> need to go For bank Branch</a:t>
                      </a:r>
                      <a:endParaRPr lang="en-US" dirty="0"/>
                    </a:p>
                  </a:txBody>
                  <a:tcPr>
                    <a:cell3D prstMaterial="dkEdge">
                      <a:bevel/>
                      <a:lightRig rig="flood" dir="t"/>
                    </a:cell3D>
                  </a:tcPr>
                </a:tc>
                <a:tc>
                  <a:txBody>
                    <a:bodyPr/>
                    <a:lstStyle/>
                    <a:p>
                      <a:r>
                        <a:rPr lang="en-US" dirty="0" smtClean="0"/>
                        <a:t>Non uniformity of services</a:t>
                      </a:r>
                      <a:endParaRPr lang="en-US" dirty="0"/>
                    </a:p>
                  </a:txBody>
                  <a:tcPr>
                    <a:cell3D prstMaterial="dkEdge">
                      <a:bevel/>
                      <a:lightRig rig="flood" dir="t"/>
                    </a:cell3D>
                  </a:tcPr>
                </a:tc>
              </a:tr>
              <a:tr h="1001071">
                <a:tc>
                  <a:txBody>
                    <a:bodyPr/>
                    <a:lstStyle/>
                    <a:p>
                      <a:r>
                        <a:rPr kumimoji="0" lang="en-US" sz="1800" kern="1200" dirty="0" smtClean="0">
                          <a:solidFill>
                            <a:schemeClr val="dk1"/>
                          </a:solidFill>
                          <a:latin typeface="+mn-lt"/>
                          <a:ea typeface="+mn-ea"/>
                          <a:cs typeface="+mn-cs"/>
                        </a:rPr>
                        <a:t>can easily monitor your account – you can check your transfers, transaction history, deposits etc</a:t>
                      </a:r>
                      <a:endParaRPr lang="en-US" dirty="0"/>
                    </a:p>
                  </a:txBody>
                  <a:tcPr>
                    <a:cell3D prstMaterial="dkEdge">
                      <a:bevel/>
                      <a:lightRig rig="flood" dir="t"/>
                    </a:cell3D>
                  </a:tcPr>
                </a:tc>
                <a:tc>
                  <a:txBody>
                    <a:bodyPr/>
                    <a:lstStyle/>
                    <a:p>
                      <a:r>
                        <a:rPr lang="en-US" dirty="0" smtClean="0"/>
                        <a:t>Risk of unofficial mobile application</a:t>
                      </a:r>
                      <a:endParaRPr lang="en-US" dirty="0"/>
                    </a:p>
                  </a:txBody>
                  <a:tcPr>
                    <a:cell3D prstMaterial="dkEdge">
                      <a:bevel/>
                      <a:lightRig rig="flood" dir="t"/>
                    </a:cell3D>
                  </a:tcPr>
                </a:tc>
              </a:tr>
            </a:tbl>
          </a:graphicData>
        </a:graphic>
      </p:graphicFrame>
    </p:spTree>
  </p:cSld>
  <p:clrMapOvr>
    <a:masterClrMapping/>
  </p:clrMapOvr>
  <p:transition>
    <p:cover dir="l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style>
          <a:lnRef idx="2">
            <a:schemeClr val="accent4"/>
          </a:lnRef>
          <a:fillRef idx="1">
            <a:schemeClr val="lt1"/>
          </a:fillRef>
          <a:effectRef idx="0">
            <a:schemeClr val="accent4"/>
          </a:effectRef>
          <a:fontRef idx="minor">
            <a:schemeClr val="dk1"/>
          </a:fontRef>
        </p:style>
        <p:txBody>
          <a:bodyPr>
            <a:noAutofit/>
          </a:bodyPr>
          <a:lstStyle/>
          <a:p>
            <a:pPr fontAlgn="base"/>
            <a:r>
              <a:rPr lang="en-US" sz="1600" b="1" u="dbl" dirty="0" smtClean="0">
                <a:solidFill>
                  <a:srgbClr val="002060"/>
                </a:solidFill>
                <a:latin typeface="Comic Sans MS" pitchFamily="66" charset="0"/>
              </a:rPr>
              <a:t>Functional And non-Functional</a:t>
            </a:r>
            <a:endParaRPr lang="en-US" sz="1600" b="1" dirty="0" smtClean="0">
              <a:solidFill>
                <a:srgbClr val="002060"/>
              </a:solidFill>
              <a:latin typeface="Comic Sans MS" pitchFamily="66" charset="0"/>
            </a:endParaRPr>
          </a:p>
          <a:p>
            <a:pPr fontAlgn="base"/>
            <a:r>
              <a:rPr lang="en-US" sz="1600" b="1" dirty="0" smtClean="0">
                <a:solidFill>
                  <a:srgbClr val="002060"/>
                </a:solidFill>
                <a:latin typeface="Comic Sans MS" pitchFamily="66" charset="0"/>
              </a:rPr>
              <a:t> </a:t>
            </a:r>
          </a:p>
          <a:p>
            <a:pPr fontAlgn="base"/>
            <a:r>
              <a:rPr lang="en-US" sz="1600" b="1" dirty="0" smtClean="0">
                <a:solidFill>
                  <a:srgbClr val="002060"/>
                </a:solidFill>
                <a:latin typeface="Comic Sans MS" pitchFamily="66" charset="0"/>
              </a:rPr>
              <a:t>Some typical non-functional requirements are:</a:t>
            </a:r>
          </a:p>
          <a:p>
            <a:pPr fontAlgn="base">
              <a:buNone/>
            </a:pPr>
            <a:r>
              <a:rPr lang="en-US" sz="1600" b="1" dirty="0" smtClean="0">
                <a:solidFill>
                  <a:srgbClr val="002060"/>
                </a:solidFill>
                <a:latin typeface="Comic Sans MS" pitchFamily="66" charset="0"/>
              </a:rPr>
              <a:t> </a:t>
            </a:r>
          </a:p>
          <a:p>
            <a:pPr lvl="0" fontAlgn="base"/>
            <a:r>
              <a:rPr lang="en-US" sz="1600" b="1" dirty="0" smtClean="0">
                <a:solidFill>
                  <a:srgbClr val="002060"/>
                </a:solidFill>
                <a:latin typeface="Comic Sans MS" pitchFamily="66" charset="0"/>
              </a:rPr>
              <a:t>Scalability</a:t>
            </a:r>
          </a:p>
          <a:p>
            <a:pPr lvl="0" fontAlgn="base"/>
            <a:r>
              <a:rPr lang="en-US" sz="1600" b="1" dirty="0" smtClean="0">
                <a:solidFill>
                  <a:srgbClr val="002060"/>
                </a:solidFill>
                <a:latin typeface="Comic Sans MS" pitchFamily="66" charset="0"/>
              </a:rPr>
              <a:t>Capacity</a:t>
            </a:r>
          </a:p>
          <a:p>
            <a:pPr lvl="0" fontAlgn="base"/>
            <a:r>
              <a:rPr lang="en-US" sz="1600" b="1" dirty="0" smtClean="0">
                <a:solidFill>
                  <a:srgbClr val="002060"/>
                </a:solidFill>
                <a:latin typeface="Comic Sans MS" pitchFamily="66" charset="0"/>
              </a:rPr>
              <a:t>Availability</a:t>
            </a:r>
          </a:p>
          <a:p>
            <a:pPr lvl="0" fontAlgn="base"/>
            <a:r>
              <a:rPr lang="en-US" sz="1600" b="1" dirty="0" smtClean="0">
                <a:solidFill>
                  <a:srgbClr val="002060"/>
                </a:solidFill>
                <a:latin typeface="Comic Sans MS" pitchFamily="66" charset="0"/>
              </a:rPr>
              <a:t>Reliability</a:t>
            </a:r>
          </a:p>
          <a:p>
            <a:pPr lvl="0" fontAlgn="base"/>
            <a:r>
              <a:rPr lang="en-US" sz="1600" b="1" dirty="0" smtClean="0">
                <a:solidFill>
                  <a:srgbClr val="002060"/>
                </a:solidFill>
                <a:latin typeface="Comic Sans MS" pitchFamily="66" charset="0"/>
              </a:rPr>
              <a:t>Recoverability</a:t>
            </a:r>
          </a:p>
          <a:p>
            <a:pPr fontAlgn="base"/>
            <a:endParaRPr lang="en-US" sz="1600" b="1" dirty="0" smtClean="0">
              <a:solidFill>
                <a:srgbClr val="002060"/>
              </a:solidFill>
              <a:latin typeface="Comic Sans MS" pitchFamily="66" charset="0"/>
            </a:endParaRPr>
          </a:p>
          <a:p>
            <a:pPr fontAlgn="base">
              <a:buNone/>
            </a:pPr>
            <a:r>
              <a:rPr lang="en-US" sz="1600" b="1" u="sng" dirty="0" smtClean="0">
                <a:solidFill>
                  <a:srgbClr val="002060"/>
                </a:solidFill>
                <a:latin typeface="Comic Sans MS" pitchFamily="66" charset="0"/>
              </a:rPr>
              <a:t>Some of the more typical functional requirements include:</a:t>
            </a:r>
          </a:p>
          <a:p>
            <a:pPr fontAlgn="base"/>
            <a:r>
              <a:rPr lang="en-US" sz="1600" b="1" dirty="0" smtClean="0">
                <a:solidFill>
                  <a:srgbClr val="002060"/>
                </a:solidFill>
                <a:latin typeface="Comic Sans MS" pitchFamily="66" charset="0"/>
              </a:rPr>
              <a:t> </a:t>
            </a:r>
          </a:p>
          <a:p>
            <a:pPr lvl="0" fontAlgn="base"/>
            <a:r>
              <a:rPr lang="en-US" sz="1600" b="1" dirty="0" smtClean="0">
                <a:solidFill>
                  <a:srgbClr val="002060"/>
                </a:solidFill>
                <a:latin typeface="Comic Sans MS" pitchFamily="66" charset="0"/>
              </a:rPr>
              <a:t>Business Rules</a:t>
            </a:r>
          </a:p>
          <a:p>
            <a:pPr lvl="0" fontAlgn="base"/>
            <a:r>
              <a:rPr lang="en-US" sz="1600" b="1" dirty="0" smtClean="0">
                <a:solidFill>
                  <a:srgbClr val="002060"/>
                </a:solidFill>
                <a:latin typeface="Comic Sans MS" pitchFamily="66" charset="0"/>
              </a:rPr>
              <a:t>Transaction corrections, adjustments and cancellations</a:t>
            </a:r>
          </a:p>
          <a:p>
            <a:pPr lvl="0" fontAlgn="base"/>
            <a:r>
              <a:rPr lang="en-US" sz="1600" b="1" dirty="0" smtClean="0">
                <a:solidFill>
                  <a:srgbClr val="002060"/>
                </a:solidFill>
                <a:latin typeface="Comic Sans MS" pitchFamily="66" charset="0"/>
              </a:rPr>
              <a:t>Administrative functions</a:t>
            </a:r>
          </a:p>
          <a:p>
            <a:pPr lvl="0" fontAlgn="base"/>
            <a:r>
              <a:rPr lang="en-US" sz="1600" b="1" dirty="0" smtClean="0">
                <a:solidFill>
                  <a:srgbClr val="002060"/>
                </a:solidFill>
                <a:latin typeface="Comic Sans MS" pitchFamily="66" charset="0"/>
              </a:rPr>
              <a:t>Authentication</a:t>
            </a:r>
          </a:p>
          <a:p>
            <a:pPr lvl="0" fontAlgn="base"/>
            <a:r>
              <a:rPr lang="en-US" sz="1600" b="1" dirty="0" smtClean="0">
                <a:solidFill>
                  <a:srgbClr val="002060"/>
                </a:solidFill>
                <a:latin typeface="Comic Sans MS" pitchFamily="66" charset="0"/>
              </a:rPr>
              <a:t>Authorization levels</a:t>
            </a:r>
          </a:p>
          <a:p>
            <a:pPr lvl="0" fontAlgn="base"/>
            <a:r>
              <a:rPr lang="en-US" sz="1600" b="1" dirty="0" smtClean="0">
                <a:solidFill>
                  <a:srgbClr val="002060"/>
                </a:solidFill>
                <a:latin typeface="Comic Sans MS" pitchFamily="66" charset="0"/>
              </a:rPr>
              <a:t>Audit Tracking</a:t>
            </a:r>
          </a:p>
        </p:txBody>
      </p:sp>
    </p:spTree>
  </p:cSld>
  <p:clrMapOvr>
    <a:masterClrMapping/>
  </p:clrMapOvr>
  <p:transition>
    <p:split orient="ver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EH EMRAN\Desktop\mobile-banking.jpg"/>
          <p:cNvPicPr/>
          <p:nvPr/>
        </p:nvPicPr>
        <p:blipFill>
          <a:blip r:embed="rId2" cstate="print"/>
          <a:srcRect/>
          <a:stretch>
            <a:fillRect/>
          </a:stretch>
        </p:blipFill>
        <p:spPr bwMode="auto">
          <a:xfrm>
            <a:off x="1295400" y="228600"/>
            <a:ext cx="7696200" cy="6629400"/>
          </a:xfrm>
          <a:prstGeom prst="rect">
            <a:avLst/>
          </a:prstGeom>
          <a:ln>
            <a:noFill/>
          </a:ln>
          <a:effectLst>
            <a:softEdge rad="112500"/>
          </a:effectLst>
        </p:spPr>
      </p:pic>
      <p:sp>
        <p:nvSpPr>
          <p:cNvPr id="3" name="Title 1"/>
          <p:cNvSpPr txBox="1">
            <a:spLocks/>
          </p:cNvSpPr>
          <p:nvPr/>
        </p:nvSpPr>
        <p:spPr>
          <a:xfrm>
            <a:off x="0" y="381000"/>
            <a:ext cx="1524000" cy="1371600"/>
          </a:xfrm>
          <a:prstGeom prst="rect">
            <a:avLst/>
          </a:prstGeom>
          <a:effectLst>
            <a:outerShdw blurRad="50800" dist="38100" dir="5400000" rotWithShape="0">
              <a:srgbClr val="000000">
                <a:alpha val="43137"/>
              </a:srgbClr>
            </a:outerShdw>
            <a:softEdge rad="127000"/>
          </a:effectLst>
        </p:spPr>
        <p:style>
          <a:lnRef idx="1">
            <a:schemeClr val="accent6"/>
          </a:lnRef>
          <a:fillRef idx="3">
            <a:schemeClr val="accent6"/>
          </a:fillRef>
          <a:effectRef idx="2">
            <a:schemeClr val="accent6"/>
          </a:effectRef>
          <a:fontRef idx="minor">
            <a:schemeClr val="lt1"/>
          </a:fontRef>
        </p:style>
        <p:txBody>
          <a:bodyPr>
            <a:normAutofit fontScale="97500"/>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rPr>
              <a:t>Use case</a:t>
            </a:r>
          </a:p>
          <a:p>
            <a:pPr marL="54864" marR="0" lvl="0" indent="0" algn="ctr" defTabSz="914400" rtl="0" eaLnBrk="1" fontAlgn="auto" latinLnBrk="0" hangingPunct="1">
              <a:lnSpc>
                <a:spcPct val="100000"/>
              </a:lnSpc>
              <a:spcBef>
                <a:spcPct val="0"/>
              </a:spcBef>
              <a:spcAft>
                <a:spcPts val="0"/>
              </a:spcAft>
              <a:buClrTx/>
              <a:buSzTx/>
              <a:buFontTx/>
              <a:buNone/>
              <a:tabLst/>
              <a:defRPr/>
            </a:pPr>
            <a:endParaRPr kumimoji="0" lang="en-US" sz="4600" b="1" i="0" u="none" strike="noStrike" kern="1200" cap="none" spc="0" normalizeH="0" baseline="0" noProof="0" dirty="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4" name="Right Arrow 3"/>
          <p:cNvSpPr/>
          <p:nvPr/>
        </p:nvSpPr>
        <p:spPr>
          <a:xfrm>
            <a:off x="0" y="2133600"/>
            <a:ext cx="1435608" cy="838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EH EMRAN\Desktop\Activity Mobile Banking.jpg"/>
          <p:cNvPicPr/>
          <p:nvPr/>
        </p:nvPicPr>
        <p:blipFill>
          <a:blip r:embed="rId2" cstate="print"/>
          <a:srcRect/>
          <a:stretch>
            <a:fillRect/>
          </a:stretch>
        </p:blipFill>
        <p:spPr bwMode="auto">
          <a:xfrm>
            <a:off x="0" y="0"/>
            <a:ext cx="7010400" cy="6858000"/>
          </a:xfrm>
          <a:prstGeom prst="rect">
            <a:avLst/>
          </a:prstGeom>
          <a:ln>
            <a:noFill/>
          </a:ln>
          <a:effectLst>
            <a:softEdge rad="112500"/>
          </a:effectLst>
        </p:spPr>
      </p:pic>
      <p:sp>
        <p:nvSpPr>
          <p:cNvPr id="5" name="Title 1"/>
          <p:cNvSpPr txBox="1">
            <a:spLocks/>
          </p:cNvSpPr>
          <p:nvPr/>
        </p:nvSpPr>
        <p:spPr>
          <a:xfrm>
            <a:off x="6858000" y="533400"/>
            <a:ext cx="2133600" cy="1524000"/>
          </a:xfrm>
          <a:prstGeom prst="rect">
            <a:avLst/>
          </a:prstGeom>
          <a:effectLst>
            <a:outerShdw blurRad="50800" dist="38100" dir="5400000" rotWithShape="0">
              <a:srgbClr val="000000">
                <a:alpha val="43137"/>
              </a:srgbClr>
            </a:outerShdw>
            <a:softEdge rad="127000"/>
          </a:effectLst>
        </p:spPr>
        <p:style>
          <a:lnRef idx="1">
            <a:schemeClr val="accent5"/>
          </a:lnRef>
          <a:fillRef idx="2">
            <a:schemeClr val="accent5"/>
          </a:fillRef>
          <a:effectRef idx="1">
            <a:schemeClr val="accent5"/>
          </a:effectRef>
          <a:fontRef idx="minor">
            <a:schemeClr val="dk1"/>
          </a:fontRef>
        </p:style>
        <p:txBody>
          <a:bodyPr>
            <a:normAutofit fontScale="97500"/>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3300" b="1" i="0" u="none" strike="noStrike" kern="1200" cap="none" spc="0" normalizeH="0" baseline="0" noProof="0" dirty="0" smtClean="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rPr>
              <a:t>Activity</a:t>
            </a:r>
          </a:p>
          <a:p>
            <a:pPr marL="54864" marR="0" lvl="0" indent="0" algn="ctr" defTabSz="914400" rtl="0" eaLnBrk="1" fontAlgn="auto" latinLnBrk="0" hangingPunct="1">
              <a:lnSpc>
                <a:spcPct val="100000"/>
              </a:lnSpc>
              <a:spcBef>
                <a:spcPct val="0"/>
              </a:spcBef>
              <a:spcAft>
                <a:spcPts val="0"/>
              </a:spcAft>
              <a:buClrTx/>
              <a:buSzTx/>
              <a:buFontTx/>
              <a:buNone/>
              <a:tabLst/>
              <a:defRPr/>
            </a:pPr>
            <a:r>
              <a:rPr lang="en-US" sz="3300" b="1" dirty="0" smtClean="0">
                <a:solidFill>
                  <a:srgbClr val="002060"/>
                </a:solidFill>
                <a:effectLst>
                  <a:outerShdw blurRad="38100" dist="25500" dir="5400000" algn="tl" rotWithShape="0">
                    <a:srgbClr val="000000">
                      <a:satMod val="180000"/>
                      <a:alpha val="75000"/>
                    </a:srgbClr>
                  </a:outerShdw>
                </a:effectLst>
                <a:latin typeface="+mj-lt"/>
                <a:ea typeface="+mj-ea"/>
                <a:cs typeface="+mj-cs"/>
              </a:rPr>
              <a:t>Diagram</a:t>
            </a:r>
            <a:r>
              <a:rPr kumimoji="0" lang="en-US" sz="3300" b="1" i="0" u="none" strike="noStrike" kern="1200" cap="none" spc="0" normalizeH="0" baseline="0" noProof="0" dirty="0" smtClean="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rPr>
              <a:t> </a:t>
            </a:r>
            <a:endParaRPr kumimoji="0" lang="en-US" sz="3300" b="1" i="0" u="none" strike="noStrike" kern="1200" cap="none" spc="0" normalizeH="0" baseline="0" noProof="0" dirty="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7" name="Right Arrow 6"/>
          <p:cNvSpPr/>
          <p:nvPr/>
        </p:nvSpPr>
        <p:spPr>
          <a:xfrm flipH="1">
            <a:off x="7010400" y="2667000"/>
            <a:ext cx="1676400" cy="7894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transition advClick="0" advTm="8000">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3505200" y="228600"/>
            <a:ext cx="2667000" cy="457200"/>
          </a:xfrm>
        </p:spPr>
        <p:style>
          <a:lnRef idx="0">
            <a:schemeClr val="dk1"/>
          </a:lnRef>
          <a:fillRef idx="3">
            <a:schemeClr val="dk1"/>
          </a:fillRef>
          <a:effectRef idx="3">
            <a:schemeClr val="dk1"/>
          </a:effectRef>
          <a:fontRef idx="minor">
            <a:schemeClr val="lt1"/>
          </a:fontRef>
        </p:style>
        <p:txBody>
          <a:bodyPr>
            <a:normAutofit fontScale="92500"/>
          </a:bodyPr>
          <a:lstStyle/>
          <a:p>
            <a:pPr algn="r">
              <a:buNone/>
            </a:pPr>
            <a:r>
              <a:rPr lang="en-US" sz="2400" b="1" dirty="0" smtClean="0">
                <a:latin typeface="Comic Sans MS" pitchFamily="66" charset="0"/>
              </a:rPr>
              <a:t>Sequence Diagram</a:t>
            </a:r>
            <a:endParaRPr lang="en-US" sz="2400" dirty="0">
              <a:latin typeface="Comic Sans MS" pitchFamily="66" charset="0"/>
            </a:endParaRPr>
          </a:p>
        </p:txBody>
      </p:sp>
      <p:pic>
        <p:nvPicPr>
          <p:cNvPr id="5" name="Picture 4" descr="C:\Users\EH EMRAN\Desktop\Sequence DIA.jpg"/>
          <p:cNvPicPr/>
          <p:nvPr/>
        </p:nvPicPr>
        <p:blipFill>
          <a:blip r:embed="rId2" cstate="print"/>
          <a:srcRect/>
          <a:stretch>
            <a:fillRect/>
          </a:stretch>
        </p:blipFill>
        <p:spPr bwMode="auto">
          <a:xfrm>
            <a:off x="228600" y="762000"/>
            <a:ext cx="8915400" cy="5943600"/>
          </a:xfrm>
          <a:prstGeom prst="rect">
            <a:avLst/>
          </a:prstGeom>
          <a:ln>
            <a:noFill/>
          </a:ln>
          <a:effectLst>
            <a:softEdge rad="112500"/>
          </a:effectLst>
        </p:spPr>
      </p:pic>
    </p:spTree>
  </p:cSld>
  <p:clrMapOvr>
    <a:masterClrMapping/>
  </p:clrMapOvr>
  <p:transition advClick="0" advTm="8000">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201</TotalTime>
  <Words>156</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Slide 1</vt:lpstr>
      <vt:lpstr>Slide 2</vt:lpstr>
      <vt:lpstr> :   Definition of Mobile Banking</vt:lpstr>
      <vt:lpstr>Related Project</vt:lpstr>
      <vt:lpstr>Advantage &amp; Disadvantage of Mobile Banking</vt:lpstr>
      <vt:lpstr>Slide 6</vt:lpstr>
      <vt:lpstr>Slide 7</vt:lpstr>
      <vt:lpstr>Slide 8</vt:lpstr>
      <vt:lpstr>Slide 9</vt:lpstr>
      <vt:lpstr>Slide 10</vt:lpstr>
      <vt:lpstr>Conclusion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Admin-28</cp:lastModifiedBy>
  <cp:revision>39</cp:revision>
  <dcterms:created xsi:type="dcterms:W3CDTF">2019-07-04T14:32:43Z</dcterms:created>
  <dcterms:modified xsi:type="dcterms:W3CDTF">2019-07-05T06:10:31Z</dcterms:modified>
</cp:coreProperties>
</file>