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70" r:id="rId2"/>
    <p:sldId id="257" r:id="rId3"/>
    <p:sldId id="258" r:id="rId4"/>
    <p:sldId id="281" r:id="rId5"/>
    <p:sldId id="309" r:id="rId6"/>
    <p:sldId id="271" r:id="rId7"/>
    <p:sldId id="310" r:id="rId8"/>
    <p:sldId id="260" r:id="rId9"/>
    <p:sldId id="283" r:id="rId10"/>
    <p:sldId id="284" r:id="rId11"/>
    <p:sldId id="285" r:id="rId12"/>
    <p:sldId id="286" r:id="rId13"/>
    <p:sldId id="305" r:id="rId14"/>
    <p:sldId id="306" r:id="rId15"/>
    <p:sldId id="307" r:id="rId16"/>
    <p:sldId id="308" r:id="rId17"/>
    <p:sldId id="287" r:id="rId18"/>
    <p:sldId id="288" r:id="rId19"/>
    <p:sldId id="274" r:id="rId20"/>
    <p:sldId id="282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4E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0" autoAdjust="0"/>
    <p:restoredTop sz="86410"/>
  </p:normalViewPr>
  <p:slideViewPr>
    <p:cSldViewPr snapToGrid="0">
      <p:cViewPr varScale="1">
        <p:scale>
          <a:sx n="78" d="100"/>
          <a:sy n="78" d="100"/>
        </p:scale>
        <p:origin x="120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9" d="100"/>
          <a:sy n="69" d="100"/>
        </p:scale>
        <p:origin x="3264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34A0A9-D2B9-4D21-8054-CE3E8EA3318B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20DBD2-A729-404D-91D2-2A01589A4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3161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A70453-7C67-4726-B763-ED32EAAD668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5548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A70453-7C67-4726-B763-ED32EAAD668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5158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5E9E2-31D8-4A8F-851F-32DC73811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93444B-1C3A-4208-A89E-9DD23A59D8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C89E3D-629E-4E9A-A45E-39D2F0387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AA80A-DCF6-416C-B4E9-4897677234EE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4C14B3-A96A-41AE-8618-8168921F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9E1B66-28F2-483D-975D-3BF08D16D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12EF-3720-46AD-8A91-9AC0A25C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001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237C2-BB42-48F9-AAEF-BACAAE030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0E18EA-62A3-4C16-87E4-8F8EA965A4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F69B6E-1148-4602-A418-A47E1119C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AA80A-DCF6-416C-B4E9-4897677234EE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CEAB26-C976-40D8-AA5D-BB38FF72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5A7F1-3460-4592-A240-2E7125A90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12EF-3720-46AD-8A91-9AC0A25C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712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E6945C-628F-4C5D-B8A4-594A2B70FB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A97763-FAE0-4FBC-AA03-24E7A3C063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12585A-57B0-4DB8-BD04-BA85307C4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AA80A-DCF6-416C-B4E9-4897677234EE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54074E-6517-4A9A-91FB-DE4088BDB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7019E3-1B2C-49E1-9960-B01DB004E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12EF-3720-46AD-8A91-9AC0A25C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454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10BFE-BB83-4BFA-A4F7-02630D874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F88A5-022B-4F94-A6C3-467940BE2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70980C-5EAE-4AC1-BBD0-6D65A6845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AA80A-DCF6-416C-B4E9-4897677234EE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FED53E-ABAE-48FF-8AD1-6414F1C07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1C3DEB-D506-4497-B5B1-A018F51DA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12EF-3720-46AD-8A91-9AC0A25C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185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B6B25-9ACD-48BE-B66E-8285DAE27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06243B-1E39-4423-A0CE-FE98D95388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69908F-7A3B-4C1F-8619-840068D97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AA80A-DCF6-416C-B4E9-4897677234EE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F13402-256B-4401-9AC9-01E549FA2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E2BE0E-A105-4FE2-8EF0-130130140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12EF-3720-46AD-8A91-9AC0A25C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648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8ED57-19A0-458C-B65D-7E99D1F38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2DE22-761F-485C-B746-99F54601FB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E47854-0ACD-4A85-A15F-B794D887A1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5E3E7A-B735-4FD4-A13A-EFAC58DD1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AA80A-DCF6-416C-B4E9-4897677234EE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D9BBCD-9DC3-471C-AF96-9D1C66AEB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63F2B2-E6DF-43E6-A128-51B3F53F3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12EF-3720-46AD-8A91-9AC0A25C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117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27BC4-0028-4EB8-A592-C09D701D9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26E3E2-4E5C-4F3E-9F6A-F8A8BBBCAF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0E9E6B-576B-43B9-A083-C056B0342D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602E58-E158-4726-878B-31824A37B7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FFABD1-702A-4BF7-8B2F-E5F6CDA03A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06AE5B-D757-4F4B-B5B0-D6D0B155C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AA80A-DCF6-416C-B4E9-4897677234EE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839EFF-F08A-4221-B9A5-92D45AA16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A842F1-2E16-4243-AFB0-3AFF1DE23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12EF-3720-46AD-8A91-9AC0A25C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197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2220B-46D6-43A2-968F-54354D2C2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10C1AC-10D9-43F7-B73C-D2CBE57A3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AA80A-DCF6-416C-B4E9-4897677234EE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EDE68C-343E-4BD4-86C7-36DE12650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FE5663-DEDD-4564-88CA-FA7283D7D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12EF-3720-46AD-8A91-9AC0A25C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283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DCCE3C-40A6-4BEA-A5D0-86478F119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AA80A-DCF6-416C-B4E9-4897677234EE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808AC0-BE9D-43C7-A591-D35B3FDC7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270CF-3BD3-466A-90F6-26E2A4DEF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12EF-3720-46AD-8A91-9AC0A25C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325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79C77-4EEC-4D0C-9FF4-FE3551C43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3AF9A4-BDF6-4A80-A7C4-58EF60D008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2E9490-039C-4C16-A735-168955E181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0627C8-F98F-4D67-BCBE-7E1792A8A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AA80A-DCF6-416C-B4E9-4897677234EE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752A4A-E86F-4A19-9D53-44B59AECF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C5B9DD-6311-4127-8012-B4818FE0A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12EF-3720-46AD-8A91-9AC0A25C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120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1039F-E522-48D5-B7E2-65063A459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4EB688-EA7F-4FD8-B49F-054C52B3AB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BCCD63-6F40-4BF2-9DE0-7DA09C62BE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5FBFD5-15E2-4E25-844C-DF04B3EC3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AA80A-DCF6-416C-B4E9-4897677234EE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A1F377-058E-4181-90D7-847073ECE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C2C27-7D6F-408B-A96C-C88546A66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12EF-3720-46AD-8A91-9AC0A25C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59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2D9224-74C8-4B80-8FC5-0042231BF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045B8A-503E-4393-BCCD-A4312BE6DA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086C7-1DAF-44B0-9B54-681197CB99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DAA80A-DCF6-416C-B4E9-4897677234EE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8E033C-398D-4B2B-B116-EEAA44DC06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91D824-E114-4866-BFC0-BE750D1578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2112EF-3720-46AD-8A91-9AC0A25C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71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hennis/Blog/tree/master/DeepLearningBasketbal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journermarablegrimmett.blogspot.com/2011/08/georgia-tech-town-kickoff-tech-partners.html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hyperlink" Target="https://en.wikipedia.org/wiki/Iowa_State_Cyclones_football" TargetMode="Externa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eckronsoftware.com/" TargetMode="External"/><Relationship Id="rId2" Type="http://schemas.openxmlformats.org/officeDocument/2006/relationships/hyperlink" Target="https://github.com/ehenni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EvanHennis@gmail.com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mng.bz/PnRP" TargetMode="External"/><Relationship Id="rId7" Type="http://schemas.openxmlformats.org/officeDocument/2006/relationships/image" Target="../media/image9.png"/><Relationship Id="rId2" Type="http://schemas.openxmlformats.org/officeDocument/2006/relationships/hyperlink" Target="https://www.manning.com/liveprojectseries/deep-learning-for-basketball-scores-prediction-ser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hennis/Blog/blob/master/DeepLearningBasketball/GDGSuncoast/CtoF.ipynb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45494-B3DA-4BBA-A290-9BC1D144F6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1005"/>
            <a:ext cx="9144000" cy="2387600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Deep Learning for Basketball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EA185E-817E-4AE6-84A9-2E8D2EB585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488127"/>
            <a:ext cx="9144000" cy="1655762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Creating a deep learning model to predict college basketball scores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4FEC39-D6C5-4892-8583-31F4DCB4AFB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15"/>
          <a:stretch/>
        </p:blipFill>
        <p:spPr>
          <a:xfrm>
            <a:off x="1084606" y="4323370"/>
            <a:ext cx="1158864" cy="17846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54F239B-F9D5-412A-984B-375FC7159B4D}"/>
              </a:ext>
            </a:extLst>
          </p:cNvPr>
          <p:cNvSpPr txBox="1"/>
          <p:nvPr/>
        </p:nvSpPr>
        <p:spPr>
          <a:xfrm>
            <a:off x="2339162" y="4323370"/>
            <a:ext cx="505017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5">
                    <a:lumMod val="50000"/>
                  </a:schemeClr>
                </a:solidFill>
              </a:rPr>
              <a:t>Evan Hennis</a:t>
            </a:r>
          </a:p>
          <a:p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Google Developer Expert in Machine Learning</a:t>
            </a:r>
          </a:p>
          <a:p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Software Engineer at Microsoft</a:t>
            </a:r>
            <a:endParaRPr lang="en-US" b="1" dirty="0"/>
          </a:p>
          <a:p>
            <a:r>
              <a:rPr lang="en-US" dirty="0"/>
              <a:t>@</a:t>
            </a:r>
            <a:r>
              <a:rPr lang="en-US" dirty="0" err="1"/>
              <a:t>TheNurl</a:t>
            </a:r>
            <a:endParaRPr lang="en-US" dirty="0"/>
          </a:p>
          <a:p>
            <a:r>
              <a:rPr lang="en-US" dirty="0"/>
              <a:t>https://eckronsoftware.wordpress.com</a:t>
            </a:r>
          </a:p>
          <a:p>
            <a:r>
              <a:rPr lang="en-US" dirty="0"/>
              <a:t>https://github.com/ehennis</a:t>
            </a:r>
          </a:p>
          <a:p>
            <a:r>
              <a:rPr lang="en-US" dirty="0"/>
              <a:t>YouTube: Evan Hennis</a:t>
            </a:r>
          </a:p>
        </p:txBody>
      </p:sp>
    </p:spTree>
    <p:extLst>
      <p:ext uri="{BB962C8B-B14F-4D97-AF65-F5344CB8AC3E}">
        <p14:creationId xmlns:p14="http://schemas.microsoft.com/office/powerpoint/2010/main" val="20021296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8972D-19AF-4770-965A-06EA79781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Goal Defining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EFD57-A438-4A13-8DBA-921614D65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What are we trying to do?</a:t>
            </a:r>
          </a:p>
          <a:p>
            <a:pPr lvl="1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Predict the outcome of a college basketball game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How do we define success?</a:t>
            </a:r>
          </a:p>
          <a:p>
            <a:pPr lvl="1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&gt;60% against the spread</a:t>
            </a:r>
          </a:p>
          <a:p>
            <a:pPr lvl="1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+- 5 points</a:t>
            </a:r>
          </a:p>
        </p:txBody>
      </p:sp>
    </p:spTree>
    <p:extLst>
      <p:ext uri="{BB962C8B-B14F-4D97-AF65-F5344CB8AC3E}">
        <p14:creationId xmlns:p14="http://schemas.microsoft.com/office/powerpoint/2010/main" val="31724849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8972D-19AF-4770-965A-06EA79781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Data Gathering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EFD57-A438-4A13-8DBA-921614D65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Scrape the internet</a:t>
            </a:r>
          </a:p>
          <a:p>
            <a:pPr lvl="1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Game results</a:t>
            </a:r>
          </a:p>
          <a:p>
            <a:pPr lvl="1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Teams</a:t>
            </a:r>
          </a:p>
          <a:p>
            <a:pPr lvl="1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Conferences</a:t>
            </a:r>
          </a:p>
          <a:p>
            <a:pPr lvl="1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Spreads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Source</a:t>
            </a:r>
          </a:p>
          <a:p>
            <a:pPr lvl="1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ESPN.com</a:t>
            </a:r>
          </a:p>
          <a:p>
            <a:pPr lvl="1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NCAA.com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Note: Originally done in .NET but have a current year scrape in Python</a:t>
            </a:r>
            <a:endParaRPr lang="en-US" dirty="0"/>
          </a:p>
          <a:p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20696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8972D-19AF-4770-965A-06EA79781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Data 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EFD57-A438-4A13-8DBA-921614D65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Clean the data</a:t>
            </a:r>
          </a:p>
          <a:p>
            <a:pPr lvl="1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Nobody keeps the team’s names consistent!</a:t>
            </a:r>
          </a:p>
          <a:p>
            <a:pPr lvl="1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Remove non-D1 teams</a:t>
            </a:r>
          </a:p>
          <a:p>
            <a:pPr lvl="1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Remove canceled games (Battle for Atlantis had wet floors)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Normalize the data</a:t>
            </a:r>
          </a:p>
          <a:p>
            <a:pPr lvl="1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Keeps the score from over powering the standard deviations</a:t>
            </a:r>
          </a:p>
          <a:p>
            <a:r>
              <a:rPr lang="en-US" dirty="0">
                <a:solidFill>
                  <a:srgbClr val="FF0000"/>
                </a:solidFill>
              </a:rPr>
              <a:t>Demo: </a:t>
            </a:r>
            <a:r>
              <a:rPr lang="en-US" dirty="0" err="1">
                <a:solidFill>
                  <a:srgbClr val="FF0000"/>
                </a:solidFill>
              </a:rPr>
              <a:t>DeepLearningBasketball</a:t>
            </a:r>
            <a:r>
              <a:rPr lang="en-US" dirty="0">
                <a:solidFill>
                  <a:srgbClr val="FF0000"/>
                </a:solidFill>
              </a:rPr>
              <a:t>/</a:t>
            </a:r>
            <a:r>
              <a:rPr lang="en-US" dirty="0" err="1">
                <a:solidFill>
                  <a:srgbClr val="FF0000"/>
                </a:solidFill>
              </a:rPr>
              <a:t>GDGSuncoast</a:t>
            </a:r>
            <a:r>
              <a:rPr lang="en-US" dirty="0">
                <a:solidFill>
                  <a:srgbClr val="FF0000"/>
                </a:solidFill>
              </a:rPr>
              <a:t>/DataCleaning.ipynb</a:t>
            </a:r>
          </a:p>
          <a:p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06634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8972D-19AF-4770-965A-06EA79781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Model Creation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EFD57-A438-4A13-8DBA-921614D65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Typically, should start with something simple (Home vs Away) and build out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Decided on a neural network (shiny new toy)</a:t>
            </a:r>
          </a:p>
          <a:p>
            <a:pPr lvl="1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NNs need lots of data so limited the number of layers and neurons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Iterate through hyper parameters</a:t>
            </a:r>
          </a:p>
          <a:p>
            <a:pPr lvl="1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Layers, Nodes/Neurons, Optimizers, etc.</a:t>
            </a:r>
          </a:p>
          <a:p>
            <a:r>
              <a:rPr lang="en-US" dirty="0">
                <a:solidFill>
                  <a:srgbClr val="FF0000"/>
                </a:solidFill>
              </a:rPr>
              <a:t>Demo: </a:t>
            </a:r>
            <a:r>
              <a:rPr lang="en-US" dirty="0" err="1">
                <a:solidFill>
                  <a:srgbClr val="FF0000"/>
                </a:solidFill>
              </a:rPr>
              <a:t>DeepLearningBasketball</a:t>
            </a:r>
            <a:r>
              <a:rPr lang="en-US" dirty="0">
                <a:solidFill>
                  <a:srgbClr val="FF0000"/>
                </a:solidFill>
              </a:rPr>
              <a:t>/</a:t>
            </a:r>
            <a:r>
              <a:rPr lang="en-US" dirty="0" err="1">
                <a:solidFill>
                  <a:srgbClr val="FF0000"/>
                </a:solidFill>
              </a:rPr>
              <a:t>GDGSuncoast</a:t>
            </a:r>
            <a:r>
              <a:rPr lang="en-US" dirty="0">
                <a:solidFill>
                  <a:srgbClr val="FF0000"/>
                </a:solidFill>
              </a:rPr>
              <a:t>/</a:t>
            </a:r>
            <a:r>
              <a:rPr lang="en-US" dirty="0" err="1">
                <a:solidFill>
                  <a:srgbClr val="FF0000"/>
                </a:solidFill>
              </a:rPr>
              <a:t>ModelCreation.ipynb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71751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8972D-19AF-4770-965A-06EA79781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Accuracy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EFD57-A438-4A13-8DBA-921614D65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Compare expected versus actual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We have an easy model to test with an easy answer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Harder models to test require measuring the AUC (area under the curve):</a:t>
            </a:r>
          </a:p>
          <a:p>
            <a:pPr lvl="1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Clicking on an ad where just saying ‘No’ will work better than most models.</a:t>
            </a:r>
          </a:p>
          <a:p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61754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8972D-19AF-4770-965A-06EA79781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Web Deployment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EFD57-A438-4A13-8DBA-921614D65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Convert to TensorFlow.js model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Wrap html around JS files</a:t>
            </a:r>
          </a:p>
          <a:p>
            <a:r>
              <a:rPr lang="en-US" dirty="0">
                <a:solidFill>
                  <a:srgbClr val="FF0000"/>
                </a:solidFill>
              </a:rPr>
              <a:t>Demo: </a:t>
            </a:r>
            <a:r>
              <a:rPr lang="en-US" dirty="0" err="1">
                <a:solidFill>
                  <a:srgbClr val="FF0000"/>
                </a:solidFill>
              </a:rPr>
              <a:t>DeepLearningBasketball</a:t>
            </a:r>
            <a:r>
              <a:rPr lang="en-US" dirty="0">
                <a:solidFill>
                  <a:srgbClr val="FF0000"/>
                </a:solidFill>
              </a:rPr>
              <a:t>/</a:t>
            </a:r>
            <a:r>
              <a:rPr lang="en-US" dirty="0" err="1">
                <a:solidFill>
                  <a:srgbClr val="FF0000"/>
                </a:solidFill>
              </a:rPr>
              <a:t>GDGSuncoast</a:t>
            </a:r>
            <a:r>
              <a:rPr lang="en-US" dirty="0">
                <a:solidFill>
                  <a:srgbClr val="FF0000"/>
                </a:solidFill>
              </a:rPr>
              <a:t>/</a:t>
            </a:r>
            <a:r>
              <a:rPr lang="en-US" dirty="0" err="1">
                <a:solidFill>
                  <a:srgbClr val="FF0000"/>
                </a:solidFill>
              </a:rPr>
              <a:t>CreateTFLite.ipynb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Web Site: </a:t>
            </a:r>
            <a:r>
              <a:rPr lang="en-US" dirty="0" err="1">
                <a:solidFill>
                  <a:srgbClr val="FF0000"/>
                </a:solidFill>
              </a:rPr>
              <a:t>DeepLearningBasketball</a:t>
            </a:r>
            <a:r>
              <a:rPr lang="en-US" dirty="0">
                <a:solidFill>
                  <a:srgbClr val="FF0000"/>
                </a:solidFill>
              </a:rPr>
              <a:t>/</a:t>
            </a:r>
            <a:r>
              <a:rPr lang="en-US" dirty="0" err="1">
                <a:solidFill>
                  <a:srgbClr val="FF0000"/>
                </a:solidFill>
              </a:rPr>
              <a:t>GDGSuncoast</a:t>
            </a:r>
            <a:r>
              <a:rPr lang="en-US" dirty="0">
                <a:solidFill>
                  <a:srgbClr val="FF0000"/>
                </a:solidFill>
              </a:rPr>
              <a:t>/Web Site/include/LoadModel.js</a:t>
            </a:r>
          </a:p>
          <a:p>
            <a:pPr lvl="1"/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01614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8972D-19AF-4770-965A-06EA79781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Android Deployment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EFD57-A438-4A13-8DBA-921614D65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Convert to TensorFlow Lite model</a:t>
            </a:r>
          </a:p>
          <a:p>
            <a:r>
              <a:rPr lang="en-US" dirty="0">
                <a:solidFill>
                  <a:srgbClr val="FF0000"/>
                </a:solidFill>
              </a:rPr>
              <a:t>Demo: </a:t>
            </a:r>
            <a:r>
              <a:rPr lang="en-US" dirty="0" err="1">
                <a:solidFill>
                  <a:srgbClr val="FF0000"/>
                </a:solidFill>
              </a:rPr>
              <a:t>DeepLearningBasketball</a:t>
            </a:r>
            <a:r>
              <a:rPr lang="en-US" dirty="0">
                <a:solidFill>
                  <a:srgbClr val="FF0000"/>
                </a:solidFill>
              </a:rPr>
              <a:t>/</a:t>
            </a:r>
            <a:r>
              <a:rPr lang="en-US" dirty="0" err="1">
                <a:solidFill>
                  <a:srgbClr val="FF0000"/>
                </a:solidFill>
              </a:rPr>
              <a:t>GDGSuncoast</a:t>
            </a:r>
            <a:r>
              <a:rPr lang="en-US" dirty="0">
                <a:solidFill>
                  <a:srgbClr val="FF0000"/>
                </a:solidFill>
              </a:rPr>
              <a:t>/</a:t>
            </a:r>
            <a:r>
              <a:rPr lang="en-US" dirty="0" err="1">
                <a:solidFill>
                  <a:srgbClr val="FF0000"/>
                </a:solidFill>
              </a:rPr>
              <a:t>CreateTFLite.ipynb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Import TensorFlow Lite Interpreter ONLY</a:t>
            </a:r>
          </a:p>
          <a:p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build.gradle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pPr lvl="1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Don’t compress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tflite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pPr lvl="1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Add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tensorflow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-lite dependency</a:t>
            </a:r>
          </a:p>
          <a:p>
            <a:r>
              <a:rPr lang="en-US" dirty="0">
                <a:solidFill>
                  <a:srgbClr val="FF0000"/>
                </a:solidFill>
              </a:rPr>
              <a:t>Demo: </a:t>
            </a:r>
            <a:r>
              <a:rPr lang="en-US" dirty="0" err="1">
                <a:solidFill>
                  <a:srgbClr val="FF0000"/>
                </a:solidFill>
              </a:rPr>
              <a:t>DeepLearningBasketball</a:t>
            </a:r>
            <a:r>
              <a:rPr lang="en-US" dirty="0">
                <a:solidFill>
                  <a:srgbClr val="FF0000"/>
                </a:solidFill>
              </a:rPr>
              <a:t>/</a:t>
            </a:r>
            <a:r>
              <a:rPr lang="en-US" dirty="0" err="1">
                <a:solidFill>
                  <a:srgbClr val="FF0000"/>
                </a:solidFill>
              </a:rPr>
              <a:t>GDGSuncoast</a:t>
            </a:r>
            <a:r>
              <a:rPr lang="en-US" dirty="0">
                <a:solidFill>
                  <a:srgbClr val="FF0000"/>
                </a:solidFill>
              </a:rPr>
              <a:t>/Android </a:t>
            </a:r>
            <a:r>
              <a:rPr lang="en-US" dirty="0" err="1">
                <a:solidFill>
                  <a:srgbClr val="FF0000"/>
                </a:solidFill>
              </a:rPr>
              <a:t>build.gradle</a:t>
            </a:r>
            <a:r>
              <a:rPr lang="en-US" dirty="0">
                <a:solidFill>
                  <a:srgbClr val="FF0000"/>
                </a:solidFill>
              </a:rPr>
              <a:t> MainActivity.java</a:t>
            </a:r>
          </a:p>
          <a:p>
            <a:pPr lvl="1"/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75960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8972D-19AF-4770-965A-06EA79781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Future Projects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EFD57-A438-4A13-8DBA-921614D65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Finish up the Android application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Implement other models (gradient boosted decision trees aka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XGBoost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)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Test, Test, Test.</a:t>
            </a:r>
          </a:p>
          <a:p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26451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8972D-19AF-4770-965A-06EA79781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EFD57-A438-4A13-8DBA-921614D65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Goal Definition: Beat Vegas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Data Gathering: Internet scraping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Data Parsing: Cleaned games and teams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Model Creation: Neural Network w/ TensorFlow and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Keras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Accuracy Testing: Compared expected score vs actual score</a:t>
            </a:r>
          </a:p>
          <a:p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84224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84895-4B3D-4D82-9AF9-B36996CDB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1F4E79"/>
                </a:solidFill>
              </a:rPr>
              <a:t>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7FCC2-13FA-46CE-A8A6-BD77D14C2A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1F4E79"/>
                </a:solidFill>
              </a:rPr>
              <a:t>Code Repository: </a:t>
            </a:r>
            <a:r>
              <a:rPr lang="en-US" dirty="0">
                <a:hlinkClick r:id="rId2"/>
              </a:rPr>
              <a:t>https://github.com/ehennis/Blog/tree/master/DeepLearningBasketball</a:t>
            </a:r>
            <a:endParaRPr lang="en-US" dirty="0"/>
          </a:p>
          <a:p>
            <a:endParaRPr lang="en-US" dirty="0">
              <a:solidFill>
                <a:srgbClr val="1F4E79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764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A295947-B9C9-4DF9-A570-A1E0A47E11D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913349" y="3552006"/>
            <a:ext cx="3353322" cy="275717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6C2C66B-682E-4FD2-9170-32CC88A76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Bio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CEAFF-5316-430A-B222-E305CE3A26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BS from Iowa State 2004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MS from Georgia Tech 2018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C# developer since 2004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GDE in Machine Learning 2019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BC318E-8528-44F6-972B-F99EA4FF9DD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838200" y="4014937"/>
            <a:ext cx="3330944" cy="22969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486284A-1DF7-4A12-A63F-FF7358B1B7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0876" y="3277784"/>
            <a:ext cx="2701532" cy="3215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7721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84895-4B3D-4D82-9AF9-B36996CDB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1F4E79"/>
                </a:solidFill>
              </a:rPr>
              <a:t>My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7FCC2-13FA-46CE-A8A6-BD77D14C2A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1F4E79"/>
                </a:solidFill>
              </a:rPr>
              <a:t>Twitter: @</a:t>
            </a:r>
            <a:r>
              <a:rPr lang="en-US" dirty="0" err="1">
                <a:solidFill>
                  <a:srgbClr val="1F4E79"/>
                </a:solidFill>
              </a:rPr>
              <a:t>TheNurl</a:t>
            </a:r>
            <a:endParaRPr lang="en-US" dirty="0">
              <a:solidFill>
                <a:srgbClr val="1F4E79"/>
              </a:solidFill>
            </a:endParaRPr>
          </a:p>
          <a:p>
            <a:r>
              <a:rPr lang="en-US" dirty="0">
                <a:solidFill>
                  <a:srgbClr val="1F4E79"/>
                </a:solidFill>
              </a:rPr>
              <a:t>GitHub: </a:t>
            </a:r>
            <a:r>
              <a:rPr lang="en-US" dirty="0">
                <a:solidFill>
                  <a:srgbClr val="1F4E79"/>
                </a:solidFill>
                <a:hlinkClick r:id="rId2"/>
              </a:rPr>
              <a:t>https://github.com/ehennis</a:t>
            </a:r>
            <a:endParaRPr lang="en-US" dirty="0">
              <a:solidFill>
                <a:srgbClr val="1F4E79"/>
              </a:solidFill>
            </a:endParaRPr>
          </a:p>
          <a:p>
            <a:r>
              <a:rPr lang="en-US" dirty="0">
                <a:solidFill>
                  <a:srgbClr val="1F4E79"/>
                </a:solidFill>
              </a:rPr>
              <a:t>YouTube: Evan Hennis</a:t>
            </a:r>
          </a:p>
          <a:p>
            <a:r>
              <a:rPr lang="en-US" dirty="0">
                <a:solidFill>
                  <a:srgbClr val="1F4E79"/>
                </a:solidFill>
              </a:rPr>
              <a:t>Blog: </a:t>
            </a:r>
            <a:r>
              <a:rPr lang="en-US" dirty="0">
                <a:solidFill>
                  <a:srgbClr val="1F4E79"/>
                </a:solidFill>
                <a:hlinkClick r:id="rId3"/>
              </a:rPr>
              <a:t>http://blog.eckronsoftware.com</a:t>
            </a:r>
            <a:endParaRPr lang="en-US" dirty="0">
              <a:solidFill>
                <a:srgbClr val="1F4E79"/>
              </a:solidFill>
            </a:endParaRPr>
          </a:p>
          <a:p>
            <a:r>
              <a:rPr lang="en-US" dirty="0">
                <a:solidFill>
                  <a:srgbClr val="1F4E79"/>
                </a:solidFill>
              </a:rPr>
              <a:t>Email: </a:t>
            </a:r>
            <a:r>
              <a:rPr lang="en-US" dirty="0">
                <a:solidFill>
                  <a:srgbClr val="1F4E79"/>
                </a:solidFill>
                <a:hlinkClick r:id="rId4"/>
              </a:rPr>
              <a:t>EvanHennis@gmail.com</a:t>
            </a:r>
            <a:endParaRPr lang="en-US" dirty="0">
              <a:solidFill>
                <a:srgbClr val="1F4E7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0291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41171E0-61E5-4783-9EF2-6A52CFAF0A0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3" y="0"/>
            <a:ext cx="121819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03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8972D-19AF-4770-965A-06EA79781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accent5">
                    <a:lumMod val="50000"/>
                  </a:schemeClr>
                </a:solidFill>
              </a:rPr>
              <a:t>Deep Learning for Basketball Scores 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EFD57-A438-4A13-8DBA-921614D65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  <a:hlinkClick r:id="rId2"/>
              </a:rPr>
              <a:t>https://www.manning.com/liveprojectseries/deep-learning-for-basketball-scores-prediction-ser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strike="sngStrike" dirty="0">
                <a:solidFill>
                  <a:schemeClr val="accent5">
                    <a:lumMod val="50000"/>
                  </a:schemeClr>
                </a:solidFill>
              </a:rPr>
              <a:t>35% discount code (all products): ctwnecode22</a:t>
            </a:r>
          </a:p>
          <a:p>
            <a:pPr lvl="1"/>
            <a:r>
              <a:rPr lang="en-US" dirty="0">
                <a:solidFill>
                  <a:schemeClr val="accent5">
                    <a:lumMod val="50000"/>
                  </a:schemeClr>
                </a:solidFill>
                <a:hlinkClick r:id="rId3"/>
              </a:rPr>
              <a:t>http://mng.bz/PnRP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525990-AECE-D3C4-1B6C-065B462FF1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8527" y="2529273"/>
            <a:ext cx="2514600" cy="32575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A0C03EF-B7BE-5DFA-8E1C-9FDC2B07F2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2837" y="4136081"/>
            <a:ext cx="1695450" cy="22764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81C3F1B-DD65-CE81-B35F-4365B554C0D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08085" y="4136081"/>
            <a:ext cx="1704975" cy="22383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38C0136-73B3-1178-EF62-F22A6849FD9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52858" y="4131318"/>
            <a:ext cx="1714500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482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E9604-4FE7-06C2-0210-BCCC2B210A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This is NOT a sales pitch!</a:t>
            </a:r>
          </a:p>
        </p:txBody>
      </p:sp>
    </p:spTree>
    <p:extLst>
      <p:ext uri="{BB962C8B-B14F-4D97-AF65-F5344CB8AC3E}">
        <p14:creationId xmlns:p14="http://schemas.microsoft.com/office/powerpoint/2010/main" val="3279083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CDF8B-9B55-4731-A3D9-E0EE17213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FFEAB-96DA-4594-8268-CFF457266D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Deep Learning Introduction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Project Introduction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Facebook’s Guide to Machine Learning</a:t>
            </a:r>
          </a:p>
          <a:p>
            <a:pPr lvl="1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Goal Definition</a:t>
            </a:r>
          </a:p>
          <a:p>
            <a:pPr lvl="1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Data Gathering</a:t>
            </a:r>
          </a:p>
          <a:p>
            <a:pPr lvl="1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Data Parsing</a:t>
            </a:r>
          </a:p>
          <a:p>
            <a:pPr lvl="1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Model Creation</a:t>
            </a:r>
          </a:p>
          <a:p>
            <a:pPr lvl="1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Accuracy Testing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Web Deployment (TensorFlow.JS)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Android Deployment (TensorFlow Lite)</a:t>
            </a:r>
          </a:p>
          <a:p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5007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7E370-566B-747D-BB32-9F78550F3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Deep Learning Introduction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30E73-40A2-A4D4-E107-3E5DA58B43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Using a neural network to convert Celsius to Fahrenheit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  <a:hlinkClick r:id="rId2"/>
              </a:rPr>
              <a:t>https://github.com/ehennis/Blog/blob/master/DeepLearningBasketball/GDGSuncoast/CtoF.ipynb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6837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8972D-19AF-4770-965A-06EA79781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Project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EFD57-A438-4A13-8DBA-921614D65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Idea: Wanted to put my master’s degree to use on a real project and gambling became legal in Iowa and I wanted to lose money slower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Technologies:</a:t>
            </a:r>
          </a:p>
          <a:p>
            <a:pPr lvl="1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TensorFlow v2</a:t>
            </a:r>
          </a:p>
          <a:p>
            <a:pPr lvl="1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Google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Colab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Notebook</a:t>
            </a:r>
          </a:p>
          <a:p>
            <a:pPr lvl="1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Something for the web</a:t>
            </a:r>
          </a:p>
          <a:p>
            <a:pPr lvl="1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Something for Android</a:t>
            </a:r>
          </a:p>
        </p:txBody>
      </p:sp>
    </p:spTree>
    <p:extLst>
      <p:ext uri="{BB962C8B-B14F-4D97-AF65-F5344CB8AC3E}">
        <p14:creationId xmlns:p14="http://schemas.microsoft.com/office/powerpoint/2010/main" val="25144711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EDA71-1BDB-4194-AF65-CAEDA420A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Facebook Field Guide to Machine Learning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2B6371-C40F-4B2E-9B16-BFF62B665C2F}"/>
              </a:ext>
            </a:extLst>
          </p:cNvPr>
          <p:cNvSpPr txBox="1"/>
          <p:nvPr/>
        </p:nvSpPr>
        <p:spPr>
          <a:xfrm>
            <a:off x="0" y="6308209"/>
            <a:ext cx="95919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https://research.fb.com/blog/2018/05/the-facebook-field-guide-to-machine-learning-video-series/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4931A4E-EB85-49B5-B3AA-E3A5432FE8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320" y="1467149"/>
            <a:ext cx="10355624" cy="4562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22923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4034</TotalTime>
  <Words>656</Words>
  <Application>Microsoft Office PowerPoint</Application>
  <PresentationFormat>Widescreen</PresentationFormat>
  <Paragraphs>113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Deep Learning for Basketball</vt:lpstr>
      <vt:lpstr>Bio</vt:lpstr>
      <vt:lpstr>PowerPoint Presentation</vt:lpstr>
      <vt:lpstr>Deep Learning for Basketball Scores Prediction</vt:lpstr>
      <vt:lpstr>This is NOT a sales pitch!</vt:lpstr>
      <vt:lpstr>Overview</vt:lpstr>
      <vt:lpstr>Deep Learning Introduction</vt:lpstr>
      <vt:lpstr>Project Introduction</vt:lpstr>
      <vt:lpstr>Facebook Field Guide to Machine Learning</vt:lpstr>
      <vt:lpstr>Goal Defining</vt:lpstr>
      <vt:lpstr>Data Gathering</vt:lpstr>
      <vt:lpstr>Data Parsing</vt:lpstr>
      <vt:lpstr>Model Creation</vt:lpstr>
      <vt:lpstr>Accuracy Testing</vt:lpstr>
      <vt:lpstr>Web Deployment</vt:lpstr>
      <vt:lpstr>Android Deployment</vt:lpstr>
      <vt:lpstr>Future Projects</vt:lpstr>
      <vt:lpstr>Conclusion</vt:lpstr>
      <vt:lpstr>Links</vt:lpstr>
      <vt:lpstr>My Information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Reinforcement Learning feat Q-Learning</dc:title>
  <dc:creator>Evan Hennis</dc:creator>
  <cp:lastModifiedBy>Evan Hennis</cp:lastModifiedBy>
  <cp:revision>65</cp:revision>
  <dcterms:created xsi:type="dcterms:W3CDTF">2018-12-07T20:29:05Z</dcterms:created>
  <dcterms:modified xsi:type="dcterms:W3CDTF">2022-08-23T21:50:49Z</dcterms:modified>
</cp:coreProperties>
</file>