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70" r:id="rId3"/>
    <p:sldId id="257" r:id="rId4"/>
    <p:sldId id="258" r:id="rId5"/>
    <p:sldId id="271" r:id="rId6"/>
    <p:sldId id="260" r:id="rId7"/>
    <p:sldId id="261" r:id="rId8"/>
    <p:sldId id="262" r:id="rId9"/>
    <p:sldId id="267" r:id="rId10"/>
    <p:sldId id="272" r:id="rId11"/>
    <p:sldId id="273" r:id="rId12"/>
    <p:sldId id="268" r:id="rId13"/>
    <p:sldId id="259" r:id="rId14"/>
    <p:sldId id="263" r:id="rId15"/>
    <p:sldId id="264" r:id="rId16"/>
    <p:sldId id="269" r:id="rId17"/>
    <p:sldId id="265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 am going to show how MY system is set up. In the future I want to move this completely online with Google </a:t>
            </a:r>
            <a:r>
              <a:rPr lang="en-US" dirty="0" err="1"/>
              <a:t>Colab</a:t>
            </a:r>
            <a:r>
              <a:rPr lang="en-US" dirty="0"/>
              <a:t> so it won’t be as much of an issue.</a:t>
            </a:r>
          </a:p>
          <a:p>
            <a:r>
              <a:rPr lang="en-US" dirty="0"/>
              <a:t>Second, I will introduce RL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Third, I will quickly cover MDPs, Value Iteration, Policy Iteration</a:t>
            </a:r>
          </a:p>
          <a:p>
            <a:r>
              <a:rPr lang="en-US" dirty="0"/>
              <a:t>Finally, I will work through the 4 stages of the Q-Learning evolution. The original Q-Learner from 1989, Double Q-Learner from 2010, Deep Q-Network from 2015, and finally the Double DQN from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psychology decision-making is regarded as the cognitive process resulting in the selection of a belief. Meaning, we take in our environment, or inputs, do some processing on them, and output a decision.</a:t>
            </a:r>
          </a:p>
          <a:p>
            <a:r>
              <a:rPr lang="en-US" dirty="0"/>
              <a:t>In Reinforcement Learning, we do an ACTION in a certain STATE in the environment. The environment then returns our NEXT STATE and our REWARD. This continues until the POLICY is learned.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Bellman’s Equation is THE equation in machine learning.</a:t>
            </a:r>
          </a:p>
          <a:p>
            <a:r>
              <a:rPr lang="en-US" dirty="0"/>
              <a:t>~~Walkthrough each symbol~~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87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2 examples of the Discount Factor/Gamma</a:t>
            </a:r>
          </a:p>
          <a:p>
            <a:r>
              <a:rPr lang="en-US" dirty="0"/>
              <a:t>First, this is what it looks like when you have a reward 4 states away. It demonstrates how the value propagates back to your current state</a:t>
            </a:r>
          </a:p>
          <a:p>
            <a:r>
              <a:rPr lang="en-US" dirty="0"/>
              <a:t>Second, this is how the reward would propagate after a single run of the Value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0DBD2-A729-404D-91D2-2A01589A45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5500C-A2CA-40E8-A0EB-BB393BE4E6A4}"/>
              </a:ext>
            </a:extLst>
          </p:cNvPr>
          <p:cNvSpPr txBox="1"/>
          <p:nvPr/>
        </p:nvSpPr>
        <p:spPr>
          <a:xfrm>
            <a:off x="840259" y="667265"/>
            <a:ext cx="9502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4E79"/>
                </a:solidFill>
              </a:rPr>
              <a:t>TODO:</a:t>
            </a:r>
          </a:p>
          <a:p>
            <a:r>
              <a:rPr lang="en-US" dirty="0">
                <a:solidFill>
                  <a:srgbClr val="1F4E79"/>
                </a:solidFill>
              </a:rPr>
              <a:t>Add RL-Agent Stuff</a:t>
            </a:r>
          </a:p>
          <a:p>
            <a:r>
              <a:rPr lang="en-US" dirty="0">
                <a:solidFill>
                  <a:srgbClr val="1F4E79"/>
                </a:solidFill>
              </a:rPr>
              <a:t>Update to use TF v2</a:t>
            </a:r>
          </a:p>
          <a:p>
            <a:r>
              <a:rPr lang="en-US" dirty="0">
                <a:solidFill>
                  <a:srgbClr val="1F4E79"/>
                </a:solidFill>
              </a:rPr>
              <a:t>Get some topics from Google I/O, DeepMind, </a:t>
            </a:r>
            <a:r>
              <a:rPr lang="en-US" dirty="0" err="1">
                <a:solidFill>
                  <a:srgbClr val="1F4E79"/>
                </a:solidFill>
              </a:rPr>
              <a:t>OpenAI</a:t>
            </a:r>
            <a:r>
              <a:rPr lang="en-US" dirty="0">
                <a:solidFill>
                  <a:srgbClr val="1F4E7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578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5109-8368-4C0A-957F-31200A5E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Bellman’s Equation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BF7227-045E-496B-BCE5-FABE2388F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2563" y="1690688"/>
            <a:ext cx="7085769" cy="1188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408C6-CFD5-407D-825C-26AB2677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29" y="3016251"/>
            <a:ext cx="7672227" cy="176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BD0828-A0A9-44E1-AC81-FB4146D4BCF1}"/>
              </a:ext>
            </a:extLst>
          </p:cNvPr>
          <p:cNvSpPr txBox="1"/>
          <p:nvPr/>
        </p:nvSpPr>
        <p:spPr>
          <a:xfrm>
            <a:off x="838200" y="5365021"/>
            <a:ext cx="6995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Optimal Policy: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EE3E9-3D4F-4C08-B9BE-0D0BC7337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429" y="5350477"/>
            <a:ext cx="7193547" cy="8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1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8315DA-C2D6-40BF-A0F9-6EF94A0AA7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Discount Factor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8315DA-C2D6-40BF-A0F9-6EF94A0AA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4174E0-9011-4F63-9B65-49778FE78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569" y="1728486"/>
            <a:ext cx="8138672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AFBEB-78BB-4A1A-B5E2-8BEE6A31C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569" y="3847201"/>
            <a:ext cx="2023290" cy="2290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0365BC-CD55-49D7-8CA3-DAD8FBB58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031" y="3958412"/>
            <a:ext cx="1759938" cy="1925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F6614-FDE0-4DF8-BBD1-623FFA0BE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7859" y="4707924"/>
            <a:ext cx="541405" cy="433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4AF8C-C0B9-4B49-8161-383E60A592FB}"/>
              </a:ext>
            </a:extLst>
          </p:cNvPr>
          <p:cNvSpPr txBox="1"/>
          <p:nvPr/>
        </p:nvSpPr>
        <p:spPr>
          <a:xfrm>
            <a:off x="976184" y="197708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Gamma: 0.8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62C1B-AB21-405F-923F-0032197AE969}"/>
              </a:ext>
            </a:extLst>
          </p:cNvPr>
          <p:cNvSpPr txBox="1"/>
          <p:nvPr/>
        </p:nvSpPr>
        <p:spPr>
          <a:xfrm>
            <a:off x="976184" y="473653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Gamma: 0.9</a:t>
            </a:r>
          </a:p>
        </p:txBody>
      </p:sp>
    </p:spTree>
    <p:extLst>
      <p:ext uri="{BB962C8B-B14F-4D97-AF65-F5344CB8AC3E}">
        <p14:creationId xmlns:p14="http://schemas.microsoft.com/office/powerpoint/2010/main" val="204005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25288-E2ED-4A0C-A382-6235BA70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79" y="2534658"/>
            <a:ext cx="7300772" cy="1537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EA207-CEE5-40B2-B975-B72466F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0650-62D0-4086-A56C-668A4CC8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6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Instead of the optimal policy we find the maximum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Value Function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94A47D-090B-4CFB-824B-DEDC781F5DC7}"/>
              </a:ext>
            </a:extLst>
          </p:cNvPr>
          <p:cNvSpPr txBox="1">
            <a:spLocks/>
          </p:cNvSpPr>
          <p:nvPr/>
        </p:nvSpPr>
        <p:spPr>
          <a:xfrm>
            <a:off x="838200" y="3987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Policy Iteration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D30AE9-85CD-461B-91A3-DA4B34DFC1D1}"/>
              </a:ext>
            </a:extLst>
          </p:cNvPr>
          <p:cNvSpPr txBox="1">
            <a:spLocks/>
          </p:cNvSpPr>
          <p:nvPr/>
        </p:nvSpPr>
        <p:spPr>
          <a:xfrm>
            <a:off x="838200" y="5110509"/>
            <a:ext cx="10515600" cy="22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Update the policy directly instead of trying to find the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Ex: Using linear equations find the infinite reward for each state using current policy. Change first action and repeat.</a:t>
            </a:r>
          </a:p>
        </p:txBody>
      </p:sp>
    </p:spTree>
    <p:extLst>
      <p:ext uri="{BB962C8B-B14F-4D97-AF65-F5344CB8AC3E}">
        <p14:creationId xmlns:p14="http://schemas.microsoft.com/office/powerpoint/2010/main" val="378967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AC89-1D16-4D83-A894-31174573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332F-6F43-478B-B16F-C7F11315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(1989 Chris Watkins)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Q-Learning (2010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van Hasselt)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DQN (2015 Google DeepMind)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DDQN (2016 Google DeepMind)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9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A3D0-C4F0-46D7-B088-4DF0C38B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E517-90DF-4945-91CB-75379883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Chris Watkins (1989) based off of what Richard Sutton was doing with RL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 technique using a Q table to learn the optimal policy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Free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07013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7399-EF2B-4768-9D76-3533BF5B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6AE5-037D-49D2-BDB0-68E1A6CF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van Hasselt (2010)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Q-Learning uses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max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it has a tendency to overestimate values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Introducing a second Q table solved this issue by grabbing the action with the max value in the second table and using that in the first table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24237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AFF9-2F3F-49D1-8D5A-260CFE2D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C6DC-785D-45CB-8A01-DDD799145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Based on how our brains work in processing data using interconnected neurons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Function Approximation: Selecting a function instead of a discrete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86084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1AF4-A378-4555-AF6B-D2559FE7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B517-48B3-4FEB-8DDC-AC027F55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Created by Google DeepMind (2015) to demonstrate the power of function approximation while trying to master Atari games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Replaced the Q table with a Neural Network to allow a continuous environment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292218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598C-43BF-4918-80DA-E6670E2E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Deep Q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DB60-08BC-4EB1-BCF5-0BB46D2A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Created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by Google DeepMind (2016) by using the concepts in Double Q-Learning and adding a second Neural Network.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The Notebook!</a:t>
            </a:r>
          </a:p>
        </p:txBody>
      </p:sp>
    </p:spTree>
    <p:extLst>
      <p:ext uri="{BB962C8B-B14F-4D97-AF65-F5344CB8AC3E}">
        <p14:creationId xmlns:p14="http://schemas.microsoft.com/office/powerpoint/2010/main" val="315511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https://github.com/ehennis</a:t>
            </a: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https://eckronsoftware.wordpress.com</a:t>
            </a:r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Exploring Reinforcement Learning through the evolution of the Q-Learner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706427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706427"/>
            <a:ext cx="5050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My Environment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Introduce RL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Markov Decision Process, Value Iteration, and Policy Iteration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Q-Learner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Q-Learner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DQN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Double DQN</a:t>
            </a: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Windows 10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Python 3.6.1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Anaconda3 4.4.0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1.2.0 (&lt;- TFv2 alpha released)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2.0.5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Gym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OpenAI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 0.9.1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NumPy 1.12.1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MatPlotLib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2.0.2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7E00-DF0D-4557-B6CB-9B3A3524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A543-0785-4AE0-8C42-75A0DCE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TIP: To get to the root of your drive start from a command line</a:t>
            </a:r>
          </a:p>
          <a:p>
            <a:pPr lvl="1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Open-source web application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Markdown and Code (40+ languages)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Interactive Output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6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91E2-2BD5-4712-BF13-305B9BED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0452-3815-4F51-A9C8-148C2008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Psychology of learning!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Action -&gt; Reward -&gt; Learn!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Richard Sutton and Andrew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Barto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Reinforcement Learning: An Introduction (1998)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0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FB16-F1F9-4B37-AE63-72197685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Markov Decision Process (MDP)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528A-F037-412D-BBF8-B3BE84AA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16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Mathematical framework for modeling decision-making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Discrete in time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4 main parts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S: Finite set of states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A: Finite set of actions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s,s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’): Probability that action a in state s at time t will lead to s’ at time t’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baseline="-250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s,s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’): Immediate reward of taking action a in state s and moving to state s’</a:t>
            </a:r>
          </a:p>
        </p:txBody>
      </p:sp>
    </p:spTree>
    <p:extLst>
      <p:ext uri="{BB962C8B-B14F-4D97-AF65-F5344CB8AC3E}">
        <p14:creationId xmlns:p14="http://schemas.microsoft.com/office/powerpoint/2010/main" val="254880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813</Words>
  <Application>Microsoft Office PowerPoint</Application>
  <PresentationFormat>Widescreen</PresentationFormat>
  <Paragraphs>114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Reinforcement Learning</vt:lpstr>
      <vt:lpstr>Bio</vt:lpstr>
      <vt:lpstr>PowerPoint Presentation</vt:lpstr>
      <vt:lpstr>Overview</vt:lpstr>
      <vt:lpstr>Environment Setup</vt:lpstr>
      <vt:lpstr>Jupyter Notebooks</vt:lpstr>
      <vt:lpstr>Reinforcement Learning Basics</vt:lpstr>
      <vt:lpstr>Markov Decision Process (MDP)</vt:lpstr>
      <vt:lpstr>Bellman’s Equation</vt:lpstr>
      <vt:lpstr>Discount Factor (γ)</vt:lpstr>
      <vt:lpstr>Value Iteration</vt:lpstr>
      <vt:lpstr>Q-Learning Milestones</vt:lpstr>
      <vt:lpstr>Q-Learning</vt:lpstr>
      <vt:lpstr>Double Q-Learning</vt:lpstr>
      <vt:lpstr>Neural Network</vt:lpstr>
      <vt:lpstr>Deep Q Network</vt:lpstr>
      <vt:lpstr>Double Deep Q Network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24</cp:revision>
  <dcterms:created xsi:type="dcterms:W3CDTF">2018-12-07T20:29:05Z</dcterms:created>
  <dcterms:modified xsi:type="dcterms:W3CDTF">2019-05-11T20:40:37Z</dcterms:modified>
</cp:coreProperties>
</file>