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70" r:id="rId2"/>
    <p:sldId id="257" r:id="rId3"/>
    <p:sldId id="258" r:id="rId4"/>
    <p:sldId id="271" r:id="rId5"/>
    <p:sldId id="260" r:id="rId6"/>
    <p:sldId id="261" r:id="rId7"/>
    <p:sldId id="262" r:id="rId8"/>
    <p:sldId id="267" r:id="rId9"/>
    <p:sldId id="272" r:id="rId10"/>
    <p:sldId id="268" r:id="rId11"/>
    <p:sldId id="259" r:id="rId12"/>
    <p:sldId id="263" r:id="rId13"/>
    <p:sldId id="264" r:id="rId14"/>
    <p:sldId id="269" r:id="rId15"/>
    <p:sldId id="265" r:id="rId16"/>
    <p:sldId id="26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0" autoAdjust="0"/>
    <p:restoredTop sz="86410"/>
  </p:normalViewPr>
  <p:slideViewPr>
    <p:cSldViewPr snapToGrid="0">
      <p:cViewPr varScale="1">
        <p:scale>
          <a:sx n="78" d="100"/>
          <a:sy n="78" d="100"/>
        </p:scale>
        <p:origin x="120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3264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34A0A9-D2B9-4D21-8054-CE3E8EA3318B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20DBD2-A729-404D-91D2-2A01589A4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316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A70453-7C67-4726-B763-ED32EAAD668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5548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First, I am going to show how MY system is set up. In the future I want to move this completely online with Google </a:t>
            </a:r>
            <a:r>
              <a:rPr lang="en-US" dirty="0" err="1"/>
              <a:t>Colab</a:t>
            </a:r>
            <a:r>
              <a:rPr lang="en-US" dirty="0"/>
              <a:t> so it won’t be as much of an issue.</a:t>
            </a:r>
          </a:p>
          <a:p>
            <a:r>
              <a:rPr lang="en-US" dirty="0"/>
              <a:t>Second, I will introduce RL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Third, I will quickly cover MDPs, Value Iteration, Policy Iteration</a:t>
            </a:r>
          </a:p>
          <a:p>
            <a:r>
              <a:rPr lang="en-US" dirty="0"/>
              <a:t>Finally, I will work through the 4 stages of the Q-Learning evolution. The original Q-Learner from 1989, Double Q-Learner from 2010, Deep Q-Network from 2015, and finally the Double DQN from 2016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A70453-7C67-4726-B763-ED32EAAD668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5158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20DBD2-A729-404D-91D2-2A01589A458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7797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psychology decision-making is regarded as the cognitive process resulting in the selection of a belief. Meaning, we take in our environment, or inputs, do some processing on them, and output a decision.</a:t>
            </a:r>
          </a:p>
          <a:p>
            <a:r>
              <a:rPr lang="en-US" dirty="0"/>
              <a:t>In Reinforcement Learning, we do an ACTION in a certain STATE in the environment. The environment then returns our NEXT STATE and our REWARD. This continues until the POLICY is learned.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20DBD2-A729-404D-91D2-2A01589A458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5222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20DBD2-A729-404D-91D2-2A01589A458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4818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Bellman’s Equation is THE equation in </a:t>
            </a:r>
            <a:r>
              <a:rPr lang="en-US"/>
              <a:t>machine learning.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NOTE: If you discount factor is 0.8 after 5 steps you get a reward of 4 the present value of that reward is 0.8^4 * 5 or ~2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20DBD2-A729-404D-91D2-2A01589A458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887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5E9E2-31D8-4A8F-851F-32DC73811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93444B-1C3A-4208-A89E-9DD23A59D8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89E3D-629E-4E9A-A45E-39D2F0387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A80A-DCF6-416C-B4E9-4897677234EE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4C14B3-A96A-41AE-8618-8168921F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9E1B66-28F2-483D-975D-3BF08D16D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001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237C2-BB42-48F9-AAEF-BACAAE030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0E18EA-62A3-4C16-87E4-8F8EA965A4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F69B6E-1148-4602-A418-A47E1119C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A80A-DCF6-416C-B4E9-4897677234EE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CEAB26-C976-40D8-AA5D-BB38FF72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5A7F1-3460-4592-A240-2E7125A90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712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E6945C-628F-4C5D-B8A4-594A2B70FB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A97763-FAE0-4FBC-AA03-24E7A3C063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12585A-57B0-4DB8-BD04-BA85307C4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A80A-DCF6-416C-B4E9-4897677234EE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4074E-6517-4A9A-91FB-DE4088BDB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7019E3-1B2C-49E1-9960-B01DB004E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454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10BFE-BB83-4BFA-A4F7-02630D874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F88A5-022B-4F94-A6C3-467940BE2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70980C-5EAE-4AC1-BBD0-6D65A6845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A80A-DCF6-416C-B4E9-4897677234EE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FED53E-ABAE-48FF-8AD1-6414F1C07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1C3DEB-D506-4497-B5B1-A018F51DA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185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B6B25-9ACD-48BE-B66E-8285DAE27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06243B-1E39-4423-A0CE-FE98D95388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69908F-7A3B-4C1F-8619-840068D97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A80A-DCF6-416C-B4E9-4897677234EE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13402-256B-4401-9AC9-01E549FA2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E2BE0E-A105-4FE2-8EF0-130130140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648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8ED57-19A0-458C-B65D-7E99D1F38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2DE22-761F-485C-B746-99F54601FB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E47854-0ACD-4A85-A15F-B794D887A1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E3E7A-B735-4FD4-A13A-EFAC58DD1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A80A-DCF6-416C-B4E9-4897677234EE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D9BBCD-9DC3-471C-AF96-9D1C66AEB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63F2B2-E6DF-43E6-A128-51B3F53F3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117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27BC4-0028-4EB8-A592-C09D701D9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26E3E2-4E5C-4F3E-9F6A-F8A8BBBCAF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0E9E6B-576B-43B9-A083-C056B0342D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602E58-E158-4726-878B-31824A37B7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FFABD1-702A-4BF7-8B2F-E5F6CDA03A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06AE5B-D757-4F4B-B5B0-D6D0B155C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A80A-DCF6-416C-B4E9-4897677234EE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839EFF-F08A-4221-B9A5-92D45AA16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A842F1-2E16-4243-AFB0-3AFF1DE23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197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2220B-46D6-43A2-968F-54354D2C2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10C1AC-10D9-43F7-B73C-D2CBE57A3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A80A-DCF6-416C-B4E9-4897677234EE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EDE68C-343E-4BD4-86C7-36DE12650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FE5663-DEDD-4564-88CA-FA7283D7D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283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DCCE3C-40A6-4BEA-A5D0-86478F119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A80A-DCF6-416C-B4E9-4897677234EE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808AC0-BE9D-43C7-A591-D35B3FDC7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270CF-3BD3-466A-90F6-26E2A4DEF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325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79C77-4EEC-4D0C-9FF4-FE3551C43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AF9A4-BDF6-4A80-A7C4-58EF60D00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2E9490-039C-4C16-A735-168955E181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0627C8-F98F-4D67-BCBE-7E1792A8A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A80A-DCF6-416C-B4E9-4897677234EE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752A4A-E86F-4A19-9D53-44B59AECF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C5B9DD-6311-4127-8012-B4818FE0A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120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1039F-E522-48D5-B7E2-65063A459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4EB688-EA7F-4FD8-B49F-054C52B3AB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BCCD63-6F40-4BF2-9DE0-7DA09C62BE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5FBFD5-15E2-4E25-844C-DF04B3EC3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A80A-DCF6-416C-B4E9-4897677234EE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A1F377-058E-4181-90D7-847073ECE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C2C27-7D6F-408B-A96C-C88546A66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59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2D9224-74C8-4B80-8FC5-0042231BF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045B8A-503E-4393-BCCD-A4312BE6DA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086C7-1DAF-44B0-9B54-681197CB99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DAA80A-DCF6-416C-B4E9-4897677234EE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8E033C-398D-4B2B-B116-EEAA44DC06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91D824-E114-4866-BFC0-BE750D1578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71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journermarablegrimmett.blogspot.com/2011/08/georgia-tech-town-kickoff-tech-partners.html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https://en.wikipedia.org/wiki/Iowa_State_Cyclones_football" TargetMode="Externa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45494-B3DA-4BBA-A290-9BC1D144F6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005"/>
            <a:ext cx="9144000" cy="2387600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Reinforcement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EA185E-817E-4AE6-84A9-2E8D2EB585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488127"/>
            <a:ext cx="9144000" cy="1655762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Exploring Reinforcement Learning through the evolution of the Q-Learner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4FEC39-D6C5-4892-8583-31F4DCB4AFB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15"/>
          <a:stretch/>
        </p:blipFill>
        <p:spPr>
          <a:xfrm>
            <a:off x="1084606" y="4706427"/>
            <a:ext cx="1158864" cy="17846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54F239B-F9D5-412A-984B-375FC7159B4D}"/>
              </a:ext>
            </a:extLst>
          </p:cNvPr>
          <p:cNvSpPr txBox="1"/>
          <p:nvPr/>
        </p:nvSpPr>
        <p:spPr>
          <a:xfrm>
            <a:off x="2339162" y="4706427"/>
            <a:ext cx="505017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5">
                    <a:lumMod val="50000"/>
                  </a:schemeClr>
                </a:solidFill>
              </a:rPr>
              <a:t>Evan Hennis</a:t>
            </a:r>
          </a:p>
          <a:p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Google Developer Expert in Machine Learning</a:t>
            </a:r>
          </a:p>
          <a:p>
            <a:endParaRPr lang="en-US" b="1" dirty="0"/>
          </a:p>
          <a:p>
            <a:r>
              <a:rPr lang="en-US" dirty="0"/>
              <a:t>@</a:t>
            </a:r>
            <a:r>
              <a:rPr lang="en-US" dirty="0" err="1"/>
              <a:t>TheNurl</a:t>
            </a:r>
            <a:endParaRPr lang="en-US" dirty="0"/>
          </a:p>
          <a:p>
            <a:r>
              <a:rPr lang="en-US" dirty="0"/>
              <a:t>https://eckronsoftware.wordpress.com</a:t>
            </a:r>
          </a:p>
          <a:p>
            <a:r>
              <a:rPr lang="en-US" dirty="0"/>
              <a:t>https://github.com/ehennis</a:t>
            </a:r>
          </a:p>
          <a:p>
            <a:r>
              <a:rPr lang="en-US" dirty="0"/>
              <a:t>YouTube: Evan Hennis</a:t>
            </a:r>
          </a:p>
        </p:txBody>
      </p:sp>
    </p:spTree>
    <p:extLst>
      <p:ext uri="{BB962C8B-B14F-4D97-AF65-F5344CB8AC3E}">
        <p14:creationId xmlns:p14="http://schemas.microsoft.com/office/powerpoint/2010/main" val="2002129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B025288-E2ED-4A0C-A382-6235BA7052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379" y="2534658"/>
            <a:ext cx="7300772" cy="153760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DAEA207-CEE5-40B2-B975-B72466FAF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Value Iteration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C0650-62D0-4086-A56C-668A4CC8A5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46637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Instead of the optimal policy we find the maximum value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Value Function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494A47D-090B-4CFB-824B-DEDC781F5DC7}"/>
              </a:ext>
            </a:extLst>
          </p:cNvPr>
          <p:cNvSpPr txBox="1">
            <a:spLocks/>
          </p:cNvSpPr>
          <p:nvPr/>
        </p:nvSpPr>
        <p:spPr>
          <a:xfrm>
            <a:off x="838200" y="398719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Policy Iteration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1D30AE9-85CD-461B-91A3-DA4B34DFC1D1}"/>
              </a:ext>
            </a:extLst>
          </p:cNvPr>
          <p:cNvSpPr txBox="1">
            <a:spLocks/>
          </p:cNvSpPr>
          <p:nvPr/>
        </p:nvSpPr>
        <p:spPr>
          <a:xfrm>
            <a:off x="838200" y="5110509"/>
            <a:ext cx="10515600" cy="22466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Update the policy directly instead of trying to find the value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Ex: Using linear equations find the infinite reward for each state using current policy. Change first action and repeat.</a:t>
            </a:r>
          </a:p>
        </p:txBody>
      </p:sp>
    </p:spTree>
    <p:extLst>
      <p:ext uri="{BB962C8B-B14F-4D97-AF65-F5344CB8AC3E}">
        <p14:creationId xmlns:p14="http://schemas.microsoft.com/office/powerpoint/2010/main" val="37896797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8AC89-1D16-4D83-A894-311745731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Q-Learning Milestones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9332F-6F43-478B-B16F-C7F113151C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Q-Learning (1989 Chris Watkins)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Double Q-Learning (2010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Hado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van Hasselt)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DQN (2015 Google DeepMind)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DDQN (2016 Google DeepMind)</a:t>
            </a: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95923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EA3D0-C4F0-46D7-B088-4DF0C38B2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Q-Learning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9E517-90DF-4945-91CB-75379883CF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Created by Chris Watkins (1989) based off of what Richard Sutton was doing with RL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Reinforcement learning technique using a Q table to learn the optimal policy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Model Free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To The Notebook!</a:t>
            </a:r>
          </a:p>
        </p:txBody>
      </p:sp>
    </p:spTree>
    <p:extLst>
      <p:ext uri="{BB962C8B-B14F-4D97-AF65-F5344CB8AC3E}">
        <p14:creationId xmlns:p14="http://schemas.microsoft.com/office/powerpoint/2010/main" val="20701369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A7399-EF2B-4768-9D76-3533BF5BF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Double Q-Learning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F6AE5-037D-49D2-BDB0-68E1A6CF9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Created by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Hado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van Hasselt (2010)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Q-Learning uses </a:t>
            </a:r>
            <a:r>
              <a:rPr lang="en-US" i="1" dirty="0">
                <a:solidFill>
                  <a:schemeClr val="accent5">
                    <a:lumMod val="50000"/>
                  </a:schemeClr>
                </a:solidFill>
              </a:rPr>
              <a:t>max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and it has a tendency to overestimate values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Introducing a second Q table solved this issue by grabbing the action with the max value in the second table and using that in the first table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To The Notebook!</a:t>
            </a:r>
          </a:p>
        </p:txBody>
      </p:sp>
    </p:spTree>
    <p:extLst>
      <p:ext uri="{BB962C8B-B14F-4D97-AF65-F5344CB8AC3E}">
        <p14:creationId xmlns:p14="http://schemas.microsoft.com/office/powerpoint/2010/main" val="2423796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AFF9-2F3F-49D1-8D5A-260CFE2D1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4C6DC-785D-45CB-8A01-DDD799145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Based on how our brains work in processing data using interconnected neurons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Function Approximation: Selecting a function instead of a discrete value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To The Notebook!</a:t>
            </a:r>
          </a:p>
        </p:txBody>
      </p:sp>
    </p:spTree>
    <p:extLst>
      <p:ext uri="{BB962C8B-B14F-4D97-AF65-F5344CB8AC3E}">
        <p14:creationId xmlns:p14="http://schemas.microsoft.com/office/powerpoint/2010/main" val="38608420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11AF4-A378-4555-AF6B-D2559FE74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Deep Q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4B517-48B3-4FEB-8DDC-AC027F5570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Created by Google DeepMind (2015) to demonstrate the power of function approximation while trying to master Atari games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Replaced the Q table with a Neural Network to allow a continuous environment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To The Notebook!</a:t>
            </a:r>
          </a:p>
        </p:txBody>
      </p:sp>
    </p:spTree>
    <p:extLst>
      <p:ext uri="{BB962C8B-B14F-4D97-AF65-F5344CB8AC3E}">
        <p14:creationId xmlns:p14="http://schemas.microsoft.com/office/powerpoint/2010/main" val="32922189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2598C-43BF-4918-80DA-E6670E2E3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Double Deep Q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1DB60-08BC-4EB1-BCF5-0BB46D2AC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Created by Google DeepMind (2016) by using the concepts in Double Q-Learning and adding a second Neural Network.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To The Notebook!</a:t>
            </a:r>
          </a:p>
        </p:txBody>
      </p:sp>
    </p:spTree>
    <p:extLst>
      <p:ext uri="{BB962C8B-B14F-4D97-AF65-F5344CB8AC3E}">
        <p14:creationId xmlns:p14="http://schemas.microsoft.com/office/powerpoint/2010/main" val="3155111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A295947-B9C9-4DF9-A570-A1E0A47E11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913349" y="3552006"/>
            <a:ext cx="3353322" cy="27571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6C2C66B-682E-4FD2-9170-32CC88A76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Bio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CEAFF-5316-430A-B222-E305CE3A2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BS from Iowa State 2004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MS from Georgia Tech 2018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C# developer since 2004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GDE in Machine Learning 2019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BC318E-8528-44F6-972B-F99EA4FF9D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838200" y="4014937"/>
            <a:ext cx="3330944" cy="22969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486284A-1DF7-4A12-A63F-FF7358B1B7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0876" y="3277784"/>
            <a:ext cx="2701532" cy="3215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772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41171E0-61E5-4783-9EF2-6A52CFAF0A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3" y="0"/>
            <a:ext cx="121819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03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CDF8B-9B55-4731-A3D9-E0EE17213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FFEAB-96DA-4594-8268-CFF457266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My Environment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Introduce RL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Markov Decision Process, Value Iteration, and Policy Iteration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Q-Learner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Double Q-Learner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DQN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Double DQN</a:t>
            </a:r>
          </a:p>
        </p:txBody>
      </p:sp>
    </p:spTree>
    <p:extLst>
      <p:ext uri="{BB962C8B-B14F-4D97-AF65-F5344CB8AC3E}">
        <p14:creationId xmlns:p14="http://schemas.microsoft.com/office/powerpoint/2010/main" val="2975007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8972D-19AF-4770-965A-06EA79781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Environment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EFD57-A438-4A13-8DBA-921614D65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Windows 10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Python 3.6.1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Anaconda3 4.4.0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TensorFlow 1.2.0 (&lt;- TFv2 alpha released)</a:t>
            </a:r>
          </a:p>
          <a:p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Keras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2.0.5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Gym (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OpenAI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) 0.9.1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NumPy 1.12.1</a:t>
            </a:r>
          </a:p>
          <a:p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MatPlotLib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2.0.2</a:t>
            </a:r>
          </a:p>
        </p:txBody>
      </p:sp>
    </p:spTree>
    <p:extLst>
      <p:ext uri="{BB962C8B-B14F-4D97-AF65-F5344CB8AC3E}">
        <p14:creationId xmlns:p14="http://schemas.microsoft.com/office/powerpoint/2010/main" val="2514471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47E00-DF0D-4557-B6CB-9B3A3524A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Jupyter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Notebooks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0A543-0785-4AE0-8C42-75A0DCE1F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TIP: To get to the root of your drive start from a command line</a:t>
            </a:r>
          </a:p>
          <a:p>
            <a:pPr lvl="1"/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jupyter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notebook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Open-source web application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Markdown and Code (40+ languages)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Interactive Output</a:t>
            </a:r>
          </a:p>
          <a:p>
            <a:pPr lvl="1"/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7565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C91E2-2BD5-4712-BF13-305B9BEDD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Reinforcement Learning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60452-3815-4F51-A9C8-148C2008ED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Psychology of learning!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Action -&gt; Reward -&gt; Learn!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Richard Sutton and Andrew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Barto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Reinforcement Learning: An Introduction (1998)</a:t>
            </a:r>
          </a:p>
          <a:p>
            <a:pPr marL="0" indent="0">
              <a:buNone/>
            </a:pP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5104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4FB16-F1F9-4B37-AE63-721976855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86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Markov Decision Process (MDP)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7528A-F037-412D-BBF8-B3BE84AA6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0165"/>
            <a:ext cx="10515600" cy="503237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Mathematical framework for modeling decision-making</a:t>
            </a: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Discrete in time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4 main parts</a:t>
            </a: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S: Finite set of states</a:t>
            </a: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A: Finite set of actions</a:t>
            </a: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P</a:t>
            </a:r>
            <a:r>
              <a:rPr lang="en-US" baseline="-25000" dirty="0">
                <a:solidFill>
                  <a:schemeClr val="accent5">
                    <a:lumMod val="50000"/>
                  </a:schemeClr>
                </a:solidFill>
              </a:rPr>
              <a:t>a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(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s,s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’): Probability that action a in state s at time t will lead to s’ at time t’</a:t>
            </a: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R</a:t>
            </a:r>
            <a:r>
              <a:rPr lang="en-US" baseline="-25000" dirty="0">
                <a:solidFill>
                  <a:schemeClr val="accent5">
                    <a:lumMod val="50000"/>
                  </a:schemeClr>
                </a:solidFill>
              </a:rPr>
              <a:t>a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(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s,s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’): Immediate reward of taking action a in state s and moving to state s’</a:t>
            </a:r>
          </a:p>
        </p:txBody>
      </p:sp>
    </p:spTree>
    <p:extLst>
      <p:ext uri="{BB962C8B-B14F-4D97-AF65-F5344CB8AC3E}">
        <p14:creationId xmlns:p14="http://schemas.microsoft.com/office/powerpoint/2010/main" val="2548805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E5109-8368-4C0A-957F-31200A5E2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Bellman’s Equation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EBF7227-045E-496B-BCE5-FABE2388F2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72563" y="1690688"/>
            <a:ext cx="7085769" cy="11884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A7408C6-CFD5-407D-825C-26AB2677F7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0429" y="3016251"/>
            <a:ext cx="7672227" cy="17694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4BD0828-A0A9-44E1-AC81-FB4146D4BCF1}"/>
              </a:ext>
            </a:extLst>
          </p:cNvPr>
          <p:cNvSpPr txBox="1"/>
          <p:nvPr/>
        </p:nvSpPr>
        <p:spPr>
          <a:xfrm>
            <a:off x="838200" y="5365021"/>
            <a:ext cx="69959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Optimal Policy: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7BEE3E9-3D4F-4C08-B9BE-0D0BC73377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6429" y="5350477"/>
            <a:ext cx="7193547" cy="865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314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721</Words>
  <Application>Microsoft Office PowerPoint</Application>
  <PresentationFormat>Widescreen</PresentationFormat>
  <Paragraphs>98</Paragraphs>
  <Slides>16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Reinforcement Learning</vt:lpstr>
      <vt:lpstr>Bio</vt:lpstr>
      <vt:lpstr>PowerPoint Presentation</vt:lpstr>
      <vt:lpstr>Overview</vt:lpstr>
      <vt:lpstr>Environment Setup</vt:lpstr>
      <vt:lpstr>Jupyter Notebooks</vt:lpstr>
      <vt:lpstr>Reinforcement Learning Basics</vt:lpstr>
      <vt:lpstr>Markov Decision Process (MDP)</vt:lpstr>
      <vt:lpstr>Bellman’s Equation</vt:lpstr>
      <vt:lpstr>Value Iteration</vt:lpstr>
      <vt:lpstr>Q-Learning Milestones</vt:lpstr>
      <vt:lpstr>Q-Learning</vt:lpstr>
      <vt:lpstr>Double Q-Learning</vt:lpstr>
      <vt:lpstr>Neural Network</vt:lpstr>
      <vt:lpstr>Deep Q Network</vt:lpstr>
      <vt:lpstr>Double Deep Q Network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Reinforcement Learning feat Q-Learning</dc:title>
  <dc:creator>Evan Hennis</dc:creator>
  <cp:lastModifiedBy>Evan Hennis</cp:lastModifiedBy>
  <cp:revision>22</cp:revision>
  <dcterms:created xsi:type="dcterms:W3CDTF">2018-12-07T20:29:05Z</dcterms:created>
  <dcterms:modified xsi:type="dcterms:W3CDTF">2019-04-07T15:57:33Z</dcterms:modified>
</cp:coreProperties>
</file>