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38E51-BB60-4FB8-A27A-0867019A2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6BA6F-4658-4345-8AC6-8C1393376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4E6B9-7853-4FEF-8AF4-B0BE3095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2DBFD-F3C3-4D23-9244-0C5DD161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DAF43-C8A2-4124-81C7-AF4EBAE5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6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C2B9A-9EF0-46EB-A268-38367082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242D5-A67F-4EBE-B072-7DA3B60B9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17B7F-AB77-4A41-9AAC-1B8C164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B2BA5-ADC2-46D5-8CD7-9882B904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B1D52-35B8-40AE-8CF6-DFF3CA0A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8957FC-45BC-4246-8B7B-7C7226D14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731AA-92AC-4D59-8623-E5D6B2064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BC1CE-4F92-45F6-BCAF-5B3F1693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F5921-F79A-4BA3-BEE8-078D941B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EA71A-D27B-4431-AD89-D71D100F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3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3414B-527A-41A8-89F4-3B79FE6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1591A-9E5C-4DFB-A791-BF7E1B7D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19EA4-B6EB-4AB3-960D-B2436109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9F6EC-2584-4BA8-9D37-81BC6960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46066-AD39-429E-B64A-3A638EC8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0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FDF1F-8C67-4803-8362-B05404DF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AC7B7-2C97-458B-8324-5C0C530CC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11F13-EA9A-4280-819D-8EC9525D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D8963-082D-493E-858D-39F6F768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49E73-7C60-4AA5-AC29-38999BE4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1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ABC0-6E6B-460B-87F7-98867090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DED29-E71E-44C5-87F8-3AA292187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82AED-8B00-498E-BF02-A3DCC4C2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612921-5E1B-453A-9CED-A5797B8D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FC710-1BE8-4D31-82DC-17A8D3F2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BCED9-22E0-4F1E-9766-05C467BB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6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FE84-FF14-4679-8B2A-B56574A6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8141C-3532-42DA-98CE-8114A52F5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BC3F90-AB51-4481-96EF-8BB3CE6E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E701E7-AC4A-46E2-81EE-73E1A24E1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A60AAC-A971-4920-91D4-BBB0FA006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9834B3-273E-454E-9106-68516EBC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70D6F2-7A7A-4A8C-89FD-D41DDBB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7CDD46-D947-4CF7-8F09-DF6E1D51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4F6C2-3B91-4E9C-B985-FE27C635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65BB1-EE22-4A45-98B0-1A35321F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496A22-9B8B-4A83-82E1-4700BA5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6D3D13-1204-4C18-9F52-EB783AE0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8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6D3432-0051-4574-B832-4CADF6C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DEAF0D-7CCF-4017-B0C1-374AC5F9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795B0-2946-4F92-8827-5DB7B264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1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77C3-3FED-4593-ACB1-C184CBEC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BAC9-5FC1-4589-B4A3-697364EF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17489-5D9B-494F-80D2-5BB242787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87285-E634-48C8-8257-C92A2D09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56A03-A081-4CFF-91C3-F41B2C19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B85F7-6ECE-4A3A-85D6-3A7DC2F6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3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71DA0-4BC7-4060-88B1-5A4FE498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4BA620-61E1-49AB-9C98-BACAC48EC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A585E-8CDB-4DD2-8AE3-F141A4B2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2CD3A-A594-4EE5-8841-1399C834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B880E-D2EE-4F99-BC50-A874EA75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F0F75-8526-48F4-8AFC-30CCC7E1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7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277823-676E-4A35-8DC4-3B8539B9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8E9DD-4671-483C-9AA7-61EE2A1E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7FE2C-92F7-4495-AFA6-6F9721C5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1711-BBD0-4C5C-A395-C413EB865111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95044-7C09-4EAD-A6BD-7F4E14109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21E39-AAA8-4279-A144-C6D52BBED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EBEF-CA5D-4F5E-B78E-2DD078D7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9DD9C-2C41-42F8-934D-C0375AF8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D365 </a:t>
            </a:r>
            <a:r>
              <a:rPr lang="en-US" altLang="ko-KR" dirty="0" err="1"/>
              <a:t>WebAPI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14505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CE8BB-8585-495E-B28C-81360EC677CA}"/>
              </a:ext>
            </a:extLst>
          </p:cNvPr>
          <p:cNvSpPr txBox="1"/>
          <p:nvPr/>
        </p:nvSpPr>
        <p:spPr>
          <a:xfrm>
            <a:off x="872455" y="578840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 아이디</a:t>
            </a:r>
            <a:r>
              <a:rPr lang="en-US" altLang="ko-KR" dirty="0"/>
              <a:t>, </a:t>
            </a:r>
            <a:r>
              <a:rPr lang="ko-KR" altLang="en-US" dirty="0" err="1"/>
              <a:t>테넌트</a:t>
            </a:r>
            <a:r>
              <a:rPr lang="ko-KR" altLang="en-US" dirty="0"/>
              <a:t> 아이디를 사용할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6A5884-68AB-4E2F-93F1-FD365239D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024"/>
            <a:ext cx="12192000" cy="44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542BC4-6CF6-4CDD-B287-D6B5DFA5B1D1}"/>
              </a:ext>
            </a:extLst>
          </p:cNvPr>
          <p:cNvSpPr/>
          <p:nvPr/>
        </p:nvSpPr>
        <p:spPr>
          <a:xfrm>
            <a:off x="1023457" y="1607994"/>
            <a:ext cx="94264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crmOrg</a:t>
            </a:r>
            <a:r>
              <a:rPr lang="ko-KR" altLang="en-US" dirty="0">
                <a:solidFill>
                  <a:srgbClr val="0070C0"/>
                </a:solidFill>
              </a:rPr>
              <a:t> =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https://</a:t>
            </a:r>
            <a:r>
              <a:rPr lang="en-US" altLang="ko-KR" dirty="0">
                <a:solidFill>
                  <a:srgbClr val="0070C0"/>
                </a:solidFill>
              </a:rPr>
              <a:t>xxx</a:t>
            </a:r>
            <a:r>
              <a:rPr lang="ko-KR" altLang="en-US" dirty="0">
                <a:solidFill>
                  <a:srgbClr val="0070C0"/>
                </a:solidFill>
              </a:rPr>
              <a:t>.crm5.dynamics.com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endParaRPr lang="ko-KR" altLang="en-US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0070C0"/>
                </a:solidFill>
              </a:rPr>
              <a:t>clientId</a:t>
            </a:r>
            <a:r>
              <a:rPr lang="ko-KR" altLang="en-US" dirty="0">
                <a:solidFill>
                  <a:srgbClr val="0070C0"/>
                </a:solidFill>
              </a:rPr>
              <a:t> =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en-US" altLang="ko-KR" dirty="0" err="1">
                <a:solidFill>
                  <a:srgbClr val="0070C0"/>
                </a:solidFill>
              </a:rPr>
              <a:t>xxxxxxxx</a:t>
            </a:r>
            <a:r>
              <a:rPr lang="ko-KR" altLang="en-US" dirty="0">
                <a:solidFill>
                  <a:srgbClr val="0070C0"/>
                </a:solidFill>
              </a:rPr>
              <a:t>-</a:t>
            </a:r>
            <a:r>
              <a:rPr lang="en-US" altLang="ko-KR" dirty="0" err="1">
                <a:solidFill>
                  <a:srgbClr val="0070C0"/>
                </a:solidFill>
              </a:rPr>
              <a:t>xxxx</a:t>
            </a:r>
            <a:r>
              <a:rPr lang="ko-KR" altLang="en-US" dirty="0">
                <a:solidFill>
                  <a:srgbClr val="0070C0"/>
                </a:solidFill>
              </a:rPr>
              <a:t>-</a:t>
            </a:r>
            <a:r>
              <a:rPr lang="en-US" altLang="ko-KR" dirty="0" err="1">
                <a:solidFill>
                  <a:srgbClr val="0070C0"/>
                </a:solidFill>
              </a:rPr>
              <a:t>xxxx</a:t>
            </a:r>
            <a:r>
              <a:rPr lang="ko-KR" altLang="en-US" dirty="0">
                <a:solidFill>
                  <a:srgbClr val="0070C0"/>
                </a:solidFill>
              </a:rPr>
              <a:t>-</a:t>
            </a:r>
            <a:r>
              <a:rPr lang="en-US" altLang="ko-KR" dirty="0" err="1">
                <a:solidFill>
                  <a:srgbClr val="0070C0"/>
                </a:solidFill>
              </a:rPr>
              <a:t>xxxx</a:t>
            </a:r>
            <a:r>
              <a:rPr lang="ko-KR" altLang="en-US" dirty="0">
                <a:solidFill>
                  <a:srgbClr val="0070C0"/>
                </a:solidFill>
              </a:rPr>
              <a:t>-</a:t>
            </a:r>
            <a:r>
              <a:rPr lang="en-US" altLang="ko-KR" dirty="0" err="1">
                <a:solidFill>
                  <a:srgbClr val="0070C0"/>
                </a:solidFill>
              </a:rPr>
              <a:t>xxxxxxxxxxxx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endParaRPr lang="ko-KR" altLang="en-US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0070C0"/>
                </a:solidFill>
              </a:rPr>
              <a:t>tenantId</a:t>
            </a:r>
            <a:r>
              <a:rPr lang="ko-KR" altLang="en-US" dirty="0">
                <a:solidFill>
                  <a:srgbClr val="0070C0"/>
                </a:solidFill>
              </a:rPr>
              <a:t> =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en-US" altLang="ko-KR" dirty="0" err="1">
                <a:solidFill>
                  <a:srgbClr val="0070C0"/>
                </a:solidFill>
              </a:rPr>
              <a:t>xxxxxxxx</a:t>
            </a:r>
            <a:r>
              <a:rPr lang="ko-KR" altLang="en-US" dirty="0">
                <a:solidFill>
                  <a:srgbClr val="0070C0"/>
                </a:solidFill>
              </a:rPr>
              <a:t>-</a:t>
            </a:r>
            <a:r>
              <a:rPr lang="en-US" altLang="ko-KR" dirty="0" err="1">
                <a:solidFill>
                  <a:srgbClr val="0070C0"/>
                </a:solidFill>
              </a:rPr>
              <a:t>xxxx</a:t>
            </a:r>
            <a:r>
              <a:rPr lang="ko-KR" altLang="en-US" dirty="0">
                <a:solidFill>
                  <a:srgbClr val="0070C0"/>
                </a:solidFill>
              </a:rPr>
              <a:t>-</a:t>
            </a:r>
            <a:r>
              <a:rPr lang="en-US" altLang="ko-KR" dirty="0" err="1">
                <a:solidFill>
                  <a:srgbClr val="0070C0"/>
                </a:solidFill>
              </a:rPr>
              <a:t>xxxx</a:t>
            </a:r>
            <a:r>
              <a:rPr lang="ko-KR" altLang="en-US" dirty="0">
                <a:solidFill>
                  <a:srgbClr val="0070C0"/>
                </a:solidFill>
              </a:rPr>
              <a:t>-</a:t>
            </a:r>
            <a:r>
              <a:rPr lang="en-US" altLang="ko-KR" dirty="0" err="1">
                <a:solidFill>
                  <a:srgbClr val="0070C0"/>
                </a:solidFill>
              </a:rPr>
              <a:t>xxxx</a:t>
            </a:r>
            <a:r>
              <a:rPr lang="ko-KR" altLang="en-US" dirty="0">
                <a:solidFill>
                  <a:srgbClr val="0070C0"/>
                </a:solidFill>
              </a:rPr>
              <a:t>-</a:t>
            </a:r>
            <a:r>
              <a:rPr lang="en-US" altLang="ko-KR" dirty="0" err="1">
                <a:solidFill>
                  <a:srgbClr val="0070C0"/>
                </a:solidFill>
              </a:rPr>
              <a:t>xxxxxxxxxxx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endParaRPr lang="ko-KR" altLang="en-US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0070C0"/>
                </a:solidFill>
              </a:rPr>
              <a:t>userName</a:t>
            </a:r>
            <a:r>
              <a:rPr lang="ko-KR" altLang="en-US" dirty="0">
                <a:solidFill>
                  <a:srgbClr val="0070C0"/>
                </a:solidFill>
              </a:rPr>
              <a:t> = </a:t>
            </a:r>
            <a:r>
              <a:rPr lang="en-US" altLang="ko-KR" dirty="0">
                <a:solidFill>
                  <a:srgbClr val="0070C0"/>
                </a:solidFill>
              </a:rPr>
              <a:t>‘xxx</a:t>
            </a:r>
            <a:r>
              <a:rPr lang="ko-KR" altLang="en-US" dirty="0">
                <a:solidFill>
                  <a:srgbClr val="0070C0"/>
                </a:solidFill>
              </a:rPr>
              <a:t>@</a:t>
            </a:r>
            <a:r>
              <a:rPr lang="en-US" altLang="ko-KR" dirty="0">
                <a:solidFill>
                  <a:srgbClr val="0070C0"/>
                </a:solidFill>
              </a:rPr>
              <a:t>xxx</a:t>
            </a:r>
            <a:r>
              <a:rPr lang="ko-KR" altLang="en-US" dirty="0">
                <a:solidFill>
                  <a:srgbClr val="0070C0"/>
                </a:solidFill>
              </a:rPr>
              <a:t>.onmicrosoft.com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endParaRPr lang="ko-KR" altLang="en-US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0070C0"/>
                </a:solidFill>
              </a:rPr>
              <a:t>userPassword</a:t>
            </a:r>
            <a:r>
              <a:rPr lang="ko-KR" altLang="en-US" dirty="0">
                <a:solidFill>
                  <a:srgbClr val="0070C0"/>
                </a:solidFill>
              </a:rPr>
              <a:t> =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en-US" altLang="ko-KR" dirty="0" err="1">
                <a:solidFill>
                  <a:srgbClr val="0070C0"/>
                </a:solidFill>
              </a:rPr>
              <a:t>xxxxxx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endParaRPr lang="ko-KR" altLang="en-US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0070C0"/>
                </a:solidFill>
              </a:rPr>
              <a:t>tokenEndPoint</a:t>
            </a:r>
            <a:r>
              <a:rPr lang="ko-KR" altLang="en-US" dirty="0">
                <a:solidFill>
                  <a:srgbClr val="0070C0"/>
                </a:solidFill>
              </a:rPr>
              <a:t> =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https://login.microsoftonline.com/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>
                <a:solidFill>
                  <a:srgbClr val="0070C0"/>
                </a:solidFill>
              </a:rPr>
              <a:t> + </a:t>
            </a:r>
            <a:r>
              <a:rPr lang="ko-KR" altLang="en-US" dirty="0" err="1">
                <a:solidFill>
                  <a:srgbClr val="0070C0"/>
                </a:solidFill>
              </a:rPr>
              <a:t>tenantId</a:t>
            </a:r>
            <a:r>
              <a:rPr lang="ko-KR" altLang="en-US" dirty="0">
                <a:solidFill>
                  <a:srgbClr val="0070C0"/>
                </a:solidFill>
              </a:rPr>
              <a:t> +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/oauth2/</a:t>
            </a:r>
            <a:r>
              <a:rPr lang="ko-KR" altLang="en-US" dirty="0" err="1">
                <a:solidFill>
                  <a:srgbClr val="0070C0"/>
                </a:solidFill>
              </a:rPr>
              <a:t>token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err="1">
                <a:solidFill>
                  <a:srgbClr val="0070C0"/>
                </a:solidFill>
              </a:rPr>
              <a:t>tokenPost</a:t>
            </a:r>
            <a:r>
              <a:rPr lang="en-US" altLang="ko-KR" dirty="0">
                <a:solidFill>
                  <a:srgbClr val="0070C0"/>
                </a:solidFill>
              </a:rPr>
              <a:t> = {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‘client_id’:</a:t>
            </a:r>
            <a:r>
              <a:rPr lang="en-US" altLang="ko-KR" dirty="0" err="1">
                <a:solidFill>
                  <a:srgbClr val="0070C0"/>
                </a:solidFill>
              </a:rPr>
              <a:t>clientId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‘resource’:</a:t>
            </a:r>
            <a:r>
              <a:rPr lang="en-US" altLang="ko-KR" dirty="0" err="1">
                <a:solidFill>
                  <a:srgbClr val="0070C0"/>
                </a:solidFill>
              </a:rPr>
              <a:t>crmOrg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‘username’:</a:t>
            </a:r>
            <a:r>
              <a:rPr lang="en-US" altLang="ko-KR" dirty="0" err="1">
                <a:solidFill>
                  <a:srgbClr val="0070C0"/>
                </a:solidFill>
              </a:rPr>
              <a:t>userName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‘password’:</a:t>
            </a:r>
            <a:r>
              <a:rPr lang="en-US" altLang="ko-KR" dirty="0" err="1">
                <a:solidFill>
                  <a:srgbClr val="0070C0"/>
                </a:solidFill>
              </a:rPr>
              <a:t>userPassword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</a:t>
            </a:r>
            <a:r>
              <a:rPr lang="en-US" altLang="ko-KR" dirty="0" err="1">
                <a:solidFill>
                  <a:srgbClr val="0070C0"/>
                </a:solidFill>
              </a:rPr>
              <a:t>grant_type’:’password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}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42DBC-C904-434E-9D25-9B7EA2D08F91}"/>
              </a:ext>
            </a:extLst>
          </p:cNvPr>
          <p:cNvSpPr txBox="1"/>
          <p:nvPr/>
        </p:nvSpPr>
        <p:spPr>
          <a:xfrm>
            <a:off x="1023457" y="10989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02F51-E9DE-4A37-8AB7-2B8C8B8EA667}"/>
              </a:ext>
            </a:extLst>
          </p:cNvPr>
          <p:cNvSpPr txBox="1"/>
          <p:nvPr/>
        </p:nvSpPr>
        <p:spPr>
          <a:xfrm>
            <a:off x="593532" y="46978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토큰 얻기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F9A87-2729-4DC5-9ABE-BB926735C601}"/>
              </a:ext>
            </a:extLst>
          </p:cNvPr>
          <p:cNvSpPr/>
          <p:nvPr/>
        </p:nvSpPr>
        <p:spPr>
          <a:xfrm>
            <a:off x="1023457" y="6087349"/>
            <a:ext cx="9426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tokenRes</a:t>
            </a:r>
            <a:r>
              <a:rPr lang="en-US" altLang="ko-KR" dirty="0">
                <a:solidFill>
                  <a:srgbClr val="0070C0"/>
                </a:solidFill>
              </a:rPr>
              <a:t> = </a:t>
            </a:r>
            <a:r>
              <a:rPr lang="en-US" altLang="ko-KR" dirty="0" err="1">
                <a:solidFill>
                  <a:srgbClr val="0070C0"/>
                </a:solidFill>
              </a:rPr>
              <a:t>requests.post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tokenEndPoint</a:t>
            </a:r>
            <a:r>
              <a:rPr lang="en-US" altLang="ko-KR" dirty="0">
                <a:solidFill>
                  <a:srgbClr val="0070C0"/>
                </a:solidFill>
              </a:rPr>
              <a:t>, data=</a:t>
            </a:r>
            <a:r>
              <a:rPr lang="en-US" altLang="ko-KR" dirty="0" err="1">
                <a:solidFill>
                  <a:srgbClr val="0070C0"/>
                </a:solidFill>
              </a:rPr>
              <a:t>tokenPost</a:t>
            </a:r>
            <a:r>
              <a:rPr lang="en-US" altLang="ko-KR" dirty="0">
                <a:solidFill>
                  <a:srgbClr val="0070C0"/>
                </a:solidFill>
              </a:rPr>
              <a:t>).json()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accessToken</a:t>
            </a:r>
            <a:r>
              <a:rPr lang="en-US" altLang="ko-KR" dirty="0">
                <a:solidFill>
                  <a:srgbClr val="0070C0"/>
                </a:solidFill>
              </a:rPr>
              <a:t> = </a:t>
            </a:r>
            <a:r>
              <a:rPr lang="en-US" altLang="ko-KR" dirty="0" err="1">
                <a:solidFill>
                  <a:srgbClr val="0070C0"/>
                </a:solidFill>
              </a:rPr>
              <a:t>tokenRes.get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en-US" altLang="ko-KR" dirty="0" err="1">
                <a:solidFill>
                  <a:srgbClr val="0070C0"/>
                </a:solidFill>
              </a:rPr>
              <a:t>access_token</a:t>
            </a:r>
            <a:r>
              <a:rPr lang="en-US" altLang="ko-KR" dirty="0">
                <a:solidFill>
                  <a:srgbClr val="0070C0"/>
                </a:solidFill>
              </a:rPr>
              <a:t>’)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EB264-78BB-49D4-A3A4-E8D7843AC0FE}"/>
              </a:ext>
            </a:extLst>
          </p:cNvPr>
          <p:cNvSpPr txBox="1"/>
          <p:nvPr/>
        </p:nvSpPr>
        <p:spPr>
          <a:xfrm>
            <a:off x="1023457" y="571801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 응답</a:t>
            </a:r>
          </a:p>
        </p:txBody>
      </p:sp>
    </p:spTree>
    <p:extLst>
      <p:ext uri="{BB962C8B-B14F-4D97-AF65-F5344CB8AC3E}">
        <p14:creationId xmlns:p14="http://schemas.microsoft.com/office/powerpoint/2010/main" val="152228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A373FA-B55F-41D7-9E70-259B48EC4E12}"/>
              </a:ext>
            </a:extLst>
          </p:cNvPr>
          <p:cNvSpPr txBox="1"/>
          <p:nvPr/>
        </p:nvSpPr>
        <p:spPr>
          <a:xfrm>
            <a:off x="872455" y="1019965"/>
            <a:ext cx="265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Crm</a:t>
            </a:r>
            <a:r>
              <a:rPr lang="en-US" altLang="ko-KR" dirty="0"/>
              <a:t> API</a:t>
            </a:r>
            <a:r>
              <a:rPr lang="ko-KR" altLang="en-US" dirty="0"/>
              <a:t>를 위한 </a:t>
            </a:r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165AB-B2F2-4146-9DFC-312A0218A5B4}"/>
              </a:ext>
            </a:extLst>
          </p:cNvPr>
          <p:cNvSpPr txBox="1"/>
          <p:nvPr/>
        </p:nvSpPr>
        <p:spPr>
          <a:xfrm>
            <a:off x="872455" y="1384183"/>
            <a:ext cx="90495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headers = {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‘Authorization’: ‘Bearer ‘ + </a:t>
            </a:r>
            <a:r>
              <a:rPr lang="en-US" altLang="ko-KR" dirty="0" err="1">
                <a:solidFill>
                  <a:srgbClr val="0070C0"/>
                </a:solidFill>
              </a:rPr>
              <a:t>accessToken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‘OData-</a:t>
            </a:r>
            <a:r>
              <a:rPr lang="en-US" altLang="ko-KR" dirty="0" err="1">
                <a:solidFill>
                  <a:srgbClr val="0070C0"/>
                </a:solidFill>
              </a:rPr>
              <a:t>MaxVersion</a:t>
            </a:r>
            <a:r>
              <a:rPr lang="en-US" altLang="ko-KR" dirty="0">
                <a:solidFill>
                  <a:srgbClr val="0070C0"/>
                </a:solidFill>
              </a:rPr>
              <a:t>’: ‘4.0’,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‘OData-Version’: ‘4.0’,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‘Accept’: ‘application/json’,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‘Content-Type’: ‘application/json; charset=utf-8’,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‘Prefer’: ‘</a:t>
            </a:r>
            <a:r>
              <a:rPr lang="en-US" altLang="ko-KR" dirty="0" err="1">
                <a:solidFill>
                  <a:srgbClr val="0070C0"/>
                </a:solidFill>
              </a:rPr>
              <a:t>odata.maxpagesize</a:t>
            </a:r>
            <a:r>
              <a:rPr lang="en-US" altLang="ko-KR" dirty="0">
                <a:solidFill>
                  <a:srgbClr val="0070C0"/>
                </a:solidFill>
              </a:rPr>
              <a:t>=500’,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‘Prefer’: ‘</a:t>
            </a:r>
            <a:r>
              <a:rPr lang="en-US" altLang="ko-KR" dirty="0" err="1">
                <a:solidFill>
                  <a:srgbClr val="0070C0"/>
                </a:solidFill>
              </a:rPr>
              <a:t>odata.include</a:t>
            </a:r>
            <a:r>
              <a:rPr lang="en-US" altLang="ko-KR" dirty="0">
                <a:solidFill>
                  <a:srgbClr val="0070C0"/>
                </a:solidFill>
              </a:rPr>
              <a:t>-annotations=OData.Community.Display.V1.FormattedValue’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AB51E-F840-4A1A-A856-0DF1E4E31F48}"/>
              </a:ext>
            </a:extLst>
          </p:cNvPr>
          <p:cNvSpPr txBox="1"/>
          <p:nvPr/>
        </p:nvSpPr>
        <p:spPr>
          <a:xfrm>
            <a:off x="981512" y="4513277"/>
            <a:ext cx="204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Crm</a:t>
            </a:r>
            <a:r>
              <a:rPr lang="en-US" altLang="ko-KR" dirty="0"/>
              <a:t> API </a:t>
            </a:r>
            <a:r>
              <a:rPr lang="en-US" altLang="ko-KR" dirty="0" err="1"/>
              <a:t>EndPoint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D8698-D1B4-466A-8070-008B527CA703}"/>
              </a:ext>
            </a:extLst>
          </p:cNvPr>
          <p:cNvSpPr txBox="1"/>
          <p:nvPr/>
        </p:nvSpPr>
        <p:spPr>
          <a:xfrm>
            <a:off x="981512" y="5241714"/>
            <a:ext cx="451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dirty="0">
                <a:solidFill>
                  <a:srgbClr val="0070C0"/>
                </a:solidFill>
              </a:rPr>
              <a:t>apiEndPoint = crmOrg + ‘/api/data/v9.0’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55459-7130-4CC0-A814-7DA9521F6942}"/>
              </a:ext>
            </a:extLst>
          </p:cNvPr>
          <p:cNvSpPr txBox="1"/>
          <p:nvPr/>
        </p:nvSpPr>
        <p:spPr>
          <a:xfrm>
            <a:off x="593532" y="469783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API </a:t>
            </a:r>
            <a:r>
              <a:rPr lang="ko-KR" altLang="en-US" sz="28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05727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E1220-E88E-47AD-9335-4B8DB1501709}"/>
              </a:ext>
            </a:extLst>
          </p:cNvPr>
          <p:cNvSpPr txBox="1"/>
          <p:nvPr/>
        </p:nvSpPr>
        <p:spPr>
          <a:xfrm>
            <a:off x="593532" y="46978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레코드 얻기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3F454-FEDB-459C-8C84-BD65F43045BF}"/>
              </a:ext>
            </a:extLst>
          </p:cNvPr>
          <p:cNvSpPr txBox="1"/>
          <p:nvPr/>
        </p:nvSpPr>
        <p:spPr>
          <a:xfrm>
            <a:off x="1157681" y="1392572"/>
            <a:ext cx="636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contacts </a:t>
            </a:r>
            <a:r>
              <a:rPr lang="ko-KR" altLang="en-US" dirty="0"/>
              <a:t>엔티티에서 </a:t>
            </a:r>
            <a:r>
              <a:rPr lang="en-US" altLang="ko-KR" dirty="0" err="1"/>
              <a:t>fullname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contactid</a:t>
            </a:r>
            <a:r>
              <a:rPr lang="ko-KR" altLang="en-US" dirty="0"/>
              <a:t> 필드만 얻기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C3CAC-EF09-4789-A92E-8AA395AB9DBD}"/>
              </a:ext>
            </a:extLst>
          </p:cNvPr>
          <p:cNvSpPr txBox="1"/>
          <p:nvPr/>
        </p:nvSpPr>
        <p:spPr>
          <a:xfrm>
            <a:off x="1157681" y="1761904"/>
            <a:ext cx="65985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query = ‘/contacts?$select=</a:t>
            </a:r>
            <a:r>
              <a:rPr lang="en-US" altLang="ko-KR" dirty="0" err="1">
                <a:solidFill>
                  <a:srgbClr val="0070C0"/>
                </a:solidFill>
              </a:rPr>
              <a:t>fullname,contacted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crmRes</a:t>
            </a:r>
            <a:r>
              <a:rPr lang="en-US" altLang="ko-KR" dirty="0">
                <a:solidFill>
                  <a:srgbClr val="0070C0"/>
                </a:solidFill>
              </a:rPr>
              <a:t> = </a:t>
            </a:r>
            <a:r>
              <a:rPr lang="en-US" altLang="ko-KR" dirty="0" err="1">
                <a:solidFill>
                  <a:srgbClr val="0070C0"/>
                </a:solidFill>
              </a:rPr>
              <a:t>requests.get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apiEndPoint+query</a:t>
            </a:r>
            <a:r>
              <a:rPr lang="en-US" altLang="ko-KR" dirty="0">
                <a:solidFill>
                  <a:srgbClr val="0070C0"/>
                </a:solidFill>
              </a:rPr>
              <a:t>, headers=headers)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results = </a:t>
            </a:r>
            <a:r>
              <a:rPr lang="en-US" altLang="ko-KR" dirty="0" err="1">
                <a:solidFill>
                  <a:srgbClr val="0070C0"/>
                </a:solidFill>
              </a:rPr>
              <a:t>crmRes.json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for x in results[‘value’]: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 print (x[‘</a:t>
            </a:r>
            <a:r>
              <a:rPr lang="en-US" altLang="ko-KR" dirty="0" err="1">
                <a:solidFill>
                  <a:srgbClr val="0070C0"/>
                </a:solidFill>
              </a:rPr>
              <a:t>fullname</a:t>
            </a:r>
            <a:r>
              <a:rPr lang="en-US" altLang="ko-KR" dirty="0">
                <a:solidFill>
                  <a:srgbClr val="0070C0"/>
                </a:solidFill>
              </a:rPr>
              <a:t>’] + ‘ – ‘ + x[‘contacted’])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48B5E-65D8-40DE-95F2-986B8CB4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31" y="4184462"/>
            <a:ext cx="2608976" cy="2427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4BDA1-4235-4A3A-9F3F-4927A96C4ACA}"/>
              </a:ext>
            </a:extLst>
          </p:cNvPr>
          <p:cNvSpPr txBox="1"/>
          <p:nvPr/>
        </p:nvSpPr>
        <p:spPr>
          <a:xfrm>
            <a:off x="1157681" y="37498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00512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4DDFB-A3E2-43FA-B57B-DE8866631603}"/>
              </a:ext>
            </a:extLst>
          </p:cNvPr>
          <p:cNvSpPr txBox="1"/>
          <p:nvPr/>
        </p:nvSpPr>
        <p:spPr>
          <a:xfrm>
            <a:off x="593532" y="46978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레코드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50F6-D1AF-4875-89A3-CCDF71794C10}"/>
              </a:ext>
            </a:extLst>
          </p:cNvPr>
          <p:cNvSpPr txBox="1"/>
          <p:nvPr/>
        </p:nvSpPr>
        <p:spPr>
          <a:xfrm>
            <a:off x="1157681" y="1392572"/>
            <a:ext cx="688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accounts</a:t>
            </a:r>
            <a:r>
              <a:rPr lang="ko-KR" altLang="en-US" dirty="0"/>
              <a:t>엔티티에 </a:t>
            </a:r>
            <a:r>
              <a:rPr lang="ko-KR" altLang="en-US" dirty="0" err="1"/>
              <a:t>필드값</a:t>
            </a:r>
            <a:r>
              <a:rPr lang="ko-KR" altLang="en-US" dirty="0"/>
              <a:t> </a:t>
            </a:r>
            <a:r>
              <a:rPr lang="en-US" altLang="ko-KR" dirty="0"/>
              <a:t>name=</a:t>
            </a:r>
            <a:r>
              <a:rPr lang="en-US" altLang="ko-KR" dirty="0" err="1"/>
              <a:t>HailTest</a:t>
            </a:r>
            <a:r>
              <a:rPr lang="ko-KR" altLang="en-US" dirty="0"/>
              <a:t>인 레코드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1F60B-311F-4DA4-AF15-3B1FE6BCD08B}"/>
              </a:ext>
            </a:extLst>
          </p:cNvPr>
          <p:cNvSpPr txBox="1"/>
          <p:nvPr/>
        </p:nvSpPr>
        <p:spPr>
          <a:xfrm>
            <a:off x="1157681" y="2004969"/>
            <a:ext cx="8491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query = ‘/accounts?’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data = { ‘name’ : ‘</a:t>
            </a:r>
            <a:r>
              <a:rPr lang="en-US" altLang="ko-KR" dirty="0" err="1">
                <a:solidFill>
                  <a:srgbClr val="0070C0"/>
                </a:solidFill>
              </a:rPr>
              <a:t>HailTest</a:t>
            </a:r>
            <a:r>
              <a:rPr lang="en-US" altLang="ko-KR" dirty="0">
                <a:solidFill>
                  <a:srgbClr val="0070C0"/>
                </a:solidFill>
              </a:rPr>
              <a:t>’ }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crmRes</a:t>
            </a:r>
            <a:r>
              <a:rPr lang="en-US" altLang="ko-KR" dirty="0">
                <a:solidFill>
                  <a:srgbClr val="0070C0"/>
                </a:solidFill>
              </a:rPr>
              <a:t> = </a:t>
            </a:r>
            <a:r>
              <a:rPr lang="en-US" altLang="ko-KR" dirty="0" err="1">
                <a:solidFill>
                  <a:srgbClr val="0070C0"/>
                </a:solidFill>
              </a:rPr>
              <a:t>requests.post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apiEndPoint</a:t>
            </a:r>
            <a:r>
              <a:rPr lang="en-US" altLang="ko-KR" dirty="0">
                <a:solidFill>
                  <a:srgbClr val="0070C0"/>
                </a:solidFill>
              </a:rPr>
              <a:t> + query, data=str(data), headers=headers)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D1D9EC-65A1-42A3-9A88-15F9DF8B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1" y="3929702"/>
            <a:ext cx="5372894" cy="2227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A5B5B-DA46-4530-AB89-9521C507D13D}"/>
              </a:ext>
            </a:extLst>
          </p:cNvPr>
          <p:cNvSpPr txBox="1"/>
          <p:nvPr/>
        </p:nvSpPr>
        <p:spPr>
          <a:xfrm>
            <a:off x="1157681" y="3363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65553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CE8BB-8585-495E-B28C-81360EC677CA}"/>
              </a:ext>
            </a:extLst>
          </p:cNvPr>
          <p:cNvSpPr txBox="1"/>
          <p:nvPr/>
        </p:nvSpPr>
        <p:spPr>
          <a:xfrm>
            <a:off x="872455" y="57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0E65E1-6A58-4BB0-86CE-CE7E3C706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024"/>
            <a:ext cx="12192000" cy="44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89E6C8A-7702-47C7-B3A4-BC4119CA3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024"/>
            <a:ext cx="12192000" cy="4465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C46EB5-E922-4AD2-B3DF-1EF74D8B3A97}"/>
              </a:ext>
            </a:extLst>
          </p:cNvPr>
          <p:cNvSpPr txBox="1"/>
          <p:nvPr/>
        </p:nvSpPr>
        <p:spPr>
          <a:xfrm>
            <a:off x="872455" y="57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사전작업</a:t>
            </a:r>
          </a:p>
        </p:txBody>
      </p:sp>
    </p:spTree>
    <p:extLst>
      <p:ext uri="{BB962C8B-B14F-4D97-AF65-F5344CB8AC3E}">
        <p14:creationId xmlns:p14="http://schemas.microsoft.com/office/powerpoint/2010/main" val="261070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CE8BB-8585-495E-B28C-81360EC677CA}"/>
              </a:ext>
            </a:extLst>
          </p:cNvPr>
          <p:cNvSpPr txBox="1"/>
          <p:nvPr/>
        </p:nvSpPr>
        <p:spPr>
          <a:xfrm>
            <a:off x="872455" y="57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92D4B0-6D60-4172-8E0E-1C10D967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024"/>
            <a:ext cx="12192000" cy="44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CE8BB-8585-495E-B28C-81360EC677CA}"/>
              </a:ext>
            </a:extLst>
          </p:cNvPr>
          <p:cNvSpPr txBox="1"/>
          <p:nvPr/>
        </p:nvSpPr>
        <p:spPr>
          <a:xfrm>
            <a:off x="872455" y="57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C74F1A-B194-4BF4-80C3-E8D31783B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024"/>
            <a:ext cx="12192000" cy="44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3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CE8BB-8585-495E-B28C-81360EC677CA}"/>
              </a:ext>
            </a:extLst>
          </p:cNvPr>
          <p:cNvSpPr txBox="1"/>
          <p:nvPr/>
        </p:nvSpPr>
        <p:spPr>
          <a:xfrm>
            <a:off x="872455" y="57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C78918-D408-4A50-92C7-4EB54F7E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024"/>
            <a:ext cx="12192000" cy="44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8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CE8BB-8585-495E-B28C-81360EC677CA}"/>
              </a:ext>
            </a:extLst>
          </p:cNvPr>
          <p:cNvSpPr txBox="1"/>
          <p:nvPr/>
        </p:nvSpPr>
        <p:spPr>
          <a:xfrm>
            <a:off x="872455" y="57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267B7-D864-4EB7-8857-26A672986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024"/>
            <a:ext cx="12192000" cy="44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4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CE8BB-8585-495E-B28C-81360EC677CA}"/>
              </a:ext>
            </a:extLst>
          </p:cNvPr>
          <p:cNvSpPr txBox="1"/>
          <p:nvPr/>
        </p:nvSpPr>
        <p:spPr>
          <a:xfrm>
            <a:off x="872455" y="57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EA3F3D-C7C6-4146-9B4B-4C2E4AE10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024"/>
            <a:ext cx="12192000" cy="44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7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CE8BB-8585-495E-B28C-81360EC677CA}"/>
              </a:ext>
            </a:extLst>
          </p:cNvPr>
          <p:cNvSpPr txBox="1"/>
          <p:nvPr/>
        </p:nvSpPr>
        <p:spPr>
          <a:xfrm>
            <a:off x="872455" y="57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7C11BE-2B0A-4AFB-8E8B-EF088F99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024"/>
            <a:ext cx="12192000" cy="44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384</Words>
  <Application>Microsoft Office PowerPoint</Application>
  <PresentationFormat>와이드스크린</PresentationFormat>
  <Paragraphs>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D365 WebAPI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D365 WebAPI 사용</dc:title>
  <dc:creator>yuno</dc:creator>
  <cp:lastModifiedBy>yuno</cp:lastModifiedBy>
  <cp:revision>57</cp:revision>
  <dcterms:created xsi:type="dcterms:W3CDTF">2019-10-22T23:55:42Z</dcterms:created>
  <dcterms:modified xsi:type="dcterms:W3CDTF">2019-10-23T02:12:57Z</dcterms:modified>
</cp:coreProperties>
</file>