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0D8A99-20CD-4972-B1B9-7979773EBCF6}">
  <a:tblStyle styleId="{B70D8A99-20CD-4972-B1B9-7979773EB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af3edba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af3edba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ae454f7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ae454f7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4ff277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4ff277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- 2 and 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ff2774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ff2774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145ece7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145ece7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ce674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ce674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Daniel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ff2774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ff2774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af3edba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af3edba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4ff2774b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4ff2774b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1b92c9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1b92c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ber.org/papers/w18541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Bot Group - </a:t>
            </a:r>
            <a:r>
              <a:rPr lang="en"/>
              <a:t>Real Time Crypto Arbitrage Bot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Abbasi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Erick Garcia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Yuksel Baris Dokuzoglu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95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47825" y="1376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Aloosh, A., &amp; Bekaert, G. (2017). Currency Factors. SSRN Electronic Journal. &lt;https://doi.org/10.2139/ssrn.3022623&gt;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Gębarowski, R., Oświęcimka, P., Wątorek, M., &amp; Drożdż, S. (2019). Detecting correlations and triangular arbitrage opportunities in the Forex by means of multifractal detrended cross-correlations analysis. Nonlinear Dynamics, 98(3), 2349–2364. &lt;https://doi.org/10.1007/s11071-019-05335-5&gt;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&lt;https://github.com/calebpitts/CryptoArbitrageBot&gt;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&lt;https://github.com/JinJis/arbitrage-bot&gt;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&lt;https://github.com/rosshochwert/arbitrage&gt;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&lt;https://github.com/wardbradt/peregrine&gt;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Gradojevic, N., Erdemlioglu, D., &amp; Gençay, R. (2020). A new wavelet-based ultra-high-frequency analysis of triangular currency arbitrage. Economic Modelling, 85, 57–73. &lt;https://doi.org/10.1016/j.econmod.2019.05.006&gt;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Ito, T. (2012, November 15). Free Lunch! Arbitrage Opportunities in the Foreign Exchange Markets. NBER. &lt;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https://www.nber.org/papers/w18541</a:t>
            </a:r>
            <a:r>
              <a:rPr lang="en" sz="800"/>
              <a:t>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Knif, J., Pynnönen, S., &amp; Luoma, M. (1995). An analysis of lead-lag structures using a frequency domain approach: Empirical evidence from the Finnish and Swedish stock markets. European Journal of Operational Research, 81(2), 259–270. &lt;https://doi.org/10.1016/0377-2217(93)e0321-n&gt;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87900" y="502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87900" y="1437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Lin, A., Shang, P., &amp; Zhao, X. (2011). The cross-correlations of stock markets based on DCCA and time-delay DCCA. Nonlinear Dynamics, 67(1), 425–435. &lt;https://doi.org/10.1007/s11071-011-9991-8&gt;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MacKenzie, D. (2016). A material political economy: Automated Trading Desk and price prediction in high-frequency trading. Social Studies of Science, 47(2), 172–194. &lt;https://doi.org/10.1177/0306312716676900&gt;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Mushailov, J. (Iosif). (2021, March 31). LSTM Framework For Univariate Time-Series Prediction. Medium. https://towardsdatascience.com/lstm-framework-for-univariate-time-series-prediction-d9e7252699e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Piccotti, L. R. (2018). Jumps, cojumps, and efficiency in the spot foreign exchange market. Journal of Banking &amp; Finance, 87, 49–67. &lt;https://doi.org/10.1016/j.jbankfin.2017.09.007&gt;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What Is Triangular Arbitrage? (2021, November 8). Investopedia. &lt;https://www.investopedia.com/terms/t/triangulararbitrage.asp&gt;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&lt;https://github.com/Kucoin/kucoin-python-sdk/issues/33&gt;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answer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Most open source arbitrage bots require trader input or parametrization to find a narrow field of trades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There is also no machine learning in deciding what is the most profitable strategy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We aim to reduce trader involvement and increase profit finding opportunities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06000" y="1202350"/>
            <a:ext cx="8450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the Bellman Ford Algorithm, we were able to identify the best choice of arbitrage strategies and along with currency pairs.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Relies on four scripts: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Kucoinlive: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Websockets real time feed of price data. (Currently only Kucoin)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Trade: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Trading module for execution of arbitrage trades.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Analysis: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actual implementation of ML models.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Reverse and Forward Triangular Arbitrage in analysis.py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Bellman Ford Optimization in bellmanford.py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 CICD Pipeline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SQLite implementation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Docker containerization with docker compose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Github Pages Sphinx Documentation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0"/>
            <a:ext cx="8368200" cy="5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Flows for project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725"/>
            <a:ext cx="9144001" cy="4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Approaches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open source </a:t>
            </a:r>
            <a:r>
              <a:rPr lang="en"/>
              <a:t> arbitrage bots trade between two markets and having it select two pairs in each market.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requires a yaml configuration file which contains user defined market and pairs parameters. We would like to get rid of the pairs parameters and have multiple models decide profitability.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decided to compare a triangular arbitrage opportunity github repo and a bellman ford github repo.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43500" y="-66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 - Triangular Arbitrage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00" y="542350"/>
            <a:ext cx="4114774" cy="19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75525" y="966363"/>
            <a:ext cx="384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Original: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https://github.com/calebpitts/CryptoArbitrageBot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75525" y="2087625"/>
            <a:ext cx="384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Triangular Arbitrage Results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79100"/>
            <a:ext cx="9144003" cy="26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273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 - Bellman-Ford Model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313" y="1067925"/>
            <a:ext cx="3120776" cy="5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3425" y="1205600"/>
            <a:ext cx="371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Original: https://github.com/wardbradt/peregrine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055400" y="821025"/>
            <a:ext cx="384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4450" y="1651025"/>
            <a:ext cx="421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Bellman Ford Model Results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87574"/>
            <a:ext cx="9144000" cy="31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291000"/>
            <a:ext cx="83682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Our model found opportunities that were much more profitable than existing open source arbitrage bots. We ran all 3 codebases at the same time and collected results.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only caveat is that these trades were not executed in a production setting. It was only attempted in a sandbox environment with fake currency.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952500" y="3002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{B70D8A99-20CD-4972-B1B9-7979773EBCF6}</a:tableStyleId>
              </a:tblPr>
              <a:tblGrid>
                <a:gridCol w="2413000"/>
                <a:gridCol w="2413000"/>
                <a:gridCol w="2413000"/>
              </a:tblGrid>
              <a:tr h="35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Codebase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Maximum Percentage Triangular Arbitrage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Maximum Percentage Bellman Ford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Original GitHub repo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47% spread in XRP/USDT (Did not look like triangular arbitrage even though it claims it is)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.24% BTC/USDT (Shows one path for Kucoin)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Our 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67%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 it through 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emini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Coinbase Pro sandboxes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Kucoin sandbox environment is not tradeable at the moment.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multiple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exchanges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Trade across multiple exchanges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