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317" r:id="rId7"/>
    <p:sldMasterId id="2147485318" r:id="rId9"/>
  </p:sldMasterIdLst>
  <p:sldIdLst>
    <p:sldId id="337" r:id="rId11"/>
    <p:sldId id="318" r:id="rId12"/>
    <p:sldId id="320" r:id="rId13"/>
    <p:sldId id="314" r:id="rId14"/>
    <p:sldId id="338" r:id="rId15"/>
    <p:sldId id="323" r:id="rId16"/>
    <p:sldId id="339" r:id="rId17"/>
    <p:sldId id="340" r:id="rId18"/>
    <p:sldId id="321" r:id="rId19"/>
  </p:sldIdLst>
  <p:sldSz cx="9144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9" userDrawn="0">
          <p15:clr>
            <a:srgbClr val="A4A3A4"/>
          </p15:clr>
        </p15:guide>
        <p15:guide id="2" pos="2879" userDrawn="0">
          <p15:clr>
            <a:srgbClr val="A4A3A4"/>
          </p15:clr>
        </p15:guide>
        <p15:guide id="3" pos="203" userDrawn="0">
          <p15:clr>
            <a:srgbClr val="A4A3A4"/>
          </p15:clr>
        </p15:guide>
        <p15:guide id="4" pos="5555" userDrawn="0">
          <p15:clr>
            <a:srgbClr val="A4A3A4"/>
          </p15:clr>
        </p15:guide>
        <p15:guide id="5" orient="horz" pos="1116" userDrawn="0">
          <p15:clr>
            <a:srgbClr val="A4A3A4"/>
          </p15:clr>
        </p15:guide>
        <p15:guide id="6" orient="horz" pos="4001" userDrawn="0">
          <p15:clr>
            <a:srgbClr val="A4A3A4"/>
          </p15:clr>
        </p15:guide>
        <p15:guide id="7" pos="4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C008C"/>
    <a:srgbClr val="4591F2"/>
    <a:srgbClr val="7DD5C9"/>
    <a:srgbClr val="EA1556"/>
    <a:srgbClr val="F0AE96"/>
    <a:srgbClr val="2C253D"/>
    <a:srgbClr val="F8C255"/>
    <a:srgbClr val="4F81BD"/>
    <a:srgbClr val="E9EAE2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1" autoAdjust="0"/>
    <p:restoredTop sz="94660"/>
  </p:normalViewPr>
  <p:slideViewPr>
    <p:cSldViewPr snapToGrid="1" snapToObjects="1">
      <p:cViewPr varScale="1">
        <p:scale>
          <a:sx n="114" d="100"/>
          <a:sy n="114" d="100"/>
        </p:scale>
        <p:origin x="864" y="108"/>
      </p:cViewPr>
      <p:guideLst>
        <p:guide orient="horz" pos="2839"/>
        <p:guide pos="2879"/>
        <p:guide pos="203"/>
        <p:guide pos="5555"/>
        <p:guide orient="horz" pos="1116"/>
        <p:guide orient="horz" pos="4001"/>
        <p:guide pos="4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Master" Target="slideMasters/slideMaster2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980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885" y="301625"/>
            <a:ext cx="7345045" cy="36957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4591F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16840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215" y="0"/>
            <a:ext cx="720090" cy="114935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slideLayout" Target="../slideLayouts/slideLayout4.xml"></Relationship><Relationship Id="rId3" Type="http://schemas.openxmlformats.org/officeDocument/2006/relationships/slideLayout" Target="../slideLayouts/slideLayout5.xml"></Relationship><Relationship Id="rId4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image" Target="../media/fImage123745541.png"></Relationship><Relationship Id="rId4" Type="http://schemas.openxmlformats.org/officeDocument/2006/relationships/image" Target="../media/fImage3334568467.png"></Relationship><Relationship Id="rId5" Type="http://schemas.openxmlformats.org/officeDocument/2006/relationships/image" Target="../media/fImage14204576334.png"></Relationship><Relationship Id="rId6" Type="http://schemas.openxmlformats.org/officeDocument/2006/relationships/image" Target="../media/fImage8894586500.png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2770" y="3691890"/>
            <a:ext cx="7209790" cy="1787525"/>
            <a:chOff x="572770" y="3691890"/>
            <a:chExt cx="7209790" cy="1787525"/>
          </a:xfrm>
        </p:grpSpPr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573405" y="3691890"/>
              <a:ext cx="7209790" cy="922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base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54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물</a:t>
              </a:r>
              <a:r>
                <a:rPr lang="en-US" altLang="ko-KR" sz="36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건파는</a:t>
              </a:r>
              <a:r>
                <a:rPr lang="en-US" altLang="ko-KR" sz="54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방</a:t>
              </a:r>
              <a:r>
                <a:rPr lang="en-US" altLang="ko-KR" sz="36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구석</a:t>
              </a:r>
              <a:r>
                <a:rPr lang="en-US" altLang="ko-KR" sz="54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개</a:t>
              </a:r>
              <a:r>
                <a:rPr lang="en-US" altLang="ko-KR" sz="3600" cap="none" spc="-150" dirty="0" smtClean="0" b="1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인들</a:t>
              </a:r>
              <a:endParaRPr lang="ko-KR" altLang="en-US" sz="5400" cap="none" dirty="0" smtClean="0" b="1">
                <a:solidFill>
                  <a:srgbClr val="4591F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42" name="제목 2"/>
            <p:cNvSpPr txBox="1">
              <a:spLocks/>
            </p:cNvSpPr>
            <p:nvPr/>
          </p:nvSpPr>
          <p:spPr bwMode="auto">
            <a:xfrm>
              <a:off x="572770" y="4811395"/>
              <a:ext cx="5843270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l" fontAlgn="base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웹 개발자를 위한 보안프로그래밍 과정</a:t>
              </a:r>
              <a:endParaRPr lang="ko-KR" altLang="en-US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45" name="제목 2"/>
            <p:cNvSpPr txBox="1">
              <a:spLocks/>
            </p:cNvSpPr>
            <p:nvPr/>
          </p:nvSpPr>
          <p:spPr bwMode="auto">
            <a:xfrm>
              <a:off x="573405" y="5109845"/>
              <a:ext cx="3822700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l" fontAlgn="base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>
                  <a:solidFill>
                    <a:schemeClr val="bg1"/>
                  </a:solidFill>
                  <a:latin typeface="Arial" charset="0"/>
                  <a:ea typeface="Arial" charset="0"/>
                </a:rPr>
                <a:t>조원: 안도혁, 최우석, 이우제, 정현용</a:t>
              </a:r>
              <a:endParaRPr lang="ko-KR" altLang="en-US" sz="1200" cap="none" dirty="0" smtClean="0" b="1">
                <a:solidFill>
                  <a:schemeClr val="bg1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20" name="직사각형 19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0" y="3284855"/>
              <a:ext cx="323850" cy="212534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rot="13500000" flipH="1">
            <a:off x="5109845" y="3299460"/>
            <a:ext cx="474345" cy="646430"/>
            <a:chOff x="5109845" y="3299460"/>
            <a:chExt cx="474345" cy="646430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5196205" y="3336925"/>
              <a:ext cx="439420" cy="48069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954270" y="3676015"/>
              <a:ext cx="406400" cy="177800"/>
              <a:chOff x="4954270" y="3676015"/>
              <a:chExt cx="406400" cy="177800"/>
            </a:xfrm>
          </p:grpSpPr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5066030" y="3583940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5119370" y="3768090"/>
                <a:ext cx="0" cy="69850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5050790" y="3668395"/>
                <a:ext cx="52070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5301615" y="3819525"/>
                <a:ext cx="72390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5200650" y="3817620"/>
                <a:ext cx="51435" cy="50165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11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577850" y="3129280"/>
            <a:ext cx="4294505" cy="2459990"/>
            <a:chOff x="577850" y="3129280"/>
            <a:chExt cx="4294505" cy="2459990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577850" y="3129280"/>
              <a:ext cx="4294505" cy="400050"/>
              <a:chOff x="577850" y="3129280"/>
              <a:chExt cx="4294505" cy="400050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77850" y="3129280"/>
                <a:ext cx="6477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dirty="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dirty="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1114425" y="3129280"/>
                <a:ext cx="3758565" cy="399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1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프로젝트 주제 및 주요기능</a:t>
                </a:r>
                <a:r>
                  <a:rPr lang="en-US" altLang="ko-KR" sz="2000" cap="none" dirty="0" smtClean="0" b="0">
                    <a:solidFill>
                      <a:schemeClr val="bg1"/>
                    </a:solidFill>
                    <a:latin typeface="Arial" charset="0"/>
                    <a:ea typeface="Arial" charset="0"/>
                  </a:rPr>
                  <a:t> </a:t>
                </a:r>
                <a:endParaRPr lang="ko-KR" altLang="en-US" sz="2000" cap="none" dirty="0" smtClean="0" b="0">
                  <a:solidFill>
                    <a:schemeClr val="bg1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577850" y="3540125"/>
              <a:ext cx="4290695" cy="401955"/>
              <a:chOff x="577850" y="3540125"/>
              <a:chExt cx="4290695" cy="401955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77850" y="3542030"/>
                <a:ext cx="6477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1115695" y="3540125"/>
                <a:ext cx="3753485" cy="399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1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화면 흐름도 및 상세 설계</a:t>
                </a:r>
                <a:r>
                  <a:rPr lang="en-US" altLang="ko-KR" sz="2000" cap="none" dirty="0" smtClean="0" b="0">
                    <a:solidFill>
                      <a:schemeClr val="bg1"/>
                    </a:solidFill>
                    <a:latin typeface="Arial" charset="0"/>
                    <a:ea typeface="Arial" charset="0"/>
                  </a:rPr>
                  <a:t> </a:t>
                </a:r>
                <a:endParaRPr lang="ko-KR" altLang="en-US" sz="2000" cap="none" dirty="0" smtClean="0" b="0">
                  <a:solidFill>
                    <a:schemeClr val="bg1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577850" y="3952875"/>
              <a:ext cx="4294505" cy="400050"/>
              <a:chOff x="577850" y="3952875"/>
              <a:chExt cx="4294505" cy="400050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77850" y="3952875"/>
                <a:ext cx="6477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1114425" y="4004945"/>
                <a:ext cx="3758565" cy="338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1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사용 기술</a:t>
                </a:r>
                <a:endParaRPr lang="ko-KR" altLang="en-US" sz="2000" cap="none" dirty="0" smtClean="0" b="0">
                  <a:solidFill>
                    <a:schemeClr val="bg1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13322" name="그룹 4"/>
            <p:cNvGrpSpPr>
              <a:grpSpLocks/>
            </p:cNvGrpSpPr>
            <p:nvPr/>
          </p:nvGrpSpPr>
          <p:grpSpPr bwMode="auto">
            <a:xfrm>
              <a:off x="577850" y="4365625"/>
              <a:ext cx="647700" cy="400050"/>
              <a:chOff x="577850" y="4365625"/>
              <a:chExt cx="647700" cy="400050"/>
            </a:xfrm>
          </p:grpSpPr>
        </p:grpSp>
        <p:grpSp>
          <p:nvGrpSpPr>
            <p:cNvPr id="13323" name="그룹 5"/>
            <p:cNvGrpSpPr>
              <a:grpSpLocks/>
            </p:cNvGrpSpPr>
            <p:nvPr/>
          </p:nvGrpSpPr>
          <p:grpSpPr bwMode="auto">
            <a:xfrm>
              <a:off x="577850" y="4776470"/>
              <a:ext cx="647700" cy="400050"/>
              <a:chOff x="577850" y="4776470"/>
              <a:chExt cx="647700" cy="400050"/>
            </a:xfrm>
          </p:grpSpPr>
        </p:grpSp>
        <p:grpSp>
          <p:nvGrpSpPr>
            <p:cNvPr id="13324" name="그룹 6"/>
            <p:cNvGrpSpPr>
              <a:grpSpLocks/>
            </p:cNvGrpSpPr>
            <p:nvPr/>
          </p:nvGrpSpPr>
          <p:grpSpPr bwMode="auto">
            <a:xfrm>
              <a:off x="1114425" y="5189220"/>
              <a:ext cx="3757930" cy="400050"/>
              <a:chOff x="1114425" y="5189220"/>
              <a:chExt cx="3757930" cy="400050"/>
            </a:xfrm>
          </p:grpSpPr>
        </p:grpSp>
      </p:grpSp>
      <p:sp>
        <p:nvSpPr>
          <p:cNvPr id="10243" name="TextBox 19"/>
          <p:cNvSpPr txBox="1">
            <a:spLocks/>
          </p:cNvSpPr>
          <p:nvPr/>
        </p:nvSpPr>
        <p:spPr bwMode="auto">
          <a:xfrm rot="0">
            <a:off x="577850" y="1957070"/>
            <a:ext cx="3707765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0">
                <a:solidFill>
                  <a:srgbClr val="4591F2"/>
                </a:solidFill>
                <a:latin typeface="Arial Black" charset="0"/>
                <a:ea typeface="Arial Black" charset="0"/>
              </a:rPr>
              <a:t>CONTENTS</a:t>
            </a:r>
            <a:endParaRPr lang="ko-KR" altLang="en-US" sz="4000" cap="none" dirty="0" smtClean="0" b="0">
              <a:solidFill>
                <a:srgbClr val="4591F2"/>
              </a:solidFill>
              <a:latin typeface="Arial Black" charset="0"/>
              <a:ea typeface="Arial Black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29" name="직사각형 28"/>
            <p:cNvSpPr>
              <a:spLocks/>
            </p:cNvSpPr>
            <p:nvPr/>
          </p:nvSpPr>
          <p:spPr>
            <a:xfrm rot="0">
              <a:off x="0" y="0"/>
              <a:ext cx="324485" cy="6858635"/>
            </a:xfrm>
            <a:prstGeom prst="rect"/>
            <a:solidFill>
              <a:srgbClr val="4591F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직사각형 29"/>
            <p:cNvSpPr>
              <a:spLocks/>
            </p:cNvSpPr>
            <p:nvPr/>
          </p:nvSpPr>
          <p:spPr>
            <a:xfrm rot="0">
              <a:off x="0" y="1770380"/>
              <a:ext cx="324485" cy="735330"/>
            </a:xfrm>
            <a:prstGeom prst="rect"/>
            <a:solidFill>
              <a:srgbClr val="7DD5C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13500000" flipH="1">
            <a:off x="3700145" y="1594485"/>
            <a:ext cx="474345" cy="646430"/>
            <a:chOff x="3700145" y="1594485"/>
            <a:chExt cx="474345" cy="64643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786505" y="1631950"/>
              <a:ext cx="439420" cy="48069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544570" y="1971040"/>
              <a:ext cx="406400" cy="177800"/>
              <a:chOff x="3544570" y="1971040"/>
              <a:chExt cx="406400" cy="177800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3656330" y="1878965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3709670" y="2063115"/>
                <a:ext cx="0" cy="69850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641090" y="1963420"/>
                <a:ext cx="52070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3891915" y="2114550"/>
                <a:ext cx="72390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790950" y="2112645"/>
                <a:ext cx="51435" cy="50165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465" y="2574925"/>
            <a:ext cx="270129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380"/>
              <a:ext cx="323850" cy="73469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19"/>
          <p:cNvSpPr txBox="1">
            <a:spLocks/>
          </p:cNvSpPr>
          <p:nvPr/>
        </p:nvSpPr>
        <p:spPr bwMode="auto">
          <a:xfrm rot="0">
            <a:off x="577850" y="1957070"/>
            <a:ext cx="5650865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rgbClr val="4591F2"/>
                </a:solidFill>
                <a:latin typeface="맑은 고딕" charset="0"/>
                <a:ea typeface="맑은 고딕" charset="0"/>
              </a:rPr>
              <a:t>프로젝트 주제 및 기능</a:t>
            </a:r>
            <a:endParaRPr lang="ko-KR" altLang="en-US" sz="4000" cap="none" dirty="0" smtClean="0" b="1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 rot="13500000" flipH="1">
            <a:off x="5452745" y="1594485"/>
            <a:ext cx="474345" cy="646430"/>
            <a:chOff x="5452745" y="1594485"/>
            <a:chExt cx="474345" cy="64643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5539105" y="1631950"/>
              <a:ext cx="439420" cy="48069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297170" y="1971040"/>
              <a:ext cx="406400" cy="177800"/>
              <a:chOff x="5297170" y="1971040"/>
              <a:chExt cx="406400" cy="177800"/>
            </a:xfrm>
          </p:grpSpPr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5408930" y="1878965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5462270" y="2063115"/>
                <a:ext cx="0" cy="69850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5393690" y="1963420"/>
                <a:ext cx="52070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5644515" y="2114550"/>
                <a:ext cx="72390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5543550" y="2112645"/>
                <a:ext cx="51435" cy="50165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9"/>
          <p:cNvSpPr txBox="1">
            <a:spLocks/>
          </p:cNvSpPr>
          <p:nvPr/>
        </p:nvSpPr>
        <p:spPr bwMode="auto">
          <a:xfrm rot="0">
            <a:off x="454025" y="782955"/>
            <a:ext cx="281876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1-1. 주제 및 개요</a:t>
            </a:r>
            <a:endParaRPr lang="ko-KR" altLang="en-US" sz="2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 bwMode="auto">
          <a:xfrm rot="0">
            <a:off x="454025" y="1420495"/>
            <a:ext cx="8234045" cy="1468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간의 물건 판매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간의 의사소통을 위한 오픈 채팅방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거래자 간에 신뢰를 위한 평가 서비스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상품의 종류와 용도의 따른 카테고리 기능</a:t>
            </a:r>
            <a:endParaRPr lang="ko-KR" altLang="en-US" sz="2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 bwMode="auto">
          <a:xfrm rot="0">
            <a:off x="454025" y="3312795"/>
            <a:ext cx="281876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1-2. 주요 기능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 bwMode="auto">
          <a:xfrm rot="0">
            <a:off x="631825" y="4243070"/>
            <a:ext cx="2442210" cy="1468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사용자(App)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개인정보 조회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물건 구매 및 판매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판매자 평가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 bwMode="auto">
          <a:xfrm rot="0">
            <a:off x="3391535" y="4243070"/>
            <a:ext cx="2442210" cy="17176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관리자(Web)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관리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채팅방 및 사용자 문의 관리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 게시판 관리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 bwMode="auto">
          <a:xfrm rot="0">
            <a:off x="6151245" y="4243070"/>
            <a:ext cx="2442210" cy="15906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판매 기록 및 분석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관심 제품 분석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/>
          </p:cNvSpPr>
          <p:nvPr/>
        </p:nvSpPr>
        <p:spPr bwMode="auto">
          <a:xfrm rot="0">
            <a:off x="545465" y="2574925"/>
            <a:ext cx="2701925" cy="1783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0" h="0" prst="circle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cap="none" spc="-300" dirty="0" smtClean="0" b="0">
                <a:solidFill>
                  <a:srgbClr val="FFFFFF"/>
                </a:solidFill>
                <a:latin typeface="Arial Black" charset="0"/>
                <a:ea typeface="Arial Black" charset="0"/>
              </a:rPr>
              <a:t>02</a:t>
            </a:r>
            <a:endParaRPr lang="ko-KR" altLang="en-US" sz="11000" cap="none" dirty="0" smtClean="0" b="0">
              <a:solidFill>
                <a:srgbClr val="FFFFFF"/>
              </a:solidFill>
              <a:latin typeface="Arial Black" charset="0"/>
              <a:ea typeface="Arial Black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0" y="0"/>
            <a:ext cx="324485" cy="6858635"/>
            <a:chOff x="0" y="0"/>
            <a:chExt cx="324485" cy="6858635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 rot="0">
              <a:off x="0" y="0"/>
              <a:ext cx="324485" cy="6858635"/>
            </a:xfrm>
            <a:prstGeom prst="rect"/>
            <a:solidFill>
              <a:srgbClr val="4591F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 rot="0">
              <a:off x="0" y="1770380"/>
              <a:ext cx="324485" cy="735330"/>
            </a:xfrm>
            <a:prstGeom prst="rect"/>
            <a:solidFill>
              <a:srgbClr val="7DD5C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TextBox 9"/>
          <p:cNvSpPr txBox="1">
            <a:spLocks/>
          </p:cNvSpPr>
          <p:nvPr/>
        </p:nvSpPr>
        <p:spPr bwMode="auto">
          <a:xfrm rot="0">
            <a:off x="577850" y="1957070"/>
            <a:ext cx="5883910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rgbClr val="4591F2"/>
                </a:solidFill>
                <a:latin typeface="맑은 고딕" charset="0"/>
                <a:ea typeface="맑은 고딕" charset="0"/>
              </a:rPr>
              <a:t>화면 흐름도 및 상세 설계</a:t>
            </a:r>
            <a:endParaRPr lang="ko-KR" altLang="en-US" sz="4000" cap="none" dirty="0" smtClean="0" b="1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 rot="13500000" flipH="1">
            <a:off x="5452745" y="1594485"/>
            <a:ext cx="474980" cy="647065"/>
            <a:chOff x="5452745" y="1594485"/>
            <a:chExt cx="474980" cy="647065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 rot="0">
              <a:off x="5486400" y="1758950"/>
              <a:ext cx="440055" cy="480695"/>
            </a:xfrm>
            <a:custGeom>
              <a:gdLst>
                <a:gd fmla="*/ 1620 w 1621" name="TX0"/>
                <a:gd fmla="*/ 975 h 1775" name="TY0"/>
                <a:gd fmla="*/ 1484 w 1621" name="TX1"/>
                <a:gd fmla="*/ 844 h 1775" name="TY1"/>
                <a:gd fmla="*/ 1469 w 1621" name="TX2"/>
                <a:gd fmla="*/ 844 h 1775" name="TY2"/>
                <a:gd fmla="*/ 1335 w 1621" name="TX3"/>
                <a:gd fmla="*/ 955 h 1775" name="TY3"/>
                <a:gd fmla="*/ 1335 w 1621" name="TX4"/>
                <a:gd fmla="*/ 835 h 1775" name="TY4"/>
                <a:gd fmla="*/ 1199 w 1621" name="TX5"/>
                <a:gd fmla="*/ 703 h 1775" name="TY5"/>
                <a:gd fmla="*/ 1184 w 1621" name="TX6"/>
                <a:gd fmla="*/ 703 h 1775" name="TY6"/>
                <a:gd fmla="*/ 1050 w 1621" name="TX7"/>
                <a:gd fmla="*/ 815 h 1775" name="TY7"/>
                <a:gd fmla="*/ 1050 w 1621" name="TX8"/>
                <a:gd fmla="*/ 690 h 1775" name="TY8"/>
                <a:gd fmla="*/ 914 w 1621" name="TX9"/>
                <a:gd fmla="*/ 558 h 1775" name="TY9"/>
                <a:gd fmla="*/ 899 w 1621" name="TX10"/>
                <a:gd fmla="*/ 558 h 1775" name="TY10"/>
                <a:gd fmla="*/ 765 w 1621" name="TX11"/>
                <a:gd fmla="*/ 670 h 1775" name="TY11"/>
                <a:gd fmla="*/ 765 w 1621" name="TX12"/>
                <a:gd fmla="*/ 132 h 1775" name="TY12"/>
                <a:gd fmla="*/ 629 w 1621" name="TX13"/>
                <a:gd fmla="*/ 0 h 1775" name="TY13"/>
                <a:gd fmla="*/ 614 w 1621" name="TX14"/>
                <a:gd fmla="*/ 0 h 1775" name="TY14"/>
                <a:gd fmla="*/ 478 w 1621" name="TX15"/>
                <a:gd fmla="*/ 132 h 1775" name="TY15"/>
                <a:gd fmla="*/ 478 w 1621" name="TX16"/>
                <a:gd fmla="*/ 1298 h 1775" name="TY16"/>
                <a:gd fmla="*/ 255 w 1621" name="TX17"/>
                <a:gd fmla="*/ 1082 h 1775" name="TY17"/>
                <a:gd fmla="*/ 63 w 1621" name="TX18"/>
                <a:gd fmla="*/ 1082 h 1775" name="TY18"/>
                <a:gd fmla="*/ 53 w 1621" name="TX19"/>
                <a:gd fmla="*/ 1092 h 1775" name="TY19"/>
                <a:gd fmla="*/ 53 w 1621" name="TX20"/>
                <a:gd fmla="*/ 1279 h 1775" name="TY20"/>
                <a:gd fmla="*/ 470 w 1621" name="TX21"/>
                <a:gd fmla="*/ 1737 h 1775" name="TY21"/>
                <a:gd fmla="*/ 552 w 1621" name="TX22"/>
                <a:gd fmla="*/ 1774 h 1775" name="TY22"/>
                <a:gd fmla="*/ 1511 w 1621" name="TX23"/>
                <a:gd fmla="*/ 1774 h 1775" name="TY23"/>
                <a:gd fmla="*/ 1618 w 1621" name="TX24"/>
                <a:gd fmla="*/ 1671 h 1775" name="TY24"/>
                <a:gd fmla="*/ 1618 w 1621" name="TX25"/>
                <a:gd fmla="*/ 1668 h 1775" name="TY25"/>
                <a:gd fmla="*/ 1620 w 1621" name="TX26"/>
                <a:gd fmla="*/ 1668 h 1775" name="TY26"/>
                <a:gd fmla="*/ 1620 w 1621" name="TX27"/>
                <a:gd fmla="*/ 975 h 1775" name="TY2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</a:cxnLst>
              <a:rect l="l" t="t" r="r" b="b"/>
              <a:pathLst>
                <a:path w="1621" h="1775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 cmpd="sng">
              <a:solidFill>
                <a:srgbClr val="4591F2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 rot="108000000">
              <a:off x="5452745" y="1595755"/>
              <a:ext cx="407035" cy="178435"/>
              <a:chOff x="5452745" y="1595755"/>
              <a:chExt cx="407035" cy="178435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 rot="0">
                <a:off x="5452745" y="1774190"/>
                <a:ext cx="72390" cy="635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 rot="0">
                <a:off x="5656580" y="1594485"/>
                <a:ext cx="635" cy="70485"/>
              </a:xfrm>
              <a:custGeom>
                <a:gdLst>
                  <a:gd fmla="*/ 0 w 1" name="TX0"/>
                  <a:gd fmla="*/ 0 h 226" name="TY0"/>
                  <a:gd fmla="*/ 0 w 1" name="TX1"/>
                  <a:gd fmla="*/ 0 h 226" name="TY1"/>
                  <a:gd fmla="*/ 0 w 1" name="TX2"/>
                  <a:gd fmla="*/ 225 h 226" name="TY2"/>
                  <a:gd fmla="*/ 0 w 1" name="TX3"/>
                  <a:gd fmla="*/ 0 h 226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" h="226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 rot="0">
                <a:off x="5523230" y="1652270"/>
                <a:ext cx="49530" cy="50165"/>
              </a:xfrm>
              <a:custGeom>
                <a:gdLst>
                  <a:gd fmla="*/ 188 w 189" name="TX0"/>
                  <a:gd fmla="*/ 182 h 183" name="TY0"/>
                  <a:gd fmla="*/ 188 w 189" name="TX1"/>
                  <a:gd fmla="*/ 182 h 183" name="TY1"/>
                  <a:gd fmla="*/ 0 w 189" name="TX2"/>
                  <a:gd fmla="*/ 0 h 183" name="TY2"/>
                  <a:gd fmla="*/ 188 w 189" name="TX3"/>
                  <a:gd fmla="*/ 182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 rot="0">
                <a:off x="5786755" y="1772920"/>
                <a:ext cx="72390" cy="635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 rot="0">
                <a:off x="5732145" y="1654175"/>
                <a:ext cx="52070" cy="50165"/>
              </a:xfrm>
              <a:custGeom>
                <a:gdLst>
                  <a:gd fmla="*/ 188 w 189" name="TX0"/>
                  <a:gd fmla="*/ 0 h 183" name="TY0"/>
                  <a:gd fmla="*/ 188 w 189" name="TX1"/>
                  <a:gd fmla="*/ 0 h 183" name="TY1"/>
                  <a:gd fmla="*/ 0 w 189" name="TX2"/>
                  <a:gd fmla="*/ 182 h 183" name="TY2"/>
                  <a:gd fmla="*/ 188 w 189" name="TX3"/>
                  <a:gd fmla="*/ 0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그림 15363" descr="C:/Users/KOITT/AppData/Roaming/PolarisOffice/ETemp/2824_2699712/fImage1237455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1510" y="3144520"/>
            <a:ext cx="610870" cy="610870"/>
          </a:xfrm>
          <a:prstGeom prst="rect"/>
          <a:noFill/>
        </p:spPr>
      </p:pic>
      <p:pic>
        <p:nvPicPr>
          <p:cNvPr id="15365" name="그림 15364" descr="C:/Users/KOITT/AppData/Roaming/PolarisOffice/ETemp/2824_2699712/fImage333456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16430" y="2428240"/>
            <a:ext cx="610870" cy="610870"/>
          </a:xfrm>
          <a:prstGeom prst="rect"/>
          <a:noFill/>
        </p:spPr>
      </p:pic>
      <p:pic>
        <p:nvPicPr>
          <p:cNvPr id="15366" name="그림 15365" descr="C:/Users/KOITT/AppData/Roaming/PolarisOffice/ETemp/2824_2699712/fImage1420457633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546340" y="2049780"/>
            <a:ext cx="610870" cy="610870"/>
          </a:xfrm>
          <a:prstGeom prst="rect"/>
          <a:noFill/>
        </p:spPr>
      </p:pic>
      <p:pic>
        <p:nvPicPr>
          <p:cNvPr id="15367" name="그림 15366" descr="C:/Users/KOITT/AppData/Roaming/PolarisOffice/ETemp/2824_2699712/fImage889458650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62320" y="4401185"/>
            <a:ext cx="610870" cy="610870"/>
          </a:xfrm>
          <a:prstGeom prst="rect"/>
          <a:noFill/>
        </p:spPr>
      </p:pic>
      <p:sp>
        <p:nvSpPr>
          <p:cNvPr id="15368" name="도형 15367"/>
          <p:cNvSpPr>
            <a:spLocks/>
          </p:cNvSpPr>
          <p:nvPr/>
        </p:nvSpPr>
        <p:spPr>
          <a:xfrm rot="0">
            <a:off x="672465" y="3890645"/>
            <a:ext cx="568960" cy="273685"/>
          </a:xfrm>
          <a:prstGeom prst="rect"/>
        </p:spPr>
        <p:txBody>
          <a:bodyPr wrap="square" lIns="91440" tIns="45720" rIns="91440" bIns="45720" vert="horz" anchor="t">
            <a:normAutofit fontScale="70000" lnSpcReduction="1000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69" name="도형 15368"/>
          <p:cNvSpPr>
            <a:spLocks/>
          </p:cNvSpPr>
          <p:nvPr/>
        </p:nvSpPr>
        <p:spPr>
          <a:xfrm rot="0">
            <a:off x="6881495" y="2658745"/>
            <a:ext cx="1932305" cy="142303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</a:t>
            </a:r>
            <a:endParaRPr lang="ko-KR" altLang="en-US" sz="12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판매 기록 및 분석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관심 제품 분석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ko-KR" altLang="en-US" sz="12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0" name="도형 15369"/>
          <p:cNvSpPr>
            <a:spLocks/>
          </p:cNvSpPr>
          <p:nvPr/>
        </p:nvSpPr>
        <p:spPr>
          <a:xfrm rot="0">
            <a:off x="1388110" y="3148965"/>
            <a:ext cx="1870710" cy="17627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사용자(App)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개인정보 조회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물건 구매 및 판매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판매자 평가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1" name="도형 15370"/>
          <p:cNvSpPr>
            <a:spLocks/>
          </p:cNvSpPr>
          <p:nvPr/>
        </p:nvSpPr>
        <p:spPr>
          <a:xfrm rot="0">
            <a:off x="4862195" y="5118735"/>
            <a:ext cx="2665730" cy="13976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관리자(Web)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관리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채팅방 및 사용자 문의 관리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 게시판 관리</a:t>
            </a:r>
            <a:endParaRPr lang="ko-KR" altLang="en-US" sz="14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2" name="도형 15371"/>
          <p:cNvSpPr>
            <a:spLocks/>
          </p:cNvSpPr>
          <p:nvPr/>
        </p:nvSpPr>
        <p:spPr>
          <a:xfrm rot="0">
            <a:off x="447040" y="1737360"/>
            <a:ext cx="2786380" cy="453834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373" name="도형 15372"/>
          <p:cNvCxnSpPr/>
          <p:nvPr/>
        </p:nvCxnSpPr>
        <p:spPr>
          <a:xfrm rot="0" flipV="1">
            <a:off x="3317875" y="2520315"/>
            <a:ext cx="3756025" cy="140716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4" name="도형 15373"/>
          <p:cNvCxnSpPr/>
          <p:nvPr/>
        </p:nvCxnSpPr>
        <p:spPr>
          <a:xfrm rot="0" flipH="1">
            <a:off x="6198235" y="2604135"/>
            <a:ext cx="929005" cy="1726565"/>
          </a:xfrm>
          <a:prstGeom prst="straightConnector1"/>
          <a:ln w="9525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5" name="도형 15374"/>
          <p:cNvCxnSpPr>
            <a:endCxn id="15365" idx="3"/>
          </p:cNvCxnSpPr>
          <p:nvPr/>
        </p:nvCxnSpPr>
        <p:spPr>
          <a:xfrm rot="0" flipH="1">
            <a:off x="2526030" y="2323465"/>
            <a:ext cx="4556125" cy="410845"/>
          </a:xfrm>
          <a:prstGeom prst="straightConnector1"/>
          <a:ln w="9525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TextBox 15375"/>
          <p:cNvSpPr txBox="1">
            <a:spLocks/>
          </p:cNvSpPr>
          <p:nvPr/>
        </p:nvSpPr>
        <p:spPr bwMode="auto">
          <a:xfrm rot="0">
            <a:off x="454025" y="782955"/>
            <a:ext cx="281876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2-2. 상세 설계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/>
          </p:cNvSpPr>
          <p:nvPr/>
        </p:nvSpPr>
        <p:spPr bwMode="auto">
          <a:xfrm rot="0">
            <a:off x="545465" y="2574925"/>
            <a:ext cx="2701925" cy="1783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0" h="0" prst="circle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cap="none" spc="-300" dirty="0" smtClean="0" b="0">
                <a:solidFill>
                  <a:srgbClr val="FFFFFF"/>
                </a:solidFill>
                <a:latin typeface="Arial Black" charset="0"/>
                <a:ea typeface="Arial Black" charset="0"/>
              </a:rPr>
              <a:t>03</a:t>
            </a:r>
            <a:endParaRPr lang="ko-KR" altLang="en-US" sz="11000" cap="none" dirty="0" smtClean="0" b="0">
              <a:solidFill>
                <a:srgbClr val="FFFFFF"/>
              </a:solidFill>
              <a:latin typeface="Arial Black" charset="0"/>
              <a:ea typeface="Arial Black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0" y="0"/>
            <a:ext cx="324485" cy="6858635"/>
            <a:chOff x="0" y="0"/>
            <a:chExt cx="324485" cy="6858635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 rot="0">
              <a:off x="0" y="0"/>
              <a:ext cx="324485" cy="6858635"/>
            </a:xfrm>
            <a:prstGeom prst="rect"/>
            <a:solidFill>
              <a:srgbClr val="4591F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 rot="0">
              <a:off x="0" y="1770380"/>
              <a:ext cx="324485" cy="735330"/>
            </a:xfrm>
            <a:prstGeom prst="rect"/>
            <a:solidFill>
              <a:srgbClr val="7DD5C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TextBox 9"/>
          <p:cNvSpPr txBox="1">
            <a:spLocks/>
          </p:cNvSpPr>
          <p:nvPr/>
        </p:nvSpPr>
        <p:spPr bwMode="auto">
          <a:xfrm rot="0">
            <a:off x="577850" y="1957070"/>
            <a:ext cx="5883910" cy="707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1">
                <a:solidFill>
                  <a:srgbClr val="4591F2"/>
                </a:solidFill>
                <a:latin typeface="맑은 고딕" charset="0"/>
                <a:ea typeface="맑은 고딕" charset="0"/>
              </a:rPr>
              <a:t>사용 기술</a:t>
            </a:r>
            <a:endParaRPr lang="ko-KR" altLang="en-US" sz="4000" cap="none" dirty="0" smtClean="0" b="1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 rot="5400000" flipH="1">
            <a:off x="2846705" y="1749425"/>
            <a:ext cx="474980" cy="647065"/>
            <a:chOff x="2846705" y="1749425"/>
            <a:chExt cx="474980" cy="647065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 rot="-8100000">
              <a:off x="2909570" y="1763395"/>
              <a:ext cx="440055" cy="480695"/>
            </a:xfrm>
            <a:custGeom>
              <a:gdLst>
                <a:gd fmla="*/ 1620 w 1621" name="TX0"/>
                <a:gd fmla="*/ 975 h 1775" name="TY0"/>
                <a:gd fmla="*/ 1484 w 1621" name="TX1"/>
                <a:gd fmla="*/ 844 h 1775" name="TY1"/>
                <a:gd fmla="*/ 1469 w 1621" name="TX2"/>
                <a:gd fmla="*/ 844 h 1775" name="TY2"/>
                <a:gd fmla="*/ 1335 w 1621" name="TX3"/>
                <a:gd fmla="*/ 955 h 1775" name="TY3"/>
                <a:gd fmla="*/ 1335 w 1621" name="TX4"/>
                <a:gd fmla="*/ 835 h 1775" name="TY4"/>
                <a:gd fmla="*/ 1199 w 1621" name="TX5"/>
                <a:gd fmla="*/ 703 h 1775" name="TY5"/>
                <a:gd fmla="*/ 1184 w 1621" name="TX6"/>
                <a:gd fmla="*/ 703 h 1775" name="TY6"/>
                <a:gd fmla="*/ 1050 w 1621" name="TX7"/>
                <a:gd fmla="*/ 815 h 1775" name="TY7"/>
                <a:gd fmla="*/ 1050 w 1621" name="TX8"/>
                <a:gd fmla="*/ 690 h 1775" name="TY8"/>
                <a:gd fmla="*/ 914 w 1621" name="TX9"/>
                <a:gd fmla="*/ 558 h 1775" name="TY9"/>
                <a:gd fmla="*/ 899 w 1621" name="TX10"/>
                <a:gd fmla="*/ 558 h 1775" name="TY10"/>
                <a:gd fmla="*/ 765 w 1621" name="TX11"/>
                <a:gd fmla="*/ 670 h 1775" name="TY11"/>
                <a:gd fmla="*/ 765 w 1621" name="TX12"/>
                <a:gd fmla="*/ 132 h 1775" name="TY12"/>
                <a:gd fmla="*/ 629 w 1621" name="TX13"/>
                <a:gd fmla="*/ 0 h 1775" name="TY13"/>
                <a:gd fmla="*/ 614 w 1621" name="TX14"/>
                <a:gd fmla="*/ 0 h 1775" name="TY14"/>
                <a:gd fmla="*/ 478 w 1621" name="TX15"/>
                <a:gd fmla="*/ 132 h 1775" name="TY15"/>
                <a:gd fmla="*/ 478 w 1621" name="TX16"/>
                <a:gd fmla="*/ 1298 h 1775" name="TY16"/>
                <a:gd fmla="*/ 255 w 1621" name="TX17"/>
                <a:gd fmla="*/ 1082 h 1775" name="TY17"/>
                <a:gd fmla="*/ 63 w 1621" name="TX18"/>
                <a:gd fmla="*/ 1082 h 1775" name="TY18"/>
                <a:gd fmla="*/ 53 w 1621" name="TX19"/>
                <a:gd fmla="*/ 1092 h 1775" name="TY19"/>
                <a:gd fmla="*/ 53 w 1621" name="TX20"/>
                <a:gd fmla="*/ 1279 h 1775" name="TY20"/>
                <a:gd fmla="*/ 470 w 1621" name="TX21"/>
                <a:gd fmla="*/ 1737 h 1775" name="TY21"/>
                <a:gd fmla="*/ 552 w 1621" name="TX22"/>
                <a:gd fmla="*/ 1774 h 1775" name="TY22"/>
                <a:gd fmla="*/ 1511 w 1621" name="TX23"/>
                <a:gd fmla="*/ 1774 h 1775" name="TY23"/>
                <a:gd fmla="*/ 1618 w 1621" name="TX24"/>
                <a:gd fmla="*/ 1671 h 1775" name="TY24"/>
                <a:gd fmla="*/ 1618 w 1621" name="TX25"/>
                <a:gd fmla="*/ 1668 h 1775" name="TY25"/>
                <a:gd fmla="*/ 1620 w 1621" name="TX26"/>
                <a:gd fmla="*/ 1668 h 1775" name="TY26"/>
                <a:gd fmla="*/ 1620 w 1621" name="TX27"/>
                <a:gd fmla="*/ 975 h 1775" name="TY2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</a:cxnLst>
              <a:rect l="l" t="t" r="r" b="b"/>
              <a:pathLst>
                <a:path w="1621" h="1775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 cmpd="sng">
              <a:solidFill>
                <a:srgbClr val="4591F2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 rot="99900000">
              <a:off x="2739390" y="2172335"/>
              <a:ext cx="407035" cy="178435"/>
              <a:chOff x="2739390" y="2172335"/>
              <a:chExt cx="407035" cy="178435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 rot="-8100000">
                <a:off x="3089910" y="2316480"/>
                <a:ext cx="73025" cy="635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 rot="-8100000">
                <a:off x="2903220" y="2265045"/>
                <a:ext cx="635" cy="70485"/>
              </a:xfrm>
              <a:custGeom>
                <a:gdLst>
                  <a:gd fmla="*/ 0 w 1" name="TX0"/>
                  <a:gd fmla="*/ 0 h 226" name="TY0"/>
                  <a:gd fmla="*/ 0 w 1" name="TX1"/>
                  <a:gd fmla="*/ 0 h 226" name="TY1"/>
                  <a:gd fmla="*/ 0 w 1" name="TX2"/>
                  <a:gd fmla="*/ 225 h 226" name="TY2"/>
                  <a:gd fmla="*/ 0 w 1" name="TX3"/>
                  <a:gd fmla="*/ 0 h 226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" h="226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 rot="-8100000">
                <a:off x="2988310" y="2316480"/>
                <a:ext cx="51435" cy="51435"/>
              </a:xfrm>
              <a:custGeom>
                <a:gdLst>
                  <a:gd fmla="*/ 188 w 189" name="TX0"/>
                  <a:gd fmla="*/ 182 h 183" name="TY0"/>
                  <a:gd fmla="*/ 188 w 189" name="TX1"/>
                  <a:gd fmla="*/ 182 h 183" name="TY1"/>
                  <a:gd fmla="*/ 0 w 189" name="TX2"/>
                  <a:gd fmla="*/ 0 h 183" name="TY2"/>
                  <a:gd fmla="*/ 188 w 189" name="TX3"/>
                  <a:gd fmla="*/ 182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 rot="-8100000">
                <a:off x="2851150" y="2080895"/>
                <a:ext cx="73025" cy="635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 rot="-8100000">
                <a:off x="2840990" y="2168525"/>
                <a:ext cx="51435" cy="50165"/>
              </a:xfrm>
              <a:custGeom>
                <a:gdLst>
                  <a:gd fmla="*/ 188 w 189" name="TX0"/>
                  <a:gd fmla="*/ 0 h 183" name="TY0"/>
                  <a:gd fmla="*/ 188 w 189" name="TX1"/>
                  <a:gd fmla="*/ 0 h 183" name="TY1"/>
                  <a:gd fmla="*/ 0 w 189" name="TX2"/>
                  <a:gd fmla="*/ 182 h 183" name="TY2"/>
                  <a:gd fmla="*/ 188 w 189" name="TX3"/>
                  <a:gd fmla="*/ 0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/>
          </p:cNvSpPr>
          <p:nvPr/>
        </p:nvSpPr>
        <p:spPr bwMode="auto">
          <a:xfrm rot="0">
            <a:off x="454025" y="782955"/>
            <a:ext cx="281876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3. 사용 기술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 bwMode="auto">
          <a:xfrm rot="0">
            <a:off x="454025" y="1420495"/>
            <a:ext cx="8234045" cy="20224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Spring &amp; myBatis Framework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반응형 웹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Android Framework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2800" cap="none" spc="-150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JavaScript</a:t>
            </a:r>
            <a:endParaRPr lang="ko-KR" altLang="en-US" sz="28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8640" y="3691890"/>
            <a:ext cx="6216650" cy="1489075"/>
            <a:chOff x="548640" y="3691890"/>
            <a:chExt cx="6216650" cy="1489075"/>
          </a:xfrm>
        </p:grpSpPr>
        <p:sp>
          <p:nvSpPr>
            <p:cNvPr id="9" name="TextBox 5"/>
            <p:cNvSpPr txBox="1">
              <a:spLocks/>
            </p:cNvSpPr>
            <p:nvPr/>
          </p:nvSpPr>
          <p:spPr bwMode="auto">
            <a:xfrm rot="0">
              <a:off x="548640" y="3691890"/>
              <a:ext cx="6217285" cy="10160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base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000" cap="none" spc="-150" dirty="0" smtClean="0" b="0">
                  <a:solidFill>
                    <a:srgbClr val="4591F2"/>
                  </a:solidFill>
                  <a:latin typeface="Arial Black" charset="0"/>
                  <a:ea typeface="Arial Black" charset="0"/>
                </a:rPr>
                <a:t>THANK YOU</a:t>
              </a:r>
              <a:endParaRPr lang="ko-KR" altLang="en-US" sz="6000" cap="none" dirty="0" smtClean="0" b="0">
                <a:solidFill>
                  <a:srgbClr val="4591F2"/>
                </a:solidFill>
                <a:latin typeface="Arial Black" charset="0"/>
                <a:ea typeface="Arial Black" charset="0"/>
              </a:endParaRPr>
            </a:p>
          </p:txBody>
        </p:sp>
        <p:sp>
          <p:nvSpPr>
            <p:cNvPr id="10" name="제목 2"/>
            <p:cNvSpPr txBox="1">
              <a:spLocks/>
            </p:cNvSpPr>
            <p:nvPr/>
          </p:nvSpPr>
          <p:spPr bwMode="auto">
            <a:xfrm rot="0">
              <a:off x="548640" y="4811395"/>
              <a:ext cx="5039360" cy="36893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l" fontAlgn="base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감사합니다!</a:t>
              </a:r>
              <a:endParaRPr lang="ko-KR" altLang="en-US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0" y="3876675"/>
              <a:ext cx="323850" cy="1534160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3500000" flipH="1">
            <a:off x="5695950" y="3297555"/>
            <a:ext cx="474345" cy="646430"/>
            <a:chOff x="5695950" y="3297555"/>
            <a:chExt cx="474345" cy="64643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5782310" y="3335020"/>
              <a:ext cx="439420" cy="48069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540375" y="3674110"/>
              <a:ext cx="406400" cy="177800"/>
              <a:chOff x="5540375" y="3674110"/>
              <a:chExt cx="406400" cy="177800"/>
            </a:xfrm>
          </p:grpSpPr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5652135" y="3582035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5705475" y="3766185"/>
                <a:ext cx="0" cy="69850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5636895" y="3666490"/>
                <a:ext cx="52070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5887720" y="3817620"/>
                <a:ext cx="72390" cy="635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5786755" y="3815715"/>
                <a:ext cx="51435" cy="50165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디브리드</Company>
  <DocSecurity>0</DocSecurity>
  <HyperlinksChanged>false</HyperlinksChanged>
  <Lines>0</Lines>
  <LinksUpToDate>false</LinksUpToDate>
  <Pages>9</Pages>
  <Paragraphs>100</Paragraphs>
  <Words>513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디브리드 www.dbreed.co.kr</dc:creator>
  <cp:lastModifiedBy>KOITT</cp:lastModifiedBy>
  <dc:title>디브리드</dc:title>
  <dc:subject>교육</dc:subject>
  <dcterms:modified xsi:type="dcterms:W3CDTF">2015-01-28T12:26:37Z</dcterms:modified>
</cp:coreProperties>
</file>