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61" r:id="rId2"/>
    <p:sldId id="257" r:id="rId3"/>
    <p:sldId id="258" r:id="rId4"/>
    <p:sldId id="259" r:id="rId5"/>
    <p:sldId id="262" r:id="rId6"/>
    <p:sldId id="263" r:id="rId7"/>
    <p:sldId id="265" r:id="rId8"/>
    <p:sldId id="264" r:id="rId9"/>
    <p:sldId id="267" r:id="rId10"/>
    <p:sldId id="268" r:id="rId11"/>
    <p:sldId id="266" r:id="rId12"/>
    <p:sldId id="269" r:id="rId13"/>
    <p:sldId id="260"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043D7F-AE95-44A5-BBAD-1686CF62A597}" type="datetimeFigureOut">
              <a:rPr lang="en-IN" smtClean="0"/>
              <a:t>28-12-2024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21F831-92E6-4FFD-B459-507B2CA3B03F}" type="slidenum">
              <a:rPr lang="en-IN" smtClean="0"/>
              <a:t>‹#›</a:t>
            </a:fld>
            <a:endParaRPr lang="en-IN"/>
          </a:p>
        </p:txBody>
      </p:sp>
    </p:spTree>
    <p:extLst>
      <p:ext uri="{BB962C8B-B14F-4D97-AF65-F5344CB8AC3E}">
        <p14:creationId xmlns:p14="http://schemas.microsoft.com/office/powerpoint/2010/main" val="3614021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321F831-92E6-4FFD-B459-507B2CA3B03F}" type="slidenum">
              <a:rPr lang="en-IN" smtClean="0"/>
              <a:t>8</a:t>
            </a:fld>
            <a:endParaRPr lang="en-IN"/>
          </a:p>
        </p:txBody>
      </p:sp>
    </p:spTree>
    <p:extLst>
      <p:ext uri="{BB962C8B-B14F-4D97-AF65-F5344CB8AC3E}">
        <p14:creationId xmlns:p14="http://schemas.microsoft.com/office/powerpoint/2010/main" val="23681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A2986D-A6F5-2581-C20F-F63AC0C9FA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D9E083-E4D0-09E1-9777-753E86494E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B894CE-A489-4AD1-7CD1-402DA4CB47F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127A218-CCE3-7B17-6A63-31B8F433E948}"/>
              </a:ext>
            </a:extLst>
          </p:cNvPr>
          <p:cNvSpPr>
            <a:spLocks noGrp="1"/>
          </p:cNvSpPr>
          <p:nvPr>
            <p:ph type="sldNum" sz="quarter" idx="5"/>
          </p:nvPr>
        </p:nvSpPr>
        <p:spPr/>
        <p:txBody>
          <a:bodyPr/>
          <a:lstStyle/>
          <a:p>
            <a:fld id="{9321F831-92E6-4FFD-B459-507B2CA3B03F}" type="slidenum">
              <a:rPr lang="en-IN" smtClean="0"/>
              <a:t>9</a:t>
            </a:fld>
            <a:endParaRPr lang="en-IN"/>
          </a:p>
        </p:txBody>
      </p:sp>
    </p:spTree>
    <p:extLst>
      <p:ext uri="{BB962C8B-B14F-4D97-AF65-F5344CB8AC3E}">
        <p14:creationId xmlns:p14="http://schemas.microsoft.com/office/powerpoint/2010/main" val="1588029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99D5A3-3681-9C43-32EC-C22A53C67C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3D927E-3169-ABA5-55D3-2412A9E7FC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9D69D4-1381-3FAB-5C8F-5D6C82AD078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EBCC4BF-A6DC-2D4E-A168-27DE91C8C732}"/>
              </a:ext>
            </a:extLst>
          </p:cNvPr>
          <p:cNvSpPr>
            <a:spLocks noGrp="1"/>
          </p:cNvSpPr>
          <p:nvPr>
            <p:ph type="sldNum" sz="quarter" idx="5"/>
          </p:nvPr>
        </p:nvSpPr>
        <p:spPr/>
        <p:txBody>
          <a:bodyPr/>
          <a:lstStyle/>
          <a:p>
            <a:fld id="{9321F831-92E6-4FFD-B459-507B2CA3B03F}" type="slidenum">
              <a:rPr lang="en-IN" smtClean="0"/>
              <a:t>10</a:t>
            </a:fld>
            <a:endParaRPr lang="en-IN"/>
          </a:p>
        </p:txBody>
      </p:sp>
    </p:spTree>
    <p:extLst>
      <p:ext uri="{BB962C8B-B14F-4D97-AF65-F5344CB8AC3E}">
        <p14:creationId xmlns:p14="http://schemas.microsoft.com/office/powerpoint/2010/main" val="2561299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06B99-20F9-6C3A-0552-78FF225F86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7F703D-E2BE-246E-9070-99E56178F3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C73438-8C6A-BC60-F22B-4742EC7B7D6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388CA86-2DDD-775B-9369-329CFC540699}"/>
              </a:ext>
            </a:extLst>
          </p:cNvPr>
          <p:cNvSpPr>
            <a:spLocks noGrp="1"/>
          </p:cNvSpPr>
          <p:nvPr>
            <p:ph type="sldNum" sz="quarter" idx="5"/>
          </p:nvPr>
        </p:nvSpPr>
        <p:spPr/>
        <p:txBody>
          <a:bodyPr/>
          <a:lstStyle/>
          <a:p>
            <a:fld id="{9321F831-92E6-4FFD-B459-507B2CA3B03F}" type="slidenum">
              <a:rPr lang="en-IN" smtClean="0"/>
              <a:t>11</a:t>
            </a:fld>
            <a:endParaRPr lang="en-IN"/>
          </a:p>
        </p:txBody>
      </p:sp>
    </p:spTree>
    <p:extLst>
      <p:ext uri="{BB962C8B-B14F-4D97-AF65-F5344CB8AC3E}">
        <p14:creationId xmlns:p14="http://schemas.microsoft.com/office/powerpoint/2010/main" val="3308133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B6E149-E175-411F-B823-4C146BD6C95D}" type="datetimeFigureOut">
              <a:rPr lang="en-IN" smtClean="0"/>
              <a:t>28-12-2024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8311105-2B1F-410F-B4A7-7B503EFCE372}" type="slidenum">
              <a:rPr lang="en-IN" smtClean="0"/>
              <a:t>‹#›</a:t>
            </a:fld>
            <a:endParaRPr lang="en-IN"/>
          </a:p>
        </p:txBody>
      </p:sp>
    </p:spTree>
    <p:extLst>
      <p:ext uri="{BB962C8B-B14F-4D97-AF65-F5344CB8AC3E}">
        <p14:creationId xmlns:p14="http://schemas.microsoft.com/office/powerpoint/2010/main" val="1064125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B6E149-E175-411F-B823-4C146BD6C95D}" type="datetimeFigureOut">
              <a:rPr lang="en-IN" smtClean="0"/>
              <a:t>28-12-2024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8311105-2B1F-410F-B4A7-7B503EFCE372}" type="slidenum">
              <a:rPr lang="en-IN" smtClean="0"/>
              <a:t>‹#›</a:t>
            </a:fld>
            <a:endParaRPr lang="en-IN"/>
          </a:p>
        </p:txBody>
      </p:sp>
    </p:spTree>
    <p:extLst>
      <p:ext uri="{BB962C8B-B14F-4D97-AF65-F5344CB8AC3E}">
        <p14:creationId xmlns:p14="http://schemas.microsoft.com/office/powerpoint/2010/main" val="110010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B6E149-E175-411F-B823-4C146BD6C95D}" type="datetimeFigureOut">
              <a:rPr lang="en-IN" smtClean="0"/>
              <a:t>28-12-2024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8311105-2B1F-410F-B4A7-7B503EFCE372}"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03375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B6E149-E175-411F-B823-4C146BD6C95D}" type="datetimeFigureOut">
              <a:rPr lang="en-IN" smtClean="0"/>
              <a:t>28-12-2024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8311105-2B1F-410F-B4A7-7B503EFCE372}" type="slidenum">
              <a:rPr lang="en-IN" smtClean="0"/>
              <a:t>‹#›</a:t>
            </a:fld>
            <a:endParaRPr lang="en-IN"/>
          </a:p>
        </p:txBody>
      </p:sp>
    </p:spTree>
    <p:extLst>
      <p:ext uri="{BB962C8B-B14F-4D97-AF65-F5344CB8AC3E}">
        <p14:creationId xmlns:p14="http://schemas.microsoft.com/office/powerpoint/2010/main" val="1697889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B6E149-E175-411F-B823-4C146BD6C95D}" type="datetimeFigureOut">
              <a:rPr lang="en-IN" smtClean="0"/>
              <a:t>28-12-2024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8311105-2B1F-410F-B4A7-7B503EFCE372}"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43525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B6E149-E175-411F-B823-4C146BD6C95D}" type="datetimeFigureOut">
              <a:rPr lang="en-IN" smtClean="0"/>
              <a:t>28-12-2024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8311105-2B1F-410F-B4A7-7B503EFCE372}" type="slidenum">
              <a:rPr lang="en-IN" smtClean="0"/>
              <a:t>‹#›</a:t>
            </a:fld>
            <a:endParaRPr lang="en-IN"/>
          </a:p>
        </p:txBody>
      </p:sp>
    </p:spTree>
    <p:extLst>
      <p:ext uri="{BB962C8B-B14F-4D97-AF65-F5344CB8AC3E}">
        <p14:creationId xmlns:p14="http://schemas.microsoft.com/office/powerpoint/2010/main" val="1163015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B6E149-E175-411F-B823-4C146BD6C95D}" type="datetimeFigureOut">
              <a:rPr lang="en-IN" smtClean="0"/>
              <a:t>28-12-2024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8311105-2B1F-410F-B4A7-7B503EFCE372}" type="slidenum">
              <a:rPr lang="en-IN" smtClean="0"/>
              <a:t>‹#›</a:t>
            </a:fld>
            <a:endParaRPr lang="en-IN"/>
          </a:p>
        </p:txBody>
      </p:sp>
    </p:spTree>
    <p:extLst>
      <p:ext uri="{BB962C8B-B14F-4D97-AF65-F5344CB8AC3E}">
        <p14:creationId xmlns:p14="http://schemas.microsoft.com/office/powerpoint/2010/main" val="219270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B6E149-E175-411F-B823-4C146BD6C95D}" type="datetimeFigureOut">
              <a:rPr lang="en-IN" smtClean="0"/>
              <a:t>28-12-2024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8311105-2B1F-410F-B4A7-7B503EFCE372}" type="slidenum">
              <a:rPr lang="en-IN" smtClean="0"/>
              <a:t>‹#›</a:t>
            </a:fld>
            <a:endParaRPr lang="en-IN"/>
          </a:p>
        </p:txBody>
      </p:sp>
    </p:spTree>
    <p:extLst>
      <p:ext uri="{BB962C8B-B14F-4D97-AF65-F5344CB8AC3E}">
        <p14:creationId xmlns:p14="http://schemas.microsoft.com/office/powerpoint/2010/main" val="1830778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B6E149-E175-411F-B823-4C146BD6C95D}" type="datetimeFigureOut">
              <a:rPr lang="en-IN" smtClean="0"/>
              <a:t>28-12-2024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8311105-2B1F-410F-B4A7-7B503EFCE372}" type="slidenum">
              <a:rPr lang="en-IN" smtClean="0"/>
              <a:t>‹#›</a:t>
            </a:fld>
            <a:endParaRPr lang="en-IN"/>
          </a:p>
        </p:txBody>
      </p:sp>
    </p:spTree>
    <p:extLst>
      <p:ext uri="{BB962C8B-B14F-4D97-AF65-F5344CB8AC3E}">
        <p14:creationId xmlns:p14="http://schemas.microsoft.com/office/powerpoint/2010/main" val="3221138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B6E149-E175-411F-B823-4C146BD6C95D}" type="datetimeFigureOut">
              <a:rPr lang="en-IN" smtClean="0"/>
              <a:t>28-12-2024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8311105-2B1F-410F-B4A7-7B503EFCE372}" type="slidenum">
              <a:rPr lang="en-IN" smtClean="0"/>
              <a:t>‹#›</a:t>
            </a:fld>
            <a:endParaRPr lang="en-IN"/>
          </a:p>
        </p:txBody>
      </p:sp>
    </p:spTree>
    <p:extLst>
      <p:ext uri="{BB962C8B-B14F-4D97-AF65-F5344CB8AC3E}">
        <p14:creationId xmlns:p14="http://schemas.microsoft.com/office/powerpoint/2010/main" val="2750451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B6E149-E175-411F-B823-4C146BD6C95D}" type="datetimeFigureOut">
              <a:rPr lang="en-IN" smtClean="0"/>
              <a:t>28-12-2024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8311105-2B1F-410F-B4A7-7B503EFCE372}" type="slidenum">
              <a:rPr lang="en-IN" smtClean="0"/>
              <a:t>‹#›</a:t>
            </a:fld>
            <a:endParaRPr lang="en-IN"/>
          </a:p>
        </p:txBody>
      </p:sp>
    </p:spTree>
    <p:extLst>
      <p:ext uri="{BB962C8B-B14F-4D97-AF65-F5344CB8AC3E}">
        <p14:creationId xmlns:p14="http://schemas.microsoft.com/office/powerpoint/2010/main" val="2990067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B6E149-E175-411F-B823-4C146BD6C95D}" type="datetimeFigureOut">
              <a:rPr lang="en-IN" smtClean="0"/>
              <a:t>28-12-2024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8311105-2B1F-410F-B4A7-7B503EFCE372}" type="slidenum">
              <a:rPr lang="en-IN" smtClean="0"/>
              <a:t>‹#›</a:t>
            </a:fld>
            <a:endParaRPr lang="en-IN"/>
          </a:p>
        </p:txBody>
      </p:sp>
    </p:spTree>
    <p:extLst>
      <p:ext uri="{BB962C8B-B14F-4D97-AF65-F5344CB8AC3E}">
        <p14:creationId xmlns:p14="http://schemas.microsoft.com/office/powerpoint/2010/main" val="2311832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B6E149-E175-411F-B823-4C146BD6C95D}" type="datetimeFigureOut">
              <a:rPr lang="en-IN" smtClean="0"/>
              <a:t>28-12-2024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8311105-2B1F-410F-B4A7-7B503EFCE372}" type="slidenum">
              <a:rPr lang="en-IN" smtClean="0"/>
              <a:t>‹#›</a:t>
            </a:fld>
            <a:endParaRPr lang="en-IN"/>
          </a:p>
        </p:txBody>
      </p:sp>
    </p:spTree>
    <p:extLst>
      <p:ext uri="{BB962C8B-B14F-4D97-AF65-F5344CB8AC3E}">
        <p14:creationId xmlns:p14="http://schemas.microsoft.com/office/powerpoint/2010/main" val="770294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6E149-E175-411F-B823-4C146BD6C95D}" type="datetimeFigureOut">
              <a:rPr lang="en-IN" smtClean="0"/>
              <a:t>28-12-2024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8311105-2B1F-410F-B4A7-7B503EFCE372}" type="slidenum">
              <a:rPr lang="en-IN" smtClean="0"/>
              <a:t>‹#›</a:t>
            </a:fld>
            <a:endParaRPr lang="en-IN"/>
          </a:p>
        </p:txBody>
      </p:sp>
    </p:spTree>
    <p:extLst>
      <p:ext uri="{BB962C8B-B14F-4D97-AF65-F5344CB8AC3E}">
        <p14:creationId xmlns:p14="http://schemas.microsoft.com/office/powerpoint/2010/main" val="888210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B6E149-E175-411F-B823-4C146BD6C95D}" type="datetimeFigureOut">
              <a:rPr lang="en-IN" smtClean="0"/>
              <a:t>28-12-2024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8311105-2B1F-410F-B4A7-7B503EFCE372}" type="slidenum">
              <a:rPr lang="en-IN" smtClean="0"/>
              <a:t>‹#›</a:t>
            </a:fld>
            <a:endParaRPr lang="en-IN"/>
          </a:p>
        </p:txBody>
      </p:sp>
    </p:spTree>
    <p:extLst>
      <p:ext uri="{BB962C8B-B14F-4D97-AF65-F5344CB8AC3E}">
        <p14:creationId xmlns:p14="http://schemas.microsoft.com/office/powerpoint/2010/main" val="2854900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B6E149-E175-411F-B823-4C146BD6C95D}" type="datetimeFigureOut">
              <a:rPr lang="en-IN" smtClean="0"/>
              <a:t>28-12-2024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8311105-2B1F-410F-B4A7-7B503EFCE372}" type="slidenum">
              <a:rPr lang="en-IN" smtClean="0"/>
              <a:t>‹#›</a:t>
            </a:fld>
            <a:endParaRPr lang="en-IN"/>
          </a:p>
        </p:txBody>
      </p:sp>
    </p:spTree>
    <p:extLst>
      <p:ext uri="{BB962C8B-B14F-4D97-AF65-F5344CB8AC3E}">
        <p14:creationId xmlns:p14="http://schemas.microsoft.com/office/powerpoint/2010/main" val="2593983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B6E149-E175-411F-B823-4C146BD6C95D}" type="datetimeFigureOut">
              <a:rPr lang="en-IN" smtClean="0"/>
              <a:t>28-12-2024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8311105-2B1F-410F-B4A7-7B503EFCE372}" type="slidenum">
              <a:rPr lang="en-IN" smtClean="0"/>
              <a:t>‹#›</a:t>
            </a:fld>
            <a:endParaRPr lang="en-IN"/>
          </a:p>
        </p:txBody>
      </p:sp>
    </p:spTree>
    <p:extLst>
      <p:ext uri="{BB962C8B-B14F-4D97-AF65-F5344CB8AC3E}">
        <p14:creationId xmlns:p14="http://schemas.microsoft.com/office/powerpoint/2010/main" val="17496878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p:nvPr/>
        </p:nvSpPr>
        <p:spPr>
          <a:xfrm>
            <a:off x="8462" y="947209"/>
            <a:ext cx="12192000" cy="1446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chemeClr val="dk1"/>
                </a:solidFill>
                <a:latin typeface="Times New Roman"/>
                <a:ea typeface="Times New Roman"/>
                <a:cs typeface="Times New Roman"/>
                <a:sym typeface="Times New Roman"/>
              </a:rPr>
              <a:t>BMS COLLEGE OF ENGINEERING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Corsiva"/>
                <a:ea typeface="Corsiva"/>
                <a:cs typeface="Corsiva"/>
                <a:sym typeface="Corsiva"/>
              </a:rPr>
              <a:t>(Autonomous Institute, Affiliated to VTU, Belagavi)</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C00000"/>
                </a:solidFill>
                <a:latin typeface="Times New Roman"/>
                <a:ea typeface="Times New Roman"/>
                <a:cs typeface="Times New Roman"/>
                <a:sym typeface="Times New Roman"/>
              </a:rPr>
              <a:t>DEPARTMENT OF MACHINE LEARNING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C00000"/>
                </a:solidFill>
                <a:latin typeface="Times"/>
                <a:ea typeface="Times"/>
                <a:cs typeface="Times"/>
                <a:sym typeface="Times"/>
              </a:rPr>
              <a:t>(UG Program: B.E. in Artificial Intelligence and Machine Learning) </a:t>
            </a:r>
            <a:endParaRPr sz="1400" b="0" i="0" u="none" strike="noStrike" cap="none">
              <a:solidFill>
                <a:srgbClr val="C00000"/>
              </a:solidFill>
              <a:latin typeface="Times"/>
              <a:ea typeface="Times"/>
              <a:cs typeface="Times"/>
              <a:sym typeface="Times"/>
            </a:endParaRPr>
          </a:p>
        </p:txBody>
      </p:sp>
      <p:pic>
        <p:nvPicPr>
          <p:cNvPr id="85" name="Google Shape;85;p13" descr="E:\BMSCE\dept_name_print_for_files\college_logo.jpeg"/>
          <p:cNvPicPr preferRelativeResize="0"/>
          <p:nvPr/>
        </p:nvPicPr>
        <p:blipFill rotWithShape="1">
          <a:blip r:embed="rId3">
            <a:alphaModFix/>
          </a:blip>
          <a:srcRect/>
          <a:stretch/>
        </p:blipFill>
        <p:spPr>
          <a:xfrm>
            <a:off x="5762625" y="295275"/>
            <a:ext cx="671036" cy="658898"/>
          </a:xfrm>
          <a:prstGeom prst="rect">
            <a:avLst/>
          </a:prstGeom>
          <a:noFill/>
          <a:ln>
            <a:noFill/>
          </a:ln>
        </p:spPr>
      </p:pic>
      <p:sp>
        <p:nvSpPr>
          <p:cNvPr id="86" name="Google Shape;86;p13"/>
          <p:cNvSpPr txBox="1"/>
          <p:nvPr/>
        </p:nvSpPr>
        <p:spPr>
          <a:xfrm>
            <a:off x="106569" y="2474700"/>
            <a:ext cx="12183600" cy="954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dirty="0">
                <a:solidFill>
                  <a:srgbClr val="00487E"/>
                </a:solidFill>
                <a:latin typeface="Times New Roman"/>
                <a:ea typeface="Times New Roman"/>
                <a:cs typeface="Times New Roman"/>
                <a:sym typeface="Times New Roman"/>
              </a:rPr>
              <a:t>Course :</a:t>
            </a:r>
            <a:r>
              <a:rPr lang="en-US" sz="2800" b="1" dirty="0">
                <a:solidFill>
                  <a:srgbClr val="00487E"/>
                </a:solidFill>
                <a:latin typeface="Times New Roman"/>
                <a:ea typeface="Times New Roman"/>
                <a:cs typeface="Times New Roman"/>
                <a:sym typeface="Times New Roman"/>
              </a:rPr>
              <a:t>Data Analytics and Visualization</a:t>
            </a:r>
            <a:endParaRPr sz="2800" b="1" i="0" u="none" strike="noStrike" cap="none" dirty="0">
              <a:solidFill>
                <a:srgbClr val="00487E"/>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r>
              <a:rPr lang="en-US" sz="2800" b="1" i="0" u="none" strike="noStrike" cap="none" dirty="0">
                <a:solidFill>
                  <a:srgbClr val="00487E"/>
                </a:solidFill>
                <a:latin typeface="Times New Roman"/>
                <a:ea typeface="Times New Roman"/>
                <a:cs typeface="Times New Roman"/>
                <a:sym typeface="Times New Roman"/>
              </a:rPr>
              <a:t>Course Code: 24AM5CDAV </a:t>
            </a:r>
            <a:endParaRPr sz="2800" b="1" i="0" u="none" strike="noStrike" cap="none" dirty="0">
              <a:solidFill>
                <a:srgbClr val="00487E"/>
              </a:solidFill>
              <a:latin typeface="Times New Roman"/>
              <a:ea typeface="Times New Roman"/>
              <a:cs typeface="Times New Roman"/>
              <a:sym typeface="Times New Roman"/>
            </a:endParaRPr>
          </a:p>
        </p:txBody>
      </p:sp>
      <p:sp>
        <p:nvSpPr>
          <p:cNvPr id="87" name="Google Shape;87;p13"/>
          <p:cNvSpPr txBox="1"/>
          <p:nvPr/>
        </p:nvSpPr>
        <p:spPr>
          <a:xfrm>
            <a:off x="8627532" y="5103304"/>
            <a:ext cx="2243668" cy="10771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dirty="0">
                <a:solidFill>
                  <a:schemeClr val="dk1"/>
                </a:solidFill>
                <a:latin typeface="Times New Roman"/>
                <a:ea typeface="Times New Roman"/>
                <a:cs typeface="Times New Roman"/>
                <a:sym typeface="Times New Roman"/>
              </a:rPr>
              <a:t>Faculty In-Charge:</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Times New Roman"/>
                <a:ea typeface="Times New Roman"/>
                <a:cs typeface="Times New Roman"/>
                <a:sym typeface="Times New Roman"/>
              </a:rPr>
              <a:t>Assistant Professor</a:t>
            </a:r>
            <a:endParaRPr sz="14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r>
              <a:rPr lang="en-US" sz="1200" dirty="0">
                <a:solidFill>
                  <a:schemeClr val="dk1"/>
                </a:solidFill>
                <a:latin typeface="Times New Roman"/>
                <a:ea typeface="Arial"/>
                <a:cs typeface="Times New Roman"/>
                <a:sym typeface="Times New Roman"/>
              </a:rPr>
              <a:t>Dr. </a:t>
            </a:r>
            <a:r>
              <a:rPr lang="en-US" sz="1200">
                <a:solidFill>
                  <a:schemeClr val="dk1"/>
                </a:solidFill>
                <a:latin typeface="Times New Roman"/>
                <a:ea typeface="Arial"/>
                <a:cs typeface="Times New Roman"/>
                <a:sym typeface="Times New Roman"/>
              </a:rPr>
              <a:t>Arun Sir</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Times New Roman"/>
                <a:ea typeface="Times New Roman"/>
                <a:cs typeface="Times New Roman"/>
                <a:sym typeface="Times New Roman"/>
              </a:rPr>
              <a:t>Department of Machine Learning</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Times New Roman"/>
                <a:ea typeface="Times New Roman"/>
                <a:cs typeface="Times New Roman"/>
                <a:sym typeface="Times New Roman"/>
              </a:rPr>
              <a:t>BMS College of Engineering</a:t>
            </a:r>
            <a:endParaRPr sz="1200" b="0" i="0" u="none" strike="noStrike" cap="none" dirty="0">
              <a:solidFill>
                <a:schemeClr val="dk1"/>
              </a:solidFill>
              <a:latin typeface="Times New Roman"/>
              <a:ea typeface="Times New Roman"/>
              <a:cs typeface="Times New Roman"/>
              <a:sym typeface="Times New Roman"/>
            </a:endParaRPr>
          </a:p>
        </p:txBody>
      </p:sp>
      <p:sp>
        <p:nvSpPr>
          <p:cNvPr id="88" name="Google Shape;88;p13"/>
          <p:cNvSpPr txBox="1"/>
          <p:nvPr/>
        </p:nvSpPr>
        <p:spPr>
          <a:xfrm>
            <a:off x="943149" y="5103300"/>
            <a:ext cx="4098300" cy="113873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dirty="0">
                <a:solidFill>
                  <a:schemeClr val="dk1"/>
                </a:solidFill>
                <a:latin typeface="Times New Roman"/>
                <a:ea typeface="Times New Roman"/>
                <a:cs typeface="Times New Roman"/>
                <a:sym typeface="Times New Roman"/>
              </a:rPr>
              <a:t>Presented By,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Times New Roman"/>
                <a:ea typeface="Times New Roman"/>
                <a:cs typeface="Times New Roman"/>
                <a:sym typeface="Times New Roman"/>
              </a:rPr>
              <a:t>Student Name &amp; USN : </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Times New Roman"/>
                <a:ea typeface="Times New Roman"/>
                <a:cs typeface="Times New Roman"/>
                <a:sym typeface="Times New Roman"/>
              </a:rPr>
              <a:t>Mohd Ehteshaam Khan 1BM22AI078</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400"/>
              <a:buFont typeface="Arial"/>
              <a:buNone/>
            </a:pPr>
            <a:r>
              <a:rPr lang="en-US" sz="1400" dirty="0" err="1">
                <a:solidFill>
                  <a:schemeClr val="dk1"/>
                </a:solidFill>
                <a:latin typeface="Times New Roman"/>
                <a:ea typeface="Times New Roman"/>
                <a:cs typeface="Times New Roman"/>
                <a:sym typeface="Times New Roman"/>
              </a:rPr>
              <a:t>Nithessh</a:t>
            </a:r>
            <a:r>
              <a:rPr lang="en-US" sz="1400" dirty="0">
                <a:solidFill>
                  <a:schemeClr val="dk1"/>
                </a:solidFill>
                <a:latin typeface="Times New Roman"/>
                <a:ea typeface="Times New Roman"/>
                <a:cs typeface="Times New Roman"/>
                <a:sym typeface="Times New Roman"/>
              </a:rPr>
              <a:t> Kumar JS 1BM22AI085</a:t>
            </a:r>
            <a:endParaRPr sz="1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Cambria"/>
              <a:ea typeface="Cambria"/>
              <a:cs typeface="Cambria"/>
              <a:sym typeface="Cambria"/>
            </a:endParaRPr>
          </a:p>
        </p:txBody>
      </p:sp>
      <p:sp>
        <p:nvSpPr>
          <p:cNvPr id="89" name="Google Shape;89;p13"/>
          <p:cNvSpPr txBox="1"/>
          <p:nvPr/>
        </p:nvSpPr>
        <p:spPr>
          <a:xfrm>
            <a:off x="1247921" y="3380305"/>
            <a:ext cx="10837510" cy="1156687"/>
          </a:xfrm>
          <a:prstGeom prst="rect">
            <a:avLst/>
          </a:prstGeom>
          <a:noFill/>
          <a:ln>
            <a:noFill/>
          </a:ln>
        </p:spPr>
        <p:txBody>
          <a:bodyPr spcFirstLastPara="1" wrap="square" lIns="91425" tIns="45700" rIns="91425" bIns="45700" anchor="t" anchorCtr="0">
            <a:spAutoFit/>
          </a:bodyPr>
          <a:lstStyle/>
          <a:p>
            <a:pPr algn="ctr">
              <a:lnSpc>
                <a:spcPts val="8250"/>
              </a:lnSpc>
            </a:pPr>
            <a:r>
              <a:rPr lang="en-US" sz="3200" b="0" i="0" dirty="0">
                <a:solidFill>
                  <a:srgbClr val="FF0000"/>
                </a:solidFill>
                <a:effectLst/>
                <a:latin typeface="Times New Roman" panose="02020603050405020304" pitchFamily="18" charset="0"/>
                <a:cs typeface="Times New Roman" panose="02020603050405020304" pitchFamily="18" charset="0"/>
              </a:rPr>
              <a:t>Global Disease Burden: A Tableau Analysis of Mortality Trends</a:t>
            </a:r>
            <a:endParaRPr lang="en-US" sz="3200" dirty="0">
              <a:solidFill>
                <a:srgbClr val="FF0000"/>
              </a:solidFill>
              <a:effectLst/>
              <a:latin typeface="Times New Roman" panose="02020603050405020304" pitchFamily="18" charset="0"/>
              <a:cs typeface="Times New Roman" panose="02020603050405020304" pitchFamily="18" charset="0"/>
            </a:endParaRPr>
          </a:p>
        </p:txBody>
      </p:sp>
      <p:sp>
        <p:nvSpPr>
          <p:cNvPr id="90" name="Google Shape;90;p13"/>
          <p:cNvSpPr txBox="1"/>
          <p:nvPr/>
        </p:nvSpPr>
        <p:spPr>
          <a:xfrm>
            <a:off x="4604462" y="3308885"/>
            <a:ext cx="3000000" cy="661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700" b="1" dirty="0">
                <a:solidFill>
                  <a:srgbClr val="674EA7"/>
                </a:solidFill>
                <a:latin typeface="Times"/>
                <a:ea typeface="Times"/>
                <a:cs typeface="Times"/>
                <a:sym typeface="Times"/>
              </a:rPr>
              <a:t>Alternative Assessment Tool</a:t>
            </a:r>
            <a:endParaRPr sz="1700" b="1" i="0" u="none" strike="noStrike" cap="none" dirty="0">
              <a:solidFill>
                <a:srgbClr val="674EA7"/>
              </a:solidFill>
              <a:latin typeface="Times"/>
              <a:ea typeface="Times"/>
              <a:cs typeface="Times"/>
              <a:sym typeface="Times"/>
            </a:endParaRPr>
          </a:p>
          <a:p>
            <a:pPr marL="0" marR="0" lvl="0" indent="0" algn="ctr" rtl="0">
              <a:lnSpc>
                <a:spcPct val="100000"/>
              </a:lnSpc>
              <a:spcBef>
                <a:spcPts val="0"/>
              </a:spcBef>
              <a:spcAft>
                <a:spcPts val="0"/>
              </a:spcAft>
              <a:buClr>
                <a:schemeClr val="dk1"/>
              </a:buClr>
              <a:buSzPts val="1400"/>
              <a:buFont typeface="Arial"/>
              <a:buNone/>
            </a:pPr>
            <a:r>
              <a:rPr lang="en-US" sz="1400" b="0" i="0" u="none" strike="noStrike" cap="none" dirty="0">
                <a:solidFill>
                  <a:srgbClr val="0000FF"/>
                </a:solidFill>
                <a:latin typeface="Times New Roman"/>
                <a:ea typeface="Times New Roman"/>
                <a:cs typeface="Times New Roman"/>
                <a:sym typeface="Times New Roman"/>
              </a:rPr>
              <a:t>Date: </a:t>
            </a:r>
            <a:endParaRPr sz="1700" b="1" i="0" u="none" strike="noStrike" cap="none" dirty="0">
              <a:solidFill>
                <a:srgbClr val="0000FF"/>
              </a:solidFill>
              <a:latin typeface="Times"/>
              <a:ea typeface="Times"/>
              <a:cs typeface="Times"/>
              <a:sym typeface="Times"/>
            </a:endParaRPr>
          </a:p>
        </p:txBody>
      </p:sp>
      <p:sp>
        <p:nvSpPr>
          <p:cNvPr id="91" name="Google Shape;91;p13"/>
          <p:cNvSpPr txBox="1"/>
          <p:nvPr/>
        </p:nvSpPr>
        <p:spPr>
          <a:xfrm>
            <a:off x="5132550" y="5103300"/>
            <a:ext cx="1926900" cy="9540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r>
              <a:rPr lang="en-US" sz="1400" b="0" i="0" u="none" strike="noStrike" cap="none" dirty="0">
                <a:solidFill>
                  <a:schemeClr val="dk1"/>
                </a:solidFill>
                <a:latin typeface="Times New Roman"/>
                <a:ea typeface="Times New Roman"/>
                <a:cs typeface="Times New Roman"/>
                <a:sym typeface="Times New Roman"/>
              </a:rPr>
              <a:t>Semester &amp; Section: </a:t>
            </a:r>
            <a:r>
              <a:rPr lang="en-US" sz="1400" b="1" i="0" u="none" strike="noStrike" cap="none" dirty="0">
                <a:solidFill>
                  <a:schemeClr val="dk1"/>
                </a:solidFill>
                <a:latin typeface="Times New Roman"/>
                <a:ea typeface="Times New Roman"/>
                <a:cs typeface="Times New Roman"/>
                <a:sym typeface="Times New Roman"/>
              </a:rPr>
              <a:t>5B</a:t>
            </a:r>
            <a:endParaRPr sz="14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6A3588-A0D0-E608-7034-FE0E93F648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BEA645-CD7C-ABE1-6BD9-E0F2E03B961B}"/>
              </a:ext>
            </a:extLst>
          </p:cNvPr>
          <p:cNvSpPr>
            <a:spLocks noGrp="1"/>
          </p:cNvSpPr>
          <p:nvPr>
            <p:ph type="title"/>
          </p:nvPr>
        </p:nvSpPr>
        <p:spPr/>
        <p:txBody>
          <a:bodyPr/>
          <a:lstStyle/>
          <a:p>
            <a:r>
              <a:rPr lang="en-US" dirty="0"/>
              <a:t>Implementation (Dashboard, Worksheet and Story) with screenshots</a:t>
            </a:r>
            <a:endParaRPr lang="en-IN" dirty="0"/>
          </a:p>
        </p:txBody>
      </p:sp>
      <p:pic>
        <p:nvPicPr>
          <p:cNvPr id="7" name="Content Placeholder 6">
            <a:extLst>
              <a:ext uri="{FF2B5EF4-FFF2-40B4-BE49-F238E27FC236}">
                <a16:creationId xmlns:a16="http://schemas.microsoft.com/office/drawing/2014/main" id="{8B33C0AD-00BA-6C22-7DB7-8F34AA6B5829}"/>
              </a:ext>
            </a:extLst>
          </p:cNvPr>
          <p:cNvPicPr>
            <a:picLocks noGrp="1" noChangeAspect="1"/>
          </p:cNvPicPr>
          <p:nvPr>
            <p:ph idx="1"/>
          </p:nvPr>
        </p:nvPicPr>
        <p:blipFill>
          <a:blip r:embed="rId3"/>
          <a:stretch>
            <a:fillRect/>
          </a:stretch>
        </p:blipFill>
        <p:spPr>
          <a:xfrm>
            <a:off x="992316" y="2116016"/>
            <a:ext cx="5005009" cy="4223238"/>
          </a:xfrm>
        </p:spPr>
      </p:pic>
      <p:pic>
        <p:nvPicPr>
          <p:cNvPr id="9" name="Picture 8">
            <a:extLst>
              <a:ext uri="{FF2B5EF4-FFF2-40B4-BE49-F238E27FC236}">
                <a16:creationId xmlns:a16="http://schemas.microsoft.com/office/drawing/2014/main" id="{5D36170E-7249-5067-8292-3D99B936D84D}"/>
              </a:ext>
            </a:extLst>
          </p:cNvPr>
          <p:cNvPicPr>
            <a:picLocks noChangeAspect="1"/>
          </p:cNvPicPr>
          <p:nvPr/>
        </p:nvPicPr>
        <p:blipFill>
          <a:blip r:embed="rId4"/>
          <a:stretch>
            <a:fillRect/>
          </a:stretch>
        </p:blipFill>
        <p:spPr>
          <a:xfrm>
            <a:off x="6702806" y="2116016"/>
            <a:ext cx="5325071" cy="4223238"/>
          </a:xfrm>
          <a:prstGeom prst="rect">
            <a:avLst/>
          </a:prstGeom>
        </p:spPr>
      </p:pic>
    </p:spTree>
    <p:extLst>
      <p:ext uri="{BB962C8B-B14F-4D97-AF65-F5344CB8AC3E}">
        <p14:creationId xmlns:p14="http://schemas.microsoft.com/office/powerpoint/2010/main" val="2927580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F538E6-DBFE-4225-F19C-95225590AF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939D07-1B8C-7428-6F3D-E60DD1DB4767}"/>
              </a:ext>
            </a:extLst>
          </p:cNvPr>
          <p:cNvSpPr>
            <a:spLocks noGrp="1"/>
          </p:cNvSpPr>
          <p:nvPr>
            <p:ph type="title"/>
          </p:nvPr>
        </p:nvSpPr>
        <p:spPr/>
        <p:txBody>
          <a:bodyPr/>
          <a:lstStyle/>
          <a:p>
            <a:r>
              <a:rPr lang="en-US" dirty="0"/>
              <a:t>Implementation (Dashboard, Worksheet and Story) with screenshots</a:t>
            </a:r>
            <a:endParaRPr lang="en-IN" dirty="0"/>
          </a:p>
        </p:txBody>
      </p:sp>
      <p:pic>
        <p:nvPicPr>
          <p:cNvPr id="7" name="Content Placeholder 6">
            <a:extLst>
              <a:ext uri="{FF2B5EF4-FFF2-40B4-BE49-F238E27FC236}">
                <a16:creationId xmlns:a16="http://schemas.microsoft.com/office/drawing/2014/main" id="{2D57D14E-C542-C0DC-F9A2-A0C7835EFE3B}"/>
              </a:ext>
            </a:extLst>
          </p:cNvPr>
          <p:cNvPicPr>
            <a:picLocks noGrp="1" noChangeAspect="1"/>
          </p:cNvPicPr>
          <p:nvPr>
            <p:ph idx="1"/>
          </p:nvPr>
        </p:nvPicPr>
        <p:blipFill>
          <a:blip r:embed="rId3"/>
          <a:stretch>
            <a:fillRect/>
          </a:stretch>
        </p:blipFill>
        <p:spPr>
          <a:xfrm>
            <a:off x="2971800" y="2133599"/>
            <a:ext cx="7192107" cy="3959469"/>
          </a:xfrm>
        </p:spPr>
      </p:pic>
    </p:spTree>
    <p:extLst>
      <p:ext uri="{BB962C8B-B14F-4D97-AF65-F5344CB8AC3E}">
        <p14:creationId xmlns:p14="http://schemas.microsoft.com/office/powerpoint/2010/main" val="4104893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06946-05A6-00D3-BF98-5DBF2BBF09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A55313-4675-6DF6-7824-54CA62AEF76C}"/>
              </a:ext>
            </a:extLst>
          </p:cNvPr>
          <p:cNvSpPr>
            <a:spLocks noGrp="1"/>
          </p:cNvSpPr>
          <p:nvPr>
            <p:ph type="title"/>
          </p:nvPr>
        </p:nvSpPr>
        <p:spPr/>
        <p:txBody>
          <a:bodyPr/>
          <a:lstStyle/>
          <a:p>
            <a:r>
              <a:rPr lang="en-US" dirty="0"/>
              <a:t>Justification of the analysis and visualization used</a:t>
            </a:r>
            <a:endParaRPr lang="en-IN" dirty="0"/>
          </a:p>
        </p:txBody>
      </p:sp>
      <p:sp>
        <p:nvSpPr>
          <p:cNvPr id="3" name="Content Placeholder 2">
            <a:extLst>
              <a:ext uri="{FF2B5EF4-FFF2-40B4-BE49-F238E27FC236}">
                <a16:creationId xmlns:a16="http://schemas.microsoft.com/office/drawing/2014/main" id="{A82AFEDD-958A-0916-6F1E-6BDF8EB4F378}"/>
              </a:ext>
            </a:extLst>
          </p:cNvPr>
          <p:cNvSpPr>
            <a:spLocks noGrp="1"/>
          </p:cNvSpPr>
          <p:nvPr>
            <p:ph idx="1"/>
          </p:nvPr>
        </p:nvSpPr>
        <p:spPr/>
        <p:txBody>
          <a:bodyPr>
            <a:normAutofit lnSpcReduction="10000"/>
          </a:bodyPr>
          <a:lstStyle/>
          <a:p>
            <a:r>
              <a:rPr lang="en-US" b="1" dirty="0"/>
              <a:t>1. Trends Over Time</a:t>
            </a:r>
          </a:p>
          <a:p>
            <a:pPr>
              <a:buFont typeface="Arial" panose="020B0604020202020204" pitchFamily="34" charset="0"/>
              <a:buChar char="•"/>
            </a:pPr>
            <a:r>
              <a:rPr lang="en-US" b="1" dirty="0"/>
              <a:t>Justification</a:t>
            </a:r>
            <a:r>
              <a:rPr lang="en-US" dirty="0"/>
              <a:t>: The line graphs showing trends of deaths from various diseases (e.g., Cardiovascular Diseases, Alzheimer's, Malaria) over time effectively depict changes and patterns across years. This visualization is suitable for understanding historical shifts in mortality rates and identifying peaks or declines linked to public health interventions or environmental factors.</a:t>
            </a:r>
          </a:p>
          <a:p>
            <a:pPr>
              <a:buFont typeface="Arial" panose="020B0604020202020204" pitchFamily="34" charset="0"/>
              <a:buChar char="•"/>
            </a:pPr>
            <a:r>
              <a:rPr lang="en-US" b="1" dirty="0"/>
              <a:t>Analysis</a:t>
            </a:r>
            <a:r>
              <a:rPr lang="en-US" dirty="0"/>
              <a:t>:</a:t>
            </a:r>
          </a:p>
          <a:p>
            <a:pPr marL="742950" lvl="1" indent="-285750">
              <a:buFont typeface="Arial" panose="020B0604020202020204" pitchFamily="34" charset="0"/>
              <a:buChar char="•"/>
            </a:pPr>
            <a:r>
              <a:rPr lang="en-US" dirty="0"/>
              <a:t>Cardiovascular Diseases consistently show higher mortality rates compared to others, suggesting a critical area for intervention.</a:t>
            </a:r>
          </a:p>
          <a:p>
            <a:pPr marL="742950" lvl="1" indent="-285750">
              <a:buFont typeface="Arial" panose="020B0604020202020204" pitchFamily="34" charset="0"/>
              <a:buChar char="•"/>
            </a:pPr>
            <a:r>
              <a:rPr lang="en-US" dirty="0"/>
              <a:t>Diseases like Malaria display sporadic trends, likely influenced by localized outbreaks and control measures.</a:t>
            </a:r>
          </a:p>
          <a:p>
            <a:pPr marL="742950" lvl="1" indent="-285750">
              <a:buFont typeface="Arial" panose="020B0604020202020204" pitchFamily="34" charset="0"/>
              <a:buChar char="•"/>
            </a:pPr>
            <a:r>
              <a:rPr lang="en-US" dirty="0"/>
              <a:t>Alzheimer's Disease shows a gradual rise, indicating demographic shifts, such as aging populations.</a:t>
            </a:r>
          </a:p>
          <a:p>
            <a:pPr marL="0" indent="0">
              <a:buNone/>
            </a:pPr>
            <a:endParaRPr lang="en-IN" dirty="0"/>
          </a:p>
        </p:txBody>
      </p:sp>
    </p:spTree>
    <p:extLst>
      <p:ext uri="{BB962C8B-B14F-4D97-AF65-F5344CB8AC3E}">
        <p14:creationId xmlns:p14="http://schemas.microsoft.com/office/powerpoint/2010/main" val="3445953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866B-DCD6-4286-B0E0-D4E9A51B45B2}"/>
              </a:ext>
            </a:extLst>
          </p:cNvPr>
          <p:cNvSpPr>
            <a:spLocks noGrp="1"/>
          </p:cNvSpPr>
          <p:nvPr>
            <p:ph type="title"/>
          </p:nvPr>
        </p:nvSpPr>
        <p:spPr/>
        <p:txBody>
          <a:bodyPr/>
          <a:lstStyle/>
          <a:p>
            <a:r>
              <a:rPr lang="en-US" dirty="0"/>
              <a:t>Justification of the analysis and visualization used</a:t>
            </a:r>
            <a:endParaRPr lang="en-IN" dirty="0"/>
          </a:p>
        </p:txBody>
      </p:sp>
      <p:sp>
        <p:nvSpPr>
          <p:cNvPr id="3" name="Content Placeholder 2">
            <a:extLst>
              <a:ext uri="{FF2B5EF4-FFF2-40B4-BE49-F238E27FC236}">
                <a16:creationId xmlns:a16="http://schemas.microsoft.com/office/drawing/2014/main" id="{CB41E687-B9D7-4205-BB47-EE879F6FE6A8}"/>
              </a:ext>
            </a:extLst>
          </p:cNvPr>
          <p:cNvSpPr>
            <a:spLocks noGrp="1"/>
          </p:cNvSpPr>
          <p:nvPr>
            <p:ph idx="1"/>
          </p:nvPr>
        </p:nvSpPr>
        <p:spPr/>
        <p:txBody>
          <a:bodyPr>
            <a:normAutofit lnSpcReduction="10000"/>
          </a:bodyPr>
          <a:lstStyle/>
          <a:p>
            <a:r>
              <a:rPr lang="en-US" b="1" dirty="0"/>
              <a:t>2. Graph Chart for Geographic Analysis</a:t>
            </a:r>
          </a:p>
          <a:p>
            <a:pPr>
              <a:buFont typeface="Arial" panose="020B0604020202020204" pitchFamily="34" charset="0"/>
              <a:buChar char="•"/>
            </a:pPr>
            <a:r>
              <a:rPr lang="en-US" b="1" dirty="0"/>
              <a:t>Justification</a:t>
            </a:r>
            <a:r>
              <a:rPr lang="en-US" dirty="0"/>
              <a:t>: The graph chart visualizes connections and relationships between regions (countries) and disease types. It is highly effective in representing multi-dimensional data such as disease burden across different countries.</a:t>
            </a:r>
          </a:p>
          <a:p>
            <a:pPr>
              <a:buFont typeface="Arial" panose="020B0604020202020204" pitchFamily="34" charset="0"/>
              <a:buChar char="•"/>
            </a:pPr>
            <a:r>
              <a:rPr lang="en-US" b="1" dirty="0"/>
              <a:t>Analysis</a:t>
            </a:r>
            <a:r>
              <a:rPr lang="en-US" dirty="0"/>
              <a:t>:</a:t>
            </a:r>
          </a:p>
          <a:p>
            <a:pPr marL="742950" lvl="1" indent="-285750">
              <a:buFont typeface="Arial" panose="020B0604020202020204" pitchFamily="34" charset="0"/>
              <a:buChar char="•"/>
            </a:pPr>
            <a:r>
              <a:rPr lang="en-US" dirty="0"/>
              <a:t>The chart highlights countries with significant mortality burdens, like China, India, and the United States, linking them to major diseases such as Cardiovascular Diseases and Alzheimer’s.</a:t>
            </a:r>
          </a:p>
          <a:p>
            <a:pPr marL="742950" lvl="1" indent="-285750">
              <a:buFont typeface="Arial" panose="020B0604020202020204" pitchFamily="34" charset="0"/>
              <a:buChar char="•"/>
            </a:pPr>
            <a:r>
              <a:rPr lang="en-US" dirty="0"/>
              <a:t>Malaria is strongly associated with tropical countries, reflecting its environmental and healthcare dependencies.</a:t>
            </a:r>
          </a:p>
          <a:p>
            <a:pPr marL="742950" lvl="1" indent="-285750">
              <a:buFont typeface="Arial" panose="020B0604020202020204" pitchFamily="34" charset="0"/>
              <a:buChar char="•"/>
            </a:pPr>
            <a:r>
              <a:rPr lang="en-US" dirty="0"/>
              <a:t>Smaller nodes or connections reveal lesser-impacted regions, providing a comparative understanding of global disease distributions.</a:t>
            </a:r>
          </a:p>
          <a:p>
            <a:pPr marL="0" indent="0">
              <a:buNone/>
            </a:pPr>
            <a:endParaRPr lang="en-IN" dirty="0"/>
          </a:p>
        </p:txBody>
      </p:sp>
    </p:spTree>
    <p:extLst>
      <p:ext uri="{BB962C8B-B14F-4D97-AF65-F5344CB8AC3E}">
        <p14:creationId xmlns:p14="http://schemas.microsoft.com/office/powerpoint/2010/main" val="3829645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5B53E3-E376-9813-F8EF-0495E756BA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AF4D28-6E40-0D07-B666-FB69992F893C}"/>
              </a:ext>
            </a:extLst>
          </p:cNvPr>
          <p:cNvSpPr>
            <a:spLocks noGrp="1"/>
          </p:cNvSpPr>
          <p:nvPr>
            <p:ph type="title"/>
          </p:nvPr>
        </p:nvSpPr>
        <p:spPr/>
        <p:txBody>
          <a:bodyPr/>
          <a:lstStyle/>
          <a:p>
            <a:r>
              <a:rPr lang="en-US" dirty="0"/>
              <a:t>Justification of the analysis and visualization used</a:t>
            </a:r>
            <a:endParaRPr lang="en-IN" dirty="0"/>
          </a:p>
        </p:txBody>
      </p:sp>
      <p:sp>
        <p:nvSpPr>
          <p:cNvPr id="3" name="Content Placeholder 2">
            <a:extLst>
              <a:ext uri="{FF2B5EF4-FFF2-40B4-BE49-F238E27FC236}">
                <a16:creationId xmlns:a16="http://schemas.microsoft.com/office/drawing/2014/main" id="{30155795-D7D5-83B1-7A30-E499A44D63A8}"/>
              </a:ext>
            </a:extLst>
          </p:cNvPr>
          <p:cNvSpPr>
            <a:spLocks noGrp="1"/>
          </p:cNvSpPr>
          <p:nvPr>
            <p:ph idx="1"/>
          </p:nvPr>
        </p:nvSpPr>
        <p:spPr/>
        <p:txBody>
          <a:bodyPr>
            <a:normAutofit fontScale="77500" lnSpcReduction="20000"/>
          </a:bodyPr>
          <a:lstStyle/>
          <a:p>
            <a:r>
              <a:rPr lang="en-US" b="1" dirty="0"/>
              <a:t>3. Bar Charts for Comparison by Disease Types</a:t>
            </a:r>
          </a:p>
          <a:p>
            <a:pPr>
              <a:buFont typeface="Arial" panose="020B0604020202020204" pitchFamily="34" charset="0"/>
              <a:buChar char="•"/>
            </a:pPr>
            <a:r>
              <a:rPr lang="en-US" b="1" dirty="0"/>
              <a:t>Justification</a:t>
            </a:r>
            <a:r>
              <a:rPr lang="en-US" dirty="0"/>
              <a:t>: Bar charts are ideal for comparing the magnitude of deaths by different disease types across regions or countries. They offer a clear, straightforward view of quantitative differences, making it easy to spot trends and outliers. For instance, bar lengths directly convey the severity of the disease burden.</a:t>
            </a:r>
          </a:p>
          <a:p>
            <a:pPr>
              <a:buFont typeface="Arial" panose="020B0604020202020204" pitchFamily="34" charset="0"/>
              <a:buChar char="•"/>
            </a:pPr>
            <a:r>
              <a:rPr lang="en-US" b="1" dirty="0"/>
              <a:t>Analysis</a:t>
            </a:r>
            <a:r>
              <a:rPr lang="en-US" dirty="0"/>
              <a:t>:</a:t>
            </a:r>
          </a:p>
          <a:p>
            <a:pPr marL="742950" lvl="1" indent="-285750">
              <a:buFont typeface="Arial" panose="020B0604020202020204" pitchFamily="34" charset="0"/>
              <a:buChar char="•"/>
            </a:pPr>
            <a:r>
              <a:rPr lang="en-US" b="1" dirty="0"/>
              <a:t>Global Trends</a:t>
            </a:r>
            <a:r>
              <a:rPr lang="en-US" dirty="0"/>
              <a:t>: Cardiovascular Diseases dominate as the leading cause of death globally, represented by significantly taller bars. This reinforces their priority in global health initiatives.</a:t>
            </a:r>
          </a:p>
          <a:p>
            <a:pPr marL="742950" lvl="1" indent="-285750">
              <a:buFont typeface="Arial" panose="020B0604020202020204" pitchFamily="34" charset="0"/>
              <a:buChar char="•"/>
            </a:pPr>
            <a:r>
              <a:rPr lang="en-US" b="1" dirty="0"/>
              <a:t>Regional Insights</a:t>
            </a:r>
            <a:r>
              <a:rPr lang="en-US" dirty="0"/>
              <a:t>:</a:t>
            </a:r>
          </a:p>
          <a:p>
            <a:pPr marL="1143000" lvl="2" indent="-228600">
              <a:buFont typeface="Arial" panose="020B0604020202020204" pitchFamily="34" charset="0"/>
              <a:buChar char="•"/>
            </a:pPr>
            <a:r>
              <a:rPr lang="en-US" dirty="0"/>
              <a:t>Regions like tropical countries show notable bars for Malaria, aligning with the disease's geographic prevalence.</a:t>
            </a:r>
          </a:p>
          <a:p>
            <a:pPr marL="1143000" lvl="2" indent="-228600">
              <a:buFont typeface="Arial" panose="020B0604020202020204" pitchFamily="34" charset="0"/>
              <a:buChar char="•"/>
            </a:pPr>
            <a:r>
              <a:rPr lang="en-US" dirty="0"/>
              <a:t>Developed countries tend to have higher bars for Alzheimer’s and Parkinson’s Diseases, likely due to longer life expectancies.</a:t>
            </a:r>
          </a:p>
          <a:p>
            <a:pPr marL="1143000" lvl="2" indent="-228600">
              <a:buFont typeface="Arial" panose="020B0604020202020204" pitchFamily="34" charset="0"/>
              <a:buChar char="•"/>
            </a:pPr>
            <a:r>
              <a:rPr lang="en-US" dirty="0"/>
              <a:t>Meningitis appears as a moderate or low bar in most regions but may peak in specific areas where healthcare infrastructure is limited.</a:t>
            </a:r>
          </a:p>
          <a:p>
            <a:pPr marL="742950" lvl="1" indent="-285750">
              <a:buFont typeface="Arial" panose="020B0604020202020204" pitchFamily="34" charset="0"/>
              <a:buChar char="•"/>
            </a:pPr>
            <a:r>
              <a:rPr lang="en-US" dirty="0"/>
              <a:t>The comparison between diseases reveals disparities in healthcare challenges, guiding resource allocation effectively.</a:t>
            </a:r>
          </a:p>
        </p:txBody>
      </p:sp>
    </p:spTree>
    <p:extLst>
      <p:ext uri="{BB962C8B-B14F-4D97-AF65-F5344CB8AC3E}">
        <p14:creationId xmlns:p14="http://schemas.microsoft.com/office/powerpoint/2010/main" val="148842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1562C-E36E-6CA0-0E60-02538C07DE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7721ED-47E2-14BE-2D2D-D6FA8C04F58F}"/>
              </a:ext>
            </a:extLst>
          </p:cNvPr>
          <p:cNvSpPr>
            <a:spLocks noGrp="1"/>
          </p:cNvSpPr>
          <p:nvPr>
            <p:ph type="title"/>
          </p:nvPr>
        </p:nvSpPr>
        <p:spPr/>
        <p:txBody>
          <a:bodyPr/>
          <a:lstStyle/>
          <a:p>
            <a:r>
              <a:rPr lang="en-US" dirty="0"/>
              <a:t>Recommendations</a:t>
            </a:r>
            <a:endParaRPr lang="en-IN" dirty="0"/>
          </a:p>
        </p:txBody>
      </p:sp>
      <p:sp>
        <p:nvSpPr>
          <p:cNvPr id="6" name="Rectangle 3">
            <a:extLst>
              <a:ext uri="{FF2B5EF4-FFF2-40B4-BE49-F238E27FC236}">
                <a16:creationId xmlns:a16="http://schemas.microsoft.com/office/drawing/2014/main" id="{7AE3A117-A11F-FEB7-1A54-3F5FF820B5BD}"/>
              </a:ext>
            </a:extLst>
          </p:cNvPr>
          <p:cNvSpPr>
            <a:spLocks noGrp="1" noChangeArrowheads="1"/>
          </p:cNvSpPr>
          <p:nvPr>
            <p:ph idx="1"/>
          </p:nvPr>
        </p:nvSpPr>
        <p:spPr bwMode="auto">
          <a:xfrm>
            <a:off x="2665412" y="2197893"/>
            <a:ext cx="891168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solidFill>
                <a:effectLst/>
                <a:latin typeface="+mj-lt"/>
              </a:rPr>
              <a:t>Clear Labels and Annotations</a:t>
            </a:r>
            <a:r>
              <a:rPr kumimoji="0" lang="en-US" altLang="en-US" sz="1400" b="0" i="0" u="none" strike="noStrike" cap="none" normalizeH="0" baseline="0" dirty="0">
                <a:ln>
                  <a:noFill/>
                </a:ln>
                <a:solidFill>
                  <a:schemeClr val="tx1"/>
                </a:solidFill>
                <a:effectLst/>
              </a:rPr>
              <a:t>: Use descriptive titles, axis labels, and annotations to highlight trends or anomalies, making charts easier to interpret</a:t>
            </a:r>
            <a:r>
              <a:rPr kumimoji="0" lang="en-US" altLang="en-US" sz="1400" b="0" i="0" u="none" strike="noStrike" cap="none" normalizeH="0" baseline="0" dirty="0">
                <a:ln>
                  <a:noFill/>
                </a:ln>
                <a:solidFill>
                  <a:schemeClr val="tx1"/>
                </a:solidFill>
                <a:effectLst/>
                <a:latin typeface="+mj-lt"/>
              </a:rPr>
              <a:t>.</a:t>
            </a:r>
          </a:p>
          <a:p>
            <a:pPr marL="0" marR="0" lvl="0" indent="0"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mj-lt"/>
              </a:rPr>
              <a:t>Interactivity</a:t>
            </a:r>
            <a:r>
              <a:rPr kumimoji="0" lang="en-US" altLang="en-US" sz="1400" b="0" i="0" u="none" strike="noStrike" cap="none" normalizeH="0" baseline="0" dirty="0">
                <a:ln>
                  <a:noFill/>
                </a:ln>
                <a:solidFill>
                  <a:schemeClr val="tx1"/>
                </a:solidFill>
                <a:effectLst/>
                <a:latin typeface="+mj-lt"/>
              </a:rPr>
              <a:t>: </a:t>
            </a:r>
            <a:r>
              <a:rPr kumimoji="0" lang="en-US" altLang="en-US" sz="1400" b="0" i="0" u="none" strike="noStrike" cap="none" normalizeH="0" baseline="0" dirty="0">
                <a:ln>
                  <a:noFill/>
                </a:ln>
                <a:solidFill>
                  <a:schemeClr val="tx1"/>
                </a:solidFill>
                <a:effectLst/>
              </a:rPr>
              <a:t>Add filters and drill-down options to explore data by year, region, or disease, enhancing engagement and usability.</a:t>
            </a:r>
          </a:p>
          <a:p>
            <a:pPr marL="0" marR="0" lvl="0" indent="0"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solidFill>
                <a:effectLst/>
                <a:latin typeface="+mj-lt"/>
              </a:rPr>
              <a:t>Normalized Metrics</a:t>
            </a:r>
            <a:r>
              <a:rPr kumimoji="0" lang="en-US" altLang="en-US" sz="1400" b="0" i="0" u="none" strike="noStrike" cap="none" normalizeH="0" baseline="0" dirty="0">
                <a:ln>
                  <a:noFill/>
                </a:ln>
                <a:solidFill>
                  <a:schemeClr val="tx1"/>
                </a:solidFill>
                <a:effectLst/>
                <a:latin typeface="+mj-lt"/>
              </a:rPr>
              <a:t>: </a:t>
            </a:r>
            <a:r>
              <a:rPr kumimoji="0" lang="en-US" altLang="en-US" sz="1400" b="0" i="0" u="none" strike="noStrike" cap="none" normalizeH="0" baseline="0" dirty="0">
                <a:ln>
                  <a:noFill/>
                </a:ln>
                <a:solidFill>
                  <a:schemeClr val="tx1"/>
                </a:solidFill>
                <a:effectLst/>
              </a:rPr>
              <a:t>Incorporate per capita data to provide fair comparisons across countries with different population sizes.</a:t>
            </a:r>
          </a:p>
          <a:p>
            <a:pPr marL="0" marR="0" lvl="0" indent="0"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chemeClr val="tx1"/>
                </a:solidFill>
                <a:effectLst/>
                <a:latin typeface="+mj-lt"/>
              </a:rPr>
              <a:t>Diverse Visuals</a:t>
            </a:r>
            <a:r>
              <a:rPr kumimoji="0" lang="en-US" altLang="en-US" sz="1400" b="0" i="0" u="none" strike="noStrike" cap="none" normalizeH="0" baseline="0" dirty="0">
                <a:ln>
                  <a:noFill/>
                </a:ln>
                <a:solidFill>
                  <a:schemeClr val="tx1"/>
                </a:solidFill>
                <a:effectLst/>
                <a:latin typeface="+mj-lt"/>
              </a:rPr>
              <a:t>: </a:t>
            </a:r>
            <a:r>
              <a:rPr kumimoji="0" lang="en-US" altLang="en-US" sz="1400" b="0" i="0" u="none" strike="noStrike" cap="none" normalizeH="0" baseline="0" dirty="0">
                <a:ln>
                  <a:noFill/>
                </a:ln>
                <a:solidFill>
                  <a:schemeClr val="tx1"/>
                </a:solidFill>
                <a:effectLst/>
              </a:rPr>
              <a:t>Combine charts like line graphs for trends, bar charts for comparisons, and heatmaps for geographic analysis to present a comprehensive view.</a:t>
            </a:r>
          </a:p>
          <a:p>
            <a:pPr marL="0" marR="0" lvl="0" indent="0"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chemeClr val="tx1"/>
                </a:solidFill>
                <a:effectLst/>
                <a:latin typeface="+mj-lt"/>
              </a:rPr>
              <a:t>Color and Accessibility</a:t>
            </a:r>
            <a:r>
              <a:rPr kumimoji="0" lang="en-US" altLang="en-US" sz="1400" b="0" i="0" u="none" strike="noStrike" cap="none" normalizeH="0" baseline="0" dirty="0">
                <a:ln>
                  <a:noFill/>
                </a:ln>
                <a:solidFill>
                  <a:schemeClr val="tx1"/>
                </a:solidFill>
                <a:effectLst/>
                <a:latin typeface="+mj-lt"/>
              </a:rPr>
              <a:t>: </a:t>
            </a:r>
            <a:r>
              <a:rPr kumimoji="0" lang="en-US" altLang="en-US" sz="1400" b="0" i="0" u="none" strike="noStrike" cap="none" normalizeH="0" baseline="0" dirty="0">
                <a:ln>
                  <a:noFill/>
                </a:ln>
                <a:solidFill>
                  <a:schemeClr val="tx1"/>
                </a:solidFill>
                <a:effectLst/>
              </a:rPr>
              <a:t>Use a colorblind-friendly palette and ensure visualizations are device-responsive for broader accessibility.</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4231010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7A6340-DC50-C1F7-702D-06C287C470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E554FB-EB15-95E0-E871-6486D25E2F28}"/>
              </a:ext>
            </a:extLst>
          </p:cNvPr>
          <p:cNvSpPr>
            <a:spLocks noGrp="1"/>
          </p:cNvSpPr>
          <p:nvPr>
            <p:ph type="title"/>
          </p:nvPr>
        </p:nvSpPr>
        <p:spPr/>
        <p:txBody>
          <a:bodyPr/>
          <a:lstStyle/>
          <a:p>
            <a:r>
              <a:rPr lang="en-US" dirty="0"/>
              <a:t>Conclusion</a:t>
            </a:r>
            <a:endParaRPr lang="en-IN" dirty="0"/>
          </a:p>
        </p:txBody>
      </p:sp>
      <p:sp>
        <p:nvSpPr>
          <p:cNvPr id="4" name="Rectangle 2">
            <a:extLst>
              <a:ext uri="{FF2B5EF4-FFF2-40B4-BE49-F238E27FC236}">
                <a16:creationId xmlns:a16="http://schemas.microsoft.com/office/drawing/2014/main" id="{2E6116BB-AF24-25ED-B83E-FF353D0E5490}"/>
              </a:ext>
            </a:extLst>
          </p:cNvPr>
          <p:cNvSpPr>
            <a:spLocks noGrp="1" noChangeArrowheads="1"/>
          </p:cNvSpPr>
          <p:nvPr>
            <p:ph idx="1"/>
          </p:nvPr>
        </p:nvSpPr>
        <p:spPr bwMode="auto">
          <a:xfrm>
            <a:off x="2592925" y="2182006"/>
            <a:ext cx="6073371"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rPr>
              <a:t>The visualizations provide valuable insights into global mortality trends and the impact of various diseases over time and across regions. The line charts effectively depict temporal trends, the graph charts illustrate regional interconnections, and the bar charts offer clear comparisons of disease burdens. Together, these tools highlight the critical health challenges, such as the dominance of Cardiovascular Diseases and the regional prevalence of diseases like Malaria.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rPr>
              <a:t>By enhancing clarity, interactivity, and accessibility, and incorporating normalized metrics, these visualizations can become even more impactful. They serve as a powerful foundation for informed decision-making in public health policies and resource allocation.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513736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0807E-0EBD-4FA8-A977-148A832BF0D6}"/>
              </a:ext>
            </a:extLst>
          </p:cNvPr>
          <p:cNvSpPr>
            <a:spLocks noGrp="1"/>
          </p:cNvSpPr>
          <p:nvPr>
            <p:ph type="title"/>
          </p:nvPr>
        </p:nvSpPr>
        <p:spPr>
          <a:xfrm>
            <a:off x="2592925" y="624110"/>
            <a:ext cx="8911687" cy="705926"/>
          </a:xfrm>
        </p:spPr>
        <p:txBody>
          <a:bodyPr/>
          <a:lstStyle/>
          <a:p>
            <a:r>
              <a:rPr lang="en-IN" dirty="0"/>
              <a:t>Details of Case Study</a:t>
            </a:r>
          </a:p>
        </p:txBody>
      </p:sp>
      <p:sp>
        <p:nvSpPr>
          <p:cNvPr id="3" name="Content Placeholder 2">
            <a:extLst>
              <a:ext uri="{FF2B5EF4-FFF2-40B4-BE49-F238E27FC236}">
                <a16:creationId xmlns:a16="http://schemas.microsoft.com/office/drawing/2014/main" id="{4400B1FE-8FFF-4423-B086-B3949F1BB9D0}"/>
              </a:ext>
            </a:extLst>
          </p:cNvPr>
          <p:cNvSpPr>
            <a:spLocks noGrp="1"/>
          </p:cNvSpPr>
          <p:nvPr>
            <p:ph idx="1"/>
          </p:nvPr>
        </p:nvSpPr>
        <p:spPr>
          <a:xfrm>
            <a:off x="2589212" y="1625600"/>
            <a:ext cx="8915400" cy="4285622"/>
          </a:xfrm>
        </p:spPr>
        <p:txBody>
          <a:bodyPr>
            <a:normAutofit fontScale="77500" lnSpcReduction="20000"/>
          </a:bodyPr>
          <a:lstStyle/>
          <a:p>
            <a:r>
              <a:rPr lang="en-US" b="1" i="0" dirty="0">
                <a:solidFill>
                  <a:srgbClr val="6B705C"/>
                </a:solidFill>
                <a:effectLst/>
              </a:rPr>
              <a:t>Objective </a:t>
            </a:r>
            <a:r>
              <a:rPr lang="en-US" b="0" i="0" dirty="0">
                <a:solidFill>
                  <a:srgbClr val="6B705C"/>
                </a:solidFill>
                <a:effectLst/>
              </a:rPr>
              <a:t>: The primary objective of this study is to explore and visualize global disease mortality patterns, identifying trends, disparities, and areas of high concern through an analysis of the provided dataset</a:t>
            </a:r>
          </a:p>
          <a:p>
            <a:r>
              <a:rPr lang="en-IN" b="1" i="0" dirty="0">
                <a:solidFill>
                  <a:srgbClr val="6B705C"/>
                </a:solidFill>
                <a:effectLst/>
              </a:rPr>
              <a:t>Data Source </a:t>
            </a:r>
            <a:r>
              <a:rPr lang="en-IN" b="0" i="0" dirty="0">
                <a:solidFill>
                  <a:srgbClr val="6B705C"/>
                </a:solidFill>
                <a:effectLst/>
              </a:rPr>
              <a:t>: https://www.kaggle.com/datasets/iamsouravbanerjee/cause-of-deaths-around-the-world?select=cause_of_deaths.csv</a:t>
            </a:r>
          </a:p>
          <a:p>
            <a:pPr>
              <a:lnSpc>
                <a:spcPts val="2925"/>
              </a:lnSpc>
            </a:pPr>
            <a:r>
              <a:rPr lang="en-US" b="1" i="0" dirty="0">
                <a:solidFill>
                  <a:srgbClr val="6B705C"/>
                </a:solidFill>
                <a:effectLst/>
                <a:latin typeface="YAFdJi-0PQg 0"/>
              </a:rPr>
              <a:t>Key Questions Addressed:</a:t>
            </a:r>
            <a:endParaRPr lang="en-US" dirty="0">
              <a:solidFill>
                <a:srgbClr val="6B705C"/>
              </a:solidFill>
              <a:effectLst/>
              <a:latin typeface="YAFdJi-0PQg 0"/>
            </a:endParaRPr>
          </a:p>
          <a:p>
            <a:pPr>
              <a:buFont typeface="Arial" panose="020B0604020202020204" pitchFamily="34" charset="0"/>
              <a:buChar char="•"/>
            </a:pPr>
            <a:r>
              <a:rPr lang="en-US" b="0" i="0" dirty="0">
                <a:solidFill>
                  <a:srgbClr val="6B705C"/>
                </a:solidFill>
                <a:effectLst/>
              </a:rPr>
              <a:t>How have the mortality rates for Alzheimer's, Cardiovascular diseases, Malaria, Meningitis, and Parkinson's disease changed over time at global level?"</a:t>
            </a:r>
            <a:endParaRPr lang="en-US" dirty="0"/>
          </a:p>
          <a:p>
            <a:pPr>
              <a:buFont typeface="Arial" panose="020B0604020202020204" pitchFamily="34" charset="0"/>
              <a:buChar char="•"/>
            </a:pPr>
            <a:r>
              <a:rPr lang="en-US" b="0" i="0" dirty="0">
                <a:solidFill>
                  <a:srgbClr val="6B705C"/>
                </a:solidFill>
                <a:effectLst/>
              </a:rPr>
              <a:t>Which countries experienced the highest and lowest disease mortality rates for each disease in 2020?</a:t>
            </a:r>
            <a:endParaRPr lang="en-US" dirty="0"/>
          </a:p>
          <a:p>
            <a:pPr>
              <a:buFont typeface="Arial" panose="020B0604020202020204" pitchFamily="34" charset="0"/>
              <a:buChar char="•"/>
            </a:pPr>
            <a:r>
              <a:rPr lang="en-US" b="0" i="0" dirty="0">
                <a:solidFill>
                  <a:srgbClr val="6B705C"/>
                </a:solidFill>
                <a:effectLst/>
              </a:rPr>
              <a:t>What geographic patterns can be observed in the distribution of disease mortality in 2020?</a:t>
            </a:r>
            <a:endParaRPr lang="en-US" dirty="0"/>
          </a:p>
          <a:p>
            <a:pPr>
              <a:buFont typeface="Arial" panose="020B0604020202020204" pitchFamily="34" charset="0"/>
              <a:buChar char="•"/>
            </a:pPr>
            <a:r>
              <a:rPr lang="en-US" b="0" i="0" dirty="0">
                <a:solidFill>
                  <a:srgbClr val="6B705C"/>
                </a:solidFill>
                <a:effectLst/>
              </a:rPr>
              <a:t>How does the distribution of disease mortalities compare across different regions of the world?</a:t>
            </a:r>
            <a:endParaRPr lang="en-US" dirty="0"/>
          </a:p>
          <a:p>
            <a:pPr>
              <a:buFont typeface="Arial" panose="020B0604020202020204" pitchFamily="34" charset="0"/>
              <a:buChar char="•"/>
            </a:pPr>
            <a:r>
              <a:rPr lang="en-US" b="0" i="0" dirty="0">
                <a:solidFill>
                  <a:srgbClr val="6B705C"/>
                </a:solidFill>
                <a:effectLst/>
              </a:rPr>
              <a:t>Are there any notable correlations or associations that can be identified by analyzing different visualizations?</a:t>
            </a:r>
            <a:endParaRPr lang="en-US" dirty="0"/>
          </a:p>
          <a:p>
            <a:pPr>
              <a:lnSpc>
                <a:spcPts val="2925"/>
              </a:lnSpc>
            </a:pPr>
            <a:r>
              <a:rPr lang="en-US" b="1" i="0" dirty="0">
                <a:solidFill>
                  <a:srgbClr val="6B705C"/>
                </a:solidFill>
                <a:effectLst/>
                <a:latin typeface="YAFdJi-0PQg 0"/>
              </a:rPr>
              <a:t>Tools Used</a:t>
            </a:r>
            <a:r>
              <a:rPr lang="en-US" b="0" i="0" dirty="0">
                <a:solidFill>
                  <a:srgbClr val="6B705C"/>
                </a:solidFill>
                <a:effectLst/>
                <a:latin typeface="YAFdJi-0PQg 0"/>
              </a:rPr>
              <a:t>: Tableau </a:t>
            </a:r>
            <a:endParaRPr lang="en-US" dirty="0">
              <a:solidFill>
                <a:srgbClr val="6B705C"/>
              </a:solidFill>
              <a:effectLst/>
              <a:latin typeface="YAFdJi-0PQg 0"/>
            </a:endParaRPr>
          </a:p>
          <a:p>
            <a:endParaRPr lang="en-IN" dirty="0"/>
          </a:p>
        </p:txBody>
      </p:sp>
    </p:spTree>
    <p:extLst>
      <p:ext uri="{BB962C8B-B14F-4D97-AF65-F5344CB8AC3E}">
        <p14:creationId xmlns:p14="http://schemas.microsoft.com/office/powerpoint/2010/main" val="649379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D30B5-AA00-44D8-9841-E02D73AE1D56}"/>
              </a:ext>
            </a:extLst>
          </p:cNvPr>
          <p:cNvSpPr>
            <a:spLocks noGrp="1"/>
          </p:cNvSpPr>
          <p:nvPr>
            <p:ph type="title"/>
          </p:nvPr>
        </p:nvSpPr>
        <p:spPr>
          <a:xfrm>
            <a:off x="2592925" y="624110"/>
            <a:ext cx="8911687" cy="1112326"/>
          </a:xfrm>
        </p:spPr>
        <p:txBody>
          <a:bodyPr>
            <a:normAutofit fontScale="90000"/>
          </a:bodyPr>
          <a:lstStyle/>
          <a:p>
            <a:r>
              <a:rPr lang="en-IN" dirty="0"/>
              <a:t>Screenshot TABLEAU Registration of each team member</a:t>
            </a:r>
          </a:p>
        </p:txBody>
      </p:sp>
      <p:pic>
        <p:nvPicPr>
          <p:cNvPr id="5" name="Content Placeholder 4">
            <a:extLst>
              <a:ext uri="{FF2B5EF4-FFF2-40B4-BE49-F238E27FC236}">
                <a16:creationId xmlns:a16="http://schemas.microsoft.com/office/drawing/2014/main" id="{9E0ED94F-E993-A2D9-782D-785A1E853724}"/>
              </a:ext>
            </a:extLst>
          </p:cNvPr>
          <p:cNvPicPr>
            <a:picLocks noGrp="1" noChangeAspect="1"/>
          </p:cNvPicPr>
          <p:nvPr>
            <p:ph idx="1"/>
          </p:nvPr>
        </p:nvPicPr>
        <p:blipFill>
          <a:blip r:embed="rId2"/>
          <a:stretch>
            <a:fillRect/>
          </a:stretch>
        </p:blipFill>
        <p:spPr>
          <a:xfrm>
            <a:off x="1233654" y="2051050"/>
            <a:ext cx="4862346" cy="3860800"/>
          </a:xfrm>
        </p:spPr>
      </p:pic>
      <p:pic>
        <p:nvPicPr>
          <p:cNvPr id="7" name="Picture 6">
            <a:extLst>
              <a:ext uri="{FF2B5EF4-FFF2-40B4-BE49-F238E27FC236}">
                <a16:creationId xmlns:a16="http://schemas.microsoft.com/office/drawing/2014/main" id="{AB3413F1-0354-A528-E54E-C2325F264E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9592" y="2051050"/>
            <a:ext cx="4703885" cy="3860800"/>
          </a:xfrm>
          <a:prstGeom prst="rect">
            <a:avLst/>
          </a:prstGeom>
        </p:spPr>
      </p:pic>
    </p:spTree>
    <p:extLst>
      <p:ext uri="{BB962C8B-B14F-4D97-AF65-F5344CB8AC3E}">
        <p14:creationId xmlns:p14="http://schemas.microsoft.com/office/powerpoint/2010/main" val="4023056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3FA1A-3333-4957-92ED-BF87FEC8478D}"/>
              </a:ext>
            </a:extLst>
          </p:cNvPr>
          <p:cNvSpPr>
            <a:spLocks noGrp="1"/>
          </p:cNvSpPr>
          <p:nvPr>
            <p:ph type="title"/>
          </p:nvPr>
        </p:nvSpPr>
        <p:spPr/>
        <p:txBody>
          <a:bodyPr/>
          <a:lstStyle/>
          <a:p>
            <a:r>
              <a:rPr lang="en-US" dirty="0"/>
              <a:t>Implementation (Dashboard, Worksheet and Story) with screenshots</a:t>
            </a:r>
            <a:endParaRPr lang="en-IN" dirty="0"/>
          </a:p>
        </p:txBody>
      </p:sp>
      <p:pic>
        <p:nvPicPr>
          <p:cNvPr id="5" name="Content Placeholder 4">
            <a:extLst>
              <a:ext uri="{FF2B5EF4-FFF2-40B4-BE49-F238E27FC236}">
                <a16:creationId xmlns:a16="http://schemas.microsoft.com/office/drawing/2014/main" id="{F930023D-8190-E6A6-4492-3EF14BDF92B2}"/>
              </a:ext>
            </a:extLst>
          </p:cNvPr>
          <p:cNvPicPr>
            <a:picLocks noGrp="1" noChangeAspect="1"/>
          </p:cNvPicPr>
          <p:nvPr>
            <p:ph idx="1"/>
          </p:nvPr>
        </p:nvPicPr>
        <p:blipFill>
          <a:blip r:embed="rId2"/>
          <a:stretch>
            <a:fillRect/>
          </a:stretch>
        </p:blipFill>
        <p:spPr>
          <a:xfrm>
            <a:off x="2400300" y="2133600"/>
            <a:ext cx="8757138" cy="3778250"/>
          </a:xfrm>
        </p:spPr>
      </p:pic>
    </p:spTree>
    <p:extLst>
      <p:ext uri="{BB962C8B-B14F-4D97-AF65-F5344CB8AC3E}">
        <p14:creationId xmlns:p14="http://schemas.microsoft.com/office/powerpoint/2010/main" val="3412280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BD3EE-64E2-5B97-475E-55F1EAC346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CE0DB6-3634-770B-7D40-6004E81B2191}"/>
              </a:ext>
            </a:extLst>
          </p:cNvPr>
          <p:cNvSpPr>
            <a:spLocks noGrp="1"/>
          </p:cNvSpPr>
          <p:nvPr>
            <p:ph type="title"/>
          </p:nvPr>
        </p:nvSpPr>
        <p:spPr/>
        <p:txBody>
          <a:bodyPr/>
          <a:lstStyle/>
          <a:p>
            <a:r>
              <a:rPr lang="en-US" dirty="0"/>
              <a:t>Implementation (Dashboard, Worksheet and Story) with screenshots</a:t>
            </a:r>
            <a:endParaRPr lang="en-IN" dirty="0"/>
          </a:p>
        </p:txBody>
      </p:sp>
      <p:pic>
        <p:nvPicPr>
          <p:cNvPr id="7" name="Content Placeholder 6">
            <a:extLst>
              <a:ext uri="{FF2B5EF4-FFF2-40B4-BE49-F238E27FC236}">
                <a16:creationId xmlns:a16="http://schemas.microsoft.com/office/drawing/2014/main" id="{A79998E7-A849-F6F6-73B3-9A18AA15A2F9}"/>
              </a:ext>
            </a:extLst>
          </p:cNvPr>
          <p:cNvPicPr>
            <a:picLocks noGrp="1" noChangeAspect="1"/>
          </p:cNvPicPr>
          <p:nvPr>
            <p:ph idx="1"/>
          </p:nvPr>
        </p:nvPicPr>
        <p:blipFill>
          <a:blip r:embed="rId2"/>
          <a:stretch>
            <a:fillRect/>
          </a:stretch>
        </p:blipFill>
        <p:spPr>
          <a:xfrm>
            <a:off x="2592926" y="2133600"/>
            <a:ext cx="8450212" cy="4267200"/>
          </a:xfrm>
        </p:spPr>
      </p:pic>
    </p:spTree>
    <p:extLst>
      <p:ext uri="{BB962C8B-B14F-4D97-AF65-F5344CB8AC3E}">
        <p14:creationId xmlns:p14="http://schemas.microsoft.com/office/powerpoint/2010/main" val="2698340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8E7874-C6C1-7AE9-78E0-603968F61E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44B691-ABD0-B5F5-3168-CF7BB125500D}"/>
              </a:ext>
            </a:extLst>
          </p:cNvPr>
          <p:cNvSpPr>
            <a:spLocks noGrp="1"/>
          </p:cNvSpPr>
          <p:nvPr>
            <p:ph type="title"/>
          </p:nvPr>
        </p:nvSpPr>
        <p:spPr/>
        <p:txBody>
          <a:bodyPr/>
          <a:lstStyle/>
          <a:p>
            <a:r>
              <a:rPr lang="en-US" dirty="0"/>
              <a:t>Implementation (Dashboard, Worksheet and Story) with screenshots</a:t>
            </a:r>
            <a:endParaRPr lang="en-IN" dirty="0"/>
          </a:p>
        </p:txBody>
      </p:sp>
      <p:pic>
        <p:nvPicPr>
          <p:cNvPr id="5" name="Content Placeholder 4">
            <a:extLst>
              <a:ext uri="{FF2B5EF4-FFF2-40B4-BE49-F238E27FC236}">
                <a16:creationId xmlns:a16="http://schemas.microsoft.com/office/drawing/2014/main" id="{2F136F33-FFCA-EE6A-84E0-932474B08B1E}"/>
              </a:ext>
            </a:extLst>
          </p:cNvPr>
          <p:cNvPicPr>
            <a:picLocks noGrp="1" noChangeAspect="1"/>
          </p:cNvPicPr>
          <p:nvPr>
            <p:ph idx="1"/>
          </p:nvPr>
        </p:nvPicPr>
        <p:blipFill>
          <a:blip r:embed="rId2"/>
          <a:stretch>
            <a:fillRect/>
          </a:stretch>
        </p:blipFill>
        <p:spPr>
          <a:xfrm>
            <a:off x="796953" y="2078261"/>
            <a:ext cx="5184720" cy="3778250"/>
          </a:xfrm>
        </p:spPr>
      </p:pic>
      <p:pic>
        <p:nvPicPr>
          <p:cNvPr id="7" name="Picture 6">
            <a:extLst>
              <a:ext uri="{FF2B5EF4-FFF2-40B4-BE49-F238E27FC236}">
                <a16:creationId xmlns:a16="http://schemas.microsoft.com/office/drawing/2014/main" id="{9DFCFAEF-170A-642B-FF90-A32389513239}"/>
              </a:ext>
            </a:extLst>
          </p:cNvPr>
          <p:cNvPicPr>
            <a:picLocks noChangeAspect="1"/>
          </p:cNvPicPr>
          <p:nvPr/>
        </p:nvPicPr>
        <p:blipFill>
          <a:blip r:embed="rId3"/>
          <a:stretch>
            <a:fillRect/>
          </a:stretch>
        </p:blipFill>
        <p:spPr>
          <a:xfrm>
            <a:off x="6532685" y="2078261"/>
            <a:ext cx="5078241" cy="3778250"/>
          </a:xfrm>
          <a:prstGeom prst="rect">
            <a:avLst/>
          </a:prstGeom>
        </p:spPr>
      </p:pic>
    </p:spTree>
    <p:extLst>
      <p:ext uri="{BB962C8B-B14F-4D97-AF65-F5344CB8AC3E}">
        <p14:creationId xmlns:p14="http://schemas.microsoft.com/office/powerpoint/2010/main" val="3555575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5FD598-C0FF-9632-CABE-E3DE3A5892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AB5714-FA7C-0767-81A8-03AC66C80F55}"/>
              </a:ext>
            </a:extLst>
          </p:cNvPr>
          <p:cNvSpPr>
            <a:spLocks noGrp="1"/>
          </p:cNvSpPr>
          <p:nvPr>
            <p:ph type="title"/>
          </p:nvPr>
        </p:nvSpPr>
        <p:spPr/>
        <p:txBody>
          <a:bodyPr/>
          <a:lstStyle/>
          <a:p>
            <a:r>
              <a:rPr lang="en-US" dirty="0"/>
              <a:t>Implementation (Dashboard, Worksheet and Story) with screenshots</a:t>
            </a:r>
            <a:endParaRPr lang="en-IN" dirty="0"/>
          </a:p>
        </p:txBody>
      </p:sp>
      <p:pic>
        <p:nvPicPr>
          <p:cNvPr id="5" name="Content Placeholder 4">
            <a:extLst>
              <a:ext uri="{FF2B5EF4-FFF2-40B4-BE49-F238E27FC236}">
                <a16:creationId xmlns:a16="http://schemas.microsoft.com/office/drawing/2014/main" id="{9EF6FFAE-F399-CE3E-A5F8-944D091D5D25}"/>
              </a:ext>
            </a:extLst>
          </p:cNvPr>
          <p:cNvPicPr>
            <a:picLocks noGrp="1" noChangeAspect="1"/>
          </p:cNvPicPr>
          <p:nvPr>
            <p:ph idx="1"/>
          </p:nvPr>
        </p:nvPicPr>
        <p:blipFill>
          <a:blip r:embed="rId2"/>
          <a:stretch>
            <a:fillRect/>
          </a:stretch>
        </p:blipFill>
        <p:spPr>
          <a:xfrm>
            <a:off x="530714" y="2186354"/>
            <a:ext cx="5154490" cy="3778250"/>
          </a:xfrm>
        </p:spPr>
      </p:pic>
      <p:pic>
        <p:nvPicPr>
          <p:cNvPr id="7" name="Picture 6">
            <a:extLst>
              <a:ext uri="{FF2B5EF4-FFF2-40B4-BE49-F238E27FC236}">
                <a16:creationId xmlns:a16="http://schemas.microsoft.com/office/drawing/2014/main" id="{E105DE37-1943-DE45-E535-9EFEA58D76DB}"/>
              </a:ext>
            </a:extLst>
          </p:cNvPr>
          <p:cNvPicPr>
            <a:picLocks noChangeAspect="1"/>
          </p:cNvPicPr>
          <p:nvPr/>
        </p:nvPicPr>
        <p:blipFill>
          <a:blip r:embed="rId3"/>
          <a:stretch>
            <a:fillRect/>
          </a:stretch>
        </p:blipFill>
        <p:spPr>
          <a:xfrm>
            <a:off x="6096000" y="2186354"/>
            <a:ext cx="6002619" cy="3778250"/>
          </a:xfrm>
          <a:prstGeom prst="rect">
            <a:avLst/>
          </a:prstGeom>
        </p:spPr>
      </p:pic>
    </p:spTree>
    <p:extLst>
      <p:ext uri="{BB962C8B-B14F-4D97-AF65-F5344CB8AC3E}">
        <p14:creationId xmlns:p14="http://schemas.microsoft.com/office/powerpoint/2010/main" val="2507987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A8828-49BA-D5A4-F2BC-E6D9443402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56A195-EC9B-248E-1DB0-727B5EFDC04F}"/>
              </a:ext>
            </a:extLst>
          </p:cNvPr>
          <p:cNvSpPr>
            <a:spLocks noGrp="1"/>
          </p:cNvSpPr>
          <p:nvPr>
            <p:ph type="title"/>
          </p:nvPr>
        </p:nvSpPr>
        <p:spPr/>
        <p:txBody>
          <a:bodyPr/>
          <a:lstStyle/>
          <a:p>
            <a:r>
              <a:rPr lang="en-US" dirty="0"/>
              <a:t>Implementation (Dashboard, Worksheet and Story) with screenshots</a:t>
            </a:r>
            <a:endParaRPr lang="en-IN" dirty="0"/>
          </a:p>
        </p:txBody>
      </p:sp>
      <p:pic>
        <p:nvPicPr>
          <p:cNvPr id="5" name="Content Placeholder 4">
            <a:extLst>
              <a:ext uri="{FF2B5EF4-FFF2-40B4-BE49-F238E27FC236}">
                <a16:creationId xmlns:a16="http://schemas.microsoft.com/office/drawing/2014/main" id="{A6D405E4-35D0-8508-BC4A-B642BED7A019}"/>
              </a:ext>
            </a:extLst>
          </p:cNvPr>
          <p:cNvPicPr>
            <a:picLocks noGrp="1" noChangeAspect="1"/>
          </p:cNvPicPr>
          <p:nvPr>
            <p:ph idx="1"/>
          </p:nvPr>
        </p:nvPicPr>
        <p:blipFill>
          <a:blip r:embed="rId3"/>
          <a:stretch>
            <a:fillRect/>
          </a:stretch>
        </p:blipFill>
        <p:spPr>
          <a:xfrm>
            <a:off x="2947477" y="2133600"/>
            <a:ext cx="8198871" cy="3778250"/>
          </a:xfrm>
        </p:spPr>
      </p:pic>
    </p:spTree>
    <p:extLst>
      <p:ext uri="{BB962C8B-B14F-4D97-AF65-F5344CB8AC3E}">
        <p14:creationId xmlns:p14="http://schemas.microsoft.com/office/powerpoint/2010/main" val="3392654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570B96-A3B6-6470-C98C-E87051F302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1BF610-1251-CAEB-68D3-0F43B8205347}"/>
              </a:ext>
            </a:extLst>
          </p:cNvPr>
          <p:cNvSpPr>
            <a:spLocks noGrp="1"/>
          </p:cNvSpPr>
          <p:nvPr>
            <p:ph type="title"/>
          </p:nvPr>
        </p:nvSpPr>
        <p:spPr/>
        <p:txBody>
          <a:bodyPr/>
          <a:lstStyle/>
          <a:p>
            <a:r>
              <a:rPr lang="en-US" dirty="0"/>
              <a:t>Implementation (Dashboard, Worksheet and Story) with screenshots</a:t>
            </a:r>
            <a:endParaRPr lang="en-IN" dirty="0"/>
          </a:p>
        </p:txBody>
      </p:sp>
      <p:pic>
        <p:nvPicPr>
          <p:cNvPr id="7" name="Content Placeholder 6">
            <a:extLst>
              <a:ext uri="{FF2B5EF4-FFF2-40B4-BE49-F238E27FC236}">
                <a16:creationId xmlns:a16="http://schemas.microsoft.com/office/drawing/2014/main" id="{A5F5A948-961F-F163-7B20-3BF40B3190FE}"/>
              </a:ext>
            </a:extLst>
          </p:cNvPr>
          <p:cNvPicPr>
            <a:picLocks noGrp="1" noChangeAspect="1"/>
          </p:cNvPicPr>
          <p:nvPr>
            <p:ph idx="1"/>
          </p:nvPr>
        </p:nvPicPr>
        <p:blipFill>
          <a:blip r:embed="rId3"/>
          <a:stretch>
            <a:fillRect/>
          </a:stretch>
        </p:blipFill>
        <p:spPr>
          <a:xfrm>
            <a:off x="1072501" y="2072052"/>
            <a:ext cx="5023499" cy="4161837"/>
          </a:xfrm>
        </p:spPr>
      </p:pic>
      <p:pic>
        <p:nvPicPr>
          <p:cNvPr id="9" name="Picture 8">
            <a:extLst>
              <a:ext uri="{FF2B5EF4-FFF2-40B4-BE49-F238E27FC236}">
                <a16:creationId xmlns:a16="http://schemas.microsoft.com/office/drawing/2014/main" id="{56DF750E-044D-26AE-C5BB-D851F9F47CE4}"/>
              </a:ext>
            </a:extLst>
          </p:cNvPr>
          <p:cNvPicPr>
            <a:picLocks noChangeAspect="1"/>
          </p:cNvPicPr>
          <p:nvPr/>
        </p:nvPicPr>
        <p:blipFill>
          <a:blip r:embed="rId4"/>
          <a:stretch>
            <a:fillRect/>
          </a:stretch>
        </p:blipFill>
        <p:spPr>
          <a:xfrm>
            <a:off x="6293020" y="2072053"/>
            <a:ext cx="5690895" cy="4161836"/>
          </a:xfrm>
          <a:prstGeom prst="rect">
            <a:avLst/>
          </a:prstGeom>
        </p:spPr>
      </p:pic>
    </p:spTree>
    <p:extLst>
      <p:ext uri="{BB962C8B-B14F-4D97-AF65-F5344CB8AC3E}">
        <p14:creationId xmlns:p14="http://schemas.microsoft.com/office/powerpoint/2010/main" val="296188475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156</TotalTime>
  <Words>988</Words>
  <Application>Microsoft Office PowerPoint</Application>
  <PresentationFormat>Widescreen</PresentationFormat>
  <Paragraphs>76</Paragraphs>
  <Slides>16</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Cambria</vt:lpstr>
      <vt:lpstr>Century Gothic</vt:lpstr>
      <vt:lpstr>Corsiva</vt:lpstr>
      <vt:lpstr>Times</vt:lpstr>
      <vt:lpstr>Times New Roman</vt:lpstr>
      <vt:lpstr>Wingdings 3</vt:lpstr>
      <vt:lpstr>YAFdJi-0PQg 0</vt:lpstr>
      <vt:lpstr>Wisp</vt:lpstr>
      <vt:lpstr>PowerPoint Presentation</vt:lpstr>
      <vt:lpstr>Details of Case Study</vt:lpstr>
      <vt:lpstr>Screenshot TABLEAU Registration of each team member</vt:lpstr>
      <vt:lpstr>Implementation (Dashboard, Worksheet and Story) with screenshots</vt:lpstr>
      <vt:lpstr>Implementation (Dashboard, Worksheet and Story) with screenshots</vt:lpstr>
      <vt:lpstr>Implementation (Dashboard, Worksheet and Story) with screenshots</vt:lpstr>
      <vt:lpstr>Implementation (Dashboard, Worksheet and Story) with screenshots</vt:lpstr>
      <vt:lpstr>Implementation (Dashboard, Worksheet and Story) with screenshots</vt:lpstr>
      <vt:lpstr>Implementation (Dashboard, Worksheet and Story) with screenshots</vt:lpstr>
      <vt:lpstr>Implementation (Dashboard, Worksheet and Story) with screenshots</vt:lpstr>
      <vt:lpstr>Implementation (Dashboard, Worksheet and Story) with screenshots</vt:lpstr>
      <vt:lpstr>Justification of the analysis and visualization used</vt:lpstr>
      <vt:lpstr>Justification of the analysis and visualization used</vt:lpstr>
      <vt:lpstr>Justification of the analysis and visualization used</vt:lpstr>
      <vt:lpstr>Recommendations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case study</dc:title>
  <dc:creator>Admin</dc:creator>
  <cp:lastModifiedBy>Ehteshaam khan</cp:lastModifiedBy>
  <cp:revision>6</cp:revision>
  <dcterms:created xsi:type="dcterms:W3CDTF">2024-12-23T11:16:17Z</dcterms:created>
  <dcterms:modified xsi:type="dcterms:W3CDTF">2024-12-28T16:02:15Z</dcterms:modified>
</cp:coreProperties>
</file>