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4E62-99CB-4F72-905F-DA5D345A9F9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DF1D-0C20-408E-91F9-16CB0EA5F7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4E62-99CB-4F72-905F-DA5D345A9F9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DF1D-0C20-408E-91F9-16CB0EA5F7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4E62-99CB-4F72-905F-DA5D345A9F9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DF1D-0C20-408E-91F9-16CB0EA5F7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4E62-99CB-4F72-905F-DA5D345A9F9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DF1D-0C20-408E-91F9-16CB0EA5F7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4E62-99CB-4F72-905F-DA5D345A9F9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DF1D-0C20-408E-91F9-16CB0EA5F7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4E62-99CB-4F72-905F-DA5D345A9F9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DF1D-0C20-408E-91F9-16CB0EA5F7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4E62-99CB-4F72-905F-DA5D345A9F9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DF1D-0C20-408E-91F9-16CB0EA5F7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4E62-99CB-4F72-905F-DA5D345A9F9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DF1D-0C20-408E-91F9-16CB0EA5F7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4E62-99CB-4F72-905F-DA5D345A9F9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DF1D-0C20-408E-91F9-16CB0EA5F7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4E62-99CB-4F72-905F-DA5D345A9F9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DF1D-0C20-408E-91F9-16CB0EA5F7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4E62-99CB-4F72-905F-DA5D345A9F9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DF1D-0C20-408E-91F9-16CB0EA5F7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94E62-99CB-4F72-905F-DA5D345A9F9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BDF1D-0C20-408E-91F9-16CB0EA5F75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Problem Solving Exercise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Ehiane</a:t>
            </a:r>
            <a:r>
              <a:rPr lang="en-GB" dirty="0" smtClean="0"/>
              <a:t> Kelvin </a:t>
            </a:r>
            <a:r>
              <a:rPr lang="en-GB" dirty="0" err="1" smtClean="0"/>
              <a:t>Oigiagbe</a:t>
            </a:r>
            <a:endParaRPr lang="en-GB" dirty="0" smtClean="0"/>
          </a:p>
          <a:p>
            <a:r>
              <a:rPr lang="en-GB" dirty="0" smtClean="0"/>
              <a:t>SST/ Computer Science</a:t>
            </a:r>
            <a:endParaRPr lang="en-GB" dirty="0" smtClean="0"/>
          </a:p>
          <a:p>
            <a:r>
              <a:rPr lang="en-GB" dirty="0" smtClean="0"/>
              <a:t>29/04/2021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582150" cy="1038225"/>
          </a:xfrm>
        </p:spPr>
        <p:txBody>
          <a:bodyPr>
            <a:noAutofit/>
          </a:bodyPr>
          <a:lstStyle/>
          <a:p>
            <a:r>
              <a:rPr lang="en-GB" sz="2400" dirty="0" smtClean="0"/>
              <a:t>Exercise I : Create a program to determine if a number is even or odd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11275"/>
            <a:ext cx="10953750" cy="5327650"/>
          </a:xfrm>
        </p:spPr>
        <p:txBody>
          <a:bodyPr/>
          <a:lstStyle/>
          <a:p>
            <a:r>
              <a:rPr lang="en-GB" dirty="0" smtClean="0"/>
              <a:t>Pseudocode:</a:t>
            </a:r>
            <a:endParaRPr lang="en-GB" dirty="0" smtClean="0"/>
          </a:p>
          <a:p>
            <a:r>
              <a:rPr lang="en-GB" dirty="0" smtClean="0"/>
              <a:t>Input a</a:t>
            </a:r>
            <a:endParaRPr lang="en-GB" dirty="0" smtClean="0"/>
          </a:p>
          <a:p>
            <a:r>
              <a:rPr lang="en-GB" dirty="0" smtClean="0"/>
              <a:t>Input b</a:t>
            </a:r>
            <a:endParaRPr lang="en-GB" dirty="0" smtClean="0"/>
          </a:p>
          <a:p>
            <a:r>
              <a:rPr lang="en-GB" dirty="0" smtClean="0"/>
              <a:t>If a / 2 gives a remainder of 0 </a:t>
            </a:r>
            <a:endParaRPr lang="en-GB" dirty="0" smtClean="0"/>
          </a:p>
          <a:p>
            <a:r>
              <a:rPr lang="en-GB" dirty="0" smtClean="0"/>
              <a:t>Print Even</a:t>
            </a:r>
            <a:endParaRPr lang="en-GB" dirty="0" smtClean="0"/>
          </a:p>
          <a:p>
            <a:r>
              <a:rPr lang="en-GB" dirty="0" smtClean="0"/>
              <a:t>Else Print Odd</a:t>
            </a:r>
            <a:endParaRPr lang="en-GB" dirty="0" smtClean="0"/>
          </a:p>
          <a:p>
            <a:r>
              <a:rPr lang="en-GB" dirty="0" smtClean="0"/>
              <a:t>If b/ 2 gives a remainder of 0 </a:t>
            </a:r>
            <a:endParaRPr lang="en-GB" dirty="0" smtClean="0"/>
          </a:p>
          <a:p>
            <a:r>
              <a:rPr lang="en-GB" dirty="0" smtClean="0"/>
              <a:t>Print Even</a:t>
            </a:r>
            <a:endParaRPr lang="en-GB" dirty="0" smtClean="0"/>
          </a:p>
          <a:p>
            <a:r>
              <a:rPr lang="en-GB" dirty="0" smtClean="0"/>
              <a:t>Else Print Odd</a:t>
            </a:r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flipH="1">
            <a:off x="6397625" y="1399540"/>
            <a:ext cx="15240" cy="419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542665" cy="968375"/>
          </a:xfrm>
        </p:spPr>
        <p:txBody>
          <a:bodyPr/>
          <a:lstStyle/>
          <a:p>
            <a:r>
              <a:rPr lang="en-GB" sz="2800" dirty="0" smtClean="0"/>
              <a:t>Flowchart of Exercise 1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5" name="Flowchart: Terminator 4"/>
          <p:cNvSpPr/>
          <p:nvPr/>
        </p:nvSpPr>
        <p:spPr>
          <a:xfrm>
            <a:off x="5328920" y="0"/>
            <a:ext cx="2205355" cy="687070"/>
          </a:xfrm>
          <a:prstGeom prst="flowChartTermina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412230" y="687070"/>
            <a:ext cx="12700" cy="2413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Data 6"/>
          <p:cNvSpPr/>
          <p:nvPr/>
        </p:nvSpPr>
        <p:spPr>
          <a:xfrm>
            <a:off x="4779645" y="928370"/>
            <a:ext cx="3277235" cy="67246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Flowchart: Decision 8"/>
          <p:cNvSpPr/>
          <p:nvPr/>
        </p:nvSpPr>
        <p:spPr>
          <a:xfrm>
            <a:off x="5017135" y="1818640"/>
            <a:ext cx="2776855" cy="1297940"/>
          </a:xfrm>
          <a:prstGeom prst="flowChartDecision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412230" y="3116580"/>
            <a:ext cx="1905" cy="2260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207510" y="2464435"/>
            <a:ext cx="802005" cy="57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owchart: Data 13"/>
          <p:cNvSpPr/>
          <p:nvPr/>
        </p:nvSpPr>
        <p:spPr>
          <a:xfrm>
            <a:off x="5010150" y="3342640"/>
            <a:ext cx="2776220" cy="48069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408420" y="3823335"/>
            <a:ext cx="3810" cy="2476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Decision 15"/>
          <p:cNvSpPr/>
          <p:nvPr/>
        </p:nvSpPr>
        <p:spPr>
          <a:xfrm>
            <a:off x="5043170" y="4070985"/>
            <a:ext cx="2776855" cy="1297940"/>
          </a:xfrm>
          <a:prstGeom prst="flowChartDecision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Flowchart: Data 16"/>
          <p:cNvSpPr/>
          <p:nvPr/>
        </p:nvSpPr>
        <p:spPr>
          <a:xfrm>
            <a:off x="1682115" y="2226945"/>
            <a:ext cx="2776220" cy="48069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Flowchart: Data 17"/>
          <p:cNvSpPr/>
          <p:nvPr/>
        </p:nvSpPr>
        <p:spPr>
          <a:xfrm>
            <a:off x="1682115" y="4479290"/>
            <a:ext cx="2776220" cy="48069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241165" y="4717415"/>
            <a:ext cx="802005" cy="57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820025" y="4709160"/>
            <a:ext cx="1155065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owchart: Data 20"/>
          <p:cNvSpPr/>
          <p:nvPr/>
        </p:nvSpPr>
        <p:spPr>
          <a:xfrm>
            <a:off x="8810625" y="4472940"/>
            <a:ext cx="2776220" cy="48069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Flowchart: Terminator 21"/>
          <p:cNvSpPr/>
          <p:nvPr/>
        </p:nvSpPr>
        <p:spPr>
          <a:xfrm>
            <a:off x="5328920" y="6057265"/>
            <a:ext cx="2205355" cy="687070"/>
          </a:xfrm>
          <a:prstGeom prst="flowChartTermina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18" idx="4"/>
            <a:endCxn id="22" idx="1"/>
          </p:cNvCxnSpPr>
          <p:nvPr/>
        </p:nvCxnSpPr>
        <p:spPr>
          <a:xfrm rot="5400000" flipV="1">
            <a:off x="3479165" y="4550410"/>
            <a:ext cx="1440815" cy="225869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1" idx="4"/>
            <a:endCxn id="22" idx="3"/>
          </p:cNvCxnSpPr>
          <p:nvPr/>
        </p:nvCxnSpPr>
        <p:spPr>
          <a:xfrm rot="5400000">
            <a:off x="8143240" y="4344670"/>
            <a:ext cx="1447165" cy="266446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896870" y="2723515"/>
            <a:ext cx="14605" cy="17056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5702935" y="188595"/>
            <a:ext cx="1569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/>
              <a:t>Start</a:t>
            </a:r>
            <a:endParaRPr lang="en-GB" altLang="en-US"/>
          </a:p>
        </p:txBody>
      </p:sp>
      <p:sp>
        <p:nvSpPr>
          <p:cNvPr id="27" name="Text Box 26"/>
          <p:cNvSpPr txBox="1"/>
          <p:nvPr/>
        </p:nvSpPr>
        <p:spPr>
          <a:xfrm>
            <a:off x="4930140" y="968375"/>
            <a:ext cx="3002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/>
              <a:t>Input a</a:t>
            </a:r>
            <a:endParaRPr lang="en-GB" altLang="en-US"/>
          </a:p>
          <a:p>
            <a:pPr algn="ctr"/>
            <a:r>
              <a:rPr lang="en-GB" altLang="en-US"/>
              <a:t>Input b</a:t>
            </a:r>
            <a:endParaRPr lang="en-GB" altLang="en-US"/>
          </a:p>
        </p:txBody>
      </p:sp>
      <p:sp>
        <p:nvSpPr>
          <p:cNvPr id="28" name="Text Box 27"/>
          <p:cNvSpPr txBox="1"/>
          <p:nvPr/>
        </p:nvSpPr>
        <p:spPr>
          <a:xfrm>
            <a:off x="5521960" y="2144395"/>
            <a:ext cx="2143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If a/2 gives a remainder of 0</a:t>
            </a:r>
            <a:endParaRPr lang="en-GB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2428875" y="2346325"/>
            <a:ext cx="1599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/>
              <a:t>Print Even</a:t>
            </a:r>
            <a:endParaRPr lang="en-GB" altLang="en-US"/>
          </a:p>
        </p:txBody>
      </p:sp>
      <p:sp>
        <p:nvSpPr>
          <p:cNvPr id="30" name="Text Box 29"/>
          <p:cNvSpPr txBox="1"/>
          <p:nvPr/>
        </p:nvSpPr>
        <p:spPr>
          <a:xfrm>
            <a:off x="2270125" y="4528820"/>
            <a:ext cx="1599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/>
              <a:t>Print Even</a:t>
            </a:r>
            <a:endParaRPr lang="en-GB" altLang="en-US"/>
          </a:p>
        </p:txBody>
      </p:sp>
      <p:sp>
        <p:nvSpPr>
          <p:cNvPr id="31" name="Text Box 30"/>
          <p:cNvSpPr txBox="1"/>
          <p:nvPr/>
        </p:nvSpPr>
        <p:spPr>
          <a:xfrm>
            <a:off x="5521960" y="4472940"/>
            <a:ext cx="2143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If b/2 gives a remainder of 0</a:t>
            </a:r>
            <a:endParaRPr lang="en-GB" altLang="en-US"/>
          </a:p>
        </p:txBody>
      </p:sp>
      <p:sp>
        <p:nvSpPr>
          <p:cNvPr id="32" name="Text Box 31"/>
          <p:cNvSpPr txBox="1"/>
          <p:nvPr/>
        </p:nvSpPr>
        <p:spPr>
          <a:xfrm>
            <a:off x="5521960" y="3399155"/>
            <a:ext cx="1599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/>
              <a:t>Print Odd</a:t>
            </a:r>
            <a:endParaRPr lang="en-GB" altLang="en-US"/>
          </a:p>
        </p:txBody>
      </p:sp>
      <p:sp>
        <p:nvSpPr>
          <p:cNvPr id="33" name="Text Box 32"/>
          <p:cNvSpPr txBox="1"/>
          <p:nvPr/>
        </p:nvSpPr>
        <p:spPr>
          <a:xfrm>
            <a:off x="9526905" y="4528820"/>
            <a:ext cx="1599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/>
              <a:t>Print Odd</a:t>
            </a:r>
            <a:endParaRPr lang="en-GB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5702935" y="6254750"/>
            <a:ext cx="1675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/>
              <a:t>End</a:t>
            </a:r>
            <a:endParaRPr lang="en-GB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GB" altLang="en-US" sz="2000" i="1" u="sng"/>
              <a:t>Pseudocode:</a:t>
            </a:r>
            <a:endParaRPr lang="en-GB" altLang="en-US" sz="2000" i="1" u="sng"/>
          </a:p>
          <a:p>
            <a:r>
              <a:rPr lang="en-GB" altLang="en-US" sz="2000"/>
              <a:t>Input q</a:t>
            </a:r>
            <a:endParaRPr lang="en-GB" altLang="en-US" sz="2000"/>
          </a:p>
          <a:p>
            <a:r>
              <a:rPr lang="en-GB" altLang="en-US" sz="2000"/>
              <a:t>Input r</a:t>
            </a:r>
            <a:endParaRPr lang="en-GB" altLang="en-US" sz="2000"/>
          </a:p>
          <a:p>
            <a:r>
              <a:rPr lang="en-GB" altLang="en-US" sz="2000"/>
              <a:t>Compute s = q + r</a:t>
            </a:r>
            <a:endParaRPr lang="en-GB" altLang="en-US" sz="2000"/>
          </a:p>
          <a:p>
            <a:r>
              <a:rPr lang="en-GB" altLang="en-US" sz="2000"/>
              <a:t>Compute Even = ‘Even’</a:t>
            </a:r>
            <a:endParaRPr lang="en-GB" altLang="en-US" sz="2000"/>
          </a:p>
          <a:p>
            <a:r>
              <a:rPr lang="en-GB" altLang="en-US" sz="2000"/>
              <a:t>Compute Odd = ‘Odd’</a:t>
            </a:r>
            <a:endParaRPr lang="en-GB" altLang="en-US" sz="2000"/>
          </a:p>
          <a:p>
            <a:r>
              <a:rPr lang="en-GB" altLang="en-US" sz="2000"/>
              <a:t>If s divide 2 gives a remainder of 0</a:t>
            </a:r>
            <a:endParaRPr lang="en-GB" altLang="en-US" sz="2000"/>
          </a:p>
          <a:p>
            <a:r>
              <a:rPr lang="en-GB" altLang="en-US" sz="2000"/>
              <a:t>Print Even</a:t>
            </a:r>
            <a:endParaRPr lang="en-GB" altLang="en-US" sz="2000"/>
          </a:p>
          <a:p>
            <a:r>
              <a:rPr lang="en-GB" altLang="en-US" sz="2000"/>
              <a:t>Else Print  Odd</a:t>
            </a:r>
            <a:endParaRPr lang="en-GB" altLang="en-US" sz="2000"/>
          </a:p>
          <a:p>
            <a:r>
              <a:rPr lang="en-GB" altLang="en-US" sz="2000">
                <a:sym typeface="+mn-ea"/>
              </a:rPr>
              <a:t>If s divide 2 equals 0</a:t>
            </a:r>
            <a:endParaRPr lang="en-GB" altLang="en-US" sz="2000"/>
          </a:p>
          <a:p>
            <a:r>
              <a:rPr lang="en-GB" altLang="en-US" sz="2000">
                <a:sym typeface="+mn-ea"/>
              </a:rPr>
              <a:t>Print Even</a:t>
            </a:r>
            <a:endParaRPr lang="en-GB" altLang="en-US" sz="2000"/>
          </a:p>
          <a:p>
            <a:r>
              <a:rPr lang="en-GB" altLang="en-US" sz="2000">
                <a:sym typeface="+mn-ea"/>
              </a:rPr>
              <a:t>Else Print  Odd</a:t>
            </a:r>
            <a:endParaRPr lang="en-GB" altLang="en-US" sz="2000"/>
          </a:p>
          <a:p>
            <a:endParaRPr lang="en-GB" altLang="en-US" sz="2000"/>
          </a:p>
          <a:p>
            <a:endParaRPr lang="en-GB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286760" cy="1086485"/>
          </a:xfrm>
        </p:spPr>
        <p:txBody>
          <a:bodyPr/>
          <a:lstStyle/>
          <a:p>
            <a:r>
              <a:rPr lang="en-GB" altLang="en-US" sz="2400" dirty="0"/>
              <a:t>Flow chart for Exercise 2</a:t>
            </a:r>
            <a:endParaRPr lang="en-GB" altLang="en-US" sz="2400" dirty="0"/>
          </a:p>
        </p:txBody>
      </p:sp>
      <p:sp>
        <p:nvSpPr>
          <p:cNvPr id="4" name="Flowchart: Terminator 3"/>
          <p:cNvSpPr/>
          <p:nvPr/>
        </p:nvSpPr>
        <p:spPr>
          <a:xfrm>
            <a:off x="4641215" y="0"/>
            <a:ext cx="2027555" cy="587375"/>
          </a:xfrm>
          <a:prstGeom prst="flowChartTermina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5651500" y="587375"/>
            <a:ext cx="3810" cy="2025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4392295" y="789940"/>
            <a:ext cx="2408555" cy="64516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637530" y="1435100"/>
            <a:ext cx="13970" cy="2146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4979035" y="1649730"/>
            <a:ext cx="1330325" cy="36576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Flowchart: Data 8"/>
          <p:cNvSpPr/>
          <p:nvPr/>
        </p:nvSpPr>
        <p:spPr>
          <a:xfrm>
            <a:off x="4361180" y="2308860"/>
            <a:ext cx="2408555" cy="44767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622925" y="2015490"/>
            <a:ext cx="14605" cy="2933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553710" y="2756535"/>
            <a:ext cx="12065" cy="400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Decision 11"/>
          <p:cNvSpPr/>
          <p:nvPr/>
        </p:nvSpPr>
        <p:spPr>
          <a:xfrm>
            <a:off x="4506595" y="3154045"/>
            <a:ext cx="2118360" cy="954405"/>
          </a:xfrm>
          <a:prstGeom prst="flowChartDecision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3648075" y="3626485"/>
            <a:ext cx="85852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Decision 14"/>
          <p:cNvSpPr/>
          <p:nvPr/>
        </p:nvSpPr>
        <p:spPr>
          <a:xfrm>
            <a:off x="4488815" y="4508500"/>
            <a:ext cx="2118360" cy="954405"/>
          </a:xfrm>
          <a:prstGeom prst="flowChartDecision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Flowchart: Terminator 15"/>
          <p:cNvSpPr/>
          <p:nvPr/>
        </p:nvSpPr>
        <p:spPr>
          <a:xfrm>
            <a:off x="4361180" y="5707380"/>
            <a:ext cx="2027555" cy="587375"/>
          </a:xfrm>
          <a:prstGeom prst="flowChartTermina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Flowchart: Data 16"/>
          <p:cNvSpPr/>
          <p:nvPr/>
        </p:nvSpPr>
        <p:spPr>
          <a:xfrm>
            <a:off x="7079615" y="4664710"/>
            <a:ext cx="2408555" cy="64516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5064760" y="92710"/>
            <a:ext cx="1002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/>
              <a:t>start</a:t>
            </a:r>
            <a:endParaRPr lang="en-GB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4829810" y="789940"/>
            <a:ext cx="1761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/>
              <a:t>Input q </a:t>
            </a:r>
            <a:endParaRPr lang="en-GB" altLang="en-US"/>
          </a:p>
          <a:p>
            <a:pPr algn="ctr"/>
            <a:r>
              <a:rPr lang="en-GB" altLang="en-US"/>
              <a:t>Input r</a:t>
            </a:r>
            <a:endParaRPr lang="en-GB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4959350" y="1647190"/>
            <a:ext cx="1631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s = q + r</a:t>
            </a:r>
            <a:endParaRPr lang="en-GB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4979035" y="2308860"/>
            <a:ext cx="1760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200"/>
              <a:t>Even = ‘Even’</a:t>
            </a:r>
            <a:endParaRPr lang="en-GB" altLang="en-US" sz="1200"/>
          </a:p>
          <a:p>
            <a:r>
              <a:rPr lang="en-GB" altLang="en-US" sz="1200"/>
              <a:t>Odd = ‘Odd’</a:t>
            </a:r>
            <a:endParaRPr lang="en-GB" altLang="en-US" sz="1200"/>
          </a:p>
        </p:txBody>
      </p:sp>
      <p:sp>
        <p:nvSpPr>
          <p:cNvPr id="22" name="Text Box 21"/>
          <p:cNvSpPr txBox="1"/>
          <p:nvPr/>
        </p:nvSpPr>
        <p:spPr>
          <a:xfrm>
            <a:off x="4849495" y="3368040"/>
            <a:ext cx="1775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400"/>
              <a:t>If s / 2 gives a remainder of 0</a:t>
            </a:r>
            <a:endParaRPr lang="en-GB" altLang="en-US" sz="1400"/>
          </a:p>
        </p:txBody>
      </p:sp>
      <p:sp>
        <p:nvSpPr>
          <p:cNvPr id="23" name="Flowchart: Data 22"/>
          <p:cNvSpPr/>
          <p:nvPr/>
        </p:nvSpPr>
        <p:spPr>
          <a:xfrm>
            <a:off x="1938020" y="3368040"/>
            <a:ext cx="1893570" cy="52197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2214245" y="3444875"/>
            <a:ext cx="1789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Print Even</a:t>
            </a:r>
            <a:endParaRPr lang="en-GB" altLang="en-US"/>
          </a:p>
        </p:txBody>
      </p:sp>
      <p:sp>
        <p:nvSpPr>
          <p:cNvPr id="25" name="Flowchart: Data 24"/>
          <p:cNvSpPr/>
          <p:nvPr/>
        </p:nvSpPr>
        <p:spPr>
          <a:xfrm>
            <a:off x="7406640" y="3300730"/>
            <a:ext cx="2408555" cy="64516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482715" y="3615055"/>
            <a:ext cx="1244600" cy="165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7981950" y="3439160"/>
            <a:ext cx="1789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Print Odd</a:t>
            </a:r>
            <a:endParaRPr lang="en-GB" altLang="en-US"/>
          </a:p>
        </p:txBody>
      </p:sp>
      <p:sp>
        <p:nvSpPr>
          <p:cNvPr id="29" name="Flowchart: Data 28"/>
          <p:cNvSpPr/>
          <p:nvPr/>
        </p:nvSpPr>
        <p:spPr>
          <a:xfrm>
            <a:off x="1239520" y="4663440"/>
            <a:ext cx="2408555" cy="64516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9" idx="5"/>
          </p:cNvCxnSpPr>
          <p:nvPr/>
        </p:nvCxnSpPr>
        <p:spPr>
          <a:xfrm flipH="1" flipV="1">
            <a:off x="3407410" y="4986020"/>
            <a:ext cx="1081405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3"/>
            <a:endCxn id="17" idx="2"/>
          </p:cNvCxnSpPr>
          <p:nvPr/>
        </p:nvCxnSpPr>
        <p:spPr>
          <a:xfrm>
            <a:off x="6607175" y="4986020"/>
            <a:ext cx="713105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1549400" y="4664710"/>
            <a:ext cx="1789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Print Player with Even Value wins</a:t>
            </a:r>
            <a:endParaRPr lang="en-GB" altLang="en-US"/>
          </a:p>
        </p:txBody>
      </p:sp>
      <p:sp>
        <p:nvSpPr>
          <p:cNvPr id="33" name="Text Box 32"/>
          <p:cNvSpPr txBox="1"/>
          <p:nvPr/>
        </p:nvSpPr>
        <p:spPr>
          <a:xfrm>
            <a:off x="7496175" y="4664710"/>
            <a:ext cx="1789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Print Player with Odd Value wins</a:t>
            </a:r>
            <a:endParaRPr lang="en-GB" altLang="en-US"/>
          </a:p>
        </p:txBody>
      </p:sp>
      <p:cxnSp>
        <p:nvCxnSpPr>
          <p:cNvPr id="34" name="Elbow Connector 33"/>
          <p:cNvCxnSpPr>
            <a:stCxn id="24" idx="2"/>
            <a:endCxn id="15" idx="0"/>
          </p:cNvCxnSpPr>
          <p:nvPr/>
        </p:nvCxnSpPr>
        <p:spPr>
          <a:xfrm rot="5400000" flipV="1">
            <a:off x="3980815" y="2940685"/>
            <a:ext cx="695325" cy="2439035"/>
          </a:xfrm>
          <a:prstGeom prst="bentConnector3">
            <a:avLst>
              <a:gd name="adj1" fmla="val 5004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15" idx="0"/>
          </p:cNvCxnSpPr>
          <p:nvPr/>
        </p:nvCxnSpPr>
        <p:spPr>
          <a:xfrm rot="10800000" flipV="1">
            <a:off x="5547360" y="4173220"/>
            <a:ext cx="3195955" cy="3352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8715375" y="3915410"/>
            <a:ext cx="14605" cy="257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2"/>
            <a:endCxn id="16" idx="1"/>
          </p:cNvCxnSpPr>
          <p:nvPr/>
        </p:nvCxnSpPr>
        <p:spPr>
          <a:xfrm rot="5400000" flipV="1">
            <a:off x="3056890" y="4696460"/>
            <a:ext cx="691515" cy="191706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3" idx="2"/>
            <a:endCxn id="16" idx="3"/>
          </p:cNvCxnSpPr>
          <p:nvPr/>
        </p:nvCxnSpPr>
        <p:spPr>
          <a:xfrm rot="5400000">
            <a:off x="7044055" y="4653915"/>
            <a:ext cx="691515" cy="200215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38"/>
          <p:cNvSpPr txBox="1"/>
          <p:nvPr/>
        </p:nvSpPr>
        <p:spPr>
          <a:xfrm>
            <a:off x="4893310" y="4664710"/>
            <a:ext cx="1775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If s / 2 equals Even</a:t>
            </a:r>
            <a:endParaRPr lang="en-GB" altLang="en-US"/>
          </a:p>
        </p:txBody>
      </p:sp>
      <p:sp>
        <p:nvSpPr>
          <p:cNvPr id="40" name="Text Box 39"/>
          <p:cNvSpPr txBox="1"/>
          <p:nvPr/>
        </p:nvSpPr>
        <p:spPr>
          <a:xfrm>
            <a:off x="4829810" y="5817235"/>
            <a:ext cx="1002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/>
              <a:t>End</a:t>
            </a:r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635"/>
            <a:ext cx="10515600" cy="4351338"/>
          </a:xfrm>
        </p:spPr>
        <p:txBody>
          <a:bodyPr/>
          <a:lstStyle/>
          <a:p>
            <a:r>
              <a:rPr lang="en-GB" altLang="en-US" b="1" i="1" u="sng"/>
              <a:t>Pseudocode:</a:t>
            </a:r>
            <a:endParaRPr lang="en-GB" altLang="en-US" b="1" i="1" u="sng"/>
          </a:p>
          <a:p>
            <a:r>
              <a:rPr lang="en-GB" altLang="en-US"/>
              <a:t>Import Pandas module form Pandas library in Python</a:t>
            </a:r>
            <a:endParaRPr lang="en-GB" altLang="en-US"/>
          </a:p>
          <a:p>
            <a:r>
              <a:rPr lang="en-GB" altLang="en-US"/>
              <a:t>Assign Key values to a list</a:t>
            </a:r>
            <a:endParaRPr lang="en-GB" altLang="en-US"/>
          </a:p>
          <a:p>
            <a:r>
              <a:rPr lang="en-GB" altLang="en-US"/>
              <a:t>Assign list to a dictionary</a:t>
            </a:r>
            <a:endParaRPr lang="en-GB" altLang="en-US"/>
          </a:p>
          <a:p>
            <a:r>
              <a:rPr lang="en-GB" altLang="en-US"/>
              <a:t>Call dictionary </a:t>
            </a:r>
            <a:endParaRPr lang="en-GB" altLang="en-US"/>
          </a:p>
          <a:p>
            <a:r>
              <a:rPr lang="en-GB" altLang="en-US"/>
              <a:t>Include Pandas.DataFrame to dictionary</a:t>
            </a:r>
            <a:endParaRPr lang="en-GB" altLang="en-US"/>
          </a:p>
          <a:p>
            <a:r>
              <a:rPr lang="en-GB" altLang="en-US"/>
              <a:t>Call dictionary</a:t>
            </a:r>
            <a:endParaRPr lang="en-GB" altLang="en-US"/>
          </a:p>
          <a:p>
            <a:r>
              <a:rPr lang="en-GB" altLang="en-US"/>
              <a:t>Save as an Excel file</a:t>
            </a:r>
            <a:endParaRPr lang="en-GB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888105" cy="1325880"/>
          </a:xfrm>
        </p:spPr>
        <p:txBody>
          <a:bodyPr/>
          <a:lstStyle/>
          <a:p>
            <a:r>
              <a:rPr lang="en-GB" sz="2400" dirty="0" smtClean="0"/>
              <a:t>flowchart for Exercise 3 </a:t>
            </a:r>
            <a:endParaRPr lang="en-GB" sz="2400" dirty="0" smtClean="0"/>
          </a:p>
        </p:txBody>
      </p:sp>
      <p:sp>
        <p:nvSpPr>
          <p:cNvPr id="4" name="Flowchart: Terminator 3"/>
          <p:cNvSpPr/>
          <p:nvPr/>
        </p:nvSpPr>
        <p:spPr>
          <a:xfrm>
            <a:off x="4878705" y="0"/>
            <a:ext cx="1818005" cy="830580"/>
          </a:xfrm>
          <a:prstGeom prst="flowChartTermina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5780405" y="830580"/>
            <a:ext cx="7620" cy="350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Process 5"/>
          <p:cNvSpPr/>
          <p:nvPr/>
        </p:nvSpPr>
        <p:spPr>
          <a:xfrm>
            <a:off x="4878705" y="1181100"/>
            <a:ext cx="1861185" cy="62992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4535805" y="2161540"/>
            <a:ext cx="2547620" cy="68770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780405" y="1811020"/>
            <a:ext cx="7620" cy="350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rocess 8"/>
          <p:cNvSpPr/>
          <p:nvPr/>
        </p:nvSpPr>
        <p:spPr>
          <a:xfrm>
            <a:off x="8243570" y="2219325"/>
            <a:ext cx="2546985" cy="629920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 flipV="1">
            <a:off x="6997700" y="2534285"/>
            <a:ext cx="1245870" cy="69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Process 10"/>
          <p:cNvSpPr/>
          <p:nvPr/>
        </p:nvSpPr>
        <p:spPr>
          <a:xfrm>
            <a:off x="8329295" y="3199765"/>
            <a:ext cx="2376170" cy="62992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9513570" y="2849245"/>
            <a:ext cx="7620" cy="350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8243570" y="4157345"/>
            <a:ext cx="2461895" cy="62992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9505950" y="3806825"/>
            <a:ext cx="7620" cy="350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842125" y="4465955"/>
            <a:ext cx="1401445" cy="12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/>
          <p:cNvSpPr/>
          <p:nvPr/>
        </p:nvSpPr>
        <p:spPr>
          <a:xfrm>
            <a:off x="4380230" y="4157345"/>
            <a:ext cx="2461895" cy="62992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4380230" y="5137785"/>
            <a:ext cx="2546985" cy="629920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607685" y="4787265"/>
            <a:ext cx="7620" cy="350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27215" y="5455920"/>
            <a:ext cx="786130" cy="5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/>
          <p:cNvSpPr/>
          <p:nvPr/>
        </p:nvSpPr>
        <p:spPr>
          <a:xfrm>
            <a:off x="7687945" y="5137785"/>
            <a:ext cx="1818005" cy="830580"/>
          </a:xfrm>
          <a:prstGeom prst="flowChartTermina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5264785" y="236220"/>
            <a:ext cx="1174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/>
              <a:t>Start</a:t>
            </a:r>
            <a:endParaRPr lang="en-GB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4549140" y="1311910"/>
            <a:ext cx="2605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/>
              <a:t>Import Pandas</a:t>
            </a:r>
            <a:endParaRPr lang="en-GB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4835525" y="2312035"/>
            <a:ext cx="2147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Assign Key Values</a:t>
            </a:r>
            <a:endParaRPr lang="en-GB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8400415" y="2353310"/>
            <a:ext cx="2534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Assign list to Dictionary</a:t>
            </a:r>
            <a:endParaRPr lang="en-GB" altLang="en-US"/>
          </a:p>
        </p:txBody>
      </p:sp>
      <p:sp>
        <p:nvSpPr>
          <p:cNvPr id="25" name="Text Box 24"/>
          <p:cNvSpPr txBox="1"/>
          <p:nvPr/>
        </p:nvSpPr>
        <p:spPr>
          <a:xfrm>
            <a:off x="8601075" y="3385820"/>
            <a:ext cx="1660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Call Dictionary</a:t>
            </a:r>
            <a:endParaRPr lang="en-GB" altLang="en-US"/>
          </a:p>
        </p:txBody>
      </p:sp>
      <p:sp>
        <p:nvSpPr>
          <p:cNvPr id="26" name="Text Box 25"/>
          <p:cNvSpPr txBox="1"/>
          <p:nvPr/>
        </p:nvSpPr>
        <p:spPr>
          <a:xfrm>
            <a:off x="8423275" y="4318635"/>
            <a:ext cx="21888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400"/>
              <a:t>Include Pandas.DataFrame</a:t>
            </a:r>
            <a:endParaRPr lang="en-GB" altLang="en-US" sz="1400"/>
          </a:p>
        </p:txBody>
      </p:sp>
      <p:sp>
        <p:nvSpPr>
          <p:cNvPr id="27" name="Text Box 26"/>
          <p:cNvSpPr txBox="1"/>
          <p:nvPr/>
        </p:nvSpPr>
        <p:spPr>
          <a:xfrm>
            <a:off x="4823460" y="4257040"/>
            <a:ext cx="1660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Call Dictionary</a:t>
            </a:r>
            <a:endParaRPr lang="en-GB" altLang="en-US"/>
          </a:p>
        </p:txBody>
      </p:sp>
      <p:sp>
        <p:nvSpPr>
          <p:cNvPr id="28" name="Text Box 27"/>
          <p:cNvSpPr txBox="1"/>
          <p:nvPr/>
        </p:nvSpPr>
        <p:spPr>
          <a:xfrm>
            <a:off x="4549140" y="5268595"/>
            <a:ext cx="2047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Save as an excel file</a:t>
            </a:r>
            <a:endParaRPr lang="en-GB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8009890" y="5399405"/>
            <a:ext cx="1174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/>
              <a:t>End</a:t>
            </a:r>
            <a:endParaRPr lang="en-GB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b="1" i="1" u="sng" dirty="0"/>
              <a:t>Pseudocode:</a:t>
            </a:r>
            <a:endParaRPr lang="en-GB" altLang="en-US" b="1" i="1" u="sng" dirty="0"/>
          </a:p>
          <a:p>
            <a:r>
              <a:rPr lang="en-GB" altLang="en-US" dirty="0"/>
              <a:t>Input distance in km</a:t>
            </a:r>
            <a:endParaRPr lang="en-GB" altLang="en-US" dirty="0"/>
          </a:p>
          <a:p>
            <a:r>
              <a:rPr lang="en-GB" altLang="en-US" dirty="0"/>
              <a:t>Input time in hr </a:t>
            </a:r>
            <a:endParaRPr lang="en-GB" altLang="en-US" dirty="0"/>
          </a:p>
          <a:p>
            <a:r>
              <a:rPr lang="en-GB" altLang="en-US" dirty="0"/>
              <a:t>Compute speed = distance / time </a:t>
            </a:r>
            <a:endParaRPr lang="en-GB" altLang="en-US" dirty="0"/>
          </a:p>
          <a:p>
            <a:r>
              <a:rPr lang="en-GB" altLang="en-US" dirty="0"/>
              <a:t>Print ‘The object is travelling in’, speed, ‘Miles per hour’</a:t>
            </a:r>
            <a:endParaRPr lang="en-GB" altLang="en-US" dirty="0"/>
          </a:p>
          <a:p>
            <a:endParaRPr lang="en-GB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>
            <a:off x="6511925" y="4159250"/>
            <a:ext cx="8255" cy="5054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86455" cy="996950"/>
          </a:xfrm>
        </p:spPr>
        <p:txBody>
          <a:bodyPr/>
          <a:lstStyle/>
          <a:p>
            <a:r>
              <a:rPr lang="en-GB" altLang="en-US" sz="2400" dirty="0"/>
              <a:t>Flowchart for Exercise 4</a:t>
            </a:r>
            <a:endParaRPr lang="en-GB" altLang="en-US" sz="2400" dirty="0"/>
          </a:p>
        </p:txBody>
      </p:sp>
      <p:sp>
        <p:nvSpPr>
          <p:cNvPr id="4" name="Flowchart: Terminator 3"/>
          <p:cNvSpPr/>
          <p:nvPr/>
        </p:nvSpPr>
        <p:spPr>
          <a:xfrm>
            <a:off x="5551805" y="0"/>
            <a:ext cx="2290445" cy="773430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>
            <a:off x="6697345" y="773430"/>
            <a:ext cx="13970" cy="579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/>
          <p:cNvSpPr/>
          <p:nvPr/>
        </p:nvSpPr>
        <p:spPr>
          <a:xfrm>
            <a:off x="5552440" y="1362075"/>
            <a:ext cx="2289175" cy="68770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5462270" y="2555240"/>
            <a:ext cx="2289175" cy="68770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5293360" y="3714115"/>
            <a:ext cx="2461895" cy="62992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4330065" y="4664710"/>
            <a:ext cx="5067300" cy="68770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Flowchart: Terminator 8"/>
          <p:cNvSpPr/>
          <p:nvPr/>
        </p:nvSpPr>
        <p:spPr>
          <a:xfrm>
            <a:off x="5288915" y="5811520"/>
            <a:ext cx="2290445" cy="773430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602730" y="2049780"/>
            <a:ext cx="8255" cy="5054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520180" y="3242945"/>
            <a:ext cx="8255" cy="5054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496050" y="5352415"/>
            <a:ext cx="7620" cy="4673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5593080" y="202565"/>
            <a:ext cx="216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/>
              <a:t>Start</a:t>
            </a:r>
            <a:endParaRPr lang="en-GB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5751830" y="1539240"/>
            <a:ext cx="18897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600"/>
              <a:t>Input distance in Km</a:t>
            </a:r>
            <a:endParaRPr lang="en-GB" altLang="en-US" sz="1600"/>
          </a:p>
        </p:txBody>
      </p:sp>
      <p:sp>
        <p:nvSpPr>
          <p:cNvPr id="18" name="Text Box 17"/>
          <p:cNvSpPr txBox="1"/>
          <p:nvPr/>
        </p:nvSpPr>
        <p:spPr>
          <a:xfrm>
            <a:off x="5661660" y="2730500"/>
            <a:ext cx="18897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600"/>
              <a:t>Input time in hr</a:t>
            </a:r>
            <a:endParaRPr lang="en-GB" altLang="en-US" sz="1600"/>
          </a:p>
        </p:txBody>
      </p:sp>
      <p:sp>
        <p:nvSpPr>
          <p:cNvPr id="19" name="Text Box 18"/>
          <p:cNvSpPr txBox="1"/>
          <p:nvPr/>
        </p:nvSpPr>
        <p:spPr>
          <a:xfrm>
            <a:off x="5488940" y="3860800"/>
            <a:ext cx="21526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600"/>
              <a:t>Speed = distance / time</a:t>
            </a:r>
            <a:endParaRPr lang="en-GB" altLang="en-US" sz="1600"/>
          </a:p>
        </p:txBody>
      </p:sp>
      <p:sp>
        <p:nvSpPr>
          <p:cNvPr id="20" name="Text Box 19"/>
          <p:cNvSpPr txBox="1"/>
          <p:nvPr/>
        </p:nvSpPr>
        <p:spPr>
          <a:xfrm>
            <a:off x="4485005" y="4839970"/>
            <a:ext cx="46869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600"/>
              <a:t>Print  ‘The object is travelling in ’ , speed, ‘Miles per hour</a:t>
            </a:r>
            <a:r>
              <a:rPr lang="en-GB" altLang="en-US" sz="1400"/>
              <a:t> </a:t>
            </a:r>
            <a:endParaRPr lang="en-GB" altLang="en-US" sz="1400"/>
          </a:p>
        </p:txBody>
      </p:sp>
      <p:sp>
        <p:nvSpPr>
          <p:cNvPr id="21" name="Text Box 20"/>
          <p:cNvSpPr txBox="1"/>
          <p:nvPr/>
        </p:nvSpPr>
        <p:spPr>
          <a:xfrm>
            <a:off x="5353050" y="6014085"/>
            <a:ext cx="216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/>
              <a:t>End</a:t>
            </a:r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1526</Words>
  <Application>WPS Presentation</Application>
  <PresentationFormat>Widescreen</PresentationFormat>
  <Paragraphs>137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Problem Solving Exercise II</vt:lpstr>
      <vt:lpstr>Exercise I : Create a program to determine if a number is even or odd </vt:lpstr>
      <vt:lpstr>Flowchart of ex 1 </vt:lpstr>
      <vt:lpstr>Exercise 2</vt:lpstr>
      <vt:lpstr>pseudo</vt:lpstr>
      <vt:lpstr>Exercise 3</vt:lpstr>
      <vt:lpstr>flowchart</vt:lpstr>
      <vt:lpstr>Exercise 4</vt:lpstr>
      <vt:lpstr>flow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Exercise II</dc:title>
  <dc:creator>SST-LAB</dc:creator>
  <cp:lastModifiedBy>Ehiane</cp:lastModifiedBy>
  <cp:revision>11</cp:revision>
  <dcterms:created xsi:type="dcterms:W3CDTF">2021-04-29T12:40:00Z</dcterms:created>
  <dcterms:modified xsi:type="dcterms:W3CDTF">2021-04-30T17:13:33Z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1033-11.2.0.10114</vt:lpwstr>
  </property>
</Properties>
</file>