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8" r:id="rId11"/>
    <p:sldId id="270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Alogrithim Assignment.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Ehiane Oigiagbe</a:t>
            </a:r>
          </a:p>
          <a:p>
            <a:r>
              <a:rPr lang="en-GB" altLang="en-US"/>
              <a:t>Computer Science | SST | YR 1 | SEM 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5" y="436880"/>
            <a:ext cx="8296910" cy="1111885"/>
          </a:xfrm>
        </p:spPr>
        <p:txBody>
          <a:bodyPr/>
          <a:lstStyle/>
          <a:p>
            <a:r>
              <a:rPr lang="en-GB" altLang="en-US"/>
              <a:t>4b.) </a:t>
            </a:r>
            <a:r>
              <a:rPr lang="en-GB" altLang="en-US" sz="2800"/>
              <a:t>Find the GCD(HCF) of two numbers</a:t>
            </a:r>
            <a:r>
              <a:rPr lang="en-GB" altLang="en-US" sz="36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1825625"/>
            <a:ext cx="11130915" cy="4723130"/>
          </a:xfrm>
        </p:spPr>
        <p:txBody>
          <a:bodyPr>
            <a:normAutofit/>
          </a:bodyPr>
          <a:lstStyle/>
          <a:p>
            <a:r>
              <a:rPr lang="en-GB" altLang="en-US" b="1">
                <a:sym typeface="+mn-ea"/>
              </a:rPr>
              <a:t>Pseudo code:</a:t>
            </a:r>
          </a:p>
          <a:p>
            <a:r>
              <a:rPr lang="en-GB" altLang="en-US" b="1"/>
              <a:t>Input N1</a:t>
            </a:r>
          </a:p>
          <a:p>
            <a:r>
              <a:rPr lang="en-GB" altLang="en-US" b="1"/>
              <a:t>Input N2</a:t>
            </a:r>
          </a:p>
          <a:p>
            <a:r>
              <a:rPr lang="en-GB" altLang="en-US" b="1"/>
              <a:t>Compute For i = 1, give a list of factors for N1 to N2 </a:t>
            </a:r>
          </a:p>
          <a:p>
            <a:r>
              <a:rPr lang="en-GB" altLang="en-US" b="1"/>
              <a:t>If N2 % i ==0   &amp;&amp; N1 % i == 0</a:t>
            </a:r>
          </a:p>
          <a:p>
            <a:r>
              <a:rPr lang="en-GB" altLang="en-US" b="1"/>
              <a:t>Print (‘HCF is = ’, i)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48475" cy="890270"/>
          </a:xfrm>
        </p:spPr>
        <p:txBody>
          <a:bodyPr>
            <a:normAutofit fontScale="90000"/>
          </a:bodyPr>
          <a:lstStyle/>
          <a:p>
            <a:r>
              <a:rPr lang="en-GB" altLang="en-US" sz="2700"/>
              <a:t>Flowchart to </a:t>
            </a:r>
            <a:r>
              <a:rPr lang="en-GB" altLang="en-US" sz="2700">
                <a:sym typeface="+mn-ea"/>
              </a:rPr>
              <a:t>Find the GCD(HCF) of two numbers</a:t>
            </a:r>
            <a:r>
              <a:rPr lang="en-GB" altLang="en-US">
                <a:sym typeface="+mn-ea"/>
              </a:rPr>
              <a:t> </a:t>
            </a:r>
            <a:r>
              <a:rPr lang="en-GB" altLang="en-US"/>
              <a:t/>
            </a:r>
            <a:br>
              <a:rPr lang="en-GB" altLang="en-US"/>
            </a:b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6133465" y="198755"/>
            <a:ext cx="2360295" cy="69151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>
            <a:off x="7313930" y="890270"/>
            <a:ext cx="6985" cy="3924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847715" y="1252220"/>
            <a:ext cx="2840990" cy="6616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>
            <a:off x="7268210" y="1913890"/>
            <a:ext cx="7620" cy="571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5937885" y="2485390"/>
            <a:ext cx="2660650" cy="91757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/>
          <p:cNvSpPr/>
          <p:nvPr/>
        </p:nvSpPr>
        <p:spPr>
          <a:xfrm>
            <a:off x="5910580" y="3792855"/>
            <a:ext cx="2715260" cy="213677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7268210" y="3402965"/>
            <a:ext cx="7620" cy="389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8625840" y="4861560"/>
            <a:ext cx="60388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9056370" y="4530090"/>
            <a:ext cx="2840990" cy="6616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4"/>
          </p:cNvCxnSpPr>
          <p:nvPr/>
        </p:nvCxnSpPr>
        <p:spPr>
          <a:xfrm>
            <a:off x="10476865" y="5191760"/>
            <a:ext cx="635" cy="4203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Terminator 13"/>
          <p:cNvSpPr/>
          <p:nvPr/>
        </p:nvSpPr>
        <p:spPr>
          <a:xfrm>
            <a:off x="9297035" y="5612130"/>
            <a:ext cx="2360295" cy="69151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598920" y="26098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494145" y="1267460"/>
            <a:ext cx="169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N1</a:t>
            </a:r>
          </a:p>
          <a:p>
            <a:r>
              <a:rPr lang="en-GB" altLang="en-US"/>
              <a:t>Input N2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6028055" y="2515235"/>
            <a:ext cx="2525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For i = 1 , give  a list of factors for N1 and N2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6399530" y="4507230"/>
            <a:ext cx="18872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/>
              <a:t>If N2% i == 0 &amp;&amp; N1 % i == 0 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9860280" y="4568825"/>
            <a:ext cx="1233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Print (‘HCF is = ’ </a:t>
            </a:r>
            <a:r>
              <a:rPr lang="en-GB" altLang="en-US" dirty="0" smtClean="0"/>
              <a:t>,</a:t>
            </a:r>
            <a:r>
              <a:rPr lang="en-GB" altLang="en-US" dirty="0" err="1" smtClean="0"/>
              <a:t>i</a:t>
            </a:r>
            <a:r>
              <a:rPr lang="en-GB" altLang="en-US" dirty="0" smtClean="0"/>
              <a:t>)</a:t>
            </a:r>
            <a:endParaRPr lang="en-GB" altLang="en-US" dirty="0"/>
          </a:p>
        </p:txBody>
      </p:sp>
      <p:sp>
        <p:nvSpPr>
          <p:cNvPr id="20" name="Text Box 19"/>
          <p:cNvSpPr txBox="1"/>
          <p:nvPr/>
        </p:nvSpPr>
        <p:spPr>
          <a:xfrm>
            <a:off x="9650730" y="5762625"/>
            <a:ext cx="163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97190" cy="1141095"/>
          </a:xfrm>
        </p:spPr>
        <p:txBody>
          <a:bodyPr>
            <a:normAutofit/>
          </a:bodyPr>
          <a:lstStyle/>
          <a:p>
            <a:r>
              <a:rPr lang="en-GB" altLang="en-US"/>
              <a:t>5.) </a:t>
            </a:r>
            <a:r>
              <a:rPr lang="en-GB" altLang="en-US" sz="2400"/>
              <a:t>Find the factorial of number n(n! = 1 x 2 x 3....n)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Pseudo Code:</a:t>
            </a:r>
          </a:p>
          <a:p>
            <a:r>
              <a:rPr lang="en-GB" altLang="en-US"/>
              <a:t>Input n</a:t>
            </a:r>
          </a:p>
          <a:p>
            <a:r>
              <a:rPr lang="en-GB" altLang="en-US"/>
              <a:t>Compute y = list(range(1,(n+1)))</a:t>
            </a:r>
          </a:p>
          <a:p>
            <a:r>
              <a:rPr lang="en-GB" altLang="en-US"/>
              <a:t>compute Factorial = 1</a:t>
            </a:r>
          </a:p>
          <a:p>
            <a:r>
              <a:rPr lang="en-GB" altLang="en-US"/>
              <a:t>Compute for i in y:</a:t>
            </a:r>
          </a:p>
          <a:p>
            <a:r>
              <a:rPr lang="en-GB" altLang="en-US"/>
              <a:t>Compute Factorial *= i</a:t>
            </a:r>
          </a:p>
          <a:p>
            <a:r>
              <a:rPr lang="en-GB" altLang="en-US"/>
              <a:t>Print(Factorial)</a:t>
            </a:r>
          </a:p>
          <a:p>
            <a:pPr lvl="1"/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90590" cy="1056005"/>
          </a:xfrm>
        </p:spPr>
        <p:txBody>
          <a:bodyPr>
            <a:normAutofit fontScale="90000"/>
          </a:bodyPr>
          <a:lstStyle/>
          <a:p>
            <a:r>
              <a:rPr lang="en-GB" altLang="en-US" sz="2000"/>
              <a:t>Flowchart to </a:t>
            </a:r>
            <a:r>
              <a:rPr lang="en-GB" altLang="en-US" sz="2000">
                <a:sym typeface="+mn-ea"/>
              </a:rPr>
              <a:t>the factorial of number n(n! = 1 x 2 x 3....n)</a:t>
            </a:r>
            <a:r>
              <a:rPr lang="en-GB" altLang="en-US" sz="2800">
                <a:sym typeface="+mn-ea"/>
              </a:rPr>
              <a:t> </a:t>
            </a:r>
            <a:r>
              <a:rPr lang="en-GB" altLang="en-US"/>
              <a:t/>
            </a:r>
            <a:br>
              <a:rPr lang="en-GB" altLang="en-US"/>
            </a:br>
            <a:endParaRPr lang="en-GB" altLang="en-US"/>
          </a:p>
        </p:txBody>
      </p:sp>
      <p:sp>
        <p:nvSpPr>
          <p:cNvPr id="4" name="Flowchart: Terminator 3"/>
          <p:cNvSpPr/>
          <p:nvPr/>
        </p:nvSpPr>
        <p:spPr>
          <a:xfrm>
            <a:off x="6088380" y="429260"/>
            <a:ext cx="1863725" cy="55626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6990080" y="985520"/>
            <a:ext cx="30480" cy="375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810885" y="1361440"/>
            <a:ext cx="2388870" cy="6165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>
            <a:off x="7005320" y="1978025"/>
            <a:ext cx="0" cy="300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5659120" y="2278380"/>
            <a:ext cx="2540635" cy="6311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>
            <a:off x="6929755" y="2909570"/>
            <a:ext cx="1524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5877560" y="3361055"/>
            <a:ext cx="2255520" cy="9918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>
            <a:off x="9034145" y="3563620"/>
            <a:ext cx="2118995" cy="5867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>
            <a:off x="6057900" y="5029200"/>
            <a:ext cx="1743710" cy="826770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2" idx="4"/>
          </p:cNvCxnSpPr>
          <p:nvPr/>
        </p:nvCxnSpPr>
        <p:spPr>
          <a:xfrm rot="5400000">
            <a:off x="8305165" y="3735705"/>
            <a:ext cx="1374775" cy="220281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8133080" y="3856990"/>
            <a:ext cx="99187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449060" y="579755"/>
            <a:ext cx="121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6418580" y="1406525"/>
            <a:ext cx="121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N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5990590" y="2278380"/>
            <a:ext cx="2604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y = list(range(</a:t>
            </a:r>
            <a:r>
              <a:rPr lang="en-GB" altLang="en-US" sz="1600">
                <a:sym typeface="+mn-ea"/>
              </a:rPr>
              <a:t>1,(n+1))</a:t>
            </a:r>
            <a:r>
              <a:rPr lang="en-GB" altLang="en-US">
                <a:sym typeface="+mn-ea"/>
              </a:rPr>
              <a:t>)</a:t>
            </a:r>
            <a:endParaRPr lang="en-GB" altLang="en-US"/>
          </a:p>
          <a:p>
            <a:r>
              <a:rPr lang="en-GB" altLang="en-US"/>
              <a:t>Factorial = 1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5982970" y="3421380"/>
            <a:ext cx="1894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For i in y </a:t>
            </a:r>
          </a:p>
          <a:p>
            <a:r>
              <a:rPr lang="en-GB" altLang="en-US"/>
              <a:t>Factorial *= i 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9471660" y="3662045"/>
            <a:ext cx="1680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Print’Factorial’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418580" y="51949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9643110" cy="652780"/>
              </a:xfrm>
            </p:spPr>
            <p:txBody>
              <a:bodyPr/>
              <a:lstStyle/>
              <a:p>
                <a:r>
                  <a:rPr lang="en-GB" altLang="en-US" sz="2000"/>
                  <a:t>1. Find the root of a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 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= 0 </m:t>
                    </m:r>
                  </m:oMath>
                </a14:m>
                <a:endParaRPr lang="en-GB" altLang="en-US" sz="2000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9643110" cy="6527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445" y="1252855"/>
            <a:ext cx="10515600" cy="5300980"/>
          </a:xfrm>
        </p:spPr>
        <p:txBody>
          <a:bodyPr>
            <a:normAutofit fontScale="92500"/>
          </a:bodyPr>
          <a:lstStyle/>
          <a:p>
            <a:r>
              <a:rPr lang="en-GB" altLang="en-US" b="1" dirty="0"/>
              <a:t>Pseudo code:</a:t>
            </a:r>
          </a:p>
          <a:p>
            <a:r>
              <a:rPr lang="en-GB" altLang="en-US" sz="2000" b="1" dirty="0"/>
              <a:t>Input A</a:t>
            </a:r>
          </a:p>
          <a:p>
            <a:r>
              <a:rPr lang="en-GB" altLang="en-US" sz="2000" b="1" dirty="0"/>
              <a:t>Input B</a:t>
            </a:r>
          </a:p>
          <a:p>
            <a:r>
              <a:rPr lang="en-GB" altLang="en-US" sz="2000" b="1" dirty="0"/>
              <a:t>Input C</a:t>
            </a:r>
          </a:p>
          <a:p>
            <a:r>
              <a:rPr lang="en-GB" altLang="en-US" sz="2000" b="1" dirty="0"/>
              <a:t>Compute B**2</a:t>
            </a:r>
          </a:p>
          <a:p>
            <a:r>
              <a:rPr lang="en-GB" altLang="en-US" sz="2000" b="1" dirty="0"/>
              <a:t>Compute 2*A</a:t>
            </a:r>
          </a:p>
          <a:p>
            <a:r>
              <a:rPr lang="en-GB" altLang="en-US" sz="2000" b="1" dirty="0"/>
              <a:t>Compute 4*A*C</a:t>
            </a:r>
          </a:p>
          <a:p>
            <a:r>
              <a:rPr lang="en-GB" altLang="en-US" sz="2000" b="1" dirty="0"/>
              <a:t>Compute Radicand = (B**2) - (4*A*C)</a:t>
            </a:r>
          </a:p>
          <a:p>
            <a:r>
              <a:rPr lang="en-GB" altLang="en-US" sz="2000" b="1" dirty="0"/>
              <a:t>Compute  E = SQRT of Radicand</a:t>
            </a:r>
          </a:p>
          <a:p>
            <a:r>
              <a:rPr lang="en-GB" altLang="en-US" sz="2000" b="1" dirty="0"/>
              <a:t>Compute  Q= -B + E </a:t>
            </a:r>
          </a:p>
          <a:p>
            <a:r>
              <a:rPr lang="en-GB" altLang="en-US" sz="2000" b="1" dirty="0">
                <a:sym typeface="+mn-ea"/>
              </a:rPr>
              <a:t>Compute  R= (-B - E) </a:t>
            </a:r>
            <a:endParaRPr lang="en-GB" altLang="en-US" sz="2000" b="1" dirty="0"/>
          </a:p>
          <a:p>
            <a:r>
              <a:rPr lang="en-GB" altLang="en-US" sz="2000" b="1" dirty="0">
                <a:sym typeface="+mn-ea"/>
              </a:rPr>
              <a:t>Compute X1=  (Q)/2*A</a:t>
            </a:r>
            <a:endParaRPr lang="en-GB" altLang="en-US" sz="2000" b="1" dirty="0"/>
          </a:p>
          <a:p>
            <a:r>
              <a:rPr lang="en-GB" altLang="en-US" sz="2000" b="1" dirty="0"/>
              <a:t>Compute X2 = (R</a:t>
            </a:r>
            <a:r>
              <a:rPr lang="en-GB" altLang="en-US" sz="2000" b="1" dirty="0">
                <a:sym typeface="+mn-ea"/>
              </a:rPr>
              <a:t>)/2*A</a:t>
            </a:r>
          </a:p>
          <a:p>
            <a:r>
              <a:rPr lang="en-GB" altLang="en-US" sz="2000" b="1" dirty="0"/>
              <a:t>Print X1 </a:t>
            </a:r>
          </a:p>
          <a:p>
            <a:r>
              <a:rPr lang="en-GB" altLang="en-US" sz="2000" b="1" dirty="0"/>
              <a:t>Print X2 </a:t>
            </a:r>
          </a:p>
          <a:p>
            <a:endParaRPr lang="en-GB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5828665" cy="606425"/>
              </a:xfrm>
            </p:spPr>
            <p:txBody>
              <a:bodyPr>
                <a:noAutofit/>
              </a:bodyPr>
              <a:lstStyle/>
              <a:p>
                <a:r>
                  <a:rPr lang="en-GB" altLang="en-US" sz="3200"/>
                  <a:t>flowchart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32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3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𝑏𝑥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+ 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en-GB" sz="3200" i="1">
                        <a:latin typeface="Cambria Math" panose="02040503050406030204" charset="0"/>
                        <a:cs typeface="Cambria Math" panose="02040503050406030204" charset="0"/>
                      </a:rPr>
                      <m:t>= 0 </m:t>
                    </m:r>
                  </m:oMath>
                </a14:m>
                <a:endParaRPr lang="en-US" altLang="en-GB" sz="3200" i="1"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5828665" cy="6064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Terminator 3"/>
          <p:cNvSpPr/>
          <p:nvPr/>
        </p:nvSpPr>
        <p:spPr>
          <a:xfrm>
            <a:off x="6402705" y="280670"/>
            <a:ext cx="1882775" cy="67373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7336790" y="954405"/>
            <a:ext cx="7620" cy="245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6402705" y="1199515"/>
            <a:ext cx="1882775" cy="52133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59015" y="1720850"/>
            <a:ext cx="15240" cy="1835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6290310" y="1904365"/>
            <a:ext cx="1882775" cy="52006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7224395" y="2424430"/>
            <a:ext cx="7620" cy="260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6290310" y="2685415"/>
            <a:ext cx="1875790" cy="49022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</p:cNvCxnSpPr>
          <p:nvPr/>
        </p:nvCxnSpPr>
        <p:spPr>
          <a:xfrm flipH="1">
            <a:off x="7212965" y="3175635"/>
            <a:ext cx="15240" cy="321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5264785" y="3496945"/>
            <a:ext cx="2900680" cy="78676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9273540" y="3461385"/>
            <a:ext cx="1746885" cy="87312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9200515" y="4961890"/>
            <a:ext cx="1746885" cy="873125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5586730" y="4941570"/>
            <a:ext cx="2453640" cy="6965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Terminator 17"/>
          <p:cNvSpPr/>
          <p:nvPr/>
        </p:nvSpPr>
        <p:spPr>
          <a:xfrm>
            <a:off x="5828665" y="6181090"/>
            <a:ext cx="1821180" cy="67373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7" idx="4"/>
          </p:cNvCxnSpPr>
          <p:nvPr/>
        </p:nvCxnSpPr>
        <p:spPr>
          <a:xfrm>
            <a:off x="6813550" y="5638165"/>
            <a:ext cx="6985" cy="542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875780" y="433705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6884035" y="1352550"/>
            <a:ext cx="90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A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6830695" y="2075815"/>
            <a:ext cx="857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B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6754495" y="2807335"/>
            <a:ext cx="103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Input C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5386705" y="3618230"/>
            <a:ext cx="265366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Radicand = (B**2) - (4*A*C)</a:t>
            </a:r>
            <a:endParaRPr lang="en-GB" altLang="en-US" sz="2800"/>
          </a:p>
          <a:p>
            <a:r>
              <a:rPr lang="en-GB" altLang="en-US"/>
              <a:t>E = SQRT(Radicand)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9324340" y="3575685"/>
            <a:ext cx="1623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Q=  -B + E</a:t>
            </a:r>
          </a:p>
          <a:p>
            <a:r>
              <a:rPr lang="en-GB" altLang="en-US"/>
              <a:t>R =  (-B - E)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9273540" y="5076190"/>
            <a:ext cx="1577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X1 = Q / 2 * A</a:t>
            </a:r>
          </a:p>
          <a:p>
            <a:r>
              <a:rPr lang="en-GB" altLang="en-US"/>
              <a:t>X2 = R / 2 * A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5965825" y="4967605"/>
            <a:ext cx="1546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 X1</a:t>
            </a:r>
          </a:p>
          <a:p>
            <a:r>
              <a:rPr lang="en-GB" altLang="en-US"/>
              <a:t>Print X2</a:t>
            </a:r>
          </a:p>
        </p:txBody>
      </p:sp>
      <p:cxnSp>
        <p:nvCxnSpPr>
          <p:cNvPr id="34" name="Straight Arrow Connector 33"/>
          <p:cNvCxnSpPr>
            <a:stCxn id="16" idx="1"/>
          </p:cNvCxnSpPr>
          <p:nvPr/>
        </p:nvCxnSpPr>
        <p:spPr>
          <a:xfrm flipH="1">
            <a:off x="7755255" y="5398770"/>
            <a:ext cx="144526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6402705" y="633412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  <p:cxnSp>
        <p:nvCxnSpPr>
          <p:cNvPr id="19" name="Straight Arrow Connector 18"/>
          <p:cNvCxnSpPr>
            <a:endCxn id="15" idx="1"/>
          </p:cNvCxnSpPr>
          <p:nvPr/>
        </p:nvCxnSpPr>
        <p:spPr>
          <a:xfrm>
            <a:off x="8173085" y="3898265"/>
            <a:ext cx="11004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</p:cNvCxnSpPr>
          <p:nvPr/>
        </p:nvCxnSpPr>
        <p:spPr>
          <a:xfrm flipH="1">
            <a:off x="10139680" y="4334510"/>
            <a:ext cx="7620" cy="626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2245" y="454660"/>
                <a:ext cx="7475220" cy="596900"/>
              </a:xfrm>
            </p:spPr>
            <p:txBody>
              <a:bodyPr>
                <a:noAutofit/>
              </a:bodyPr>
              <a:lstStyle/>
              <a:p>
                <a:r>
                  <a:rPr lang="en-GB" altLang="en-US" sz="2000"/>
                  <a:t>2. Find the root of a Cubic Equation </a:t>
                </a:r>
                <a:r>
                  <a:rPr lang="en-GB" altLang="en-US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sSup>
                      <m:sSupPr>
                        <m:ctrlPr>
                          <a:rPr lang="en-US" altLang="en-GB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en-GB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𝐶𝑥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+ 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en-GB" sz="2000" i="1">
                        <a:latin typeface="Cambria Math" panose="02040503050406030204" charset="0"/>
                        <a:cs typeface="Cambria Math" panose="02040503050406030204" charset="0"/>
                      </a:rPr>
                      <m:t>= 0 </m:t>
                    </m:r>
                  </m:oMath>
                </a14:m>
                <a:r>
                  <a:rPr lang="en-GB" altLang="en-US" sz="2000"/>
                  <a:t/>
                </a:r>
                <a:br>
                  <a:rPr lang="en-GB" altLang="en-US" sz="2000"/>
                </a:br>
                <a:endParaRPr lang="en-GB" altLang="en-US" sz="2000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245" y="454660"/>
                <a:ext cx="7475220" cy="596900"/>
              </a:xfrm>
              <a:blipFill rotWithShape="1">
                <a:blip r:embed="rId3"/>
                <a:stretch>
                  <a:fillRect t="-23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193675" y="1186180"/>
            <a:ext cx="118046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b="1" dirty="0">
                <a:sym typeface="+mn-ea"/>
              </a:rPr>
              <a:t>Pseudo code:</a:t>
            </a:r>
            <a:endParaRPr lang="en-GB" alt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sym typeface="+mn-ea"/>
              </a:rPr>
              <a:t>Input A</a:t>
            </a:r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sym typeface="+mn-ea"/>
              </a:rPr>
              <a:t>Input B</a:t>
            </a:r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sym typeface="+mn-ea"/>
              </a:rPr>
              <a:t>Input C</a:t>
            </a:r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Input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A1 = B/A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A2 = C/A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A3 = D/A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Q = ((3*A2) - (A1**2))/9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R = ((9*A2*A1) - (27*A3) - (2(A1)**3)/54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S = (CUBRT(R + SQRT((Q**3) - (R**2))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T = </a:t>
            </a:r>
            <a:r>
              <a:rPr lang="en-GB" altLang="en-US" b="1" dirty="0">
                <a:sym typeface="+mn-ea"/>
              </a:rPr>
              <a:t>(CUBRT(R - SQRT((Q**3) - (R**2))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X1 = S + T -  1/3 * (A1)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Compute X2 = 1/2 * (S +T) -  </a:t>
            </a:r>
            <a:r>
              <a:rPr lang="en-GB" altLang="en-US" b="1" dirty="0">
                <a:sym typeface="+mn-ea"/>
              </a:rPr>
              <a:t> 1/3 * (A1) + 1/2 * (</a:t>
            </a:r>
            <a:r>
              <a:rPr lang="en-GB" altLang="en-US" b="1" dirty="0" err="1">
                <a:sym typeface="+mn-ea"/>
              </a:rPr>
              <a:t>i</a:t>
            </a:r>
            <a:r>
              <a:rPr lang="en-GB" altLang="en-US" b="1" dirty="0">
                <a:sym typeface="+mn-ea"/>
              </a:rPr>
              <a:t> *SQRT (3) ) * (S - T)</a:t>
            </a:r>
            <a:endParaRPr lang="en-GB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>
                <a:sym typeface="+mn-ea"/>
              </a:rPr>
              <a:t>Compute X3 = 1/2 * (S +T) +   1/3 * (A1) + 1/2 * (</a:t>
            </a:r>
            <a:r>
              <a:rPr lang="en-GB" altLang="en-US" b="1" dirty="0" err="1">
                <a:sym typeface="+mn-ea"/>
              </a:rPr>
              <a:t>i</a:t>
            </a:r>
            <a:r>
              <a:rPr lang="en-GB" altLang="en-US" b="1" dirty="0">
                <a:sym typeface="+mn-ea"/>
              </a:rPr>
              <a:t> *SQRT (3) ) * (S -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Print 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Print 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Print X3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38125" y="135890"/>
                <a:ext cx="7007860" cy="85344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altLang="en-US" sz="2700"/>
                  <a:t>Flowchart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GB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𝐴𝑥</m:t>
                        </m:r>
                      </m:e>
                      <m:sup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sSup>
                      <m:sSupPr>
                        <m:ctrlPr>
                          <a:rPr lang="en-US" altLang="en-GB" sz="27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en-GB" sz="27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𝐶𝑥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+ 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en-GB" sz="2700" i="1">
                        <a:latin typeface="Cambria Math" panose="02040503050406030204" charset="0"/>
                        <a:cs typeface="Cambria Math" panose="02040503050406030204" charset="0"/>
                      </a:rPr>
                      <m:t>= 0 </m:t>
                    </m:r>
                  </m:oMath>
                </a14:m>
                <a:r>
                  <a:rPr lang="en-GB" altLang="en-US">
                    <a:sym typeface="+mn-ea"/>
                  </a:rPr>
                  <a:t/>
                </a:r>
                <a:br>
                  <a:rPr lang="en-GB" altLang="en-US">
                    <a:sym typeface="+mn-ea"/>
                  </a:rPr>
                </a:br>
                <a:endParaRPr lang="en-GB" altLang="en-US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8125" y="135890"/>
                <a:ext cx="7007860" cy="853440"/>
              </a:xfrm>
              <a:blipFill rotWithShape="1">
                <a:blip r:embed="rId2"/>
                <a:stretch>
                  <a:fillRect t="-6920" b="-8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Terminator 3"/>
          <p:cNvSpPr/>
          <p:nvPr/>
        </p:nvSpPr>
        <p:spPr>
          <a:xfrm>
            <a:off x="6138545" y="135890"/>
            <a:ext cx="1675130" cy="53022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6968490" y="666115"/>
            <a:ext cx="7620" cy="278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537200" y="944245"/>
            <a:ext cx="2877820" cy="8572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819900" y="1801495"/>
            <a:ext cx="5715" cy="4743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5925185" y="2227580"/>
            <a:ext cx="2489835" cy="101917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2767965" y="3335655"/>
            <a:ext cx="7620" cy="556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422275" y="3888105"/>
            <a:ext cx="4223385" cy="949960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1"/>
            <a:endCxn id="11" idx="3"/>
          </p:cNvCxnSpPr>
          <p:nvPr/>
        </p:nvCxnSpPr>
        <p:spPr>
          <a:xfrm flipH="1" flipV="1">
            <a:off x="4914900" y="2736850"/>
            <a:ext cx="101028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4645660" y="4363085"/>
            <a:ext cx="108775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5733415" y="3864610"/>
            <a:ext cx="5568950" cy="1472565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ata 17"/>
          <p:cNvSpPr/>
          <p:nvPr/>
        </p:nvSpPr>
        <p:spPr>
          <a:xfrm>
            <a:off x="8782685" y="5767070"/>
            <a:ext cx="2411095" cy="8147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/>
          <p:cNvSpPr/>
          <p:nvPr/>
        </p:nvSpPr>
        <p:spPr>
          <a:xfrm>
            <a:off x="5733415" y="5774690"/>
            <a:ext cx="2142490" cy="814705"/>
          </a:xfrm>
          <a:prstGeom prst="flowChartTermina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6473190" y="201930"/>
            <a:ext cx="143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000"/>
              <a:t>Start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359525" y="896620"/>
            <a:ext cx="1991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Input A</a:t>
            </a:r>
          </a:p>
          <a:p>
            <a:r>
              <a:rPr lang="en-GB" altLang="en-US" sz="1400"/>
              <a:t>Input B</a:t>
            </a:r>
          </a:p>
          <a:p>
            <a:r>
              <a:rPr lang="en-GB" altLang="en-US" sz="1400"/>
              <a:t>Input C</a:t>
            </a:r>
          </a:p>
          <a:p>
            <a:r>
              <a:rPr lang="en-GB" altLang="en-US" sz="1400"/>
              <a:t>Input D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096000" y="2275840"/>
            <a:ext cx="2037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A1 = B/ A</a:t>
            </a:r>
          </a:p>
          <a:p>
            <a:r>
              <a:rPr lang="en-GB" altLang="en-US"/>
              <a:t>A2 = C/A</a:t>
            </a:r>
          </a:p>
          <a:p>
            <a:r>
              <a:rPr lang="en-GB" altLang="en-US"/>
              <a:t>A3 = D/A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528320" y="3902710"/>
            <a:ext cx="4436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sym typeface="+mn-ea"/>
              </a:rPr>
              <a:t>S = (CUBRT(R + SQRT((Q**3) - (R**2))</a:t>
            </a:r>
          </a:p>
          <a:p>
            <a:r>
              <a:rPr lang="en-GB" altLang="en-US" b="1">
                <a:sym typeface="+mn-ea"/>
              </a:rPr>
              <a:t>T = (CUBRT(R - SQRT((Q**3) - (R**2))</a:t>
            </a:r>
          </a:p>
          <a:p>
            <a:endParaRPr lang="en-GB" altLang="en-US" b="1"/>
          </a:p>
          <a:p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5733415" y="4091305"/>
            <a:ext cx="5734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sym typeface="+mn-ea"/>
              </a:rPr>
              <a:t>X1 = S + T -  1/3 * (A1)</a:t>
            </a:r>
          </a:p>
          <a:p>
            <a:r>
              <a:rPr lang="en-GB" altLang="en-US" b="1">
                <a:sym typeface="+mn-ea"/>
              </a:rPr>
              <a:t>X2 = 1/2 * (S +T) -   1/3 * (A1) + 1/2 * (i *SQRT (3) ) * (S - T)</a:t>
            </a:r>
            <a:endParaRPr lang="en-GB" altLang="en-US" b="1"/>
          </a:p>
          <a:p>
            <a:r>
              <a:rPr lang="en-GB" altLang="en-US" b="1">
                <a:sym typeface="+mn-ea"/>
              </a:rPr>
              <a:t>X3 = 1/2 * (S +T) +   1/3 * (A1) + 1/2 * (i *SQRT (3) ) *(S - T)</a:t>
            </a:r>
            <a:endParaRPr lang="en-GB" altLang="en-US" b="1"/>
          </a:p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0169525" y="5322570"/>
            <a:ext cx="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flipH="1" flipV="1">
            <a:off x="7861300" y="6159500"/>
            <a:ext cx="1162685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6473190" y="5998210"/>
            <a:ext cx="165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9618980" y="5774690"/>
            <a:ext cx="981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 X1</a:t>
            </a:r>
          </a:p>
          <a:p>
            <a:r>
              <a:rPr lang="en-GB" altLang="en-US"/>
              <a:t>Print X2</a:t>
            </a:r>
          </a:p>
          <a:p>
            <a:r>
              <a:rPr lang="en-GB" altLang="en-US"/>
              <a:t>Print X3</a:t>
            </a:r>
          </a:p>
        </p:txBody>
      </p:sp>
      <p:sp>
        <p:nvSpPr>
          <p:cNvPr id="37" name="Flowchart: Process 36"/>
          <p:cNvSpPr/>
          <p:nvPr/>
        </p:nvSpPr>
        <p:spPr>
          <a:xfrm>
            <a:off x="422275" y="2207895"/>
            <a:ext cx="4542155" cy="1127125"/>
          </a:xfrm>
          <a:prstGeom prst="flowChartProcess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422275" y="2334895"/>
            <a:ext cx="41643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b="1">
                <a:sym typeface="+mn-ea"/>
              </a:rPr>
              <a:t>Q = ((3*A2) - (A1**2))/9</a:t>
            </a:r>
          </a:p>
          <a:p>
            <a:r>
              <a:rPr lang="en-GB" altLang="en-US" b="1">
                <a:sym typeface="+mn-ea"/>
              </a:rPr>
              <a:t>R = ((9*A2*A1) - (27*A3) - (2(A1)**3) /54</a:t>
            </a:r>
            <a:endParaRPr lang="en-GB" altLang="en-US" b="1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8375" cy="767715"/>
          </a:xfrm>
        </p:spPr>
        <p:txBody>
          <a:bodyPr>
            <a:normAutofit/>
          </a:bodyPr>
          <a:lstStyle/>
          <a:p>
            <a:r>
              <a:rPr lang="en-GB" altLang="en-US" sz="2000"/>
              <a:t>3. Find the largest of three numbers.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5" y="1027430"/>
            <a:ext cx="10515600" cy="5603875"/>
          </a:xfrm>
        </p:spPr>
        <p:txBody>
          <a:bodyPr>
            <a:normAutofit/>
          </a:bodyPr>
          <a:lstStyle/>
          <a:p>
            <a:r>
              <a:rPr lang="en-GB" altLang="en-US" sz="3200" b="1" dirty="0">
                <a:sym typeface="+mn-ea"/>
              </a:rPr>
              <a:t>Pseudo code:</a:t>
            </a:r>
          </a:p>
          <a:p>
            <a:r>
              <a:rPr lang="en-GB" altLang="en-US" sz="2400" b="1" dirty="0"/>
              <a:t>Input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1 </a:t>
            </a:r>
          </a:p>
          <a:p>
            <a:r>
              <a:rPr lang="en-GB" altLang="en-US" sz="2400" b="1" dirty="0"/>
              <a:t>Input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2</a:t>
            </a:r>
          </a:p>
          <a:p>
            <a:r>
              <a:rPr lang="en-GB" altLang="en-US" sz="2400" b="1" dirty="0"/>
              <a:t>Input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3</a:t>
            </a:r>
          </a:p>
          <a:p>
            <a:r>
              <a:rPr lang="en-GB" altLang="en-US" sz="2400" b="1" dirty="0"/>
              <a:t>If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1 &gt;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2 and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1 &gt;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3</a:t>
            </a:r>
          </a:p>
          <a:p>
            <a:r>
              <a:rPr lang="en-GB" altLang="en-US" sz="2400" b="1" dirty="0"/>
              <a:t> Print ‘The largest number is ’  , Num1 </a:t>
            </a:r>
          </a:p>
          <a:p>
            <a:r>
              <a:rPr lang="en-GB" altLang="en-US" sz="2400" b="1" dirty="0"/>
              <a:t>If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2 &gt;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3 and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2 &gt; </a:t>
            </a:r>
            <a:r>
              <a:rPr lang="en-GB" altLang="en-US" sz="2400" b="1" dirty="0" err="1"/>
              <a:t>Num</a:t>
            </a:r>
            <a:r>
              <a:rPr lang="en-GB" altLang="en-US" sz="2400" b="1" dirty="0"/>
              <a:t> 1</a:t>
            </a:r>
          </a:p>
          <a:p>
            <a:r>
              <a:rPr lang="en-GB" altLang="en-US" sz="2400" b="1" dirty="0"/>
              <a:t>Print ‘</a:t>
            </a:r>
            <a:r>
              <a:rPr lang="en-GB" altLang="en-US" sz="2400" b="1" dirty="0">
                <a:sym typeface="+mn-ea"/>
              </a:rPr>
              <a:t>The largest number is ’  , </a:t>
            </a:r>
            <a:r>
              <a:rPr lang="en-GB" altLang="en-US" sz="2400" b="1" dirty="0" smtClean="0">
                <a:sym typeface="+mn-ea"/>
              </a:rPr>
              <a:t>Num2</a:t>
            </a:r>
            <a:r>
              <a:rPr lang="en-GB" altLang="en-US" sz="2400" b="1" dirty="0" smtClean="0"/>
              <a:t>’</a:t>
            </a:r>
            <a:endParaRPr lang="en-GB" altLang="en-US" sz="2400" b="1" dirty="0"/>
          </a:p>
          <a:p>
            <a:r>
              <a:rPr lang="en-GB" altLang="en-US" sz="2400" b="1" dirty="0">
                <a:sym typeface="+mn-ea"/>
              </a:rPr>
              <a:t>If </a:t>
            </a:r>
            <a:r>
              <a:rPr lang="en-GB" altLang="en-US" sz="2400" b="1" dirty="0" err="1">
                <a:sym typeface="+mn-ea"/>
              </a:rPr>
              <a:t>Num</a:t>
            </a:r>
            <a:r>
              <a:rPr lang="en-GB" altLang="en-US" sz="2400" b="1" dirty="0">
                <a:sym typeface="+mn-ea"/>
              </a:rPr>
              <a:t> 3 &gt; </a:t>
            </a:r>
            <a:r>
              <a:rPr lang="en-GB" altLang="en-US" sz="2400" b="1" dirty="0" err="1">
                <a:sym typeface="+mn-ea"/>
              </a:rPr>
              <a:t>Num</a:t>
            </a:r>
            <a:r>
              <a:rPr lang="en-GB" altLang="en-US" sz="2400" b="1" dirty="0">
                <a:sym typeface="+mn-ea"/>
              </a:rPr>
              <a:t> 2 and </a:t>
            </a:r>
            <a:r>
              <a:rPr lang="en-GB" altLang="en-US" sz="2400" b="1" dirty="0" err="1">
                <a:sym typeface="+mn-ea"/>
              </a:rPr>
              <a:t>Num</a:t>
            </a:r>
            <a:r>
              <a:rPr lang="en-GB" altLang="en-US" sz="2400" b="1" dirty="0">
                <a:sym typeface="+mn-ea"/>
              </a:rPr>
              <a:t> 3 &gt; </a:t>
            </a:r>
            <a:r>
              <a:rPr lang="en-GB" altLang="en-US" sz="2400" b="1" dirty="0" err="1">
                <a:sym typeface="+mn-ea"/>
              </a:rPr>
              <a:t>Num</a:t>
            </a:r>
            <a:r>
              <a:rPr lang="en-GB" altLang="en-US" sz="2400" b="1" dirty="0">
                <a:sym typeface="+mn-ea"/>
              </a:rPr>
              <a:t> 1</a:t>
            </a:r>
            <a:endParaRPr lang="en-GB" altLang="en-US" sz="2400" b="1" dirty="0"/>
          </a:p>
          <a:p>
            <a:r>
              <a:rPr lang="en-GB" altLang="en-US" sz="2400" b="1" dirty="0">
                <a:sym typeface="+mn-ea"/>
              </a:rPr>
              <a:t>Print ‘The largest number is ’  , Num3’</a:t>
            </a:r>
          </a:p>
          <a:p>
            <a:r>
              <a:rPr lang="en-GB" altLang="en-US" sz="2400" b="1" dirty="0"/>
              <a:t>Else</a:t>
            </a:r>
          </a:p>
          <a:p>
            <a:r>
              <a:rPr lang="en-GB" altLang="en-US" sz="2400" b="1" dirty="0"/>
              <a:t>Print ‘All numbers are equal’</a:t>
            </a:r>
          </a:p>
          <a:p>
            <a:endParaRPr lang="en-GB" altLang="en-US" sz="2400" b="1" dirty="0"/>
          </a:p>
          <a:p>
            <a:endParaRPr lang="en-GB" altLang="en-US" sz="2400" b="1" dirty="0"/>
          </a:p>
          <a:p>
            <a:endParaRPr lang="en-GB" altLang="en-US" sz="2400" b="1" dirty="0"/>
          </a:p>
          <a:p>
            <a:pPr marL="0" indent="0">
              <a:buNone/>
            </a:pPr>
            <a:endParaRPr lang="en-GB" altLang="en-US" sz="6400" b="1" dirty="0"/>
          </a:p>
          <a:p>
            <a:endParaRPr lang="en-GB" alt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25" y="153670"/>
            <a:ext cx="6322060" cy="797560"/>
          </a:xfrm>
        </p:spPr>
        <p:txBody>
          <a:bodyPr>
            <a:noAutofit/>
          </a:bodyPr>
          <a:lstStyle/>
          <a:p>
            <a:r>
              <a:rPr lang="en-GB" altLang="en-US" sz="2800"/>
              <a:t>Flowchart for the largest of three numbers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8200390" y="0"/>
            <a:ext cx="1659890" cy="58801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9022715" y="588010"/>
            <a:ext cx="7620" cy="2495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6850380" y="837565"/>
            <a:ext cx="4117340" cy="7543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 flipH="1">
            <a:off x="8902065" y="1591945"/>
            <a:ext cx="6985" cy="256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ecision 7"/>
          <p:cNvSpPr/>
          <p:nvPr/>
        </p:nvSpPr>
        <p:spPr>
          <a:xfrm>
            <a:off x="7449820" y="1848485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7465060" y="3289935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/>
          <p:cNvSpPr/>
          <p:nvPr/>
        </p:nvSpPr>
        <p:spPr>
          <a:xfrm>
            <a:off x="7465695" y="4716780"/>
            <a:ext cx="2911475" cy="11474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916670" y="2995930"/>
            <a:ext cx="8890" cy="2940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916670" y="4437380"/>
            <a:ext cx="63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7148195" y="6074410"/>
            <a:ext cx="3546475" cy="5422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/>
        </p:nvCxnSpPr>
        <p:spPr>
          <a:xfrm>
            <a:off x="8921750" y="5864225"/>
            <a:ext cx="0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ata 14"/>
          <p:cNvSpPr/>
          <p:nvPr/>
        </p:nvSpPr>
        <p:spPr>
          <a:xfrm>
            <a:off x="3816985" y="2022475"/>
            <a:ext cx="2438400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3497580" y="3606800"/>
            <a:ext cx="2649855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3709035" y="5033645"/>
            <a:ext cx="2438400" cy="513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9" idx="1"/>
            <a:endCxn id="16" idx="5"/>
          </p:cNvCxnSpPr>
          <p:nvPr/>
        </p:nvCxnSpPr>
        <p:spPr>
          <a:xfrm flipH="1" flipV="1">
            <a:off x="5882640" y="3863340"/>
            <a:ext cx="158242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  <a:endCxn id="17" idx="5"/>
          </p:cNvCxnSpPr>
          <p:nvPr/>
        </p:nvCxnSpPr>
        <p:spPr>
          <a:xfrm flipH="1" flipV="1">
            <a:off x="5903595" y="5290185"/>
            <a:ext cx="156210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 flipV="1">
            <a:off x="2127250" y="2195830"/>
            <a:ext cx="2009140" cy="414972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32964" y="6375400"/>
            <a:ext cx="2903221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</p:cNvCxnSpPr>
          <p:nvPr/>
        </p:nvCxnSpPr>
        <p:spPr>
          <a:xfrm flipH="1" flipV="1">
            <a:off x="5959475" y="2406650"/>
            <a:ext cx="149034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</p:cNvCxnSpPr>
          <p:nvPr/>
        </p:nvCxnSpPr>
        <p:spPr>
          <a:xfrm flipH="1">
            <a:off x="6369050" y="6345555"/>
            <a:ext cx="1133793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lowchart: Terminator 26"/>
          <p:cNvSpPr/>
          <p:nvPr/>
        </p:nvSpPr>
        <p:spPr>
          <a:xfrm>
            <a:off x="5102428" y="6043613"/>
            <a:ext cx="1177925" cy="66357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660765" y="67945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altLang="en-US">
                <a:solidFill>
                  <a:schemeClr val="tx1"/>
                </a:solidFill>
                <a:effectLst/>
              </a:rPr>
              <a:t>Start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8041640" y="837565"/>
            <a:ext cx="2444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Input Num 1 </a:t>
            </a:r>
          </a:p>
          <a:p>
            <a:r>
              <a:rPr lang="en-GB" altLang="en-US" sz="1600"/>
              <a:t>Input Num 2</a:t>
            </a:r>
          </a:p>
          <a:p>
            <a:r>
              <a:rPr lang="en-GB" altLang="en-US" sz="1600"/>
              <a:t>Input Num 3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580630" y="2195830"/>
            <a:ext cx="289115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/>
              <a:t>i</a:t>
            </a:r>
            <a:r>
              <a:rPr lang="en-GB" altLang="en-US" sz="1200"/>
              <a:t>f </a:t>
            </a:r>
            <a:r>
              <a:rPr lang="en-GB" altLang="en-US" sz="1200" b="1">
                <a:sym typeface="+mn-ea"/>
              </a:rPr>
              <a:t>Num 1 &gt; Num 2 and Num 1 &gt; Num 3</a:t>
            </a:r>
            <a:endParaRPr lang="en-GB" altLang="en-US" sz="1200" b="1"/>
          </a:p>
          <a:p>
            <a:endParaRPr lang="en-GB" altLang="en-US" sz="1200" b="1"/>
          </a:p>
        </p:txBody>
      </p:sp>
      <p:sp>
        <p:nvSpPr>
          <p:cNvPr id="31" name="Text Box 30"/>
          <p:cNvSpPr txBox="1"/>
          <p:nvPr/>
        </p:nvSpPr>
        <p:spPr>
          <a:xfrm>
            <a:off x="7580630" y="3709670"/>
            <a:ext cx="3518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If Num 2 &gt; Num 3 and Num 2 &gt; Num 1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7503160" y="5134610"/>
            <a:ext cx="3044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If Num 3 &gt; Num 2 and Num 3 &gt; Num 1</a:t>
            </a:r>
            <a:endParaRPr lang="en-GB" altLang="en-US" sz="1400" b="1"/>
          </a:p>
          <a:p>
            <a:endParaRPr lang="en-GB" altLang="en-US" sz="1400" b="1"/>
          </a:p>
        </p:txBody>
      </p:sp>
      <p:sp>
        <p:nvSpPr>
          <p:cNvPr id="33" name="Text Box 32"/>
          <p:cNvSpPr txBox="1"/>
          <p:nvPr/>
        </p:nvSpPr>
        <p:spPr>
          <a:xfrm>
            <a:off x="4153535" y="2073275"/>
            <a:ext cx="1765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 Print ‘The largest number is ’  , Num1 </a:t>
            </a:r>
            <a:endParaRPr lang="en-GB" altLang="en-US" sz="1400" b="1"/>
          </a:p>
          <a:p>
            <a:endParaRPr lang="en-GB" altLang="en-US" sz="1400" b="1"/>
          </a:p>
        </p:txBody>
      </p:sp>
      <p:sp>
        <p:nvSpPr>
          <p:cNvPr id="34" name="Text Box 33"/>
          <p:cNvSpPr txBox="1"/>
          <p:nvPr/>
        </p:nvSpPr>
        <p:spPr>
          <a:xfrm>
            <a:off x="3982720" y="3606800"/>
            <a:ext cx="2386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 b="1">
                <a:sym typeface="+mn-ea"/>
              </a:rPr>
              <a:t>Print ‘The largest number is ’  , Num2’</a:t>
            </a:r>
            <a:endParaRPr lang="en-GB" altLang="en-US" sz="1200" b="1"/>
          </a:p>
          <a:p>
            <a:endParaRPr lang="en-GB" altLang="en-US" sz="1200" b="1"/>
          </a:p>
        </p:txBody>
      </p:sp>
      <p:sp>
        <p:nvSpPr>
          <p:cNvPr id="35" name="Text Box 34"/>
          <p:cNvSpPr txBox="1"/>
          <p:nvPr/>
        </p:nvSpPr>
        <p:spPr>
          <a:xfrm>
            <a:off x="3937635" y="5033645"/>
            <a:ext cx="2209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Print ‘The largest number is ’  , Num3’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7766050" y="6161405"/>
            <a:ext cx="2278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400" b="1">
                <a:sym typeface="+mn-ea"/>
              </a:rPr>
              <a:t>Print ‘All numbers are equal’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6496685" y="2094865"/>
            <a:ext cx="875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6503035" y="3448050"/>
            <a:ext cx="99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6427470" y="4941570"/>
            <a:ext cx="128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9083040" y="2995295"/>
            <a:ext cx="89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9098280" y="4458970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9173845" y="5784850"/>
            <a:ext cx="105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else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5269937" y="6161405"/>
            <a:ext cx="81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76695" cy="994410"/>
          </a:xfrm>
        </p:spPr>
        <p:txBody>
          <a:bodyPr/>
          <a:lstStyle/>
          <a:p>
            <a:r>
              <a:rPr lang="en-GB" altLang="en-US" sz="2400" b="1" dirty="0"/>
              <a:t>4a). Find the  LCM of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120"/>
            <a:ext cx="10515600" cy="5643880"/>
          </a:xfrm>
        </p:spPr>
        <p:txBody>
          <a:bodyPr>
            <a:normAutofit lnSpcReduction="10000"/>
          </a:bodyPr>
          <a:lstStyle/>
          <a:p>
            <a:r>
              <a:rPr lang="en-GB" altLang="en-US" sz="2400" b="1" dirty="0">
                <a:sym typeface="+mn-ea"/>
              </a:rPr>
              <a:t>Pseudo code:</a:t>
            </a:r>
          </a:p>
          <a:p>
            <a:r>
              <a:rPr lang="en-GB" altLang="en-US" sz="2400" b="1" dirty="0"/>
              <a:t>Input V1</a:t>
            </a:r>
          </a:p>
          <a:p>
            <a:r>
              <a:rPr lang="en-GB" altLang="en-US" sz="2400" b="1" dirty="0"/>
              <a:t>Input V2</a:t>
            </a:r>
          </a:p>
          <a:p>
            <a:r>
              <a:rPr lang="en-GB" altLang="en-US" sz="2400" b="1" dirty="0"/>
              <a:t>If V1 &gt; V2 </a:t>
            </a:r>
          </a:p>
          <a:p>
            <a:r>
              <a:rPr lang="en-GB" altLang="en-US" sz="2400" b="1" dirty="0"/>
              <a:t>LCM = V2</a:t>
            </a:r>
          </a:p>
          <a:p>
            <a:r>
              <a:rPr lang="en-GB" altLang="en-US" sz="2400" b="1" dirty="0"/>
              <a:t>If V2 &gt; V1</a:t>
            </a:r>
          </a:p>
          <a:p>
            <a:r>
              <a:rPr lang="en-GB" altLang="en-US" sz="2400" b="1" dirty="0"/>
              <a:t>LCM = V1</a:t>
            </a:r>
          </a:p>
          <a:p>
            <a:r>
              <a:rPr lang="en-GB" altLang="en-US" sz="2400" b="1" dirty="0"/>
              <a:t>If LCM % V1 == 0 &amp;&amp; LCM %V2 == 0 (if both the remainders of the lcm /V1 and Lcm /V2  are 0)</a:t>
            </a:r>
          </a:p>
          <a:p>
            <a:endParaRPr lang="en-GB" altLang="en-US" sz="2400" b="1" dirty="0"/>
          </a:p>
          <a:p>
            <a:r>
              <a:rPr lang="en-GB" altLang="en-US" sz="2400" b="1" dirty="0"/>
              <a:t>Print ‘Lcm of V1 and V2 is ’, LCM. </a:t>
            </a:r>
          </a:p>
          <a:p>
            <a:r>
              <a:rPr lang="en-GB" altLang="en-US" sz="2400" b="1" dirty="0"/>
              <a:t>Else </a:t>
            </a:r>
          </a:p>
          <a:p>
            <a:r>
              <a:rPr lang="en-GB" altLang="en-US" sz="2400" b="1" dirty="0"/>
              <a:t>print (‘LCM = 1’)</a:t>
            </a:r>
          </a:p>
          <a:p>
            <a:endParaRPr lang="en-GB" altLang="en-US" sz="2400" b="1" dirty="0"/>
          </a:p>
          <a:p>
            <a:endParaRPr lang="en-GB" altLang="en-US" b="1" dirty="0"/>
          </a:p>
          <a:p>
            <a:endParaRPr lang="en-GB" altLang="en-US" b="1" dirty="0"/>
          </a:p>
          <a:p>
            <a:endParaRPr lang="en-GB" altLang="en-US" b="1" dirty="0"/>
          </a:p>
          <a:p>
            <a:endParaRPr lang="en-GB" alt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920"/>
            <a:ext cx="4989830" cy="625475"/>
          </a:xfrm>
        </p:spPr>
        <p:txBody>
          <a:bodyPr>
            <a:normAutofit fontScale="90000"/>
          </a:bodyPr>
          <a:lstStyle/>
          <a:p>
            <a:r>
              <a:rPr lang="en-GB" altLang="en-US" sz="2400"/>
              <a:t>Flowchart for </a:t>
            </a:r>
            <a:r>
              <a:rPr lang="en-GB" altLang="en-US" sz="2400" b="1">
                <a:sym typeface="+mn-ea"/>
              </a:rPr>
              <a:t> LCM of two numbers</a:t>
            </a:r>
            <a:r>
              <a:rPr lang="en-GB" altLang="en-US" sz="2400" b="1"/>
              <a:t/>
            </a:r>
            <a:br>
              <a:rPr lang="en-GB" altLang="en-US" sz="2400" b="1"/>
            </a:br>
            <a:endParaRPr lang="en-GB" altLang="en-US" sz="2400" b="1"/>
          </a:p>
        </p:txBody>
      </p:sp>
      <p:sp>
        <p:nvSpPr>
          <p:cNvPr id="4" name="Flowchart: Terminator 3"/>
          <p:cNvSpPr/>
          <p:nvPr/>
        </p:nvSpPr>
        <p:spPr>
          <a:xfrm>
            <a:off x="4720590" y="0"/>
            <a:ext cx="1560830" cy="601345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5494020" y="601345"/>
            <a:ext cx="6985" cy="336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3707765" y="937895"/>
            <a:ext cx="3579495" cy="5010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5497830" y="1438910"/>
            <a:ext cx="10795" cy="3721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139565" y="1811020"/>
            <a:ext cx="2715260" cy="9061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3"/>
            <a:endCxn id="13" idx="2"/>
          </p:cNvCxnSpPr>
          <p:nvPr/>
        </p:nvCxnSpPr>
        <p:spPr>
          <a:xfrm>
            <a:off x="6854825" y="2264410"/>
            <a:ext cx="2740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ata 12"/>
          <p:cNvSpPr/>
          <p:nvPr/>
        </p:nvSpPr>
        <p:spPr>
          <a:xfrm>
            <a:off x="9370695" y="2000250"/>
            <a:ext cx="2247900" cy="5276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</p:cNvCxnSpPr>
          <p:nvPr/>
        </p:nvCxnSpPr>
        <p:spPr>
          <a:xfrm flipH="1">
            <a:off x="10471150" y="2527935"/>
            <a:ext cx="23495" cy="1384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8752840" y="3881755"/>
            <a:ext cx="3439160" cy="152463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492115" y="2717165"/>
            <a:ext cx="5080" cy="262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4086860" y="2975610"/>
            <a:ext cx="2715260" cy="906145"/>
          </a:xfrm>
          <a:prstGeom prst="flowChartDecision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3"/>
            <a:endCxn id="20" idx="2"/>
          </p:cNvCxnSpPr>
          <p:nvPr/>
        </p:nvCxnSpPr>
        <p:spPr>
          <a:xfrm>
            <a:off x="6802120" y="3429000"/>
            <a:ext cx="9328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7527925" y="3181985"/>
            <a:ext cx="2067560" cy="4933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5"/>
          </p:cNvCxnSpPr>
          <p:nvPr/>
        </p:nvCxnSpPr>
        <p:spPr>
          <a:xfrm>
            <a:off x="9388475" y="3429000"/>
            <a:ext cx="1022350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>
            <a:off x="10472420" y="5406390"/>
            <a:ext cx="13970" cy="380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9388475" y="5786755"/>
            <a:ext cx="2447925" cy="6788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 flipV="1">
            <a:off x="6700520" y="6103620"/>
            <a:ext cx="293306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4286250" y="5514340"/>
            <a:ext cx="2315845" cy="782320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918710" y="173355"/>
            <a:ext cx="1101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Start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4742180" y="896620"/>
            <a:ext cx="2112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Input v1 </a:t>
            </a:r>
          </a:p>
          <a:p>
            <a:r>
              <a:rPr lang="en-GB" altLang="en-US" sz="1600"/>
              <a:t>Input v2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4852035" y="208026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If v1 &gt; v2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686675" y="189611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9944100" y="2080260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LCM = v2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4692015" y="3251835"/>
            <a:ext cx="129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If v2 &gt; v1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5741035" y="266446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6854825" y="2980055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cxnSp>
        <p:nvCxnSpPr>
          <p:cNvPr id="35" name="Straight Arrow Connector 34"/>
          <p:cNvCxnSpPr>
            <a:stCxn id="17" idx="2"/>
          </p:cNvCxnSpPr>
          <p:nvPr/>
        </p:nvCxnSpPr>
        <p:spPr>
          <a:xfrm>
            <a:off x="5444490" y="3881755"/>
            <a:ext cx="1905" cy="365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4242435" y="4334510"/>
            <a:ext cx="2486660" cy="6184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15" idx="1"/>
          </p:cNvCxnSpPr>
          <p:nvPr/>
        </p:nvCxnSpPr>
        <p:spPr>
          <a:xfrm flipH="1">
            <a:off x="6729095" y="4644390"/>
            <a:ext cx="202374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4812665" y="4504055"/>
            <a:ext cx="14033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600"/>
              <a:t>Print ‘LCM =1’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7418070" y="4334510"/>
            <a:ext cx="1403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5582285" y="3930650"/>
            <a:ext cx="868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false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7951470" y="3357245"/>
            <a:ext cx="120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LCM = v1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9595485" y="4247515"/>
            <a:ext cx="1812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if LCM %v1==0 &amp;&amp;</a:t>
            </a:r>
          </a:p>
          <a:p>
            <a:r>
              <a:rPr lang="en-GB" altLang="en-US"/>
              <a:t>LCM %v2 == 0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10713085" y="5424805"/>
            <a:ext cx="1659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true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9912985" y="5786755"/>
            <a:ext cx="1705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Print ‘LCM of v1 and v2 is ’, LCM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4791710" y="5721350"/>
            <a:ext cx="187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/>
              <a:t>END</a:t>
            </a:r>
          </a:p>
        </p:txBody>
      </p:sp>
      <p:cxnSp>
        <p:nvCxnSpPr>
          <p:cNvPr id="48" name="Straight Arrow Connector 47"/>
          <p:cNvCxnSpPr>
            <a:stCxn id="36" idx="4"/>
            <a:endCxn id="26" idx="0"/>
          </p:cNvCxnSpPr>
          <p:nvPr/>
        </p:nvCxnSpPr>
        <p:spPr>
          <a:xfrm flipH="1">
            <a:off x="5444490" y="4953000"/>
            <a:ext cx="41275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1009</Words>
  <Application>Microsoft Office PowerPoint</Application>
  <PresentationFormat>Widescreen</PresentationFormat>
  <Paragraphs>176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MS Mincho</vt:lpstr>
      <vt:lpstr>Office Theme</vt:lpstr>
      <vt:lpstr>Alogrithim Assignment.</vt:lpstr>
      <vt:lpstr>1. Find the root of a Quadratic 〖Ax〗^2+bx+ c= 0 </vt:lpstr>
      <vt:lpstr>flowchart of 〖Ax〗^2+bx+ c= 0 </vt:lpstr>
      <vt:lpstr>2. Find the root of a Cubic Equation  〖Ax〗^3+Bx^2+Cx+ D= 0  </vt:lpstr>
      <vt:lpstr>Flowchart of 〖Ax〗^3+Bx^2+Cx+ D= 0  </vt:lpstr>
      <vt:lpstr>3. Find the largest of three numbers. </vt:lpstr>
      <vt:lpstr>Flowchart for the largest of three numbers</vt:lpstr>
      <vt:lpstr>4a). Find the  LCM of two numbers</vt:lpstr>
      <vt:lpstr>Flowchart for  LCM of two numbers </vt:lpstr>
      <vt:lpstr>4b.) Find the GCD(HCF) of two numbers </vt:lpstr>
      <vt:lpstr>Flowchart to Find the GCD(HCF) of two numbers  </vt:lpstr>
      <vt:lpstr>5.) Find the factorial of number n(n! = 1 x 2 x 3....n) </vt:lpstr>
      <vt:lpstr>Flowchart to the factorial of number n(n! = 1 x 2 x 3....n)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Alogrithim Assignment.</dc:title>
  <dc:creator/>
  <cp:lastModifiedBy>SST-LAB</cp:lastModifiedBy>
  <cp:revision>13</cp:revision>
  <dcterms:created xsi:type="dcterms:W3CDTF">2021-04-20T12:46:00Z</dcterms:created>
  <dcterms:modified xsi:type="dcterms:W3CDTF">2021-04-22T14:32:59Z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