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8"/>
        <p:guide pos="387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08685"/>
            <a:ext cx="9799200" cy="2570400"/>
          </a:xfrm>
        </p:spPr>
        <p:txBody>
          <a:bodyPr/>
          <a:p>
            <a:r>
              <a:rPr lang="zh-CN" altLang="zh-CN"/>
              <a:t>模块一</a:t>
            </a:r>
            <a:r>
              <a:rPr lang="zh-CN" altLang="zh-CN"/>
              <a:t>作业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3" name="组合 72"/>
          <p:cNvGrpSpPr/>
          <p:nvPr/>
        </p:nvGrpSpPr>
        <p:grpSpPr>
          <a:xfrm>
            <a:off x="929005" y="1264920"/>
            <a:ext cx="10206990" cy="5116830"/>
            <a:chOff x="545" y="1460"/>
            <a:chExt cx="16074" cy="8058"/>
          </a:xfrm>
        </p:grpSpPr>
        <p:sp>
          <p:nvSpPr>
            <p:cNvPr id="72" name="矩形 71"/>
            <p:cNvSpPr/>
            <p:nvPr/>
          </p:nvSpPr>
          <p:spPr>
            <a:xfrm>
              <a:off x="545" y="1460"/>
              <a:ext cx="16075" cy="8059"/>
            </a:xfrm>
            <a:prstGeom prst="rect">
              <a:avLst/>
            </a:prstGeom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797" y="4592"/>
              <a:ext cx="3323" cy="4656"/>
            </a:xfrm>
            <a:prstGeom prst="rect">
              <a:avLst/>
            </a:prstGeom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807" y="4707"/>
              <a:ext cx="1303" cy="43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/>
              <a:r>
                <a:rPr lang="zh-CN" altLang="en-US" sz="1000"/>
                <a:t>聊天列表</a:t>
              </a:r>
              <a:endParaRPr lang="zh-CN" altLang="en-US" sz="10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050" y="5430"/>
              <a:ext cx="130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微信群</a:t>
              </a:r>
              <a:endParaRPr lang="zh-CN" altLang="en-US" sz="10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589" y="5430"/>
              <a:ext cx="130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1V1</a:t>
              </a:r>
              <a:r>
                <a:rPr lang="zh-CN" altLang="en-US" sz="1000"/>
                <a:t>聊天</a:t>
              </a:r>
              <a:endParaRPr lang="zh-CN" altLang="en-US" sz="10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050" y="7340"/>
              <a:ext cx="284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服务通知</a:t>
              </a:r>
              <a:endParaRPr lang="zh-CN" altLang="en-US" sz="10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050" y="6385"/>
              <a:ext cx="130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公众号</a:t>
              </a:r>
              <a:endParaRPr lang="zh-CN" altLang="en-US" sz="10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589" y="6385"/>
              <a:ext cx="130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订阅号</a:t>
              </a:r>
              <a:endParaRPr lang="zh-CN" altLang="en-US" sz="10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050" y="8288"/>
              <a:ext cx="284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文件传输</a:t>
              </a:r>
              <a:r>
                <a:rPr lang="zh-CN" altLang="en-US" sz="1000"/>
                <a:t>助手</a:t>
              </a:r>
              <a:endParaRPr lang="zh-CN" altLang="en-US" sz="10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790" y="2297"/>
              <a:ext cx="12011" cy="2042"/>
            </a:xfrm>
            <a:prstGeom prst="rect">
              <a:avLst/>
            </a:prstGeom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982" y="2397"/>
              <a:ext cx="1324" cy="4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000"/>
                <a:t>快捷</a:t>
              </a:r>
              <a:r>
                <a:rPr lang="zh-CN" altLang="en-US" sz="1000"/>
                <a:t>菜单</a:t>
              </a:r>
              <a:endParaRPr lang="zh-CN" altLang="en-US" sz="1000"/>
            </a:p>
          </p:txBody>
        </p:sp>
        <p:sp>
          <p:nvSpPr>
            <p:cNvPr id="68" name="矩形 67"/>
            <p:cNvSpPr/>
            <p:nvPr/>
          </p:nvSpPr>
          <p:spPr>
            <a:xfrm>
              <a:off x="3257" y="2904"/>
              <a:ext cx="8881" cy="1177"/>
            </a:xfrm>
            <a:prstGeom prst="rect">
              <a:avLst/>
            </a:prstGeom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663" y="3135"/>
              <a:ext cx="130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ym typeface="+mn-ea"/>
                </a:rPr>
                <a:t>发起群聊</a:t>
              </a:r>
              <a:endParaRPr lang="zh-CN" altLang="en-US" sz="10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316" y="3135"/>
              <a:ext cx="130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ym typeface="+mn-ea"/>
                </a:rPr>
                <a:t>添加朋友</a:t>
              </a:r>
              <a:endParaRPr lang="zh-CN" altLang="en-US" sz="10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969" y="3135"/>
              <a:ext cx="130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ym typeface="+mn-ea"/>
                </a:rPr>
                <a:t>扫一扫</a:t>
              </a:r>
              <a:endParaRPr lang="zh-CN" altLang="en-US" sz="10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0275" y="3135"/>
              <a:ext cx="150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ym typeface="+mn-ea"/>
                </a:rPr>
                <a:t>帮助与反馈</a:t>
              </a:r>
              <a:endParaRPr lang="zh-CN" altLang="en-US" sz="10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8622" y="3135"/>
              <a:ext cx="130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ym typeface="+mn-ea"/>
                </a:rPr>
                <a:t>收付款</a:t>
              </a:r>
              <a:endParaRPr lang="zh-CN" altLang="en-US" sz="10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407" y="3135"/>
              <a:ext cx="130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搜索</a:t>
              </a:r>
              <a:endParaRPr lang="zh-CN" altLang="en-US" sz="10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4342" y="4592"/>
              <a:ext cx="3330" cy="4656"/>
            </a:xfrm>
            <a:prstGeom prst="rect">
              <a:avLst/>
            </a:prstGeom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416" y="4762"/>
              <a:ext cx="1303" cy="43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/>
              <a:r>
                <a:rPr lang="zh-CN" altLang="en-US" sz="1000"/>
                <a:t>通讯录</a:t>
              </a:r>
              <a:endParaRPr lang="zh-CN" altLang="en-US" sz="10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4595" y="5430"/>
              <a:ext cx="130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新的</a:t>
              </a:r>
              <a:r>
                <a:rPr lang="zh-CN" altLang="en-US" sz="1000"/>
                <a:t>朋友</a:t>
              </a:r>
              <a:endParaRPr lang="zh-CN" altLang="en-US" sz="1000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6134" y="5430"/>
              <a:ext cx="130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仅聊天的</a:t>
              </a:r>
              <a:r>
                <a:rPr lang="zh-CN" altLang="en-US" sz="1000"/>
                <a:t>朋友</a:t>
              </a:r>
              <a:endParaRPr lang="zh-CN" altLang="en-US" sz="1000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4595" y="6385"/>
              <a:ext cx="130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群聊</a:t>
              </a:r>
              <a:endParaRPr lang="zh-CN" altLang="en-US" sz="1000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595" y="7340"/>
              <a:ext cx="2842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企业微信</a:t>
              </a:r>
              <a:r>
                <a:rPr lang="zh-CN" altLang="en-US" sz="1000"/>
                <a:t>联系人</a:t>
              </a:r>
              <a:endParaRPr lang="zh-CN" altLang="en-US" sz="1000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4595" y="8288"/>
              <a:ext cx="284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微信</a:t>
              </a:r>
              <a:r>
                <a:rPr lang="zh-CN" altLang="en-US" sz="1000"/>
                <a:t>联系人</a:t>
              </a:r>
              <a:endParaRPr lang="zh-CN" altLang="en-US" sz="10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6134" y="6385"/>
              <a:ext cx="130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标签</a:t>
              </a:r>
              <a:endParaRPr lang="zh-CN" altLang="en-US" sz="10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901" y="4592"/>
              <a:ext cx="4900" cy="4655"/>
            </a:xfrm>
            <a:prstGeom prst="rect">
              <a:avLst/>
            </a:prstGeom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9700" y="4707"/>
              <a:ext cx="1303" cy="43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p>
              <a:pPr algn="ctr"/>
              <a:r>
                <a:rPr lang="zh-CN" altLang="en-US" sz="1000"/>
                <a:t>发现</a:t>
              </a:r>
              <a:endParaRPr lang="zh-CN" altLang="en-US" sz="10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8154" y="5430"/>
              <a:ext cx="130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朋友圈</a:t>
              </a:r>
              <a:endParaRPr lang="zh-CN" altLang="en-US" sz="10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9693" y="5430"/>
              <a:ext cx="130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视频号</a:t>
              </a:r>
              <a:endParaRPr lang="zh-CN" altLang="en-US" sz="10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1260" y="5430"/>
              <a:ext cx="130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扫一扫</a:t>
              </a:r>
              <a:endParaRPr lang="zh-CN" altLang="en-US" sz="100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9692" y="6385"/>
              <a:ext cx="130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看一看</a:t>
              </a:r>
              <a:endParaRPr lang="zh-CN" altLang="en-US" sz="100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11260" y="6385"/>
              <a:ext cx="130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搜一搜</a:t>
              </a:r>
              <a:endParaRPr lang="zh-CN" altLang="en-US" sz="1000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8154" y="6385"/>
              <a:ext cx="130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摇一摇</a:t>
              </a:r>
              <a:endParaRPr lang="zh-CN" altLang="en-US" sz="100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8154" y="7340"/>
              <a:ext cx="2069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附件的</a:t>
              </a:r>
              <a:r>
                <a:rPr lang="zh-CN" altLang="en-US" sz="1000"/>
                <a:t>人</a:t>
              </a:r>
              <a:endParaRPr lang="zh-CN" altLang="en-US" sz="100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0494" y="7340"/>
              <a:ext cx="2069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购物</a:t>
              </a:r>
              <a:endParaRPr lang="zh-CN" altLang="en-US" sz="100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8154" y="8288"/>
              <a:ext cx="2069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游戏</a:t>
              </a:r>
              <a:endParaRPr lang="zh-CN" altLang="en-US" sz="1000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10494" y="8288"/>
              <a:ext cx="2069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小程序</a:t>
              </a:r>
              <a:endParaRPr lang="zh-CN" altLang="en-US" sz="10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13013" y="2297"/>
              <a:ext cx="3367" cy="6950"/>
            </a:xfrm>
            <a:prstGeom prst="rect">
              <a:avLst/>
            </a:prstGeom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 sz="100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4045" y="2376"/>
              <a:ext cx="1303" cy="43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000"/>
                <a:t>我</a:t>
              </a:r>
              <a:endParaRPr lang="zh-CN" altLang="en-US" sz="100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3266" y="2960"/>
              <a:ext cx="2842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ym typeface="+mn-ea"/>
                </a:rPr>
                <a:t>摄像</a:t>
              </a:r>
              <a:endParaRPr lang="zh-CN" altLang="en-US" sz="10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13266" y="5038"/>
              <a:ext cx="2844" cy="7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支付</a:t>
              </a:r>
              <a:endParaRPr lang="zh-CN" altLang="en-US" sz="10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13266" y="6076"/>
              <a:ext cx="130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收藏</a:t>
              </a:r>
              <a:endParaRPr lang="zh-CN" altLang="en-US" sz="10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13266" y="7116"/>
              <a:ext cx="130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卡包</a:t>
              </a:r>
              <a:endParaRPr lang="zh-CN" altLang="en-US" sz="10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14807" y="7101"/>
              <a:ext cx="130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表情</a:t>
              </a:r>
              <a:endParaRPr lang="zh-CN" altLang="en-US" sz="10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14807" y="6076"/>
              <a:ext cx="1303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相册</a:t>
              </a:r>
              <a:endParaRPr lang="zh-CN" altLang="en-US" sz="10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13266" y="8156"/>
              <a:ext cx="2846" cy="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设置</a:t>
              </a:r>
              <a:endParaRPr lang="zh-CN" altLang="en-US" sz="10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13266" y="4000"/>
              <a:ext cx="2843" cy="7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ym typeface="+mn-ea"/>
                </a:rPr>
                <a:t>个人资料</a:t>
              </a:r>
              <a:endParaRPr lang="zh-CN" altLang="en-US" sz="100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7921" y="1609"/>
              <a:ext cx="1324" cy="4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/>
                <a:t>微信</a:t>
              </a:r>
              <a:endParaRPr lang="zh-CN" altLang="en-US" sz="160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829310" y="388620"/>
            <a:ext cx="2370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微信业务架构图</a:t>
            </a:r>
            <a:endParaRPr lang="zh-CN" altLang="en-US" sz="2400" b="1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756535" y="2466975"/>
            <a:ext cx="6678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“学生管理系统”毕设架构设计</a:t>
            </a:r>
            <a:endParaRPr lang="zh-CN" altLang="en-US" sz="3600" b="1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D:\Download\draft (3).pngdraft (3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48665" y="1225250"/>
            <a:ext cx="4859553" cy="4667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23635" y="2054860"/>
            <a:ext cx="52406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 sz="1600">
                <a:latin typeface="+mn-ea"/>
                <a:cs typeface="+mn-ea"/>
              </a:rPr>
              <a:t>1</a:t>
            </a:r>
            <a:r>
              <a:rPr lang="zh-CN" altLang="en-US" sz="1600">
                <a:latin typeface="+mn-ea"/>
                <a:cs typeface="+mn-ea"/>
              </a:rPr>
              <a:t>、服务器数量：单个，基于成本考虑，前期只购买一个服务器；</a:t>
            </a:r>
            <a:endParaRPr lang="zh-CN" altLang="en-US" sz="1600">
              <a:latin typeface="+mn-ea"/>
              <a:cs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>
                <a:latin typeface="+mn-ea"/>
                <a:cs typeface="+mn-ea"/>
              </a:rPr>
              <a:t>2</a:t>
            </a:r>
            <a:r>
              <a:rPr lang="zh-CN" altLang="en-US" sz="1600">
                <a:latin typeface="+mn-ea"/>
                <a:cs typeface="+mn-ea"/>
              </a:rPr>
              <a:t>、业务开发语言：</a:t>
            </a:r>
            <a:r>
              <a:rPr lang="en-US" altLang="zh-CN" sz="1600">
                <a:latin typeface="+mn-ea"/>
                <a:cs typeface="+mn-ea"/>
              </a:rPr>
              <a:t>PHP</a:t>
            </a:r>
            <a:r>
              <a:rPr lang="zh-CN" altLang="en-US" sz="1600">
                <a:latin typeface="+mn-ea"/>
                <a:cs typeface="+mn-ea"/>
              </a:rPr>
              <a:t>，</a:t>
            </a:r>
            <a:r>
              <a:rPr lang="en-US" altLang="zh-CN" sz="1600">
                <a:latin typeface="+mn-ea"/>
                <a:cs typeface="+mn-ea"/>
              </a:rPr>
              <a:t>3</a:t>
            </a:r>
            <a:r>
              <a:rPr lang="zh-CN" altLang="en-US" sz="1600">
                <a:latin typeface="+mn-ea"/>
                <a:cs typeface="+mn-ea"/>
              </a:rPr>
              <a:t>人小组中有</a:t>
            </a:r>
            <a:r>
              <a:rPr lang="en-US" altLang="zh-CN" sz="1600">
                <a:latin typeface="+mn-ea"/>
                <a:cs typeface="+mn-ea"/>
              </a:rPr>
              <a:t>PHP</a:t>
            </a:r>
            <a:r>
              <a:rPr lang="zh-CN" altLang="en-US" sz="1600">
                <a:latin typeface="+mn-ea"/>
                <a:cs typeface="+mn-ea"/>
              </a:rPr>
              <a:t>高手，</a:t>
            </a:r>
            <a:r>
              <a:rPr lang="en-US" altLang="zh-CN" sz="1600">
                <a:latin typeface="+mn-ea"/>
                <a:cs typeface="+mn-ea"/>
              </a:rPr>
              <a:t>PHP</a:t>
            </a:r>
            <a:r>
              <a:rPr lang="zh-CN" altLang="en-US" sz="1600">
                <a:latin typeface="+mn-ea"/>
                <a:cs typeface="+mn-ea"/>
              </a:rPr>
              <a:t>入门简单，剩下两人现学；</a:t>
            </a:r>
            <a:endParaRPr lang="zh-CN" altLang="en-US" sz="1600">
              <a:latin typeface="+mn-ea"/>
              <a:cs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>
                <a:latin typeface="+mn-ea"/>
                <a:cs typeface="+mn-ea"/>
              </a:rPr>
              <a:t>3</a:t>
            </a:r>
            <a:r>
              <a:rPr lang="zh-CN" altLang="en-US" sz="1600">
                <a:latin typeface="+mn-ea"/>
                <a:cs typeface="+mn-ea"/>
              </a:rPr>
              <a:t>、数据库：</a:t>
            </a:r>
            <a:r>
              <a:rPr lang="en-US" altLang="zh-CN" sz="1600">
                <a:latin typeface="+mn-ea"/>
                <a:cs typeface="+mn-ea"/>
              </a:rPr>
              <a:t>MySQL</a:t>
            </a:r>
            <a:r>
              <a:rPr lang="zh-CN" altLang="en-US" sz="1600">
                <a:latin typeface="+mn-ea"/>
                <a:cs typeface="+mn-ea"/>
              </a:rPr>
              <a:t>，主从复制。</a:t>
            </a:r>
            <a:endParaRPr lang="zh-CN" altLang="en-US" sz="1600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8665" y="487045"/>
            <a:ext cx="1256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方案一</a:t>
            </a:r>
            <a:endParaRPr lang="zh-CN" altLang="en-US" sz="2800" b="1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D:\Download\draft (4).pngdraft (4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49566" y="1225250"/>
            <a:ext cx="4857750" cy="4667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23635" y="2054860"/>
            <a:ext cx="524065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 sz="1600">
                <a:latin typeface="+mn-ea"/>
                <a:cs typeface="+mn-ea"/>
              </a:rPr>
              <a:t>1</a:t>
            </a:r>
            <a:r>
              <a:rPr lang="zh-CN" altLang="en-US" sz="1600">
                <a:latin typeface="+mn-ea"/>
                <a:cs typeface="+mn-ea"/>
              </a:rPr>
              <a:t>、服务器数量：单个，基于成本考虑，前期只购买一个服务器；</a:t>
            </a:r>
            <a:endParaRPr lang="zh-CN" altLang="en-US" sz="1600">
              <a:latin typeface="+mn-ea"/>
              <a:cs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>
                <a:latin typeface="+mn-ea"/>
                <a:cs typeface="+mn-ea"/>
              </a:rPr>
              <a:t>2</a:t>
            </a:r>
            <a:r>
              <a:rPr lang="zh-CN" altLang="en-US" sz="1600">
                <a:latin typeface="+mn-ea"/>
                <a:cs typeface="+mn-ea"/>
              </a:rPr>
              <a:t>、业务开发语言：</a:t>
            </a:r>
            <a:r>
              <a:rPr lang="en-US" altLang="zh-CN" sz="1600">
                <a:latin typeface="+mn-ea"/>
                <a:cs typeface="+mn-ea"/>
              </a:rPr>
              <a:t>Java</a:t>
            </a:r>
            <a:r>
              <a:rPr lang="zh-CN" altLang="en-US" sz="1600">
                <a:latin typeface="+mn-ea"/>
                <a:cs typeface="+mn-ea"/>
              </a:rPr>
              <a:t>，</a:t>
            </a:r>
            <a:r>
              <a:rPr lang="en-US" altLang="zh-CN" sz="1600">
                <a:latin typeface="+mn-ea"/>
                <a:cs typeface="+mn-ea"/>
              </a:rPr>
              <a:t>3</a:t>
            </a:r>
            <a:r>
              <a:rPr lang="zh-CN" altLang="en-US" sz="1600">
                <a:latin typeface="+mn-ea"/>
                <a:cs typeface="+mn-ea"/>
              </a:rPr>
              <a:t>人均熟悉</a:t>
            </a:r>
            <a:r>
              <a:rPr lang="en-US" altLang="zh-CN" sz="1600">
                <a:latin typeface="+mn-ea"/>
                <a:cs typeface="+mn-ea"/>
              </a:rPr>
              <a:t>Java</a:t>
            </a:r>
            <a:r>
              <a:rPr lang="zh-CN" altLang="en-US" sz="1600">
                <a:latin typeface="+mn-ea"/>
                <a:cs typeface="+mn-ea"/>
              </a:rPr>
              <a:t>；</a:t>
            </a:r>
            <a:endParaRPr lang="zh-CN" altLang="en-US" sz="1600">
              <a:latin typeface="+mn-ea"/>
              <a:cs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>
                <a:latin typeface="+mn-ea"/>
                <a:cs typeface="+mn-ea"/>
              </a:rPr>
              <a:t>3</a:t>
            </a:r>
            <a:r>
              <a:rPr lang="zh-CN" altLang="en-US" sz="1600">
                <a:latin typeface="+mn-ea"/>
                <a:cs typeface="+mn-ea"/>
              </a:rPr>
              <a:t>、数据库：</a:t>
            </a:r>
            <a:r>
              <a:rPr lang="en-US" altLang="zh-CN" sz="1600">
                <a:latin typeface="+mn-ea"/>
                <a:cs typeface="+mn-ea"/>
              </a:rPr>
              <a:t>MySQL</a:t>
            </a:r>
            <a:r>
              <a:rPr lang="zh-CN" altLang="en-US" sz="1600">
                <a:latin typeface="+mn-ea"/>
                <a:cs typeface="+mn-ea"/>
              </a:rPr>
              <a:t>，主从复制。</a:t>
            </a:r>
            <a:endParaRPr lang="zh-CN" altLang="en-US" sz="1600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8665" y="487045"/>
            <a:ext cx="1256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方案二</a:t>
            </a:r>
            <a:endParaRPr lang="zh-CN" altLang="en-US" sz="2800" b="1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48665" y="487045"/>
            <a:ext cx="1718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方案</a:t>
            </a:r>
            <a:r>
              <a:rPr lang="zh-CN" altLang="en-US" sz="2800" b="1"/>
              <a:t>选择</a:t>
            </a:r>
            <a:endParaRPr lang="zh-CN" altLang="en-US" sz="2800" b="1"/>
          </a:p>
        </p:txBody>
      </p:sp>
      <p:sp>
        <p:nvSpPr>
          <p:cNvPr id="7" name="文本框 6"/>
          <p:cNvSpPr txBox="1"/>
          <p:nvPr/>
        </p:nvSpPr>
        <p:spPr>
          <a:xfrm>
            <a:off x="748665" y="1537970"/>
            <a:ext cx="1066546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 sz="1600">
                <a:latin typeface="+mn-ea"/>
                <a:cs typeface="+mn-ea"/>
              </a:rPr>
              <a:t>1</a:t>
            </a:r>
            <a:r>
              <a:rPr lang="zh-CN" altLang="en-US" sz="1600">
                <a:latin typeface="+mn-ea"/>
                <a:cs typeface="+mn-ea"/>
              </a:rPr>
              <a:t>、根据项目特点，</a:t>
            </a:r>
            <a:r>
              <a:rPr lang="en-US" altLang="zh-CN" sz="1600">
                <a:latin typeface="+mn-ea"/>
                <a:cs typeface="+mn-ea"/>
              </a:rPr>
              <a:t>3</a:t>
            </a:r>
            <a:r>
              <a:rPr lang="zh-CN" altLang="en-US" sz="1600">
                <a:latin typeface="+mn-ea"/>
                <a:cs typeface="+mn-ea"/>
              </a:rPr>
              <a:t>人团队，</a:t>
            </a:r>
            <a:r>
              <a:rPr lang="en-US" altLang="zh-CN" sz="1600">
                <a:latin typeface="+mn-ea"/>
                <a:cs typeface="+mn-ea"/>
              </a:rPr>
              <a:t>1000</a:t>
            </a:r>
            <a:r>
              <a:rPr lang="zh-CN" altLang="en-US" sz="1600">
                <a:latin typeface="+mn-ea"/>
                <a:cs typeface="+mn-ea"/>
              </a:rPr>
              <a:t>个学生的系统，不需要引入微服务，遵从简单</a:t>
            </a:r>
            <a:r>
              <a:rPr lang="zh-CN" altLang="en-US" sz="1600">
                <a:latin typeface="+mn-ea"/>
                <a:cs typeface="+mn-ea"/>
              </a:rPr>
              <a:t>原则；</a:t>
            </a:r>
            <a:endParaRPr lang="zh-CN" altLang="en-US" sz="1600">
              <a:latin typeface="+mn-ea"/>
              <a:cs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>
                <a:latin typeface="+mn-ea"/>
                <a:cs typeface="+mn-ea"/>
              </a:rPr>
              <a:t>2</a:t>
            </a:r>
            <a:r>
              <a:rPr lang="zh-CN" altLang="en-US" sz="1600">
                <a:latin typeface="+mn-ea"/>
                <a:cs typeface="+mn-ea"/>
              </a:rPr>
              <a:t>、由于</a:t>
            </a:r>
            <a:r>
              <a:rPr lang="en-US" altLang="zh-CN" sz="1600">
                <a:latin typeface="+mn-ea"/>
                <a:cs typeface="+mn-ea"/>
              </a:rPr>
              <a:t>PHP</a:t>
            </a:r>
            <a:r>
              <a:rPr lang="zh-CN" altLang="en-US" sz="1600">
                <a:latin typeface="+mn-ea"/>
                <a:cs typeface="+mn-ea"/>
              </a:rPr>
              <a:t>有个高手，而且</a:t>
            </a:r>
            <a:r>
              <a:rPr lang="en-US" altLang="zh-CN" sz="1600">
                <a:latin typeface="+mn-ea"/>
                <a:cs typeface="+mn-ea"/>
                <a:sym typeface="+mn-ea"/>
              </a:rPr>
              <a:t>PHP</a:t>
            </a:r>
            <a:r>
              <a:rPr lang="zh-CN" altLang="en-US" sz="1600">
                <a:latin typeface="+mn-ea"/>
                <a:cs typeface="+mn-ea"/>
                <a:sym typeface="+mn-ea"/>
              </a:rPr>
              <a:t>入门相对简单，在高手的带领下，更容易写出高质量的系统</a:t>
            </a:r>
            <a:r>
              <a:rPr lang="zh-CN" altLang="en-US" sz="1600">
                <a:latin typeface="+mn-ea"/>
                <a:cs typeface="+mn-ea"/>
              </a:rPr>
              <a:t>；</a:t>
            </a:r>
            <a:endParaRPr lang="zh-CN" altLang="en-US" sz="1600">
              <a:latin typeface="+mn-ea"/>
              <a:cs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>
                <a:latin typeface="+mn-ea"/>
                <a:cs typeface="+mn-ea"/>
              </a:rPr>
              <a:t>3</a:t>
            </a:r>
            <a:r>
              <a:rPr lang="zh-CN" altLang="en-US" sz="1600">
                <a:latin typeface="+mn-ea"/>
                <a:cs typeface="+mn-ea"/>
              </a:rPr>
              <a:t>、对于学生系统这种小型应用，</a:t>
            </a:r>
            <a:r>
              <a:rPr lang="en-US" altLang="zh-CN" sz="1600">
                <a:latin typeface="+mn-ea"/>
                <a:cs typeface="+mn-ea"/>
              </a:rPr>
              <a:t>PHP</a:t>
            </a:r>
            <a:r>
              <a:rPr lang="zh-CN" altLang="en-US" sz="1600">
                <a:latin typeface="+mn-ea"/>
                <a:cs typeface="+mn-ea"/>
              </a:rPr>
              <a:t>完全可以胜任，价格也相对便宜，满足合适</a:t>
            </a:r>
            <a:r>
              <a:rPr lang="zh-CN" altLang="en-US" sz="1600">
                <a:latin typeface="+mn-ea"/>
                <a:cs typeface="+mn-ea"/>
              </a:rPr>
              <a:t>原则；</a:t>
            </a:r>
            <a:endParaRPr lang="zh-CN" altLang="en-US" sz="1600">
              <a:latin typeface="+mn-ea"/>
              <a:cs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>
                <a:latin typeface="+mn-ea"/>
                <a:cs typeface="+mn-ea"/>
              </a:rPr>
              <a:t>4</a:t>
            </a:r>
            <a:r>
              <a:rPr lang="zh-CN" altLang="en-US" sz="1600">
                <a:latin typeface="+mn-ea"/>
                <a:cs typeface="+mn-ea"/>
              </a:rPr>
              <a:t>、毕业设计属于一次性交付，无需考虑后续的</a:t>
            </a:r>
            <a:r>
              <a:rPr lang="zh-CN" altLang="en-US" sz="1600">
                <a:latin typeface="+mn-ea"/>
                <a:cs typeface="+mn-ea"/>
              </a:rPr>
              <a:t>演进。</a:t>
            </a:r>
            <a:endParaRPr lang="zh-CN" altLang="en-US" sz="1600">
              <a:latin typeface="+mn-ea"/>
              <a:cs typeface="+mn-ea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600">
                <a:latin typeface="+mn-ea"/>
                <a:cs typeface="+mn-ea"/>
              </a:rPr>
              <a:t>综合以上三点，选择</a:t>
            </a:r>
            <a:r>
              <a:rPr lang="zh-CN" altLang="en-US" sz="1600">
                <a:latin typeface="+mn-ea"/>
                <a:cs typeface="+mn-ea"/>
              </a:rPr>
              <a:t>方案一。</a:t>
            </a:r>
            <a:endParaRPr lang="zh-CN" altLang="en-US" sz="160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WPS 演示</Application>
  <PresentationFormat>宽屏</PresentationFormat>
  <Paragraphs>110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Arial Black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Bob</cp:lastModifiedBy>
  <cp:revision>175</cp:revision>
  <dcterms:created xsi:type="dcterms:W3CDTF">2019-06-19T02:08:00Z</dcterms:created>
  <dcterms:modified xsi:type="dcterms:W3CDTF">2021-10-17T14:23:59Z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CF88C748395344E482CD8912AE063E98</vt:lpwstr>
  </property>
</Properties>
</file>