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1" r:id="rId6"/>
    <p:sldId id="262" r:id="rId7"/>
    <p:sldId id="263" r:id="rId8"/>
    <p:sldId id="260" r:id="rId9"/>
    <p:sldId id="264" r:id="rId10"/>
    <p:sldId id="265" r:id="rId11"/>
  </p:sldIdLst>
  <p:sldSz cx="12192000" cy="6858000"/>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00" autoAdjust="0"/>
  </p:normalViewPr>
  <p:slideViewPr>
    <p:cSldViewPr snapToGrid="0">
      <p:cViewPr varScale="1">
        <p:scale>
          <a:sx n="59" d="100"/>
          <a:sy n="59" d="100"/>
        </p:scale>
        <p:origin x="117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96221A-7B75-4797-81DF-76F36DA7652F}"/>
              </a:ext>
            </a:extLst>
          </p:cNvPr>
          <p:cNvSpPr>
            <a:spLocks noGrp="1"/>
          </p:cNvSpPr>
          <p:nvPr>
            <p:ph type="hdr" sz="quarter"/>
          </p:nvPr>
        </p:nvSpPr>
        <p:spPr>
          <a:xfrm>
            <a:off x="0" y="1"/>
            <a:ext cx="2984871" cy="502676"/>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1CA9D16F-BFE6-4EB3-A925-A74E920E9AF9}"/>
              </a:ext>
            </a:extLst>
          </p:cNvPr>
          <p:cNvSpPr>
            <a:spLocks noGrp="1"/>
          </p:cNvSpPr>
          <p:nvPr>
            <p:ph type="dt" sz="quarter" idx="1"/>
          </p:nvPr>
        </p:nvSpPr>
        <p:spPr>
          <a:xfrm>
            <a:off x="3901698" y="1"/>
            <a:ext cx="2984871" cy="502676"/>
          </a:xfrm>
          <a:prstGeom prst="rect">
            <a:avLst/>
          </a:prstGeom>
        </p:spPr>
        <p:txBody>
          <a:bodyPr vert="horz" lIns="96606" tIns="48303" rIns="96606" bIns="48303" rtlCol="0"/>
          <a:lstStyle>
            <a:lvl1pPr algn="r">
              <a:defRPr sz="1300"/>
            </a:lvl1pPr>
          </a:lstStyle>
          <a:p>
            <a:fld id="{B1FA88B1-0E78-4666-8176-1CBA0685405B}" type="datetimeFigureOut">
              <a:rPr kumimoji="1" lang="ja-JP" altLang="en-US" smtClean="0"/>
              <a:t>2021/12/21</a:t>
            </a:fld>
            <a:endParaRPr kumimoji="1" lang="ja-JP" altLang="en-US"/>
          </a:p>
        </p:txBody>
      </p:sp>
      <p:sp>
        <p:nvSpPr>
          <p:cNvPr id="4" name="フッター プレースホルダー 3">
            <a:extLst>
              <a:ext uri="{FF2B5EF4-FFF2-40B4-BE49-F238E27FC236}">
                <a16:creationId xmlns:a16="http://schemas.microsoft.com/office/drawing/2014/main" id="{BBB507B7-9D26-4B5A-8ABC-7E4638837DDE}"/>
              </a:ext>
            </a:extLst>
          </p:cNvPr>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51CF611C-A598-4533-85E6-C0EE4D909A82}"/>
              </a:ext>
            </a:extLst>
          </p:cNvPr>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E65EEAEA-99C5-40C5-BC19-B443493CFB88}" type="slidenum">
              <a:rPr kumimoji="1" lang="ja-JP" altLang="en-US" smtClean="0"/>
              <a:t>‹#›</a:t>
            </a:fld>
            <a:endParaRPr kumimoji="1" lang="ja-JP" altLang="en-US"/>
          </a:p>
        </p:txBody>
      </p:sp>
    </p:spTree>
    <p:extLst>
      <p:ext uri="{BB962C8B-B14F-4D97-AF65-F5344CB8AC3E}">
        <p14:creationId xmlns:p14="http://schemas.microsoft.com/office/powerpoint/2010/main" val="3389001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676"/>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1"/>
            <a:ext cx="2984871" cy="502676"/>
          </a:xfrm>
          <a:prstGeom prst="rect">
            <a:avLst/>
          </a:prstGeom>
        </p:spPr>
        <p:txBody>
          <a:bodyPr vert="horz" lIns="96606" tIns="48303" rIns="96606" bIns="48303" rtlCol="0"/>
          <a:lstStyle>
            <a:lvl1pPr algn="r">
              <a:defRPr sz="1300"/>
            </a:lvl1pPr>
          </a:lstStyle>
          <a:p>
            <a:fld id="{CF31807D-8DE6-4BFF-B931-EF1C2741D96A}" type="datetimeFigureOut">
              <a:rPr kumimoji="1" lang="ja-JP" altLang="en-US" smtClean="0"/>
              <a:t>2021/12/21</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endParaRPr lang="ja-JP" altLang="en-US"/>
          </a:p>
        </p:txBody>
      </p:sp>
      <p:sp>
        <p:nvSpPr>
          <p:cNvPr id="5" name="ノート プレースホルダー 4"/>
          <p:cNvSpPr>
            <a:spLocks noGrp="1"/>
          </p:cNvSpPr>
          <p:nvPr>
            <p:ph type="body" sz="quarter" idx="3"/>
          </p:nvPr>
        </p:nvSpPr>
        <p:spPr>
          <a:xfrm>
            <a:off x="688817" y="4821505"/>
            <a:ext cx="5510530" cy="3944869"/>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19F02D7F-B01B-4E73-BEDF-E6120DFA096B}" type="slidenum">
              <a:rPr kumimoji="1" lang="ja-JP" altLang="en-US" smtClean="0"/>
              <a:t>‹#›</a:t>
            </a:fld>
            <a:endParaRPr kumimoji="1" lang="ja-JP" altLang="en-US"/>
          </a:p>
        </p:txBody>
      </p:sp>
    </p:spTree>
    <p:extLst>
      <p:ext uri="{BB962C8B-B14F-4D97-AF65-F5344CB8AC3E}">
        <p14:creationId xmlns:p14="http://schemas.microsoft.com/office/powerpoint/2010/main" val="34984424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SAS</a:t>
            </a:r>
            <a:r>
              <a:rPr kumimoji="1" lang="ja-JP" altLang="en-US" dirty="0"/>
              <a:t>を利用したセキュアな組込システム開発」と題しまして、計算機・ソフトウェアシステム研究室の内山田隆太が発表致します。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0</a:t>
            </a:fld>
            <a:endParaRPr kumimoji="1" lang="ja-JP" altLang="en-US"/>
          </a:p>
        </p:txBody>
      </p:sp>
    </p:spTree>
    <p:extLst>
      <p:ext uri="{BB962C8B-B14F-4D97-AF65-F5344CB8AC3E}">
        <p14:creationId xmlns:p14="http://schemas.microsoft.com/office/powerpoint/2010/main" val="2945244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現在の進捗と今後の取り組みを報告いたします。</a:t>
            </a:r>
            <a:endParaRPr kumimoji="1" lang="en-US" altLang="ja-JP" dirty="0"/>
          </a:p>
          <a:p>
            <a:r>
              <a:rPr kumimoji="1" lang="ja-JP" altLang="en-US" dirty="0"/>
              <a:t>現在、先ほど説明した担当の実装を行っています。</a:t>
            </a:r>
            <a:endParaRPr kumimoji="1" lang="en-US" altLang="ja-JP" dirty="0"/>
          </a:p>
          <a:p>
            <a:r>
              <a:rPr kumimoji="1" lang="ja-JP" altLang="en-US" dirty="0"/>
              <a:t>通信プログラム、</a:t>
            </a:r>
            <a:r>
              <a:rPr kumimoji="1" lang="en-US" altLang="ja-JP" dirty="0"/>
              <a:t>SAS-L2</a:t>
            </a:r>
            <a:r>
              <a:rPr kumimoji="1" lang="ja-JP" altLang="en-US" dirty="0"/>
              <a:t>認証プログラム、暗号化通信プログラムを作成し、それぞれを制御するプログラムを用いて統合することまで完了しています。</a:t>
            </a:r>
            <a:endParaRPr kumimoji="1" lang="en-US" altLang="ja-JP" dirty="0"/>
          </a:p>
          <a:p>
            <a:r>
              <a:rPr kumimoji="1" lang="ja-JP" altLang="en-US" dirty="0"/>
              <a:t>今後の取り組みは、データベースの操作、例外処理の実装を行い、</a:t>
            </a:r>
            <a:r>
              <a:rPr kumimoji="1" lang="en-US" altLang="ja-JP" dirty="0" err="1"/>
              <a:t>Arudino</a:t>
            </a:r>
            <a:r>
              <a:rPr kumimoji="1" lang="ja-JP" altLang="en-US" dirty="0"/>
              <a:t>との統合・動作確認・機能の評価を行っていくことです。</a:t>
            </a:r>
            <a:endParaRPr kumimoji="1" lang="en-US" altLang="ja-JP" dirty="0"/>
          </a:p>
          <a:p>
            <a:r>
              <a:rPr kumimoji="1" lang="ja-JP" altLang="en-US" dirty="0"/>
              <a:t>以上で中間報告を終わります。ご清聴ありがとうございました。</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9</a:t>
            </a:fld>
            <a:endParaRPr kumimoji="1" lang="ja-JP" altLang="en-US"/>
          </a:p>
        </p:txBody>
      </p:sp>
    </p:spTree>
    <p:extLst>
      <p:ext uri="{BB962C8B-B14F-4D97-AF65-F5344CB8AC3E}">
        <p14:creationId xmlns:p14="http://schemas.microsoft.com/office/powerpoint/2010/main" val="178961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発表の流れはこのようになります。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a:t>
            </a:fld>
            <a:endParaRPr kumimoji="1" lang="ja-JP" altLang="en-US"/>
          </a:p>
        </p:txBody>
      </p:sp>
    </p:spTree>
    <p:extLst>
      <p:ext uri="{BB962C8B-B14F-4D97-AF65-F5344CB8AC3E}">
        <p14:creationId xmlns:p14="http://schemas.microsoft.com/office/powerpoint/2010/main" val="176491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研究の背景を説明いたします。</a:t>
            </a:r>
            <a:endParaRPr kumimoji="1" lang="en-US" altLang="ja-JP" dirty="0"/>
          </a:p>
          <a:p>
            <a:r>
              <a:rPr kumimoji="1" lang="ja-JP" altLang="en-US" dirty="0"/>
              <a:t>近年、広く普及されている</a:t>
            </a:r>
            <a:r>
              <a:rPr kumimoji="1" lang="en-US" altLang="ja-JP" dirty="0"/>
              <a:t>IoT</a:t>
            </a:r>
            <a:r>
              <a:rPr kumimoji="1" lang="ja-JP" altLang="en-US" dirty="0"/>
              <a:t>機器は、無線通信において、データの盗聴や改ざん、なりすましなどの攻撃を受ける可能性があります。</a:t>
            </a:r>
            <a:endParaRPr kumimoji="1" lang="en-US" altLang="ja-JP" dirty="0"/>
          </a:p>
          <a:p>
            <a:r>
              <a:rPr kumimoji="1" lang="ja-JP" altLang="en-US" dirty="0"/>
              <a:t>その対策として、認証機能および暗号通信機能を</a:t>
            </a:r>
            <a:r>
              <a:rPr kumimoji="1" lang="en-US" altLang="ja-JP" dirty="0"/>
              <a:t>IoT</a:t>
            </a:r>
            <a:r>
              <a:rPr kumimoji="1" lang="ja-JP" altLang="en-US" dirty="0"/>
              <a:t>機器に搭載する必要があります。</a:t>
            </a:r>
            <a:endParaRPr kumimoji="1" lang="en-US" altLang="ja-JP" dirty="0"/>
          </a:p>
          <a:p>
            <a:r>
              <a:rPr kumimoji="1" lang="ja-JP" altLang="en-US" dirty="0"/>
              <a:t>しかしながら、</a:t>
            </a:r>
            <a:r>
              <a:rPr kumimoji="1" lang="en-US" altLang="ja-JP" dirty="0"/>
              <a:t>IoT</a:t>
            </a:r>
            <a:r>
              <a:rPr kumimoji="1" lang="ja-JP" altLang="en-US" dirty="0"/>
              <a:t>機器の中には処理能力の低いものもあり、そのような機器には従来の認証方式や暗号方式は搭載が不可能であるという問題点があります。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2</a:t>
            </a:fld>
            <a:endParaRPr kumimoji="1" lang="ja-JP" altLang="en-US"/>
          </a:p>
        </p:txBody>
      </p:sp>
    </p:spTree>
    <p:extLst>
      <p:ext uri="{BB962C8B-B14F-4D97-AF65-F5344CB8AC3E}">
        <p14:creationId xmlns:p14="http://schemas.microsoft.com/office/powerpoint/2010/main" val="189689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処理負荷の小さい</a:t>
            </a:r>
            <a:r>
              <a:rPr kumimoji="1" lang="en-US" altLang="ja-JP" dirty="0"/>
              <a:t>IoT</a:t>
            </a:r>
            <a:r>
              <a:rPr kumimoji="1" lang="ja-JP" altLang="en-US" dirty="0"/>
              <a:t>機器に対しても搭載可能な、</a:t>
            </a:r>
            <a:endParaRPr kumimoji="1" lang="en-US" altLang="ja-JP" dirty="0"/>
          </a:p>
          <a:p>
            <a:r>
              <a:rPr kumimoji="1" lang="ja-JP" altLang="en-US" dirty="0"/>
              <a:t>片方の処理負荷が非常に小さい「</a:t>
            </a:r>
            <a:r>
              <a:rPr kumimoji="1" lang="en-US" altLang="ja-JP" dirty="0"/>
              <a:t>SAS-L2</a:t>
            </a:r>
            <a:r>
              <a:rPr kumimoji="1" lang="ja-JP" altLang="en-US" dirty="0"/>
              <a:t>」認証方式および、「</a:t>
            </a:r>
            <a:r>
              <a:rPr kumimoji="1" lang="en-US" altLang="ja-JP" dirty="0"/>
              <a:t>SAS-L2</a:t>
            </a:r>
            <a:r>
              <a:rPr kumimoji="1" lang="ja-JP" altLang="en-US" dirty="0"/>
              <a:t>」認証アルゴリズムを用いた暗号通信を実装することで、</a:t>
            </a:r>
            <a:r>
              <a:rPr kumimoji="1" lang="en-US" altLang="ja-JP" dirty="0"/>
              <a:t>/</a:t>
            </a:r>
          </a:p>
          <a:p>
            <a:r>
              <a:rPr kumimoji="1" lang="ja-JP" altLang="en-US" dirty="0"/>
              <a:t>処理負荷の小さい</a:t>
            </a:r>
            <a:r>
              <a:rPr kumimoji="1" lang="en-US" altLang="ja-JP" dirty="0"/>
              <a:t>IoT</a:t>
            </a:r>
            <a:r>
              <a:rPr kumimoji="1" lang="ja-JP" altLang="en-US" dirty="0"/>
              <a:t>機器に対し、セキュリティ機能を搭載できるシステムを実装することが、本研究の目的になります。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3</a:t>
            </a:fld>
            <a:endParaRPr kumimoji="1" lang="ja-JP" altLang="en-US"/>
          </a:p>
        </p:txBody>
      </p:sp>
    </p:spTree>
    <p:extLst>
      <p:ext uri="{BB962C8B-B14F-4D97-AF65-F5344CB8AC3E}">
        <p14:creationId xmlns:p14="http://schemas.microsoft.com/office/powerpoint/2010/main" val="189907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本研究で実装する「</a:t>
            </a:r>
            <a:r>
              <a:rPr kumimoji="1" lang="en-US" altLang="ja-JP" dirty="0"/>
              <a:t>SAS-L2</a:t>
            </a:r>
            <a:r>
              <a:rPr kumimoji="1" lang="ja-JP" altLang="en-US" dirty="0"/>
              <a:t>」のアルゴリズムの概要を説明いたします。</a:t>
            </a:r>
            <a:endParaRPr kumimoji="1" lang="en-US" altLang="ja-JP" dirty="0"/>
          </a:p>
          <a:p>
            <a:r>
              <a:rPr kumimoji="1" lang="en-US" altLang="ja-JP" dirty="0"/>
              <a:t>SAS-L2</a:t>
            </a:r>
            <a:r>
              <a:rPr kumimoji="1" lang="ja-JP" altLang="en-US" dirty="0"/>
              <a:t>の特徴として、</a:t>
            </a:r>
            <a:r>
              <a:rPr kumimoji="1" lang="en-US" altLang="ja-JP" dirty="0"/>
              <a:t>/</a:t>
            </a:r>
            <a:r>
              <a:rPr kumimoji="1" lang="ja-JP" altLang="en-US" dirty="0"/>
              <a:t>共通鍵である今回認証情報と次回認証情報の</a:t>
            </a:r>
            <a:r>
              <a:rPr kumimoji="1" lang="en-US" altLang="ja-JP" dirty="0"/>
              <a:t>2</a:t>
            </a:r>
            <a:r>
              <a:rPr kumimoji="1" lang="ja-JP" altLang="en-US" dirty="0"/>
              <a:t>つを用いて暗号化することで、</a:t>
            </a:r>
            <a:endParaRPr kumimoji="1" lang="en-US" altLang="ja-JP" dirty="0"/>
          </a:p>
          <a:p>
            <a:r>
              <a:rPr kumimoji="1" lang="ja-JP" altLang="en-US" dirty="0"/>
              <a:t>共通鍵を直接ネットワークに流さずに認証を行い、認証情報を更新することができます。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4</a:t>
            </a:fld>
            <a:endParaRPr kumimoji="1" lang="ja-JP" altLang="en-US"/>
          </a:p>
        </p:txBody>
      </p:sp>
    </p:spTree>
    <p:extLst>
      <p:ext uri="{BB962C8B-B14F-4D97-AF65-F5344CB8AC3E}">
        <p14:creationId xmlns:p14="http://schemas.microsoft.com/office/powerpoint/2010/main" val="218272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さらに、ユーザー側の演算が</a:t>
            </a:r>
            <a:r>
              <a:rPr kumimoji="1" lang="en-US" altLang="ja-JP" dirty="0"/>
              <a:t>/</a:t>
            </a:r>
            <a:r>
              <a:rPr kumimoji="1" lang="ja-JP" altLang="en-US" dirty="0"/>
              <a:t>赤枠の部分のみとなり、ユーザー側の処理負荷が非常に小さくなります。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5</a:t>
            </a:fld>
            <a:endParaRPr kumimoji="1" lang="ja-JP" altLang="en-US"/>
          </a:p>
        </p:txBody>
      </p:sp>
    </p:spTree>
    <p:extLst>
      <p:ext uri="{BB962C8B-B14F-4D97-AF65-F5344CB8AC3E}">
        <p14:creationId xmlns:p14="http://schemas.microsoft.com/office/powerpoint/2010/main" val="159651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SAS-L2</a:t>
            </a:r>
            <a:r>
              <a:rPr kumimoji="1" lang="ja-JP" altLang="en-US" dirty="0"/>
              <a:t>を利用した暗号化通信」のアルゴリズムの概要を説明いたします。</a:t>
            </a:r>
            <a:endParaRPr kumimoji="1" lang="en-US" altLang="ja-JP" dirty="0"/>
          </a:p>
          <a:p>
            <a:r>
              <a:rPr kumimoji="1" lang="en-US" altLang="ja-JP" dirty="0"/>
              <a:t>SAS-L2</a:t>
            </a:r>
            <a:r>
              <a:rPr kumimoji="1" lang="ja-JP" altLang="en-US" dirty="0"/>
              <a:t>で生成した共通鍵でデータを暗号化し、共通鍵の更新を行います。</a:t>
            </a:r>
            <a:endParaRPr kumimoji="1" lang="en-US" altLang="ja-JP" dirty="0"/>
          </a:p>
          <a:p>
            <a:r>
              <a:rPr kumimoji="1" lang="ja-JP" altLang="en-US" dirty="0"/>
              <a:t>この方法には、毎回違う共通鍵を使用でき、共通鍵が直接ネットワークに流れないという利点があります。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6</a:t>
            </a:fld>
            <a:endParaRPr kumimoji="1" lang="ja-JP" altLang="en-US"/>
          </a:p>
        </p:txBody>
      </p:sp>
    </p:spTree>
    <p:extLst>
      <p:ext uri="{BB962C8B-B14F-4D97-AF65-F5344CB8AC3E}">
        <p14:creationId xmlns:p14="http://schemas.microsoft.com/office/powerpoint/2010/main" val="425065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本研究で実装するシステムの概要を説明いたします。</a:t>
            </a:r>
            <a:endParaRPr kumimoji="1" lang="en-US" altLang="ja-JP" dirty="0"/>
          </a:p>
          <a:p>
            <a:r>
              <a:rPr kumimoji="1" lang="ja-JP" altLang="en-US" dirty="0"/>
              <a:t>本研究では、ユーザーに</a:t>
            </a:r>
            <a:r>
              <a:rPr kumimoji="1" lang="en-US" altLang="ja-JP" dirty="0" err="1"/>
              <a:t>Arudino</a:t>
            </a:r>
            <a:r>
              <a:rPr kumimoji="1" lang="ja-JP" altLang="en-US" dirty="0"/>
              <a:t>、サーバーに</a:t>
            </a:r>
            <a:r>
              <a:rPr kumimoji="1" lang="en-US" altLang="ja-JP" dirty="0"/>
              <a:t>RASPBERRY Pi</a:t>
            </a:r>
            <a:r>
              <a:rPr kumimoji="1" lang="ja-JP" altLang="en-US" dirty="0"/>
              <a:t>を使用します。</a:t>
            </a:r>
            <a:endParaRPr kumimoji="1" lang="en-US" altLang="ja-JP" dirty="0"/>
          </a:p>
          <a:p>
            <a:r>
              <a:rPr kumimoji="1" lang="en-US" altLang="ja-JP" dirty="0"/>
              <a:t>/</a:t>
            </a:r>
            <a:r>
              <a:rPr kumimoji="1" lang="ja-JP" altLang="en-US" dirty="0"/>
              <a:t>はじめに、</a:t>
            </a:r>
            <a:r>
              <a:rPr kumimoji="1" lang="en-US" altLang="ja-JP" dirty="0" err="1"/>
              <a:t>Arudino</a:t>
            </a:r>
            <a:r>
              <a:rPr kumimoji="1" lang="ja-JP" altLang="en-US" dirty="0"/>
              <a:t>から</a:t>
            </a:r>
            <a:r>
              <a:rPr kumimoji="1" lang="en-US" altLang="ja-JP" dirty="0"/>
              <a:t>RASPBERRY PI</a:t>
            </a:r>
            <a:r>
              <a:rPr kumimoji="1" lang="ja-JP" altLang="en-US" dirty="0"/>
              <a:t>に認証要請をし、認証を行います。</a:t>
            </a:r>
            <a:endParaRPr kumimoji="1" lang="en-US" altLang="ja-JP" dirty="0"/>
          </a:p>
          <a:p>
            <a:r>
              <a:rPr kumimoji="1" lang="en-US" altLang="ja-JP" dirty="0"/>
              <a:t>/</a:t>
            </a:r>
            <a:r>
              <a:rPr kumimoji="1" lang="ja-JP" altLang="en-US" dirty="0"/>
              <a:t>認証が成功すると、</a:t>
            </a:r>
            <a:r>
              <a:rPr kumimoji="1" lang="en-US" altLang="ja-JP" dirty="0"/>
              <a:t>/</a:t>
            </a:r>
            <a:r>
              <a:rPr kumimoji="1" lang="ja-JP" altLang="en-US" dirty="0"/>
              <a:t>センサの値を</a:t>
            </a:r>
            <a:r>
              <a:rPr kumimoji="1" lang="en-US" altLang="ja-JP" dirty="0" err="1"/>
              <a:t>Arudino</a:t>
            </a:r>
            <a:r>
              <a:rPr kumimoji="1" lang="ja-JP" altLang="en-US" dirty="0"/>
              <a:t>で暗号化し、</a:t>
            </a:r>
            <a:r>
              <a:rPr kumimoji="1" lang="en-US" altLang="ja-JP" dirty="0"/>
              <a:t>RASPBERRY PI</a:t>
            </a:r>
            <a:r>
              <a:rPr kumimoji="1" lang="ja-JP" altLang="en-US" dirty="0"/>
              <a:t>に送信します。</a:t>
            </a:r>
            <a:endParaRPr kumimoji="1" lang="en-US" altLang="ja-JP" dirty="0"/>
          </a:p>
          <a:p>
            <a:r>
              <a:rPr kumimoji="1" lang="en-US" altLang="ja-JP" dirty="0"/>
              <a:t>/</a:t>
            </a:r>
            <a:r>
              <a:rPr kumimoji="1" lang="ja-JP" altLang="en-US" dirty="0"/>
              <a:t>その値を復号し、</a:t>
            </a:r>
            <a:r>
              <a:rPr kumimoji="1" lang="en-US" altLang="ja-JP" dirty="0"/>
              <a:t>/</a:t>
            </a:r>
            <a:r>
              <a:rPr kumimoji="1" lang="ja-JP" altLang="en-US" dirty="0"/>
              <a:t>データベースに保存する、という流れになっています。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7</a:t>
            </a:fld>
            <a:endParaRPr kumimoji="1" lang="ja-JP" altLang="en-US"/>
          </a:p>
        </p:txBody>
      </p:sp>
    </p:spTree>
    <p:extLst>
      <p:ext uri="{BB962C8B-B14F-4D97-AF65-F5344CB8AC3E}">
        <p14:creationId xmlns:p14="http://schemas.microsoft.com/office/powerpoint/2010/main" val="241208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本研究の開発方針を説明いたします。</a:t>
            </a:r>
            <a:endParaRPr kumimoji="1" lang="en-US" altLang="ja-JP" dirty="0"/>
          </a:p>
          <a:p>
            <a:r>
              <a:rPr kumimoji="1" lang="ja-JP" altLang="en-US" dirty="0"/>
              <a:t>本研究は、浅野さんと内山田の</a:t>
            </a:r>
            <a:r>
              <a:rPr kumimoji="1" lang="en-US" altLang="ja-JP" dirty="0"/>
              <a:t>2</a:t>
            </a:r>
            <a:r>
              <a:rPr kumimoji="1" lang="ja-JP" altLang="en-US" dirty="0"/>
              <a:t>人で行っています。</a:t>
            </a:r>
            <a:endParaRPr kumimoji="1" lang="en-US" altLang="ja-JP" dirty="0"/>
          </a:p>
          <a:p>
            <a:r>
              <a:rPr kumimoji="1" lang="en-US" altLang="ja-JP" dirty="0"/>
              <a:t>UML</a:t>
            </a:r>
            <a:r>
              <a:rPr kumimoji="1" lang="ja-JP" altLang="en-US" dirty="0"/>
              <a:t>でシステムの設計を行い、ユーザーとサーバーで作業を分担しています。</a:t>
            </a:r>
            <a:endParaRPr kumimoji="1" lang="en-US" altLang="ja-JP" dirty="0"/>
          </a:p>
          <a:p>
            <a:r>
              <a:rPr kumimoji="1" lang="ja-JP" altLang="en-US" dirty="0"/>
              <a:t>私はサーバーの実装を担当しており、右のクラス図のオレンジの枠の実装をおこなっておいます。</a:t>
            </a:r>
            <a:endParaRPr kumimoji="1" lang="en-US" altLang="ja-JP" dirty="0"/>
          </a:p>
          <a:p>
            <a:r>
              <a:rPr kumimoji="1" lang="ja-JP" altLang="en-US" dirty="0"/>
              <a:t>それぞれの実装が完了したら、統合・テスト・評価を行っていきます。</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8</a:t>
            </a:fld>
            <a:endParaRPr kumimoji="1" lang="ja-JP" altLang="en-US"/>
          </a:p>
        </p:txBody>
      </p:sp>
    </p:spTree>
    <p:extLst>
      <p:ext uri="{BB962C8B-B14F-4D97-AF65-F5344CB8AC3E}">
        <p14:creationId xmlns:p14="http://schemas.microsoft.com/office/powerpoint/2010/main" val="124980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0A77AE-D8C2-4128-90CA-55E984588DED}" type="datetime1">
              <a:rPr kumimoji="1" lang="ja-JP" altLang="en-US" smtClean="0"/>
              <a:t>2021/12/21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749544" y="6446837"/>
            <a:ext cx="1312025" cy="365125"/>
          </a:xfrm>
        </p:spPr>
        <p:txBody>
          <a:bodyPr/>
          <a:lstStyle>
            <a:lvl1pPr>
              <a:defRPr sz="2400"/>
            </a:lvl1pPr>
          </a:lstStyle>
          <a:p>
            <a:fld id="{F4F43B8B-51F4-4EC7-B841-2D4487FA0573}" type="slidenum">
              <a:rPr kumimoji="1" lang="ja-JP" altLang="en-US" smtClean="0"/>
              <a:pPr/>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4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BA463A-86E1-45A7-AA03-912C841E7C39}" type="datetime1">
              <a:rPr kumimoji="1" lang="ja-JP" altLang="en-US" smtClean="0"/>
              <a:t>2021/12/21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91744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624AF7-1B2E-4B9C-BBCC-4C4158AAA844}" type="datetime1">
              <a:rPr kumimoji="1" lang="ja-JP" altLang="en-US" smtClean="0"/>
              <a:t>2021/12/21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336119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693CA0-4819-4CAC-9373-67FCB8529CCD}" type="datetime1">
              <a:rPr kumimoji="1" lang="ja-JP" altLang="en-US" smtClean="0"/>
              <a:t>2021/12/21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312468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35650D9-71D4-46A2-9E34-0556EC42F261}" type="datetime1">
              <a:rPr kumimoji="1" lang="ja-JP" altLang="en-US" smtClean="0"/>
              <a:t>2021/12/21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87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01D180A-155C-4664-BD5B-C30CDA95E605}" type="datetime1">
              <a:rPr kumimoji="1" lang="ja-JP" altLang="en-US" smtClean="0"/>
              <a:t>2021/12/21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260802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9EB2EDD-71BD-4889-BC80-6AD19BE25D19}" type="datetime1">
              <a:rPr kumimoji="1" lang="ja-JP" altLang="en-US" smtClean="0"/>
              <a:t>2021/12/21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182397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C018C1C-7291-45B8-9F16-67FC2E6451D5}" type="datetime1">
              <a:rPr kumimoji="1" lang="ja-JP" altLang="en-US" smtClean="0"/>
              <a:t>2021/12/21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lvl1pPr>
              <a:defRPr sz="2800"/>
            </a:lvl1pPr>
          </a:lstStyle>
          <a:p>
            <a:fld id="{F4F43B8B-51F4-4EC7-B841-2D4487FA0573}" type="slidenum">
              <a:rPr kumimoji="1" lang="ja-JP" altLang="en-US" smtClean="0"/>
              <a:pPr/>
              <a:t>‹#›</a:t>
            </a:fld>
            <a:endParaRPr kumimoji="1" lang="ja-JP" altLang="en-US" dirty="0"/>
          </a:p>
        </p:txBody>
      </p:sp>
    </p:spTree>
    <p:extLst>
      <p:ext uri="{BB962C8B-B14F-4D97-AF65-F5344CB8AC3E}">
        <p14:creationId xmlns:p14="http://schemas.microsoft.com/office/powerpoint/2010/main" val="155493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930CBB-9E63-4121-AB47-7F23BBC77DB8}" type="datetime1">
              <a:rPr kumimoji="1" lang="ja-JP" altLang="en-US" smtClean="0"/>
              <a:t>2021/12/21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349392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0DAC35-03CA-4CF7-97F6-FD0B0CFA695E}" type="datetime1">
              <a:rPr kumimoji="1" lang="ja-JP" altLang="en-US" smtClean="0"/>
              <a:t>2021/12/21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268317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5BE682-D164-4E15-813D-E9EF4216E563}" type="datetime1">
              <a:rPr kumimoji="1" lang="ja-JP" altLang="en-US" smtClean="0"/>
              <a:t>2021/12/21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232093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99ACFC-BBA0-46A6-B02B-ADD4B62ABFDF}" type="datetime1">
              <a:rPr kumimoji="1" lang="ja-JP" altLang="en-US" smtClean="0"/>
              <a:t>2021/12/21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F43B8B-51F4-4EC7-B841-2D4487FA057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92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DC8C1-7A83-4C37-B750-453C66AE3225}"/>
              </a:ext>
            </a:extLst>
          </p:cNvPr>
          <p:cNvSpPr>
            <a:spLocks noGrp="1"/>
          </p:cNvSpPr>
          <p:nvPr>
            <p:ph type="ctrTitle"/>
          </p:nvPr>
        </p:nvSpPr>
        <p:spPr>
          <a:xfrm>
            <a:off x="642851" y="1259380"/>
            <a:ext cx="10972800" cy="2496312"/>
          </a:xfrm>
        </p:spPr>
        <p:txBody>
          <a:bodyPr>
            <a:normAutofit/>
          </a:bodyPr>
          <a:lstStyle/>
          <a:p>
            <a:pPr algn="ctr"/>
            <a:r>
              <a:rPr kumimoji="1" lang="en-US" altLang="ja-JP" sz="6600" dirty="0"/>
              <a:t>SAS</a:t>
            </a:r>
            <a:r>
              <a:rPr kumimoji="1" lang="ja-JP" altLang="en-US" sz="6600" dirty="0"/>
              <a:t>を利用したセキュアな</a:t>
            </a:r>
            <a:br>
              <a:rPr kumimoji="1" lang="en-US" altLang="ja-JP" sz="6600" dirty="0"/>
            </a:br>
            <a:r>
              <a:rPr kumimoji="1" lang="ja-JP" altLang="en-US" sz="6600" dirty="0"/>
              <a:t>組込システム開発</a:t>
            </a:r>
          </a:p>
        </p:txBody>
      </p:sp>
      <p:sp>
        <p:nvSpPr>
          <p:cNvPr id="3" name="字幕 2">
            <a:extLst>
              <a:ext uri="{FF2B5EF4-FFF2-40B4-BE49-F238E27FC236}">
                <a16:creationId xmlns:a16="http://schemas.microsoft.com/office/drawing/2014/main" id="{DCD44317-A032-425C-8D53-02FA41F7CF76}"/>
              </a:ext>
            </a:extLst>
          </p:cNvPr>
          <p:cNvSpPr>
            <a:spLocks noGrp="1"/>
          </p:cNvSpPr>
          <p:nvPr>
            <p:ph type="subTitle" idx="1"/>
          </p:nvPr>
        </p:nvSpPr>
        <p:spPr>
          <a:xfrm>
            <a:off x="3790123" y="4589135"/>
            <a:ext cx="7315199" cy="640080"/>
          </a:xfrm>
        </p:spPr>
        <p:txBody>
          <a:bodyPr>
            <a:noAutofit/>
          </a:bodyPr>
          <a:lstStyle/>
          <a:p>
            <a:r>
              <a:rPr lang="ja-JP" altLang="en-US" dirty="0">
                <a:solidFill>
                  <a:schemeClr val="tx1"/>
                </a:solidFill>
              </a:rPr>
              <a:t>計算機・ソフトウェアシステム研究室</a:t>
            </a:r>
            <a:r>
              <a:rPr kumimoji="1" lang="ja-JP" altLang="en-US" dirty="0">
                <a:solidFill>
                  <a:schemeClr val="tx1"/>
                </a:solidFill>
              </a:rPr>
              <a:t>　　内山田隆太</a:t>
            </a:r>
          </a:p>
        </p:txBody>
      </p:sp>
      <p:sp>
        <p:nvSpPr>
          <p:cNvPr id="5" name="字幕 2">
            <a:extLst>
              <a:ext uri="{FF2B5EF4-FFF2-40B4-BE49-F238E27FC236}">
                <a16:creationId xmlns:a16="http://schemas.microsoft.com/office/drawing/2014/main" id="{82AF416D-B61A-4641-A384-4625E6BC7AB0}"/>
              </a:ext>
            </a:extLst>
          </p:cNvPr>
          <p:cNvSpPr txBox="1">
            <a:spLocks/>
          </p:cNvSpPr>
          <p:nvPr/>
        </p:nvSpPr>
        <p:spPr>
          <a:xfrm>
            <a:off x="0" y="79392"/>
            <a:ext cx="3684104" cy="6400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r>
              <a:rPr lang="ja-JP" altLang="en-US" dirty="0">
                <a:solidFill>
                  <a:schemeClr val="tx1"/>
                </a:solidFill>
              </a:rPr>
              <a:t>卒業論文研究中間報告</a:t>
            </a:r>
          </a:p>
        </p:txBody>
      </p:sp>
      <p:sp>
        <p:nvSpPr>
          <p:cNvPr id="6" name="字幕 2">
            <a:extLst>
              <a:ext uri="{FF2B5EF4-FFF2-40B4-BE49-F238E27FC236}">
                <a16:creationId xmlns:a16="http://schemas.microsoft.com/office/drawing/2014/main" id="{7B8C639E-B543-4435-93B2-09A3273314FA}"/>
              </a:ext>
            </a:extLst>
          </p:cNvPr>
          <p:cNvSpPr txBox="1">
            <a:spLocks/>
          </p:cNvSpPr>
          <p:nvPr/>
        </p:nvSpPr>
        <p:spPr>
          <a:xfrm>
            <a:off x="5056699" y="4979651"/>
            <a:ext cx="6048623" cy="6400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r>
              <a:rPr lang="ja-JP" altLang="en-US" dirty="0">
                <a:solidFill>
                  <a:schemeClr val="tx1"/>
                </a:solidFill>
              </a:rPr>
              <a:t>指導教員：　高橋寛、　王森レイ、　甲斐博</a:t>
            </a:r>
          </a:p>
        </p:txBody>
      </p:sp>
    </p:spTree>
    <p:extLst>
      <p:ext uri="{BB962C8B-B14F-4D97-AF65-F5344CB8AC3E}">
        <p14:creationId xmlns:p14="http://schemas.microsoft.com/office/powerpoint/2010/main" val="3542872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5CF53-9C54-4DCF-AFE4-C0500B9525ED}"/>
              </a:ext>
            </a:extLst>
          </p:cNvPr>
          <p:cNvSpPr>
            <a:spLocks noGrp="1"/>
          </p:cNvSpPr>
          <p:nvPr>
            <p:ph type="title"/>
          </p:nvPr>
        </p:nvSpPr>
        <p:spPr/>
        <p:txBody>
          <a:bodyPr/>
          <a:lstStyle/>
          <a:p>
            <a:r>
              <a:rPr kumimoji="1" lang="ja-JP" altLang="en-US" dirty="0"/>
              <a:t>進捗状況と</a:t>
            </a:r>
            <a:r>
              <a:rPr lang="ja-JP" altLang="en-US" dirty="0"/>
              <a:t>今後の取り組み</a:t>
            </a:r>
            <a:endParaRPr kumimoji="1" lang="ja-JP" altLang="en-US" dirty="0"/>
          </a:p>
        </p:txBody>
      </p:sp>
      <p:sp>
        <p:nvSpPr>
          <p:cNvPr id="3" name="テキスト ボックス 2">
            <a:extLst>
              <a:ext uri="{FF2B5EF4-FFF2-40B4-BE49-F238E27FC236}">
                <a16:creationId xmlns:a16="http://schemas.microsoft.com/office/drawing/2014/main" id="{9F2011EF-3F78-49A3-9171-A9BE6F908CBF}"/>
              </a:ext>
            </a:extLst>
          </p:cNvPr>
          <p:cNvSpPr txBox="1"/>
          <p:nvPr/>
        </p:nvSpPr>
        <p:spPr>
          <a:xfrm>
            <a:off x="1219191" y="1910278"/>
            <a:ext cx="10058399" cy="492443"/>
          </a:xfrm>
          <a:prstGeom prst="rect">
            <a:avLst/>
          </a:prstGeom>
          <a:noFill/>
        </p:spPr>
        <p:txBody>
          <a:bodyPr wrap="square" rtlCol="0">
            <a:spAutoFit/>
          </a:bodyPr>
          <a:lstStyle/>
          <a:p>
            <a:r>
              <a:rPr kumimoji="1" lang="ja-JP" altLang="en-US" sz="2600" dirty="0"/>
              <a:t>現在の進捗</a:t>
            </a:r>
            <a:endParaRPr kumimoji="1" lang="en-US" altLang="ja-JP" sz="2600" dirty="0"/>
          </a:p>
        </p:txBody>
      </p:sp>
      <p:sp>
        <p:nvSpPr>
          <p:cNvPr id="4" name="テキスト ボックス 3">
            <a:extLst>
              <a:ext uri="{FF2B5EF4-FFF2-40B4-BE49-F238E27FC236}">
                <a16:creationId xmlns:a16="http://schemas.microsoft.com/office/drawing/2014/main" id="{5982076B-FF39-4698-B70B-0E9AA02F7CA7}"/>
              </a:ext>
            </a:extLst>
          </p:cNvPr>
          <p:cNvSpPr txBox="1"/>
          <p:nvPr/>
        </p:nvSpPr>
        <p:spPr>
          <a:xfrm>
            <a:off x="1470983" y="2377928"/>
            <a:ext cx="10058399" cy="830997"/>
          </a:xfrm>
          <a:prstGeom prst="rect">
            <a:avLst/>
          </a:prstGeom>
          <a:noFill/>
        </p:spPr>
        <p:txBody>
          <a:bodyPr wrap="square" rtlCol="0">
            <a:spAutoFit/>
          </a:bodyPr>
          <a:lstStyle/>
          <a:p>
            <a:r>
              <a:rPr kumimoji="1" lang="ja-JP" altLang="en-US" sz="2400" dirty="0"/>
              <a:t>・通信プログラム、</a:t>
            </a:r>
            <a:r>
              <a:rPr kumimoji="1" lang="en-US" altLang="ja-JP" sz="2400" dirty="0"/>
              <a:t>SAS-L2</a:t>
            </a:r>
            <a:r>
              <a:rPr kumimoji="1" lang="ja-JP" altLang="en-US" sz="2400" dirty="0"/>
              <a:t>認証プログラム、暗号化通信プログラムを作成</a:t>
            </a:r>
            <a:endParaRPr kumimoji="1" lang="en-US" altLang="ja-JP" sz="2400" dirty="0"/>
          </a:p>
          <a:p>
            <a:r>
              <a:rPr kumimoji="1" lang="ja-JP" altLang="en-US" sz="2400" dirty="0"/>
              <a:t>・プログラムの統合</a:t>
            </a:r>
            <a:endParaRPr kumimoji="1" lang="en-US" altLang="ja-JP" sz="2400" dirty="0"/>
          </a:p>
        </p:txBody>
      </p:sp>
      <p:sp>
        <p:nvSpPr>
          <p:cNvPr id="5" name="テキスト ボックス 4">
            <a:extLst>
              <a:ext uri="{FF2B5EF4-FFF2-40B4-BE49-F238E27FC236}">
                <a16:creationId xmlns:a16="http://schemas.microsoft.com/office/drawing/2014/main" id="{069B5EE1-A28B-4A83-9BE2-E3F311F37FCE}"/>
              </a:ext>
            </a:extLst>
          </p:cNvPr>
          <p:cNvSpPr txBox="1"/>
          <p:nvPr/>
        </p:nvSpPr>
        <p:spPr>
          <a:xfrm>
            <a:off x="1219190" y="3676575"/>
            <a:ext cx="10058399" cy="492443"/>
          </a:xfrm>
          <a:prstGeom prst="rect">
            <a:avLst/>
          </a:prstGeom>
          <a:noFill/>
        </p:spPr>
        <p:txBody>
          <a:bodyPr wrap="square" rtlCol="0">
            <a:spAutoFit/>
          </a:bodyPr>
          <a:lstStyle/>
          <a:p>
            <a:r>
              <a:rPr kumimoji="1" lang="ja-JP" altLang="en-US" sz="2600" dirty="0"/>
              <a:t>今後の取り組み</a:t>
            </a:r>
            <a:endParaRPr kumimoji="1" lang="en-US" altLang="ja-JP" sz="2600" dirty="0"/>
          </a:p>
        </p:txBody>
      </p:sp>
      <p:sp>
        <p:nvSpPr>
          <p:cNvPr id="6" name="テキスト ボックス 5">
            <a:extLst>
              <a:ext uri="{FF2B5EF4-FFF2-40B4-BE49-F238E27FC236}">
                <a16:creationId xmlns:a16="http://schemas.microsoft.com/office/drawing/2014/main" id="{E5111DB9-A53D-4768-84BA-88E580177FAA}"/>
              </a:ext>
            </a:extLst>
          </p:cNvPr>
          <p:cNvSpPr txBox="1"/>
          <p:nvPr/>
        </p:nvSpPr>
        <p:spPr>
          <a:xfrm>
            <a:off x="1470983" y="4221169"/>
            <a:ext cx="10058399" cy="1569660"/>
          </a:xfrm>
          <a:prstGeom prst="rect">
            <a:avLst/>
          </a:prstGeom>
          <a:noFill/>
        </p:spPr>
        <p:txBody>
          <a:bodyPr wrap="square" rtlCol="0">
            <a:spAutoFit/>
          </a:bodyPr>
          <a:lstStyle/>
          <a:p>
            <a:r>
              <a:rPr kumimoji="1" lang="ja-JP" altLang="en-US" sz="2400" dirty="0"/>
              <a:t>・データベースの操作</a:t>
            </a:r>
            <a:endParaRPr kumimoji="1" lang="en-US" altLang="ja-JP" sz="2400" dirty="0"/>
          </a:p>
          <a:p>
            <a:r>
              <a:rPr kumimoji="1" lang="ja-JP" altLang="en-US" sz="2400" dirty="0"/>
              <a:t>・例外処理の実装</a:t>
            </a:r>
            <a:endParaRPr kumimoji="1" lang="en-US" altLang="ja-JP" sz="2400" dirty="0"/>
          </a:p>
          <a:p>
            <a:r>
              <a:rPr kumimoji="1" lang="ja-JP" altLang="en-US" sz="2400" dirty="0"/>
              <a:t>・</a:t>
            </a:r>
            <a:r>
              <a:rPr kumimoji="1" lang="en-US" altLang="ja-JP" sz="2400" dirty="0" err="1"/>
              <a:t>Arudino</a:t>
            </a:r>
            <a:r>
              <a:rPr kumimoji="1" lang="ja-JP" altLang="en-US" sz="2400" dirty="0"/>
              <a:t>との統合、動作確認</a:t>
            </a:r>
            <a:endParaRPr kumimoji="1" lang="en-US" altLang="ja-JP" sz="2400" dirty="0"/>
          </a:p>
          <a:p>
            <a:r>
              <a:rPr kumimoji="1" lang="ja-JP" altLang="en-US" sz="2400" dirty="0"/>
              <a:t>・機能のテスト、評価</a:t>
            </a:r>
            <a:endParaRPr kumimoji="1" lang="en-US" altLang="ja-JP" sz="2400" dirty="0"/>
          </a:p>
        </p:txBody>
      </p:sp>
      <p:sp>
        <p:nvSpPr>
          <p:cNvPr id="8" name="スライド番号プレースホルダー 7">
            <a:extLst>
              <a:ext uri="{FF2B5EF4-FFF2-40B4-BE49-F238E27FC236}">
                <a16:creationId xmlns:a16="http://schemas.microsoft.com/office/drawing/2014/main" id="{E76710DC-851D-4D3C-9486-59246D238C92}"/>
              </a:ext>
            </a:extLst>
          </p:cNvPr>
          <p:cNvSpPr>
            <a:spLocks noGrp="1"/>
          </p:cNvSpPr>
          <p:nvPr>
            <p:ph type="sldNum" sz="quarter" idx="12"/>
          </p:nvPr>
        </p:nvSpPr>
        <p:spPr/>
        <p:txBody>
          <a:bodyPr/>
          <a:lstStyle/>
          <a:p>
            <a:fld id="{F4F43B8B-51F4-4EC7-B841-2D4487FA0573}" type="slidenum">
              <a:rPr kumimoji="1" lang="ja-JP" altLang="en-US" smtClean="0"/>
              <a:t>9</a:t>
            </a:fld>
            <a:endParaRPr kumimoji="1" lang="ja-JP" altLang="en-US"/>
          </a:p>
        </p:txBody>
      </p:sp>
    </p:spTree>
    <p:extLst>
      <p:ext uri="{BB962C8B-B14F-4D97-AF65-F5344CB8AC3E}">
        <p14:creationId xmlns:p14="http://schemas.microsoft.com/office/powerpoint/2010/main" val="24900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618BF-D70C-4413-9FEE-2763A1A1B5D6}"/>
              </a:ext>
            </a:extLst>
          </p:cNvPr>
          <p:cNvSpPr>
            <a:spLocks noGrp="1"/>
          </p:cNvSpPr>
          <p:nvPr>
            <p:ph type="title"/>
          </p:nvPr>
        </p:nvSpPr>
        <p:spPr/>
        <p:txBody>
          <a:bodyPr/>
          <a:lstStyle/>
          <a:p>
            <a:r>
              <a:rPr kumimoji="1" lang="ja-JP" altLang="en-US" dirty="0"/>
              <a:t>目次</a:t>
            </a:r>
          </a:p>
        </p:txBody>
      </p:sp>
      <p:sp>
        <p:nvSpPr>
          <p:cNvPr id="3" name="テキスト ボックス 2">
            <a:extLst>
              <a:ext uri="{FF2B5EF4-FFF2-40B4-BE49-F238E27FC236}">
                <a16:creationId xmlns:a16="http://schemas.microsoft.com/office/drawing/2014/main" id="{5583F9C7-E560-4CDC-A163-13D54CB53382}"/>
              </a:ext>
            </a:extLst>
          </p:cNvPr>
          <p:cNvSpPr txBox="1"/>
          <p:nvPr/>
        </p:nvSpPr>
        <p:spPr>
          <a:xfrm>
            <a:off x="1457739" y="2027583"/>
            <a:ext cx="4108174" cy="523220"/>
          </a:xfrm>
          <a:prstGeom prst="rect">
            <a:avLst/>
          </a:prstGeom>
          <a:noFill/>
        </p:spPr>
        <p:txBody>
          <a:bodyPr wrap="square" rtlCol="0">
            <a:spAutoFit/>
          </a:bodyPr>
          <a:lstStyle/>
          <a:p>
            <a:r>
              <a:rPr kumimoji="1" lang="en-US" altLang="ja-JP" sz="2800" dirty="0"/>
              <a:t>1.</a:t>
            </a:r>
            <a:r>
              <a:rPr kumimoji="1" lang="ja-JP" altLang="en-US" sz="2800" dirty="0"/>
              <a:t>研究の背景</a:t>
            </a:r>
          </a:p>
        </p:txBody>
      </p:sp>
      <p:sp>
        <p:nvSpPr>
          <p:cNvPr id="4" name="テキスト ボックス 3">
            <a:extLst>
              <a:ext uri="{FF2B5EF4-FFF2-40B4-BE49-F238E27FC236}">
                <a16:creationId xmlns:a16="http://schemas.microsoft.com/office/drawing/2014/main" id="{66B8FF54-AF24-463D-8DD5-8146512FF985}"/>
              </a:ext>
            </a:extLst>
          </p:cNvPr>
          <p:cNvSpPr txBox="1"/>
          <p:nvPr/>
        </p:nvSpPr>
        <p:spPr>
          <a:xfrm>
            <a:off x="1457739" y="2554765"/>
            <a:ext cx="4108174" cy="523220"/>
          </a:xfrm>
          <a:prstGeom prst="rect">
            <a:avLst/>
          </a:prstGeom>
          <a:noFill/>
        </p:spPr>
        <p:txBody>
          <a:bodyPr wrap="square" rtlCol="0">
            <a:spAutoFit/>
          </a:bodyPr>
          <a:lstStyle/>
          <a:p>
            <a:r>
              <a:rPr kumimoji="1" lang="en-US" altLang="ja-JP" sz="2800" dirty="0"/>
              <a:t>2.</a:t>
            </a:r>
            <a:r>
              <a:rPr kumimoji="1" lang="ja-JP" altLang="en-US" sz="2800" dirty="0"/>
              <a:t>研究の目的</a:t>
            </a:r>
          </a:p>
        </p:txBody>
      </p:sp>
      <p:sp>
        <p:nvSpPr>
          <p:cNvPr id="5" name="テキスト ボックス 4">
            <a:extLst>
              <a:ext uri="{FF2B5EF4-FFF2-40B4-BE49-F238E27FC236}">
                <a16:creationId xmlns:a16="http://schemas.microsoft.com/office/drawing/2014/main" id="{7CF7FF53-C52A-4083-90B8-F09A1970E1BB}"/>
              </a:ext>
            </a:extLst>
          </p:cNvPr>
          <p:cNvSpPr txBox="1"/>
          <p:nvPr/>
        </p:nvSpPr>
        <p:spPr>
          <a:xfrm>
            <a:off x="1457739" y="3090244"/>
            <a:ext cx="4108174" cy="523220"/>
          </a:xfrm>
          <a:prstGeom prst="rect">
            <a:avLst/>
          </a:prstGeom>
          <a:noFill/>
        </p:spPr>
        <p:txBody>
          <a:bodyPr wrap="square" rtlCol="0">
            <a:spAutoFit/>
          </a:bodyPr>
          <a:lstStyle/>
          <a:p>
            <a:r>
              <a:rPr kumimoji="1" lang="en-US" altLang="ja-JP" sz="2800" dirty="0"/>
              <a:t>3.</a:t>
            </a:r>
            <a:r>
              <a:rPr kumimoji="1" lang="ja-JP" altLang="en-US" sz="2800" dirty="0"/>
              <a:t>提案手法</a:t>
            </a:r>
          </a:p>
        </p:txBody>
      </p:sp>
      <p:sp>
        <p:nvSpPr>
          <p:cNvPr id="6" name="テキスト ボックス 5">
            <a:extLst>
              <a:ext uri="{FF2B5EF4-FFF2-40B4-BE49-F238E27FC236}">
                <a16:creationId xmlns:a16="http://schemas.microsoft.com/office/drawing/2014/main" id="{2F23F28B-DA4D-4FF8-8ED3-96F6709E7783}"/>
              </a:ext>
            </a:extLst>
          </p:cNvPr>
          <p:cNvSpPr txBox="1"/>
          <p:nvPr/>
        </p:nvSpPr>
        <p:spPr>
          <a:xfrm>
            <a:off x="1457734" y="3602352"/>
            <a:ext cx="5897218" cy="523220"/>
          </a:xfrm>
          <a:prstGeom prst="rect">
            <a:avLst/>
          </a:prstGeom>
          <a:noFill/>
        </p:spPr>
        <p:txBody>
          <a:bodyPr wrap="square" rtlCol="0">
            <a:spAutoFit/>
          </a:bodyPr>
          <a:lstStyle/>
          <a:p>
            <a:r>
              <a:rPr kumimoji="1" lang="ja-JP" altLang="en-US" sz="2800" dirty="0"/>
              <a:t>　</a:t>
            </a:r>
            <a:r>
              <a:rPr kumimoji="1" lang="en-US" altLang="ja-JP" sz="2800" dirty="0"/>
              <a:t>SAS-L2</a:t>
            </a:r>
            <a:r>
              <a:rPr kumimoji="1" lang="ja-JP" altLang="en-US" sz="2800" dirty="0"/>
              <a:t>認証アルゴリズムの概要</a:t>
            </a:r>
          </a:p>
        </p:txBody>
      </p:sp>
      <p:sp>
        <p:nvSpPr>
          <p:cNvPr id="7" name="テキスト ボックス 6">
            <a:extLst>
              <a:ext uri="{FF2B5EF4-FFF2-40B4-BE49-F238E27FC236}">
                <a16:creationId xmlns:a16="http://schemas.microsoft.com/office/drawing/2014/main" id="{CFF912CC-3BE4-4712-B267-0CC635E11437}"/>
              </a:ext>
            </a:extLst>
          </p:cNvPr>
          <p:cNvSpPr txBox="1"/>
          <p:nvPr/>
        </p:nvSpPr>
        <p:spPr>
          <a:xfrm>
            <a:off x="1457736" y="4114460"/>
            <a:ext cx="8176591" cy="523220"/>
          </a:xfrm>
          <a:prstGeom prst="rect">
            <a:avLst/>
          </a:prstGeom>
          <a:noFill/>
        </p:spPr>
        <p:txBody>
          <a:bodyPr wrap="square" rtlCol="0">
            <a:spAutoFit/>
          </a:bodyPr>
          <a:lstStyle/>
          <a:p>
            <a:r>
              <a:rPr kumimoji="1" lang="ja-JP" altLang="en-US" sz="2800" dirty="0"/>
              <a:t>　</a:t>
            </a:r>
            <a:r>
              <a:rPr kumimoji="1" lang="en-US" altLang="ja-JP" sz="2800" dirty="0"/>
              <a:t>SAS-L2</a:t>
            </a:r>
            <a:r>
              <a:rPr kumimoji="1" lang="ja-JP" altLang="en-US" sz="2800" dirty="0"/>
              <a:t>を利用した暗号化通信アルゴリズムの概要</a:t>
            </a:r>
          </a:p>
        </p:txBody>
      </p:sp>
      <p:sp>
        <p:nvSpPr>
          <p:cNvPr id="8" name="テキスト ボックス 7">
            <a:extLst>
              <a:ext uri="{FF2B5EF4-FFF2-40B4-BE49-F238E27FC236}">
                <a16:creationId xmlns:a16="http://schemas.microsoft.com/office/drawing/2014/main" id="{C43A5201-4F30-48AA-9A49-3C6C90C48E16}"/>
              </a:ext>
            </a:extLst>
          </p:cNvPr>
          <p:cNvSpPr txBox="1"/>
          <p:nvPr/>
        </p:nvSpPr>
        <p:spPr>
          <a:xfrm>
            <a:off x="1457738" y="4639661"/>
            <a:ext cx="8176591" cy="523220"/>
          </a:xfrm>
          <a:prstGeom prst="rect">
            <a:avLst/>
          </a:prstGeom>
          <a:noFill/>
        </p:spPr>
        <p:txBody>
          <a:bodyPr wrap="square" rtlCol="0">
            <a:spAutoFit/>
          </a:bodyPr>
          <a:lstStyle/>
          <a:p>
            <a:r>
              <a:rPr kumimoji="1" lang="en-US" altLang="ja-JP" sz="2800" dirty="0"/>
              <a:t>4</a:t>
            </a:r>
            <a:r>
              <a:rPr kumimoji="1" lang="en-US" altLang="ja-JP" sz="2800"/>
              <a:t>.</a:t>
            </a:r>
            <a:r>
              <a:rPr kumimoji="1" lang="ja-JP" altLang="en-US" sz="2800" dirty="0"/>
              <a:t>システムの概要</a:t>
            </a:r>
          </a:p>
        </p:txBody>
      </p:sp>
      <p:sp>
        <p:nvSpPr>
          <p:cNvPr id="9" name="テキスト ボックス 8">
            <a:extLst>
              <a:ext uri="{FF2B5EF4-FFF2-40B4-BE49-F238E27FC236}">
                <a16:creationId xmlns:a16="http://schemas.microsoft.com/office/drawing/2014/main" id="{386C9E72-F32C-46F3-99BB-A7CD6566AF4F}"/>
              </a:ext>
            </a:extLst>
          </p:cNvPr>
          <p:cNvSpPr txBox="1"/>
          <p:nvPr/>
        </p:nvSpPr>
        <p:spPr>
          <a:xfrm>
            <a:off x="1457737" y="5166843"/>
            <a:ext cx="8176591" cy="523220"/>
          </a:xfrm>
          <a:prstGeom prst="rect">
            <a:avLst/>
          </a:prstGeom>
          <a:noFill/>
        </p:spPr>
        <p:txBody>
          <a:bodyPr wrap="square" rtlCol="0">
            <a:spAutoFit/>
          </a:bodyPr>
          <a:lstStyle/>
          <a:p>
            <a:r>
              <a:rPr kumimoji="1" lang="en-US" altLang="ja-JP" sz="2800" dirty="0"/>
              <a:t>5.</a:t>
            </a:r>
            <a:r>
              <a:rPr kumimoji="1" lang="ja-JP" altLang="en-US" sz="2800" dirty="0"/>
              <a:t>システムの設計と開発方法</a:t>
            </a:r>
          </a:p>
        </p:txBody>
      </p:sp>
      <p:sp>
        <p:nvSpPr>
          <p:cNvPr id="11" name="テキスト ボックス 10">
            <a:extLst>
              <a:ext uri="{FF2B5EF4-FFF2-40B4-BE49-F238E27FC236}">
                <a16:creationId xmlns:a16="http://schemas.microsoft.com/office/drawing/2014/main" id="{927903F0-CD87-4603-92DF-791509505BBF}"/>
              </a:ext>
            </a:extLst>
          </p:cNvPr>
          <p:cNvSpPr txBox="1"/>
          <p:nvPr/>
        </p:nvSpPr>
        <p:spPr>
          <a:xfrm>
            <a:off x="1457734" y="5690063"/>
            <a:ext cx="8176591" cy="523220"/>
          </a:xfrm>
          <a:prstGeom prst="rect">
            <a:avLst/>
          </a:prstGeom>
          <a:noFill/>
        </p:spPr>
        <p:txBody>
          <a:bodyPr wrap="square" rtlCol="0">
            <a:spAutoFit/>
          </a:bodyPr>
          <a:lstStyle/>
          <a:p>
            <a:r>
              <a:rPr kumimoji="1" lang="en-US" altLang="ja-JP" sz="2800" dirty="0"/>
              <a:t>6.</a:t>
            </a:r>
            <a:r>
              <a:rPr kumimoji="1" lang="ja-JP" altLang="en-US" sz="2800" dirty="0"/>
              <a:t>進捗状況と今後の取り組み</a:t>
            </a:r>
          </a:p>
        </p:txBody>
      </p:sp>
      <p:sp>
        <p:nvSpPr>
          <p:cNvPr id="12" name="スライド番号プレースホルダー 11">
            <a:extLst>
              <a:ext uri="{FF2B5EF4-FFF2-40B4-BE49-F238E27FC236}">
                <a16:creationId xmlns:a16="http://schemas.microsoft.com/office/drawing/2014/main" id="{8A6B65BA-51CD-452A-883B-78DC515F1EAA}"/>
              </a:ext>
            </a:extLst>
          </p:cNvPr>
          <p:cNvSpPr>
            <a:spLocks noGrp="1"/>
          </p:cNvSpPr>
          <p:nvPr>
            <p:ph type="sldNum" sz="quarter" idx="12"/>
          </p:nvPr>
        </p:nvSpPr>
        <p:spPr/>
        <p:txBody>
          <a:bodyPr/>
          <a:lstStyle/>
          <a:p>
            <a:fld id="{F4F43B8B-51F4-4EC7-B841-2D4487FA0573}"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429293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ja-JP" altLang="en-US" dirty="0"/>
              <a:t>研究の背景</a:t>
            </a:r>
          </a:p>
        </p:txBody>
      </p:sp>
      <p:sp>
        <p:nvSpPr>
          <p:cNvPr id="3" name="テキスト ボックス 2">
            <a:extLst>
              <a:ext uri="{FF2B5EF4-FFF2-40B4-BE49-F238E27FC236}">
                <a16:creationId xmlns:a16="http://schemas.microsoft.com/office/drawing/2014/main" id="{B1DA9F75-D9FC-46CD-A701-064824105DED}"/>
              </a:ext>
            </a:extLst>
          </p:cNvPr>
          <p:cNvSpPr txBox="1"/>
          <p:nvPr/>
        </p:nvSpPr>
        <p:spPr>
          <a:xfrm>
            <a:off x="1470983" y="2377928"/>
            <a:ext cx="10058399" cy="461665"/>
          </a:xfrm>
          <a:prstGeom prst="rect">
            <a:avLst/>
          </a:prstGeom>
          <a:noFill/>
        </p:spPr>
        <p:txBody>
          <a:bodyPr wrap="square" rtlCol="0">
            <a:spAutoFit/>
          </a:bodyPr>
          <a:lstStyle/>
          <a:p>
            <a:r>
              <a:rPr kumimoji="1" lang="ja-JP" altLang="en-US" sz="2400" dirty="0"/>
              <a:t>・</a:t>
            </a:r>
            <a:r>
              <a:rPr kumimoji="1" lang="en-US" altLang="ja-JP" sz="2400" dirty="0"/>
              <a:t>IoT</a:t>
            </a:r>
            <a:r>
              <a:rPr kumimoji="1" lang="ja-JP" altLang="en-US" sz="2400" dirty="0"/>
              <a:t>機器の脆弱性に対する悪意のある攻撃</a:t>
            </a:r>
            <a:endParaRPr kumimoji="1" lang="en-US" altLang="ja-JP" sz="2400" dirty="0"/>
          </a:p>
        </p:txBody>
      </p:sp>
      <p:sp>
        <p:nvSpPr>
          <p:cNvPr id="9" name="テキスト ボックス 8">
            <a:extLst>
              <a:ext uri="{FF2B5EF4-FFF2-40B4-BE49-F238E27FC236}">
                <a16:creationId xmlns:a16="http://schemas.microsoft.com/office/drawing/2014/main" id="{EA96C218-2C02-47B1-807B-9422FE146913}"/>
              </a:ext>
            </a:extLst>
          </p:cNvPr>
          <p:cNvSpPr txBox="1"/>
          <p:nvPr/>
        </p:nvSpPr>
        <p:spPr>
          <a:xfrm>
            <a:off x="1219191" y="1910278"/>
            <a:ext cx="10058399" cy="492443"/>
          </a:xfrm>
          <a:prstGeom prst="rect">
            <a:avLst/>
          </a:prstGeom>
          <a:noFill/>
        </p:spPr>
        <p:txBody>
          <a:bodyPr wrap="square" rtlCol="0">
            <a:spAutoFit/>
          </a:bodyPr>
          <a:lstStyle/>
          <a:p>
            <a:r>
              <a:rPr kumimoji="1" lang="en-US" altLang="ja-JP" sz="2600" dirty="0"/>
              <a:t>IoT</a:t>
            </a:r>
            <a:r>
              <a:rPr kumimoji="1" lang="ja-JP" altLang="en-US" sz="2600" dirty="0"/>
              <a:t>機器の問題点</a:t>
            </a:r>
            <a:endParaRPr kumimoji="1" lang="en-US" altLang="ja-JP" sz="2600" dirty="0"/>
          </a:p>
        </p:txBody>
      </p:sp>
      <p:sp>
        <p:nvSpPr>
          <p:cNvPr id="12" name="テキスト ボックス 11">
            <a:extLst>
              <a:ext uri="{FF2B5EF4-FFF2-40B4-BE49-F238E27FC236}">
                <a16:creationId xmlns:a16="http://schemas.microsoft.com/office/drawing/2014/main" id="{72A28B37-F6CA-4771-88AB-A253606CA742}"/>
              </a:ext>
            </a:extLst>
          </p:cNvPr>
          <p:cNvSpPr txBox="1"/>
          <p:nvPr/>
        </p:nvSpPr>
        <p:spPr>
          <a:xfrm>
            <a:off x="1603504" y="2839593"/>
            <a:ext cx="4996079" cy="430887"/>
          </a:xfrm>
          <a:prstGeom prst="rect">
            <a:avLst/>
          </a:prstGeom>
          <a:noFill/>
        </p:spPr>
        <p:txBody>
          <a:bodyPr wrap="square" rtlCol="0">
            <a:spAutoFit/>
          </a:bodyPr>
          <a:lstStyle/>
          <a:p>
            <a:r>
              <a:rPr kumimoji="1" lang="en-US" altLang="ja-JP" sz="2200" dirty="0"/>
              <a:t>(</a:t>
            </a:r>
            <a:r>
              <a:rPr kumimoji="1" lang="ja-JP" altLang="en-US" sz="2200" dirty="0"/>
              <a:t>データの盗聴・改ざん、なりすまし　など</a:t>
            </a:r>
            <a:r>
              <a:rPr kumimoji="1" lang="en-US" altLang="ja-JP" sz="2200" dirty="0"/>
              <a:t>)</a:t>
            </a:r>
          </a:p>
        </p:txBody>
      </p:sp>
      <p:sp>
        <p:nvSpPr>
          <p:cNvPr id="13" name="テキスト ボックス 12">
            <a:extLst>
              <a:ext uri="{FF2B5EF4-FFF2-40B4-BE49-F238E27FC236}">
                <a16:creationId xmlns:a16="http://schemas.microsoft.com/office/drawing/2014/main" id="{DAEB852E-B422-45E9-B11B-1EDA3F588349}"/>
              </a:ext>
            </a:extLst>
          </p:cNvPr>
          <p:cNvSpPr txBox="1"/>
          <p:nvPr/>
        </p:nvSpPr>
        <p:spPr>
          <a:xfrm>
            <a:off x="1470982" y="3341299"/>
            <a:ext cx="10058399" cy="492443"/>
          </a:xfrm>
          <a:prstGeom prst="rect">
            <a:avLst/>
          </a:prstGeom>
          <a:noFill/>
        </p:spPr>
        <p:txBody>
          <a:bodyPr wrap="square" rtlCol="0">
            <a:spAutoFit/>
          </a:bodyPr>
          <a:lstStyle/>
          <a:p>
            <a:r>
              <a:rPr kumimoji="1" lang="ja-JP" altLang="en-US" sz="2600" dirty="0"/>
              <a:t>→</a:t>
            </a:r>
            <a:r>
              <a:rPr kumimoji="1" lang="en-US" altLang="ja-JP" sz="2600" dirty="0"/>
              <a:t>IoT</a:t>
            </a:r>
            <a:r>
              <a:rPr kumimoji="1" lang="ja-JP" altLang="en-US" sz="2600" dirty="0"/>
              <a:t>機器に</a:t>
            </a:r>
            <a:r>
              <a:rPr kumimoji="1" lang="ja-JP" altLang="en-US" sz="2600" u="sng" dirty="0">
                <a:solidFill>
                  <a:srgbClr val="FF0000"/>
                </a:solidFill>
              </a:rPr>
              <a:t>認証</a:t>
            </a:r>
            <a:r>
              <a:rPr kumimoji="1" lang="ja-JP" altLang="en-US" sz="2600" dirty="0"/>
              <a:t>、</a:t>
            </a:r>
            <a:r>
              <a:rPr kumimoji="1" lang="ja-JP" altLang="en-US" sz="2600" u="sng" dirty="0">
                <a:solidFill>
                  <a:srgbClr val="FF0000"/>
                </a:solidFill>
              </a:rPr>
              <a:t>暗号通信</a:t>
            </a:r>
            <a:r>
              <a:rPr kumimoji="1" lang="ja-JP" altLang="en-US" sz="2600" dirty="0"/>
              <a:t>のセキュリティ機能を搭載する必要がある</a:t>
            </a:r>
            <a:endParaRPr kumimoji="1" lang="en-US" altLang="ja-JP" sz="2600" dirty="0"/>
          </a:p>
        </p:txBody>
      </p:sp>
      <p:sp>
        <p:nvSpPr>
          <p:cNvPr id="8" name="テキスト ボックス 7">
            <a:extLst>
              <a:ext uri="{FF2B5EF4-FFF2-40B4-BE49-F238E27FC236}">
                <a16:creationId xmlns:a16="http://schemas.microsoft.com/office/drawing/2014/main" id="{43CDF904-154D-441A-AA0A-95C86E30F798}"/>
              </a:ext>
            </a:extLst>
          </p:cNvPr>
          <p:cNvSpPr txBox="1"/>
          <p:nvPr/>
        </p:nvSpPr>
        <p:spPr>
          <a:xfrm>
            <a:off x="1470981" y="4335448"/>
            <a:ext cx="10058399" cy="830997"/>
          </a:xfrm>
          <a:prstGeom prst="rect">
            <a:avLst/>
          </a:prstGeom>
          <a:noFill/>
        </p:spPr>
        <p:txBody>
          <a:bodyPr wrap="square" rtlCol="0">
            <a:spAutoFit/>
          </a:bodyPr>
          <a:lstStyle/>
          <a:p>
            <a:r>
              <a:rPr kumimoji="1" lang="ja-JP" altLang="en-US" sz="2400" dirty="0"/>
              <a:t>・</a:t>
            </a:r>
            <a:r>
              <a:rPr kumimoji="1" lang="en-US" altLang="ja-JP" sz="2400" dirty="0"/>
              <a:t>IoT</a:t>
            </a:r>
            <a:r>
              <a:rPr kumimoji="1" lang="ja-JP" altLang="en-US" sz="2400" dirty="0"/>
              <a:t>機器の種類は年々増加している。</a:t>
            </a:r>
            <a:endParaRPr kumimoji="1" lang="en-US" altLang="ja-JP" sz="2400" dirty="0"/>
          </a:p>
          <a:p>
            <a:r>
              <a:rPr kumimoji="1" lang="ja-JP" altLang="en-US" sz="2400" dirty="0"/>
              <a:t>　→処理能力が低い</a:t>
            </a:r>
            <a:r>
              <a:rPr kumimoji="1" lang="en-US" altLang="ja-JP" sz="2400" dirty="0"/>
              <a:t>IoT</a:t>
            </a:r>
            <a:r>
              <a:rPr kumimoji="1" lang="ja-JP" altLang="en-US" sz="2400" dirty="0"/>
              <a:t>機器へセキュリティ機能を搭載する必要性</a:t>
            </a:r>
            <a:endParaRPr kumimoji="1" lang="en-US" altLang="ja-JP" sz="2400" dirty="0"/>
          </a:p>
        </p:txBody>
      </p:sp>
      <p:sp>
        <p:nvSpPr>
          <p:cNvPr id="10" name="テキスト ボックス 9">
            <a:extLst>
              <a:ext uri="{FF2B5EF4-FFF2-40B4-BE49-F238E27FC236}">
                <a16:creationId xmlns:a16="http://schemas.microsoft.com/office/drawing/2014/main" id="{4B2102F0-A361-4079-9F70-096174F6D15F}"/>
              </a:ext>
            </a:extLst>
          </p:cNvPr>
          <p:cNvSpPr txBox="1"/>
          <p:nvPr/>
        </p:nvSpPr>
        <p:spPr>
          <a:xfrm>
            <a:off x="1470982" y="5228827"/>
            <a:ext cx="10058399" cy="461665"/>
          </a:xfrm>
          <a:prstGeom prst="rect">
            <a:avLst/>
          </a:prstGeom>
          <a:noFill/>
        </p:spPr>
        <p:txBody>
          <a:bodyPr wrap="square" rtlCol="0">
            <a:spAutoFit/>
          </a:bodyPr>
          <a:lstStyle/>
          <a:p>
            <a:r>
              <a:rPr kumimoji="1" lang="ja-JP" altLang="en-US" sz="2400" dirty="0"/>
              <a:t>・従来の暗号方式では処理能力の低い</a:t>
            </a:r>
            <a:r>
              <a:rPr kumimoji="1" lang="en-US" altLang="ja-JP" sz="2400" dirty="0"/>
              <a:t>IoT</a:t>
            </a:r>
            <a:r>
              <a:rPr kumimoji="1" lang="ja-JP" altLang="en-US" sz="2400" dirty="0"/>
              <a:t>機器への搭載が不可能</a:t>
            </a:r>
            <a:endParaRPr kumimoji="1" lang="en-US" altLang="ja-JP" sz="2400"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2</a:t>
            </a:fld>
            <a:endParaRPr kumimoji="1" lang="ja-JP" altLang="en-US"/>
          </a:p>
        </p:txBody>
      </p:sp>
    </p:spTree>
    <p:extLst>
      <p:ext uri="{BB962C8B-B14F-4D97-AF65-F5344CB8AC3E}">
        <p14:creationId xmlns:p14="http://schemas.microsoft.com/office/powerpoint/2010/main" val="28070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ja-JP" altLang="en-US" dirty="0"/>
              <a:t>研究の</a:t>
            </a:r>
            <a:r>
              <a:rPr lang="ja-JP" altLang="en-US" dirty="0"/>
              <a:t>目的</a:t>
            </a:r>
            <a:endParaRPr kumimoji="1" lang="ja-JP" altLang="en-US" dirty="0"/>
          </a:p>
        </p:txBody>
      </p:sp>
      <p:sp>
        <p:nvSpPr>
          <p:cNvPr id="5" name="矢印: 下 4">
            <a:extLst>
              <a:ext uri="{FF2B5EF4-FFF2-40B4-BE49-F238E27FC236}">
                <a16:creationId xmlns:a16="http://schemas.microsoft.com/office/drawing/2014/main" id="{04CAE036-5568-4832-90EC-3A97DDDAFC47}"/>
              </a:ext>
            </a:extLst>
          </p:cNvPr>
          <p:cNvSpPr/>
          <p:nvPr/>
        </p:nvSpPr>
        <p:spPr>
          <a:xfrm>
            <a:off x="5671930" y="3403309"/>
            <a:ext cx="662609" cy="689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A5681F34-98C6-4C2B-9C15-C2B407457E41}"/>
              </a:ext>
            </a:extLst>
          </p:cNvPr>
          <p:cNvSpPr txBox="1"/>
          <p:nvPr/>
        </p:nvSpPr>
        <p:spPr>
          <a:xfrm>
            <a:off x="1245698" y="1965021"/>
            <a:ext cx="10190928" cy="830997"/>
          </a:xfrm>
          <a:prstGeom prst="rect">
            <a:avLst/>
          </a:prstGeom>
          <a:noFill/>
        </p:spPr>
        <p:txBody>
          <a:bodyPr wrap="square" rtlCol="0">
            <a:spAutoFit/>
          </a:bodyPr>
          <a:lstStyle/>
          <a:p>
            <a:r>
              <a:rPr kumimoji="1" lang="ja-JP" altLang="en-US" sz="2400" dirty="0"/>
              <a:t>片方の処理負荷が非常に小さい①</a:t>
            </a:r>
            <a:r>
              <a:rPr kumimoji="1" lang="ja-JP" altLang="en-US" sz="2400" u="sng" dirty="0">
                <a:solidFill>
                  <a:srgbClr val="FF0000"/>
                </a:solidFill>
              </a:rPr>
              <a:t>「</a:t>
            </a:r>
            <a:r>
              <a:rPr kumimoji="1" lang="en-US" altLang="ja-JP" sz="2400" u="sng" dirty="0">
                <a:solidFill>
                  <a:srgbClr val="FF0000"/>
                </a:solidFill>
              </a:rPr>
              <a:t>SAS-L2</a:t>
            </a:r>
            <a:r>
              <a:rPr kumimoji="1" lang="ja-JP" altLang="en-US" sz="2400" u="sng" dirty="0">
                <a:solidFill>
                  <a:srgbClr val="FF0000"/>
                </a:solidFill>
              </a:rPr>
              <a:t>」認証方式</a:t>
            </a:r>
            <a:r>
              <a:rPr kumimoji="1" lang="en-US" altLang="ja-JP" sz="2400" dirty="0"/>
              <a:t>*</a:t>
            </a:r>
            <a:r>
              <a:rPr kumimoji="1" lang="en-US" altLang="ja-JP" sz="2400" baseline="30000" dirty="0"/>
              <a:t>1</a:t>
            </a:r>
            <a:r>
              <a:rPr kumimoji="1" lang="ja-JP" altLang="en-US" sz="2400" dirty="0"/>
              <a:t>の実装 および、</a:t>
            </a:r>
            <a:endParaRPr kumimoji="1" lang="en-US" altLang="ja-JP" sz="2400" dirty="0"/>
          </a:p>
          <a:p>
            <a:r>
              <a:rPr kumimoji="1" lang="ja-JP" altLang="en-US" sz="2400" dirty="0"/>
              <a:t>②</a:t>
            </a:r>
            <a:r>
              <a:rPr kumimoji="1" lang="ja-JP" altLang="en-US" sz="2400" u="sng" dirty="0">
                <a:solidFill>
                  <a:srgbClr val="FF0000"/>
                </a:solidFill>
              </a:rPr>
              <a:t>「</a:t>
            </a:r>
            <a:r>
              <a:rPr kumimoji="1" lang="en-US" altLang="ja-JP" sz="2400" u="sng" dirty="0">
                <a:solidFill>
                  <a:srgbClr val="FF0000"/>
                </a:solidFill>
              </a:rPr>
              <a:t>SAS-L2</a:t>
            </a:r>
            <a:r>
              <a:rPr kumimoji="1" lang="ja-JP" altLang="en-US" sz="2400" u="sng" dirty="0">
                <a:solidFill>
                  <a:srgbClr val="FF0000"/>
                </a:solidFill>
              </a:rPr>
              <a:t>」認証アルゴリズムを用いた暗号通信</a:t>
            </a:r>
            <a:r>
              <a:rPr kumimoji="1" lang="ja-JP" altLang="en-US" sz="2400" dirty="0"/>
              <a:t>を実装する。</a:t>
            </a:r>
            <a:endParaRPr kumimoji="1" lang="en-US" altLang="ja-JP" sz="2400" dirty="0"/>
          </a:p>
        </p:txBody>
      </p:sp>
      <p:sp>
        <p:nvSpPr>
          <p:cNvPr id="8" name="テキスト ボックス 7">
            <a:extLst>
              <a:ext uri="{FF2B5EF4-FFF2-40B4-BE49-F238E27FC236}">
                <a16:creationId xmlns:a16="http://schemas.microsoft.com/office/drawing/2014/main" id="{14F3B359-31C5-453D-993C-249C67CB258D}"/>
              </a:ext>
            </a:extLst>
          </p:cNvPr>
          <p:cNvSpPr txBox="1"/>
          <p:nvPr/>
        </p:nvSpPr>
        <p:spPr>
          <a:xfrm>
            <a:off x="6003235" y="5989205"/>
            <a:ext cx="6069496" cy="307777"/>
          </a:xfrm>
          <a:prstGeom prst="rect">
            <a:avLst/>
          </a:prstGeom>
          <a:noFill/>
        </p:spPr>
        <p:txBody>
          <a:bodyPr wrap="square" rtlCol="0">
            <a:spAutoFit/>
          </a:bodyPr>
          <a:lstStyle/>
          <a:p>
            <a:r>
              <a:rPr kumimoji="1" lang="en-US" altLang="ja-JP" sz="1400" dirty="0"/>
              <a:t>*1: </a:t>
            </a:r>
            <a:r>
              <a:rPr kumimoji="1" lang="ja-JP" altLang="en-US" sz="1400" dirty="0"/>
              <a:t>清水明宏</a:t>
            </a:r>
            <a:r>
              <a:rPr kumimoji="1" lang="en-US" altLang="ja-JP" sz="1400" dirty="0"/>
              <a:t>. </a:t>
            </a:r>
            <a:r>
              <a:rPr kumimoji="1" lang="ja-JP" altLang="en-US" sz="1400" dirty="0"/>
              <a:t>高知工科大学</a:t>
            </a:r>
            <a:r>
              <a:rPr kumimoji="1" lang="en-US" altLang="ja-JP" sz="1400" dirty="0"/>
              <a:t>. </a:t>
            </a:r>
            <a:r>
              <a:rPr kumimoji="1" lang="ja-JP" altLang="en-US" sz="1400" dirty="0"/>
              <a:t>「</a:t>
            </a:r>
            <a:r>
              <a:rPr kumimoji="1" lang="en-US" altLang="ja-JP" sz="1400" dirty="0"/>
              <a:t>SAS-L</a:t>
            </a:r>
            <a:r>
              <a:rPr kumimoji="1" lang="ja-JP" altLang="en-US" sz="1400" dirty="0"/>
              <a:t>ワンタイムパスワード認証方式について」</a:t>
            </a:r>
            <a:r>
              <a:rPr kumimoji="1" lang="en-US" altLang="ja-JP" sz="1400" dirty="0"/>
              <a:t>. </a:t>
            </a:r>
            <a:endParaRPr kumimoji="1" lang="ja-JP" altLang="en-US" sz="1400" dirty="0"/>
          </a:p>
        </p:txBody>
      </p:sp>
      <p:sp>
        <p:nvSpPr>
          <p:cNvPr id="10" name="テキスト ボックス 9">
            <a:extLst>
              <a:ext uri="{FF2B5EF4-FFF2-40B4-BE49-F238E27FC236}">
                <a16:creationId xmlns:a16="http://schemas.microsoft.com/office/drawing/2014/main" id="{A46DE6C2-1BDC-466F-AF72-6F9048561C68}"/>
              </a:ext>
            </a:extLst>
          </p:cNvPr>
          <p:cNvSpPr txBox="1"/>
          <p:nvPr/>
        </p:nvSpPr>
        <p:spPr>
          <a:xfrm>
            <a:off x="1245698" y="4699714"/>
            <a:ext cx="10190928" cy="553998"/>
          </a:xfrm>
          <a:prstGeom prst="rect">
            <a:avLst/>
          </a:prstGeom>
          <a:noFill/>
        </p:spPr>
        <p:txBody>
          <a:bodyPr wrap="square" rtlCol="0">
            <a:spAutoFit/>
          </a:bodyPr>
          <a:lstStyle/>
          <a:p>
            <a:r>
              <a:rPr kumimoji="1" lang="ja-JP" altLang="en-US" sz="3000" dirty="0">
                <a:solidFill>
                  <a:srgbClr val="FF0000"/>
                </a:solidFill>
              </a:rPr>
              <a:t>処理負荷の小さい</a:t>
            </a:r>
            <a:r>
              <a:rPr kumimoji="1" lang="en-US" altLang="ja-JP" sz="3000" dirty="0">
                <a:solidFill>
                  <a:srgbClr val="FF0000"/>
                </a:solidFill>
              </a:rPr>
              <a:t>IoT</a:t>
            </a:r>
            <a:r>
              <a:rPr kumimoji="1" lang="ja-JP" altLang="en-US" sz="3000" dirty="0">
                <a:solidFill>
                  <a:srgbClr val="FF0000"/>
                </a:solidFill>
              </a:rPr>
              <a:t>機器に対し、セキュリティ機能を搭載する。</a:t>
            </a:r>
            <a:endParaRPr kumimoji="1" lang="en-US" altLang="ja-JP" sz="3000" dirty="0">
              <a:solidFill>
                <a:srgbClr val="FF0000"/>
              </a:solidFill>
            </a:endParaRPr>
          </a:p>
        </p:txBody>
      </p:sp>
      <p:sp>
        <p:nvSpPr>
          <p:cNvPr id="7" name="スライド番号プレースホルダー 6">
            <a:extLst>
              <a:ext uri="{FF2B5EF4-FFF2-40B4-BE49-F238E27FC236}">
                <a16:creationId xmlns:a16="http://schemas.microsoft.com/office/drawing/2014/main" id="{79304D4A-099D-4B6B-9C4D-BD5F5C66CAD3}"/>
              </a:ext>
            </a:extLst>
          </p:cNvPr>
          <p:cNvSpPr>
            <a:spLocks noGrp="1"/>
          </p:cNvSpPr>
          <p:nvPr>
            <p:ph type="sldNum" sz="quarter" idx="12"/>
          </p:nvPr>
        </p:nvSpPr>
        <p:spPr/>
        <p:txBody>
          <a:bodyPr/>
          <a:lstStyle/>
          <a:p>
            <a:fld id="{F4F43B8B-51F4-4EC7-B841-2D4487FA0573}" type="slidenum">
              <a:rPr kumimoji="1" lang="ja-JP" altLang="en-US" smtClean="0"/>
              <a:t>3</a:t>
            </a:fld>
            <a:endParaRPr kumimoji="1" lang="ja-JP" altLang="en-US"/>
          </a:p>
        </p:txBody>
      </p:sp>
    </p:spTree>
    <p:extLst>
      <p:ext uri="{BB962C8B-B14F-4D97-AF65-F5344CB8AC3E}">
        <p14:creationId xmlns:p14="http://schemas.microsoft.com/office/powerpoint/2010/main" val="234723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SAS-L2</a:t>
            </a:r>
            <a:r>
              <a:rPr kumimoji="1" lang="ja-JP" altLang="en-US" dirty="0"/>
              <a:t>認証アルゴリズム</a:t>
            </a:r>
            <a:r>
              <a:rPr lang="ja-JP" altLang="en-US" dirty="0"/>
              <a:t>の概要</a:t>
            </a:r>
            <a:endParaRPr kumimoji="1" lang="ja-JP" altLang="en-US" dirty="0"/>
          </a:p>
        </p:txBody>
      </p:sp>
      <p:sp>
        <p:nvSpPr>
          <p:cNvPr id="5" name="テキスト ボックス 4">
            <a:extLst>
              <a:ext uri="{FF2B5EF4-FFF2-40B4-BE49-F238E27FC236}">
                <a16:creationId xmlns:a16="http://schemas.microsoft.com/office/drawing/2014/main" id="{F4D0AEE2-23F1-4B5E-AF76-B15320553845}"/>
              </a:ext>
            </a:extLst>
          </p:cNvPr>
          <p:cNvSpPr txBox="1"/>
          <p:nvPr/>
        </p:nvSpPr>
        <p:spPr>
          <a:xfrm>
            <a:off x="1483474" y="1756679"/>
            <a:ext cx="1616765" cy="461665"/>
          </a:xfrm>
          <a:prstGeom prst="rect">
            <a:avLst/>
          </a:prstGeom>
          <a:noFill/>
        </p:spPr>
        <p:txBody>
          <a:bodyPr wrap="square" rtlCol="0">
            <a:spAutoFit/>
          </a:bodyPr>
          <a:lstStyle/>
          <a:p>
            <a:pPr algn="ctr"/>
            <a:r>
              <a:rPr kumimoji="1" lang="ja-JP" altLang="en-US" sz="2400" dirty="0"/>
              <a:t>サーバー</a:t>
            </a:r>
          </a:p>
        </p:txBody>
      </p:sp>
      <p:sp>
        <p:nvSpPr>
          <p:cNvPr id="15" name="テキスト ボックス 14">
            <a:extLst>
              <a:ext uri="{FF2B5EF4-FFF2-40B4-BE49-F238E27FC236}">
                <a16:creationId xmlns:a16="http://schemas.microsoft.com/office/drawing/2014/main" id="{58BD77DA-B676-454C-B7F4-CC607C15F4FF}"/>
              </a:ext>
            </a:extLst>
          </p:cNvPr>
          <p:cNvSpPr txBox="1"/>
          <p:nvPr/>
        </p:nvSpPr>
        <p:spPr>
          <a:xfrm>
            <a:off x="8784852" y="1729956"/>
            <a:ext cx="1616765" cy="461665"/>
          </a:xfrm>
          <a:prstGeom prst="rect">
            <a:avLst/>
          </a:prstGeom>
          <a:noFill/>
        </p:spPr>
        <p:txBody>
          <a:bodyPr wrap="square" rtlCol="0">
            <a:spAutoFit/>
          </a:bodyPr>
          <a:lstStyle/>
          <a:p>
            <a:pPr algn="ctr"/>
            <a:r>
              <a:rPr kumimoji="1" lang="ja-JP" altLang="en-US" sz="2400" dirty="0"/>
              <a:t>ユーザー</a:t>
            </a:r>
          </a:p>
        </p:txBody>
      </p:sp>
      <p:sp>
        <p:nvSpPr>
          <p:cNvPr id="24" name="テキスト ボックス 23">
            <a:extLst>
              <a:ext uri="{FF2B5EF4-FFF2-40B4-BE49-F238E27FC236}">
                <a16:creationId xmlns:a16="http://schemas.microsoft.com/office/drawing/2014/main" id="{C5D750EA-1610-4EDC-BFA6-61E5E2F09C45}"/>
              </a:ext>
            </a:extLst>
          </p:cNvPr>
          <p:cNvSpPr txBox="1"/>
          <p:nvPr/>
        </p:nvSpPr>
        <p:spPr>
          <a:xfrm>
            <a:off x="5307450" y="1948730"/>
            <a:ext cx="1669165" cy="646331"/>
          </a:xfrm>
          <a:prstGeom prst="rect">
            <a:avLst/>
          </a:prstGeom>
          <a:noFill/>
        </p:spPr>
        <p:txBody>
          <a:bodyPr wrap="square" rtlCol="0">
            <a:spAutoFit/>
          </a:bodyPr>
          <a:lstStyle/>
          <a:p>
            <a:pPr algn="ctr"/>
            <a:r>
              <a:rPr kumimoji="1" lang="ja-JP" altLang="en-US" u="sng" dirty="0">
                <a:solidFill>
                  <a:srgbClr val="FF0000"/>
                </a:solidFill>
              </a:rPr>
              <a:t>安全な方法</a:t>
            </a:r>
            <a:r>
              <a:rPr kumimoji="1" lang="ja-JP" altLang="en-US" dirty="0"/>
              <a:t>で</a:t>
            </a:r>
            <a:endParaRPr kumimoji="1" lang="en-US" altLang="ja-JP" dirty="0"/>
          </a:p>
          <a:p>
            <a:pPr algn="ctr"/>
            <a:r>
              <a:rPr kumimoji="1" lang="ja-JP" altLang="en-US" dirty="0"/>
              <a:t>送信・共有</a:t>
            </a:r>
          </a:p>
        </p:txBody>
      </p:sp>
      <p:grpSp>
        <p:nvGrpSpPr>
          <p:cNvPr id="27" name="グループ化 26">
            <a:extLst>
              <a:ext uri="{FF2B5EF4-FFF2-40B4-BE49-F238E27FC236}">
                <a16:creationId xmlns:a16="http://schemas.microsoft.com/office/drawing/2014/main" id="{231B91C9-9599-4939-8F95-A372B2D1DEB4}"/>
              </a:ext>
            </a:extLst>
          </p:cNvPr>
          <p:cNvGrpSpPr/>
          <p:nvPr/>
        </p:nvGrpSpPr>
        <p:grpSpPr>
          <a:xfrm>
            <a:off x="2372766" y="3233113"/>
            <a:ext cx="1099930" cy="681585"/>
            <a:chOff x="4823791" y="3233530"/>
            <a:chExt cx="1099930" cy="681585"/>
          </a:xfrm>
        </p:grpSpPr>
        <p:sp>
          <p:nvSpPr>
            <p:cNvPr id="25" name="正方形/長方形 24">
              <a:extLst>
                <a:ext uri="{FF2B5EF4-FFF2-40B4-BE49-F238E27FC236}">
                  <a16:creationId xmlns:a16="http://schemas.microsoft.com/office/drawing/2014/main" id="{D17278C5-E3CF-4E37-B081-93E94C86627A}"/>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74A846D-E3A7-43F5-A637-F882E4B1F4DD}"/>
                </a:ext>
              </a:extLst>
            </p:cNvPr>
            <p:cNvSpPr txBox="1"/>
            <p:nvPr/>
          </p:nvSpPr>
          <p:spPr>
            <a:xfrm>
              <a:off x="4823791" y="3268784"/>
              <a:ext cx="1099930" cy="646331"/>
            </a:xfrm>
            <a:prstGeom prst="rect">
              <a:avLst/>
            </a:prstGeom>
            <a:noFill/>
          </p:spPr>
          <p:txBody>
            <a:bodyPr wrap="square" rtlCol="0">
              <a:spAutoFit/>
            </a:bodyPr>
            <a:lstStyle/>
            <a:p>
              <a:pPr algn="ctr"/>
              <a:r>
                <a:rPr kumimoji="1" lang="ja-JP" altLang="en-US" dirty="0"/>
                <a:t>乱数</a:t>
              </a:r>
              <a:endParaRPr kumimoji="1" lang="en-US" altLang="ja-JP" dirty="0"/>
            </a:p>
            <a:p>
              <a:pPr algn="ctr"/>
              <a:r>
                <a:rPr kumimoji="1" lang="en-US" altLang="ja-JP" dirty="0"/>
                <a:t>N</a:t>
              </a:r>
              <a:endParaRPr kumimoji="1" lang="ja-JP" altLang="en-US" dirty="0"/>
            </a:p>
          </p:txBody>
        </p:sp>
      </p:grpSp>
      <p:grpSp>
        <p:nvGrpSpPr>
          <p:cNvPr id="28" name="グループ化 27">
            <a:extLst>
              <a:ext uri="{FF2B5EF4-FFF2-40B4-BE49-F238E27FC236}">
                <a16:creationId xmlns:a16="http://schemas.microsoft.com/office/drawing/2014/main" id="{C9A818E4-CF40-4180-8CF4-7D88EA544A05}"/>
              </a:ext>
            </a:extLst>
          </p:cNvPr>
          <p:cNvGrpSpPr/>
          <p:nvPr/>
        </p:nvGrpSpPr>
        <p:grpSpPr>
          <a:xfrm>
            <a:off x="41824" y="3239396"/>
            <a:ext cx="1843864" cy="646331"/>
            <a:chOff x="4823791" y="3233530"/>
            <a:chExt cx="1099930" cy="1087551"/>
          </a:xfrm>
        </p:grpSpPr>
        <p:sp>
          <p:nvSpPr>
            <p:cNvPr id="29" name="正方形/長方形 28">
              <a:extLst>
                <a:ext uri="{FF2B5EF4-FFF2-40B4-BE49-F238E27FC236}">
                  <a16:creationId xmlns:a16="http://schemas.microsoft.com/office/drawing/2014/main" id="{87B28CE9-882B-428B-B7E0-9134D7AD1729}"/>
                </a:ext>
              </a:extLst>
            </p:cNvPr>
            <p:cNvSpPr/>
            <p:nvPr/>
          </p:nvSpPr>
          <p:spPr>
            <a:xfrm>
              <a:off x="4823791" y="3233530"/>
              <a:ext cx="1099930" cy="1070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89E4428-1B45-45C5-BE4C-0B48DB6AB3BB}"/>
                </a:ext>
              </a:extLst>
            </p:cNvPr>
            <p:cNvSpPr txBox="1"/>
            <p:nvPr/>
          </p:nvSpPr>
          <p:spPr>
            <a:xfrm>
              <a:off x="4823791" y="3233530"/>
              <a:ext cx="1099930" cy="1087551"/>
            </a:xfrm>
            <a:prstGeom prst="rect">
              <a:avLst/>
            </a:prstGeom>
            <a:noFill/>
          </p:spPr>
          <p:txBody>
            <a:bodyPr wrap="square" rtlCol="0">
              <a:spAutoFit/>
            </a:bodyPr>
            <a:lstStyle/>
            <a:p>
              <a:pPr algn="ctr"/>
              <a:r>
                <a:rPr kumimoji="1" lang="ja-JP" altLang="en-US" dirty="0"/>
                <a:t>被認証者識別子 </a:t>
              </a:r>
              <a:endParaRPr kumimoji="1" lang="en-US" altLang="ja-JP" dirty="0"/>
            </a:p>
            <a:p>
              <a:pPr algn="ctr"/>
              <a:r>
                <a:rPr kumimoji="1" lang="en-US" altLang="ja-JP" dirty="0"/>
                <a:t>S</a:t>
              </a:r>
              <a:endParaRPr kumimoji="1" lang="ja-JP" altLang="en-US" dirty="0"/>
            </a:p>
          </p:txBody>
        </p:sp>
      </p:grpSp>
      <p:grpSp>
        <p:nvGrpSpPr>
          <p:cNvPr id="31" name="グループ化 30">
            <a:extLst>
              <a:ext uri="{FF2B5EF4-FFF2-40B4-BE49-F238E27FC236}">
                <a16:creationId xmlns:a16="http://schemas.microsoft.com/office/drawing/2014/main" id="{913AF391-A964-4555-BE7D-15F51D9F06FA}"/>
              </a:ext>
            </a:extLst>
          </p:cNvPr>
          <p:cNvGrpSpPr/>
          <p:nvPr/>
        </p:nvGrpSpPr>
        <p:grpSpPr>
          <a:xfrm>
            <a:off x="40693" y="4216560"/>
            <a:ext cx="2851871" cy="668468"/>
            <a:chOff x="4823791" y="3233530"/>
            <a:chExt cx="1099930" cy="1079815"/>
          </a:xfrm>
        </p:grpSpPr>
        <p:sp>
          <p:nvSpPr>
            <p:cNvPr id="32" name="正方形/長方形 31">
              <a:extLst>
                <a:ext uri="{FF2B5EF4-FFF2-40B4-BE49-F238E27FC236}">
                  <a16:creationId xmlns:a16="http://schemas.microsoft.com/office/drawing/2014/main" id="{4D81B6B1-73A4-4588-BF59-35AD4E69B8BE}"/>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91282CF-50DD-4A03-AC57-89E47E1A168A}"/>
                </a:ext>
              </a:extLst>
            </p:cNvPr>
            <p:cNvSpPr txBox="1"/>
            <p:nvPr/>
          </p:nvSpPr>
          <p:spPr>
            <a:xfrm>
              <a:off x="4823791" y="3269288"/>
              <a:ext cx="1099930" cy="1044057"/>
            </a:xfrm>
            <a:prstGeom prst="rect">
              <a:avLst/>
            </a:prstGeom>
            <a:noFill/>
          </p:spPr>
          <p:txBody>
            <a:bodyPr wrap="square" rtlCol="0">
              <a:spAutoFit/>
            </a:bodyPr>
            <a:lstStyle/>
            <a:p>
              <a:pPr algn="ctr"/>
              <a:r>
                <a:rPr kumimoji="1" lang="ja-JP" altLang="en-US" u="sng" dirty="0">
                  <a:solidFill>
                    <a:srgbClr val="00B050"/>
                  </a:solidFill>
                </a:rPr>
                <a:t>次回認証情報</a:t>
              </a:r>
              <a:r>
                <a:rPr kumimoji="1" lang="en-US" altLang="ja-JP" u="sng" dirty="0">
                  <a:solidFill>
                    <a:srgbClr val="00B050"/>
                  </a:solidFill>
                </a:rPr>
                <a:t> An+1</a:t>
              </a:r>
            </a:p>
            <a:p>
              <a:pPr algn="ctr"/>
              <a:r>
                <a:rPr kumimoji="1" lang="en-US" altLang="ja-JP" dirty="0"/>
                <a:t>An+1 </a:t>
              </a:r>
              <a:r>
                <a:rPr kumimoji="1" lang="ja-JP" altLang="en-US" dirty="0"/>
                <a:t>← </a:t>
              </a:r>
              <a:r>
                <a:rPr kumimoji="1" lang="en-US" altLang="ja-JP" dirty="0"/>
                <a:t>H(S XOR N)</a:t>
              </a:r>
              <a:endParaRPr kumimoji="1" lang="ja-JP" altLang="en-US" dirty="0"/>
            </a:p>
          </p:txBody>
        </p:sp>
      </p:grpSp>
      <p:cxnSp>
        <p:nvCxnSpPr>
          <p:cNvPr id="35" name="直線矢印コネクタ 34">
            <a:extLst>
              <a:ext uri="{FF2B5EF4-FFF2-40B4-BE49-F238E27FC236}">
                <a16:creationId xmlns:a16="http://schemas.microsoft.com/office/drawing/2014/main" id="{19B9435E-3DC2-4946-9A18-67FE03720455}"/>
              </a:ext>
            </a:extLst>
          </p:cNvPr>
          <p:cNvCxnSpPr>
            <a:cxnSpLocks/>
            <a:stCxn id="30" idx="2"/>
          </p:cNvCxnSpPr>
          <p:nvPr/>
        </p:nvCxnSpPr>
        <p:spPr>
          <a:xfrm>
            <a:off x="963756" y="3885727"/>
            <a:ext cx="0" cy="330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64334F4-C4AE-4E1C-97FD-A579769F0C19}"/>
              </a:ext>
            </a:extLst>
          </p:cNvPr>
          <p:cNvCxnSpPr>
            <a:cxnSpLocks/>
            <a:stCxn id="26" idx="2"/>
          </p:cNvCxnSpPr>
          <p:nvPr/>
        </p:nvCxnSpPr>
        <p:spPr>
          <a:xfrm flipH="1">
            <a:off x="1927513" y="3914698"/>
            <a:ext cx="995218" cy="287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69BB1E7-3FA9-4A9E-96BD-4040FDB35DB4}"/>
              </a:ext>
            </a:extLst>
          </p:cNvPr>
          <p:cNvSpPr txBox="1"/>
          <p:nvPr/>
        </p:nvSpPr>
        <p:spPr>
          <a:xfrm>
            <a:off x="4839546" y="5107493"/>
            <a:ext cx="2801510" cy="369332"/>
          </a:xfrm>
          <a:prstGeom prst="rect">
            <a:avLst/>
          </a:prstGeom>
          <a:noFill/>
        </p:spPr>
        <p:txBody>
          <a:bodyPr wrap="square" rtlCol="0">
            <a:spAutoFit/>
          </a:bodyPr>
          <a:lstStyle/>
          <a:p>
            <a:pPr algn="ctr"/>
            <a:r>
              <a:rPr kumimoji="1" lang="en-US" altLang="ja-JP" dirty="0"/>
              <a:t>α</a:t>
            </a:r>
            <a:r>
              <a:rPr kumimoji="1" lang="ja-JP" altLang="en-US" dirty="0"/>
              <a:t>を送信</a:t>
            </a:r>
          </a:p>
        </p:txBody>
      </p:sp>
      <p:grpSp>
        <p:nvGrpSpPr>
          <p:cNvPr id="46" name="グループ化 45">
            <a:extLst>
              <a:ext uri="{FF2B5EF4-FFF2-40B4-BE49-F238E27FC236}">
                <a16:creationId xmlns:a16="http://schemas.microsoft.com/office/drawing/2014/main" id="{930D064A-A14F-458C-8836-7E7A1D8EC011}"/>
              </a:ext>
            </a:extLst>
          </p:cNvPr>
          <p:cNvGrpSpPr/>
          <p:nvPr/>
        </p:nvGrpSpPr>
        <p:grpSpPr>
          <a:xfrm>
            <a:off x="864968" y="5205255"/>
            <a:ext cx="2851871" cy="646331"/>
            <a:chOff x="4823791" y="3233530"/>
            <a:chExt cx="1100950" cy="1204075"/>
          </a:xfrm>
        </p:grpSpPr>
        <p:sp>
          <p:nvSpPr>
            <p:cNvPr id="47" name="正方形/長方形 46">
              <a:extLst>
                <a:ext uri="{FF2B5EF4-FFF2-40B4-BE49-F238E27FC236}">
                  <a16:creationId xmlns:a16="http://schemas.microsoft.com/office/drawing/2014/main" id="{C6223BEA-A6AF-43CF-B033-B812CC322E41}"/>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8BA8FE13-6635-4EFE-A1B5-F3ACD1FBD0C5}"/>
                </a:ext>
              </a:extLst>
            </p:cNvPr>
            <p:cNvSpPr txBox="1"/>
            <p:nvPr/>
          </p:nvSpPr>
          <p:spPr>
            <a:xfrm>
              <a:off x="4824811" y="3233530"/>
              <a:ext cx="1099930" cy="1204075"/>
            </a:xfrm>
            <a:prstGeom prst="rect">
              <a:avLst/>
            </a:prstGeom>
            <a:noFill/>
          </p:spPr>
          <p:txBody>
            <a:bodyPr wrap="square" rtlCol="0">
              <a:spAutoFit/>
            </a:bodyPr>
            <a:lstStyle/>
            <a:p>
              <a:pPr algn="ctr"/>
              <a:r>
                <a:rPr kumimoji="1" lang="ja-JP" altLang="en-US" dirty="0"/>
                <a:t>送信情報 </a:t>
              </a:r>
              <a:r>
                <a:rPr kumimoji="1" lang="en-US" altLang="ja-JP" dirty="0"/>
                <a:t>α</a:t>
              </a:r>
            </a:p>
            <a:p>
              <a:pPr algn="ctr"/>
              <a:r>
                <a:rPr kumimoji="1" lang="en-US" altLang="ja-JP" dirty="0"/>
                <a:t> α </a:t>
              </a:r>
              <a:r>
                <a:rPr kumimoji="1" lang="ja-JP" altLang="en-US" dirty="0"/>
                <a:t>← </a:t>
              </a:r>
              <a:r>
                <a:rPr kumimoji="1" lang="en-US" altLang="ja-JP" dirty="0"/>
                <a:t>An+1 XOR An XOR Mn</a:t>
              </a:r>
              <a:endParaRPr kumimoji="1" lang="ja-JP" altLang="en-US" dirty="0"/>
            </a:p>
          </p:txBody>
        </p:sp>
      </p:grpSp>
      <p:cxnSp>
        <p:nvCxnSpPr>
          <p:cNvPr id="50" name="直線矢印コネクタ 49">
            <a:extLst>
              <a:ext uri="{FF2B5EF4-FFF2-40B4-BE49-F238E27FC236}">
                <a16:creationId xmlns:a16="http://schemas.microsoft.com/office/drawing/2014/main" id="{8736B5D2-5C33-45C8-A1E1-D2153A556B26}"/>
              </a:ext>
            </a:extLst>
          </p:cNvPr>
          <p:cNvCxnSpPr>
            <a:cxnSpLocks/>
            <a:stCxn id="32" idx="2"/>
          </p:cNvCxnSpPr>
          <p:nvPr/>
        </p:nvCxnSpPr>
        <p:spPr>
          <a:xfrm>
            <a:off x="1466629" y="4882945"/>
            <a:ext cx="0" cy="340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12C77747-228A-43F1-8B73-638FCB77B1C4}"/>
              </a:ext>
            </a:extLst>
          </p:cNvPr>
          <p:cNvGrpSpPr/>
          <p:nvPr/>
        </p:nvGrpSpPr>
        <p:grpSpPr>
          <a:xfrm>
            <a:off x="7565661" y="2335001"/>
            <a:ext cx="4507146" cy="680422"/>
            <a:chOff x="6319880" y="2722062"/>
            <a:chExt cx="4414382" cy="680422"/>
          </a:xfrm>
        </p:grpSpPr>
        <p:sp>
          <p:nvSpPr>
            <p:cNvPr id="62" name="正方形/長方形 61">
              <a:extLst>
                <a:ext uri="{FF2B5EF4-FFF2-40B4-BE49-F238E27FC236}">
                  <a16:creationId xmlns:a16="http://schemas.microsoft.com/office/drawing/2014/main" id="{1EAA325D-35B1-448A-96AB-10379385AC89}"/>
                </a:ext>
              </a:extLst>
            </p:cNvPr>
            <p:cNvSpPr/>
            <p:nvPr/>
          </p:nvSpPr>
          <p:spPr>
            <a:xfrm>
              <a:off x="6319880" y="2722062"/>
              <a:ext cx="4414382" cy="6804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FEF5905-E1D5-4712-80A4-891FCFB93931}"/>
                </a:ext>
              </a:extLst>
            </p:cNvPr>
            <p:cNvGrpSpPr/>
            <p:nvPr/>
          </p:nvGrpSpPr>
          <p:grpSpPr>
            <a:xfrm>
              <a:off x="6431185" y="2819916"/>
              <a:ext cx="2089959" cy="461665"/>
              <a:chOff x="7932743" y="2411031"/>
              <a:chExt cx="2089959" cy="461665"/>
            </a:xfrm>
          </p:grpSpPr>
          <p:sp>
            <p:nvSpPr>
              <p:cNvPr id="57" name="正方形/長方形 56">
                <a:extLst>
                  <a:ext uri="{FF2B5EF4-FFF2-40B4-BE49-F238E27FC236}">
                    <a16:creationId xmlns:a16="http://schemas.microsoft.com/office/drawing/2014/main" id="{AA3C1C4F-E7F8-4897-AA0F-33BD46BC3844}"/>
                  </a:ext>
                </a:extLst>
              </p:cNvPr>
              <p:cNvSpPr/>
              <p:nvPr/>
            </p:nvSpPr>
            <p:spPr>
              <a:xfrm>
                <a:off x="7932743" y="2411031"/>
                <a:ext cx="2014331"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D5F0C408-D646-444C-A902-958D91C27311}"/>
                  </a:ext>
                </a:extLst>
              </p:cNvPr>
              <p:cNvSpPr txBox="1"/>
              <p:nvPr/>
            </p:nvSpPr>
            <p:spPr>
              <a:xfrm>
                <a:off x="8008371" y="2464476"/>
                <a:ext cx="2014331" cy="369332"/>
              </a:xfrm>
              <a:prstGeom prst="rect">
                <a:avLst/>
              </a:prstGeom>
              <a:noFill/>
            </p:spPr>
            <p:txBody>
              <a:bodyPr wrap="square" rtlCol="0">
                <a:spAutoFit/>
              </a:bodyPr>
              <a:lstStyle/>
              <a:p>
                <a:r>
                  <a:rPr kumimoji="1" lang="ja-JP" altLang="en-US" u="sng" dirty="0">
                    <a:solidFill>
                      <a:srgbClr val="FF0000"/>
                    </a:solidFill>
                  </a:rPr>
                  <a:t>初回認証情報</a:t>
                </a:r>
                <a:r>
                  <a:rPr kumimoji="1" lang="en-US" altLang="ja-JP" u="sng" dirty="0">
                    <a:solidFill>
                      <a:srgbClr val="FF0000"/>
                    </a:solidFill>
                  </a:rPr>
                  <a:t> A1</a:t>
                </a:r>
                <a:endParaRPr kumimoji="1" lang="ja-JP" altLang="en-US" u="sng" dirty="0">
                  <a:solidFill>
                    <a:srgbClr val="FF0000"/>
                  </a:solidFill>
                </a:endParaRPr>
              </a:p>
            </p:txBody>
          </p:sp>
        </p:grpSp>
        <p:grpSp>
          <p:nvGrpSpPr>
            <p:cNvPr id="59" name="グループ化 58">
              <a:extLst>
                <a:ext uri="{FF2B5EF4-FFF2-40B4-BE49-F238E27FC236}">
                  <a16:creationId xmlns:a16="http://schemas.microsoft.com/office/drawing/2014/main" id="{990A9475-789D-462B-9DC4-70241D93580C}"/>
                </a:ext>
              </a:extLst>
            </p:cNvPr>
            <p:cNvGrpSpPr/>
            <p:nvPr/>
          </p:nvGrpSpPr>
          <p:grpSpPr>
            <a:xfrm>
              <a:off x="8560901" y="2807527"/>
              <a:ext cx="2093846" cy="461665"/>
              <a:chOff x="7858539" y="2398643"/>
              <a:chExt cx="2093846" cy="461665"/>
            </a:xfrm>
          </p:grpSpPr>
          <p:sp>
            <p:nvSpPr>
              <p:cNvPr id="60" name="正方形/長方形 59">
                <a:extLst>
                  <a:ext uri="{FF2B5EF4-FFF2-40B4-BE49-F238E27FC236}">
                    <a16:creationId xmlns:a16="http://schemas.microsoft.com/office/drawing/2014/main" id="{3CD20960-0AB3-4225-9779-8BE8207ADEEC}"/>
                  </a:ext>
                </a:extLst>
              </p:cNvPr>
              <p:cNvSpPr/>
              <p:nvPr/>
            </p:nvSpPr>
            <p:spPr>
              <a:xfrm>
                <a:off x="7858539" y="2398643"/>
                <a:ext cx="2014331"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EB3FEE2-4086-4781-B3F4-67AF2CC0C322}"/>
                  </a:ext>
                </a:extLst>
              </p:cNvPr>
              <p:cNvSpPr txBox="1"/>
              <p:nvPr/>
            </p:nvSpPr>
            <p:spPr>
              <a:xfrm>
                <a:off x="7938054" y="2477320"/>
                <a:ext cx="2014331" cy="369332"/>
              </a:xfrm>
              <a:prstGeom prst="rect">
                <a:avLst/>
              </a:prstGeom>
              <a:noFill/>
            </p:spPr>
            <p:txBody>
              <a:bodyPr wrap="square" rtlCol="0">
                <a:spAutoFit/>
              </a:bodyPr>
              <a:lstStyle/>
              <a:p>
                <a:r>
                  <a:rPr kumimoji="1" lang="ja-JP" altLang="en-US" dirty="0"/>
                  <a:t>初回秘匿情報</a:t>
                </a:r>
                <a:r>
                  <a:rPr kumimoji="1" lang="en-US" altLang="ja-JP" dirty="0"/>
                  <a:t> M1</a:t>
                </a:r>
                <a:endParaRPr kumimoji="1" lang="ja-JP" altLang="en-US" dirty="0"/>
              </a:p>
            </p:txBody>
          </p:sp>
        </p:grpSp>
      </p:grpSp>
      <p:grpSp>
        <p:nvGrpSpPr>
          <p:cNvPr id="65" name="グループ化 64">
            <a:extLst>
              <a:ext uri="{FF2B5EF4-FFF2-40B4-BE49-F238E27FC236}">
                <a16:creationId xmlns:a16="http://schemas.microsoft.com/office/drawing/2014/main" id="{F9DA7F16-C10A-4137-87C6-AA736627546B}"/>
              </a:ext>
            </a:extLst>
          </p:cNvPr>
          <p:cNvGrpSpPr/>
          <p:nvPr/>
        </p:nvGrpSpPr>
        <p:grpSpPr>
          <a:xfrm>
            <a:off x="40693" y="2302723"/>
            <a:ext cx="4507147" cy="680422"/>
            <a:chOff x="6126480" y="3603562"/>
            <a:chExt cx="4507147" cy="680422"/>
          </a:xfrm>
        </p:grpSpPr>
        <p:grpSp>
          <p:nvGrpSpPr>
            <p:cNvPr id="16" name="グループ化 15">
              <a:extLst>
                <a:ext uri="{FF2B5EF4-FFF2-40B4-BE49-F238E27FC236}">
                  <a16:creationId xmlns:a16="http://schemas.microsoft.com/office/drawing/2014/main" id="{12FBE728-0E3A-4471-A006-F3AEF6B151F5}"/>
                </a:ext>
              </a:extLst>
            </p:cNvPr>
            <p:cNvGrpSpPr/>
            <p:nvPr/>
          </p:nvGrpSpPr>
          <p:grpSpPr>
            <a:xfrm>
              <a:off x="8440002" y="3706484"/>
              <a:ext cx="2032882" cy="461665"/>
              <a:chOff x="7858539" y="2398643"/>
              <a:chExt cx="2032882" cy="461665"/>
            </a:xfrm>
          </p:grpSpPr>
          <p:sp>
            <p:nvSpPr>
              <p:cNvPr id="6" name="正方形/長方形 5">
                <a:extLst>
                  <a:ext uri="{FF2B5EF4-FFF2-40B4-BE49-F238E27FC236}">
                    <a16:creationId xmlns:a16="http://schemas.microsoft.com/office/drawing/2014/main" id="{2CE16123-6DB0-4A6C-83A7-B70295040B04}"/>
                  </a:ext>
                </a:extLst>
              </p:cNvPr>
              <p:cNvSpPr/>
              <p:nvPr/>
            </p:nvSpPr>
            <p:spPr>
              <a:xfrm>
                <a:off x="7858539" y="2398643"/>
                <a:ext cx="2014331"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ECAD506-D9C8-4764-8426-782E9B3E8BE6}"/>
                  </a:ext>
                </a:extLst>
              </p:cNvPr>
              <p:cNvSpPr txBox="1"/>
              <p:nvPr/>
            </p:nvSpPr>
            <p:spPr>
              <a:xfrm>
                <a:off x="7877090" y="2490976"/>
                <a:ext cx="2014331" cy="369332"/>
              </a:xfrm>
              <a:prstGeom prst="rect">
                <a:avLst/>
              </a:prstGeom>
              <a:noFill/>
            </p:spPr>
            <p:txBody>
              <a:bodyPr wrap="square" rtlCol="0">
                <a:spAutoFit/>
              </a:bodyPr>
              <a:lstStyle/>
              <a:p>
                <a:r>
                  <a:rPr kumimoji="1" lang="ja-JP" altLang="en-US" dirty="0"/>
                  <a:t>初回秘匿情報</a:t>
                </a:r>
                <a:r>
                  <a:rPr kumimoji="1" lang="en-US" altLang="ja-JP" dirty="0"/>
                  <a:t> M1</a:t>
                </a:r>
                <a:endParaRPr kumimoji="1" lang="ja-JP" altLang="en-US" dirty="0"/>
              </a:p>
            </p:txBody>
          </p:sp>
        </p:grpSp>
        <p:grpSp>
          <p:nvGrpSpPr>
            <p:cNvPr id="17" name="グループ化 16">
              <a:extLst>
                <a:ext uri="{FF2B5EF4-FFF2-40B4-BE49-F238E27FC236}">
                  <a16:creationId xmlns:a16="http://schemas.microsoft.com/office/drawing/2014/main" id="{7FF559A7-F43E-46F9-A5CB-07CD99A6F28C}"/>
                </a:ext>
              </a:extLst>
            </p:cNvPr>
            <p:cNvGrpSpPr/>
            <p:nvPr/>
          </p:nvGrpSpPr>
          <p:grpSpPr>
            <a:xfrm>
              <a:off x="6261563" y="3727015"/>
              <a:ext cx="2032882" cy="461665"/>
              <a:chOff x="7858539" y="2398643"/>
              <a:chExt cx="2032882" cy="461665"/>
            </a:xfrm>
          </p:grpSpPr>
          <p:sp>
            <p:nvSpPr>
              <p:cNvPr id="18" name="正方形/長方形 17">
                <a:extLst>
                  <a:ext uri="{FF2B5EF4-FFF2-40B4-BE49-F238E27FC236}">
                    <a16:creationId xmlns:a16="http://schemas.microsoft.com/office/drawing/2014/main" id="{AA4157FD-3896-43D6-8643-9DDADFC7D020}"/>
                  </a:ext>
                </a:extLst>
              </p:cNvPr>
              <p:cNvSpPr/>
              <p:nvPr/>
            </p:nvSpPr>
            <p:spPr>
              <a:xfrm>
                <a:off x="7858539" y="2398643"/>
                <a:ext cx="2014331"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813B58C2-9EEF-436F-80D1-254ACB108189}"/>
                  </a:ext>
                </a:extLst>
              </p:cNvPr>
              <p:cNvSpPr txBox="1"/>
              <p:nvPr/>
            </p:nvSpPr>
            <p:spPr>
              <a:xfrm>
                <a:off x="7877090" y="2490976"/>
                <a:ext cx="2014331" cy="369332"/>
              </a:xfrm>
              <a:prstGeom prst="rect">
                <a:avLst/>
              </a:prstGeom>
              <a:noFill/>
            </p:spPr>
            <p:txBody>
              <a:bodyPr wrap="square" rtlCol="0">
                <a:spAutoFit/>
              </a:bodyPr>
              <a:lstStyle/>
              <a:p>
                <a:r>
                  <a:rPr kumimoji="1" lang="ja-JP" altLang="en-US" u="sng" dirty="0">
                    <a:solidFill>
                      <a:srgbClr val="FF0000"/>
                    </a:solidFill>
                  </a:rPr>
                  <a:t>初回認証情報</a:t>
                </a:r>
                <a:r>
                  <a:rPr kumimoji="1" lang="en-US" altLang="ja-JP" u="sng" dirty="0">
                    <a:solidFill>
                      <a:srgbClr val="FF0000"/>
                    </a:solidFill>
                  </a:rPr>
                  <a:t> A1</a:t>
                </a:r>
                <a:endParaRPr kumimoji="1" lang="ja-JP" altLang="en-US" u="sng" dirty="0">
                  <a:solidFill>
                    <a:srgbClr val="FF0000"/>
                  </a:solidFill>
                </a:endParaRPr>
              </a:p>
            </p:txBody>
          </p:sp>
        </p:grpSp>
        <p:sp>
          <p:nvSpPr>
            <p:cNvPr id="63" name="正方形/長方形 62">
              <a:extLst>
                <a:ext uri="{FF2B5EF4-FFF2-40B4-BE49-F238E27FC236}">
                  <a16:creationId xmlns:a16="http://schemas.microsoft.com/office/drawing/2014/main" id="{E88627C0-2F5C-413C-A5E9-F54606DECE60}"/>
                </a:ext>
              </a:extLst>
            </p:cNvPr>
            <p:cNvSpPr/>
            <p:nvPr/>
          </p:nvSpPr>
          <p:spPr>
            <a:xfrm>
              <a:off x="6126480" y="3603562"/>
              <a:ext cx="4507147" cy="6804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8" name="矢印: 右 67">
            <a:extLst>
              <a:ext uri="{FF2B5EF4-FFF2-40B4-BE49-F238E27FC236}">
                <a16:creationId xmlns:a16="http://schemas.microsoft.com/office/drawing/2014/main" id="{82FF186A-E0A9-4423-AC1E-50E55F3D483D}"/>
              </a:ext>
            </a:extLst>
          </p:cNvPr>
          <p:cNvSpPr/>
          <p:nvPr/>
        </p:nvSpPr>
        <p:spPr>
          <a:xfrm>
            <a:off x="4588432" y="2518076"/>
            <a:ext cx="2973062" cy="293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a:extLst>
              <a:ext uri="{FF2B5EF4-FFF2-40B4-BE49-F238E27FC236}">
                <a16:creationId xmlns:a16="http://schemas.microsoft.com/office/drawing/2014/main" id="{D2335FDB-1745-4CD3-9C70-7D94D0680DF4}"/>
              </a:ext>
            </a:extLst>
          </p:cNvPr>
          <p:cNvGrpSpPr/>
          <p:nvPr/>
        </p:nvGrpSpPr>
        <p:grpSpPr>
          <a:xfrm>
            <a:off x="3100239" y="4208621"/>
            <a:ext cx="1802085" cy="681585"/>
            <a:chOff x="4823791" y="3233530"/>
            <a:chExt cx="1099930" cy="681585"/>
          </a:xfrm>
        </p:grpSpPr>
        <p:sp>
          <p:nvSpPr>
            <p:cNvPr id="79" name="正方形/長方形 78">
              <a:extLst>
                <a:ext uri="{FF2B5EF4-FFF2-40B4-BE49-F238E27FC236}">
                  <a16:creationId xmlns:a16="http://schemas.microsoft.com/office/drawing/2014/main" id="{B0E4D5CF-7D5F-48EE-AA5A-C8B1300FA945}"/>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1470F63B-2DEE-4A2E-9B80-DB2FF81236C8}"/>
                </a:ext>
              </a:extLst>
            </p:cNvPr>
            <p:cNvSpPr txBox="1"/>
            <p:nvPr/>
          </p:nvSpPr>
          <p:spPr>
            <a:xfrm>
              <a:off x="4823791" y="3268784"/>
              <a:ext cx="1099930" cy="646331"/>
            </a:xfrm>
            <a:prstGeom prst="rect">
              <a:avLst/>
            </a:prstGeom>
            <a:noFill/>
          </p:spPr>
          <p:txBody>
            <a:bodyPr wrap="square" rtlCol="0">
              <a:spAutoFit/>
            </a:bodyPr>
            <a:lstStyle/>
            <a:p>
              <a:pPr algn="ctr"/>
              <a:r>
                <a:rPr kumimoji="1" lang="ja-JP" altLang="en-US" u="sng" dirty="0">
                  <a:solidFill>
                    <a:srgbClr val="0070C0"/>
                  </a:solidFill>
                </a:rPr>
                <a:t>今回認証情報</a:t>
              </a:r>
              <a:endParaRPr kumimoji="1" lang="en-US" altLang="ja-JP" u="sng" dirty="0">
                <a:solidFill>
                  <a:srgbClr val="0070C0"/>
                </a:solidFill>
              </a:endParaRPr>
            </a:p>
            <a:p>
              <a:pPr algn="ctr"/>
              <a:r>
                <a:rPr kumimoji="1" lang="en-US" altLang="ja-JP" u="sng" dirty="0">
                  <a:solidFill>
                    <a:srgbClr val="0070C0"/>
                  </a:solidFill>
                </a:rPr>
                <a:t>An</a:t>
              </a:r>
              <a:endParaRPr kumimoji="1" lang="ja-JP" altLang="en-US" u="sng" dirty="0">
                <a:solidFill>
                  <a:srgbClr val="0070C0"/>
                </a:solidFill>
              </a:endParaRPr>
            </a:p>
          </p:txBody>
        </p:sp>
      </p:grpSp>
      <p:cxnSp>
        <p:nvCxnSpPr>
          <p:cNvPr id="86" name="直線矢印コネクタ 85">
            <a:extLst>
              <a:ext uri="{FF2B5EF4-FFF2-40B4-BE49-F238E27FC236}">
                <a16:creationId xmlns:a16="http://schemas.microsoft.com/office/drawing/2014/main" id="{021E424E-0AFD-4092-902B-74C9C93BDF17}"/>
              </a:ext>
            </a:extLst>
          </p:cNvPr>
          <p:cNvCxnSpPr>
            <a:cxnSpLocks/>
            <a:stCxn id="80" idx="2"/>
          </p:cNvCxnSpPr>
          <p:nvPr/>
        </p:nvCxnSpPr>
        <p:spPr>
          <a:xfrm flipH="1">
            <a:off x="2857485" y="4890206"/>
            <a:ext cx="1143797" cy="307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77A7E5ED-2A96-4381-812B-109557C0C780}"/>
              </a:ext>
            </a:extLst>
          </p:cNvPr>
          <p:cNvSpPr/>
          <p:nvPr/>
        </p:nvSpPr>
        <p:spPr>
          <a:xfrm>
            <a:off x="0" y="2218343"/>
            <a:ext cx="5145078" cy="43530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CE52CD0E-968D-4647-B6F2-F1A4A6B733AD}"/>
              </a:ext>
            </a:extLst>
          </p:cNvPr>
          <p:cNvCxnSpPr>
            <a:cxnSpLocks/>
          </p:cNvCxnSpPr>
          <p:nvPr/>
        </p:nvCxnSpPr>
        <p:spPr>
          <a:xfrm>
            <a:off x="2292225" y="5783079"/>
            <a:ext cx="0" cy="772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96582434-826F-440F-B863-F54A1D9E0A71}"/>
              </a:ext>
            </a:extLst>
          </p:cNvPr>
          <p:cNvGrpSpPr/>
          <p:nvPr/>
        </p:nvGrpSpPr>
        <p:grpSpPr>
          <a:xfrm>
            <a:off x="10484438" y="5187627"/>
            <a:ext cx="1588369" cy="681585"/>
            <a:chOff x="4823791" y="3233530"/>
            <a:chExt cx="1099930" cy="681585"/>
          </a:xfrm>
        </p:grpSpPr>
        <p:sp>
          <p:nvSpPr>
            <p:cNvPr id="107" name="正方形/長方形 106">
              <a:extLst>
                <a:ext uri="{FF2B5EF4-FFF2-40B4-BE49-F238E27FC236}">
                  <a16:creationId xmlns:a16="http://schemas.microsoft.com/office/drawing/2014/main" id="{9F3C9B18-1174-4590-86E8-045B90E168F4}"/>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102BF525-A0A3-4498-973C-4FC4269862AE}"/>
                </a:ext>
              </a:extLst>
            </p:cNvPr>
            <p:cNvSpPr txBox="1"/>
            <p:nvPr/>
          </p:nvSpPr>
          <p:spPr>
            <a:xfrm>
              <a:off x="4823791" y="3268784"/>
              <a:ext cx="1099930" cy="646331"/>
            </a:xfrm>
            <a:prstGeom prst="rect">
              <a:avLst/>
            </a:prstGeom>
            <a:noFill/>
          </p:spPr>
          <p:txBody>
            <a:bodyPr wrap="square" rtlCol="0">
              <a:spAutoFit/>
            </a:bodyPr>
            <a:lstStyle/>
            <a:p>
              <a:pPr algn="ctr"/>
              <a:r>
                <a:rPr kumimoji="1" lang="ja-JP" altLang="en-US" dirty="0"/>
                <a:t>今回秘匿情報</a:t>
              </a:r>
              <a:endParaRPr kumimoji="1" lang="en-US" altLang="ja-JP" dirty="0"/>
            </a:p>
            <a:p>
              <a:pPr algn="ctr"/>
              <a:r>
                <a:rPr kumimoji="1" lang="en-US" altLang="ja-JP" dirty="0"/>
                <a:t>Mn</a:t>
              </a:r>
              <a:endParaRPr kumimoji="1" lang="ja-JP" altLang="en-US" dirty="0"/>
            </a:p>
          </p:txBody>
        </p:sp>
      </p:grpSp>
      <p:grpSp>
        <p:nvGrpSpPr>
          <p:cNvPr id="109" name="グループ化 108">
            <a:extLst>
              <a:ext uri="{FF2B5EF4-FFF2-40B4-BE49-F238E27FC236}">
                <a16:creationId xmlns:a16="http://schemas.microsoft.com/office/drawing/2014/main" id="{ADA28352-BB8C-41F4-A235-E03BB7263A28}"/>
              </a:ext>
            </a:extLst>
          </p:cNvPr>
          <p:cNvGrpSpPr/>
          <p:nvPr/>
        </p:nvGrpSpPr>
        <p:grpSpPr>
          <a:xfrm>
            <a:off x="8784852" y="5187626"/>
            <a:ext cx="1588369" cy="681585"/>
            <a:chOff x="4823791" y="3233530"/>
            <a:chExt cx="1099930" cy="681585"/>
          </a:xfrm>
        </p:grpSpPr>
        <p:sp>
          <p:nvSpPr>
            <p:cNvPr id="110" name="正方形/長方形 109">
              <a:extLst>
                <a:ext uri="{FF2B5EF4-FFF2-40B4-BE49-F238E27FC236}">
                  <a16:creationId xmlns:a16="http://schemas.microsoft.com/office/drawing/2014/main" id="{470B9EC0-8E7A-4A36-BE34-D9BF1924E9A8}"/>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2D5B2337-263F-4758-A6B0-EDD87E12196C}"/>
                </a:ext>
              </a:extLst>
            </p:cNvPr>
            <p:cNvSpPr txBox="1"/>
            <p:nvPr/>
          </p:nvSpPr>
          <p:spPr>
            <a:xfrm>
              <a:off x="4823791" y="3268784"/>
              <a:ext cx="1099930" cy="646331"/>
            </a:xfrm>
            <a:prstGeom prst="rect">
              <a:avLst/>
            </a:prstGeom>
            <a:noFill/>
          </p:spPr>
          <p:txBody>
            <a:bodyPr wrap="square" rtlCol="0">
              <a:spAutoFit/>
            </a:bodyPr>
            <a:lstStyle/>
            <a:p>
              <a:pPr algn="ctr"/>
              <a:r>
                <a:rPr kumimoji="1" lang="ja-JP" altLang="en-US" u="sng" dirty="0">
                  <a:solidFill>
                    <a:srgbClr val="0070C0"/>
                  </a:solidFill>
                </a:rPr>
                <a:t>今回認証情報</a:t>
              </a:r>
              <a:endParaRPr kumimoji="1" lang="en-US" altLang="ja-JP" u="sng" dirty="0">
                <a:solidFill>
                  <a:srgbClr val="0070C0"/>
                </a:solidFill>
              </a:endParaRPr>
            </a:p>
            <a:p>
              <a:pPr algn="ctr"/>
              <a:r>
                <a:rPr kumimoji="1" lang="en-US" altLang="ja-JP" u="sng" dirty="0">
                  <a:solidFill>
                    <a:srgbClr val="0070C0"/>
                  </a:solidFill>
                </a:rPr>
                <a:t>An</a:t>
              </a:r>
              <a:endParaRPr kumimoji="1" lang="ja-JP" altLang="en-US" u="sng" dirty="0">
                <a:solidFill>
                  <a:srgbClr val="0070C0"/>
                </a:solidFill>
              </a:endParaRPr>
            </a:p>
          </p:txBody>
        </p:sp>
      </p:grpSp>
      <p:grpSp>
        <p:nvGrpSpPr>
          <p:cNvPr id="112" name="グループ化 111">
            <a:extLst>
              <a:ext uri="{FF2B5EF4-FFF2-40B4-BE49-F238E27FC236}">
                <a16:creationId xmlns:a16="http://schemas.microsoft.com/office/drawing/2014/main" id="{857B8EB7-E8C2-47F4-874C-05FAFFDE0FD8}"/>
              </a:ext>
            </a:extLst>
          </p:cNvPr>
          <p:cNvGrpSpPr/>
          <p:nvPr/>
        </p:nvGrpSpPr>
        <p:grpSpPr>
          <a:xfrm>
            <a:off x="7297535" y="5184542"/>
            <a:ext cx="1376100" cy="681585"/>
            <a:chOff x="4823791" y="3233530"/>
            <a:chExt cx="1099930" cy="681585"/>
          </a:xfrm>
        </p:grpSpPr>
        <p:sp>
          <p:nvSpPr>
            <p:cNvPr id="113" name="正方形/長方形 112">
              <a:extLst>
                <a:ext uri="{FF2B5EF4-FFF2-40B4-BE49-F238E27FC236}">
                  <a16:creationId xmlns:a16="http://schemas.microsoft.com/office/drawing/2014/main" id="{98995FF1-8DA9-44BE-8C9C-2139533420F8}"/>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D3E6F8D9-BEE5-4DB6-B41C-74496D4051E3}"/>
                </a:ext>
              </a:extLst>
            </p:cNvPr>
            <p:cNvSpPr txBox="1"/>
            <p:nvPr/>
          </p:nvSpPr>
          <p:spPr>
            <a:xfrm>
              <a:off x="4823791" y="3268784"/>
              <a:ext cx="1099930" cy="646331"/>
            </a:xfrm>
            <a:prstGeom prst="rect">
              <a:avLst/>
            </a:prstGeom>
            <a:noFill/>
          </p:spPr>
          <p:txBody>
            <a:bodyPr wrap="square" rtlCol="0">
              <a:spAutoFit/>
            </a:bodyPr>
            <a:lstStyle/>
            <a:p>
              <a:pPr algn="ctr"/>
              <a:r>
                <a:rPr kumimoji="1" lang="ja-JP" altLang="en-US" dirty="0"/>
                <a:t>受信情報</a:t>
              </a:r>
              <a:endParaRPr kumimoji="1" lang="en-US" altLang="ja-JP" dirty="0"/>
            </a:p>
            <a:p>
              <a:pPr algn="ctr"/>
              <a:r>
                <a:rPr kumimoji="1" lang="en-US" altLang="ja-JP" dirty="0"/>
                <a:t>α</a:t>
              </a:r>
              <a:endParaRPr kumimoji="1" lang="ja-JP" altLang="en-US" dirty="0"/>
            </a:p>
          </p:txBody>
        </p:sp>
      </p:grpSp>
      <p:sp>
        <p:nvSpPr>
          <p:cNvPr id="115" name="矢印: 右 114">
            <a:extLst>
              <a:ext uri="{FF2B5EF4-FFF2-40B4-BE49-F238E27FC236}">
                <a16:creationId xmlns:a16="http://schemas.microsoft.com/office/drawing/2014/main" id="{86A5FB1C-3E89-45E7-AB08-1551344D7D18}"/>
              </a:ext>
            </a:extLst>
          </p:cNvPr>
          <p:cNvSpPr/>
          <p:nvPr/>
        </p:nvSpPr>
        <p:spPr>
          <a:xfrm>
            <a:off x="3714155" y="5386324"/>
            <a:ext cx="3583379" cy="292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620060C7-6D11-4DBF-88AA-C76E158423B8}"/>
              </a:ext>
            </a:extLst>
          </p:cNvPr>
          <p:cNvSpPr/>
          <p:nvPr/>
        </p:nvSpPr>
        <p:spPr>
          <a:xfrm>
            <a:off x="6976615" y="2218344"/>
            <a:ext cx="5145078" cy="433715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4081C962-4506-4C59-A94A-9ABCF2EA6820}"/>
              </a:ext>
            </a:extLst>
          </p:cNvPr>
          <p:cNvCxnSpPr>
            <a:cxnSpLocks/>
            <a:stCxn id="114" idx="2"/>
          </p:cNvCxnSpPr>
          <p:nvPr/>
        </p:nvCxnSpPr>
        <p:spPr>
          <a:xfrm>
            <a:off x="7985585" y="5866127"/>
            <a:ext cx="0" cy="689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33769C28-D385-48CF-98FC-F84F6A960139}"/>
              </a:ext>
            </a:extLst>
          </p:cNvPr>
          <p:cNvCxnSpPr>
            <a:cxnSpLocks/>
          </p:cNvCxnSpPr>
          <p:nvPr/>
        </p:nvCxnSpPr>
        <p:spPr>
          <a:xfrm>
            <a:off x="9692639" y="5861428"/>
            <a:ext cx="0" cy="689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AD2A4B8-68C5-4F9C-94F7-A3C7B439D1CA}"/>
              </a:ext>
            </a:extLst>
          </p:cNvPr>
          <p:cNvCxnSpPr>
            <a:cxnSpLocks/>
            <a:stCxn id="108" idx="2"/>
          </p:cNvCxnSpPr>
          <p:nvPr/>
        </p:nvCxnSpPr>
        <p:spPr>
          <a:xfrm>
            <a:off x="11278623" y="5869212"/>
            <a:ext cx="0" cy="702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236A491F-8666-4E5E-AF20-9F8862C6A4AC}"/>
              </a:ext>
            </a:extLst>
          </p:cNvPr>
          <p:cNvSpPr/>
          <p:nvPr/>
        </p:nvSpPr>
        <p:spPr>
          <a:xfrm>
            <a:off x="318052" y="5009322"/>
            <a:ext cx="11803641" cy="11975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CB5A5189-4264-4788-AE19-DFEEA5E1A26B}"/>
              </a:ext>
            </a:extLst>
          </p:cNvPr>
          <p:cNvSpPr>
            <a:spLocks noGrp="1"/>
          </p:cNvSpPr>
          <p:nvPr>
            <p:ph type="sldNum" sz="quarter" idx="12"/>
          </p:nvPr>
        </p:nvSpPr>
        <p:spPr/>
        <p:txBody>
          <a:bodyPr/>
          <a:lstStyle/>
          <a:p>
            <a:fld id="{F4F43B8B-51F4-4EC7-B841-2D4487FA0573}" type="slidenum">
              <a:rPr kumimoji="1" lang="ja-JP" altLang="en-US" smtClean="0"/>
              <a:t>4</a:t>
            </a:fld>
            <a:endParaRPr kumimoji="1" lang="ja-JP" altLang="en-US"/>
          </a:p>
        </p:txBody>
      </p:sp>
    </p:spTree>
    <p:extLst>
      <p:ext uri="{BB962C8B-B14F-4D97-AF65-F5344CB8AC3E}">
        <p14:creationId xmlns:p14="http://schemas.microsoft.com/office/powerpoint/2010/main" val="2194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SAS-L2</a:t>
            </a:r>
            <a:r>
              <a:rPr kumimoji="1" lang="ja-JP" altLang="en-US" dirty="0"/>
              <a:t>認証アルゴリズム</a:t>
            </a:r>
            <a:r>
              <a:rPr lang="ja-JP" altLang="en-US" dirty="0"/>
              <a:t>の概要</a:t>
            </a:r>
            <a:endParaRPr kumimoji="1" lang="ja-JP" altLang="en-US" dirty="0"/>
          </a:p>
        </p:txBody>
      </p:sp>
      <p:sp>
        <p:nvSpPr>
          <p:cNvPr id="5" name="テキスト ボックス 4">
            <a:extLst>
              <a:ext uri="{FF2B5EF4-FFF2-40B4-BE49-F238E27FC236}">
                <a16:creationId xmlns:a16="http://schemas.microsoft.com/office/drawing/2014/main" id="{F4D0AEE2-23F1-4B5E-AF76-B15320553845}"/>
              </a:ext>
            </a:extLst>
          </p:cNvPr>
          <p:cNvSpPr txBox="1"/>
          <p:nvPr/>
        </p:nvSpPr>
        <p:spPr>
          <a:xfrm>
            <a:off x="1483474" y="1756679"/>
            <a:ext cx="1616765" cy="461665"/>
          </a:xfrm>
          <a:prstGeom prst="rect">
            <a:avLst/>
          </a:prstGeom>
          <a:noFill/>
        </p:spPr>
        <p:txBody>
          <a:bodyPr wrap="square" rtlCol="0">
            <a:spAutoFit/>
          </a:bodyPr>
          <a:lstStyle/>
          <a:p>
            <a:pPr algn="ctr"/>
            <a:r>
              <a:rPr kumimoji="1" lang="ja-JP" altLang="en-US" sz="2400" dirty="0"/>
              <a:t>サーバー</a:t>
            </a:r>
          </a:p>
        </p:txBody>
      </p:sp>
      <p:sp>
        <p:nvSpPr>
          <p:cNvPr id="15" name="テキスト ボックス 14">
            <a:extLst>
              <a:ext uri="{FF2B5EF4-FFF2-40B4-BE49-F238E27FC236}">
                <a16:creationId xmlns:a16="http://schemas.microsoft.com/office/drawing/2014/main" id="{58BD77DA-B676-454C-B7F4-CC607C15F4FF}"/>
              </a:ext>
            </a:extLst>
          </p:cNvPr>
          <p:cNvSpPr txBox="1"/>
          <p:nvPr/>
        </p:nvSpPr>
        <p:spPr>
          <a:xfrm>
            <a:off x="8601684" y="1732953"/>
            <a:ext cx="1616765" cy="461665"/>
          </a:xfrm>
          <a:prstGeom prst="rect">
            <a:avLst/>
          </a:prstGeom>
          <a:noFill/>
        </p:spPr>
        <p:txBody>
          <a:bodyPr wrap="square" rtlCol="0">
            <a:spAutoFit/>
          </a:bodyPr>
          <a:lstStyle/>
          <a:p>
            <a:pPr algn="ctr"/>
            <a:r>
              <a:rPr kumimoji="1" lang="ja-JP" altLang="en-US" sz="2400" dirty="0"/>
              <a:t>ユーザー</a:t>
            </a:r>
          </a:p>
        </p:txBody>
      </p:sp>
      <p:sp>
        <p:nvSpPr>
          <p:cNvPr id="24" name="テキスト ボックス 23">
            <a:extLst>
              <a:ext uri="{FF2B5EF4-FFF2-40B4-BE49-F238E27FC236}">
                <a16:creationId xmlns:a16="http://schemas.microsoft.com/office/drawing/2014/main" id="{C5D750EA-1610-4EDC-BFA6-61E5E2F09C45}"/>
              </a:ext>
            </a:extLst>
          </p:cNvPr>
          <p:cNvSpPr txBox="1"/>
          <p:nvPr/>
        </p:nvSpPr>
        <p:spPr>
          <a:xfrm>
            <a:off x="5265541" y="2393923"/>
            <a:ext cx="1669165" cy="369332"/>
          </a:xfrm>
          <a:prstGeom prst="rect">
            <a:avLst/>
          </a:prstGeom>
          <a:noFill/>
        </p:spPr>
        <p:txBody>
          <a:bodyPr wrap="square" rtlCol="0">
            <a:spAutoFit/>
          </a:bodyPr>
          <a:lstStyle/>
          <a:p>
            <a:pPr algn="ctr"/>
            <a:r>
              <a:rPr kumimoji="1" lang="ja-JP" altLang="en-US" dirty="0"/>
              <a:t>　</a:t>
            </a:r>
            <a:r>
              <a:rPr kumimoji="1" lang="en-US" altLang="ja-JP" dirty="0"/>
              <a:t>β</a:t>
            </a:r>
            <a:r>
              <a:rPr kumimoji="1" lang="ja-JP" altLang="en-US" dirty="0"/>
              <a:t>を送信</a:t>
            </a:r>
          </a:p>
        </p:txBody>
      </p:sp>
      <p:grpSp>
        <p:nvGrpSpPr>
          <p:cNvPr id="31" name="グループ化 30">
            <a:extLst>
              <a:ext uri="{FF2B5EF4-FFF2-40B4-BE49-F238E27FC236}">
                <a16:creationId xmlns:a16="http://schemas.microsoft.com/office/drawing/2014/main" id="{913AF391-A964-4555-BE7D-15F51D9F06FA}"/>
              </a:ext>
            </a:extLst>
          </p:cNvPr>
          <p:cNvGrpSpPr/>
          <p:nvPr/>
        </p:nvGrpSpPr>
        <p:grpSpPr>
          <a:xfrm>
            <a:off x="70307" y="5026894"/>
            <a:ext cx="2851871" cy="668467"/>
            <a:chOff x="4823791" y="3233530"/>
            <a:chExt cx="1099930" cy="1079814"/>
          </a:xfrm>
        </p:grpSpPr>
        <p:sp>
          <p:nvSpPr>
            <p:cNvPr id="32" name="正方形/長方形 31">
              <a:extLst>
                <a:ext uri="{FF2B5EF4-FFF2-40B4-BE49-F238E27FC236}">
                  <a16:creationId xmlns:a16="http://schemas.microsoft.com/office/drawing/2014/main" id="{4D81B6B1-73A4-4588-BF59-35AD4E69B8BE}"/>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91282CF-50DD-4A03-AC57-89E47E1A168A}"/>
                </a:ext>
              </a:extLst>
            </p:cNvPr>
            <p:cNvSpPr txBox="1"/>
            <p:nvPr/>
          </p:nvSpPr>
          <p:spPr>
            <a:xfrm>
              <a:off x="4823791" y="3269288"/>
              <a:ext cx="1099930" cy="1044056"/>
            </a:xfrm>
            <a:prstGeom prst="rect">
              <a:avLst/>
            </a:prstGeom>
            <a:noFill/>
          </p:spPr>
          <p:txBody>
            <a:bodyPr wrap="square" rtlCol="0">
              <a:spAutoFit/>
            </a:bodyPr>
            <a:lstStyle/>
            <a:p>
              <a:pPr algn="ctr"/>
              <a:r>
                <a:rPr kumimoji="1" lang="ja-JP" altLang="en-US" dirty="0"/>
                <a:t>次回秘匿情報 </a:t>
              </a:r>
              <a:r>
                <a:rPr kumimoji="1" lang="en-US" altLang="ja-JP" dirty="0"/>
                <a:t>Mn+1</a:t>
              </a:r>
              <a:r>
                <a:rPr kumimoji="1" lang="ja-JP" altLang="en-US" dirty="0"/>
                <a:t>を保存</a:t>
              </a:r>
              <a:endParaRPr kumimoji="1" lang="en-US" altLang="ja-JP" dirty="0"/>
            </a:p>
            <a:p>
              <a:pPr algn="ctr"/>
              <a:r>
                <a:rPr kumimoji="1" lang="en-US" altLang="ja-JP" dirty="0"/>
                <a:t>Mn+1 </a:t>
              </a:r>
              <a:r>
                <a:rPr kumimoji="1" lang="ja-JP" altLang="en-US" dirty="0"/>
                <a:t>← </a:t>
              </a:r>
              <a:r>
                <a:rPr kumimoji="1" lang="en-US" altLang="ja-JP" dirty="0"/>
                <a:t>An + Mn</a:t>
              </a:r>
              <a:endParaRPr kumimoji="1" lang="ja-JP" altLang="en-US" dirty="0"/>
            </a:p>
          </p:txBody>
        </p:sp>
      </p:grpSp>
      <p:cxnSp>
        <p:nvCxnSpPr>
          <p:cNvPr id="35" name="直線矢印コネクタ 34">
            <a:extLst>
              <a:ext uri="{FF2B5EF4-FFF2-40B4-BE49-F238E27FC236}">
                <a16:creationId xmlns:a16="http://schemas.microsoft.com/office/drawing/2014/main" id="{19B9435E-3DC2-4946-9A18-67FE03720455}"/>
              </a:ext>
            </a:extLst>
          </p:cNvPr>
          <p:cNvCxnSpPr>
            <a:cxnSpLocks/>
          </p:cNvCxnSpPr>
          <p:nvPr/>
        </p:nvCxnSpPr>
        <p:spPr>
          <a:xfrm>
            <a:off x="1461213" y="3764865"/>
            <a:ext cx="0" cy="509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64334F4-C4AE-4E1C-97FD-A579769F0C19}"/>
              </a:ext>
            </a:extLst>
          </p:cNvPr>
          <p:cNvCxnSpPr>
            <a:cxnSpLocks/>
          </p:cNvCxnSpPr>
          <p:nvPr/>
        </p:nvCxnSpPr>
        <p:spPr>
          <a:xfrm>
            <a:off x="2572539" y="3106953"/>
            <a:ext cx="0" cy="343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930D064A-A14F-458C-8836-7E7A1D8EC011}"/>
              </a:ext>
            </a:extLst>
          </p:cNvPr>
          <p:cNvGrpSpPr/>
          <p:nvPr/>
        </p:nvGrpSpPr>
        <p:grpSpPr>
          <a:xfrm>
            <a:off x="53828" y="5936833"/>
            <a:ext cx="2851871" cy="340709"/>
            <a:chOff x="4823791" y="3233530"/>
            <a:chExt cx="1100950" cy="1076451"/>
          </a:xfrm>
        </p:grpSpPr>
        <p:sp>
          <p:nvSpPr>
            <p:cNvPr id="47" name="正方形/長方形 46">
              <a:extLst>
                <a:ext uri="{FF2B5EF4-FFF2-40B4-BE49-F238E27FC236}">
                  <a16:creationId xmlns:a16="http://schemas.microsoft.com/office/drawing/2014/main" id="{C6223BEA-A6AF-43CF-B033-B812CC322E41}"/>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8BA8FE13-6635-4EFE-A1B5-F3ACD1FBD0C5}"/>
                </a:ext>
              </a:extLst>
            </p:cNvPr>
            <p:cNvSpPr txBox="1"/>
            <p:nvPr/>
          </p:nvSpPr>
          <p:spPr>
            <a:xfrm>
              <a:off x="4824811" y="3233530"/>
              <a:ext cx="1099930" cy="688043"/>
            </a:xfrm>
            <a:prstGeom prst="rect">
              <a:avLst/>
            </a:prstGeom>
            <a:noFill/>
          </p:spPr>
          <p:txBody>
            <a:bodyPr wrap="square" rtlCol="0">
              <a:spAutoFit/>
            </a:bodyPr>
            <a:lstStyle/>
            <a:p>
              <a:pPr algn="ctr"/>
              <a:r>
                <a:rPr kumimoji="1" lang="ja-JP" altLang="en-US" dirty="0"/>
                <a:t>次回認証情報 </a:t>
              </a:r>
              <a:r>
                <a:rPr kumimoji="1" lang="en-US" altLang="ja-JP" dirty="0"/>
                <a:t>An+1</a:t>
              </a:r>
              <a:r>
                <a:rPr kumimoji="1" lang="ja-JP" altLang="en-US" dirty="0"/>
                <a:t>を保存</a:t>
              </a:r>
            </a:p>
          </p:txBody>
        </p:sp>
      </p:grpSp>
      <p:cxnSp>
        <p:nvCxnSpPr>
          <p:cNvPr id="50" name="直線矢印コネクタ 49">
            <a:extLst>
              <a:ext uri="{FF2B5EF4-FFF2-40B4-BE49-F238E27FC236}">
                <a16:creationId xmlns:a16="http://schemas.microsoft.com/office/drawing/2014/main" id="{8736B5D2-5C33-45C8-A1E1-D2153A556B26}"/>
              </a:ext>
            </a:extLst>
          </p:cNvPr>
          <p:cNvCxnSpPr>
            <a:cxnSpLocks/>
          </p:cNvCxnSpPr>
          <p:nvPr/>
        </p:nvCxnSpPr>
        <p:spPr>
          <a:xfrm>
            <a:off x="1461213" y="5697710"/>
            <a:ext cx="0" cy="239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矢印: 右 67">
            <a:extLst>
              <a:ext uri="{FF2B5EF4-FFF2-40B4-BE49-F238E27FC236}">
                <a16:creationId xmlns:a16="http://schemas.microsoft.com/office/drawing/2014/main" id="{82FF186A-E0A9-4423-AC1E-50E55F3D483D}"/>
              </a:ext>
            </a:extLst>
          </p:cNvPr>
          <p:cNvSpPr/>
          <p:nvPr/>
        </p:nvSpPr>
        <p:spPr>
          <a:xfrm rot="10800000">
            <a:off x="3302497" y="2664721"/>
            <a:ext cx="4642824" cy="247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a:extLst>
              <a:ext uri="{FF2B5EF4-FFF2-40B4-BE49-F238E27FC236}">
                <a16:creationId xmlns:a16="http://schemas.microsoft.com/office/drawing/2014/main" id="{D2335FDB-1745-4CD3-9C70-7D94D0680DF4}"/>
              </a:ext>
            </a:extLst>
          </p:cNvPr>
          <p:cNvGrpSpPr/>
          <p:nvPr/>
        </p:nvGrpSpPr>
        <p:grpSpPr>
          <a:xfrm>
            <a:off x="3292751" y="5205948"/>
            <a:ext cx="1572015" cy="461665"/>
            <a:chOff x="4823791" y="3233530"/>
            <a:chExt cx="1130747" cy="681585"/>
          </a:xfrm>
        </p:grpSpPr>
        <p:sp>
          <p:nvSpPr>
            <p:cNvPr id="79" name="正方形/長方形 78">
              <a:extLst>
                <a:ext uri="{FF2B5EF4-FFF2-40B4-BE49-F238E27FC236}">
                  <a16:creationId xmlns:a16="http://schemas.microsoft.com/office/drawing/2014/main" id="{B0E4D5CF-7D5F-48EE-AA5A-C8B1300FA945}"/>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1470F63B-2DEE-4A2E-9B80-DB2FF81236C8}"/>
                </a:ext>
              </a:extLst>
            </p:cNvPr>
            <p:cNvSpPr txBox="1"/>
            <p:nvPr/>
          </p:nvSpPr>
          <p:spPr>
            <a:xfrm>
              <a:off x="4854608" y="3417300"/>
              <a:ext cx="1099930" cy="369332"/>
            </a:xfrm>
            <a:prstGeom prst="rect">
              <a:avLst/>
            </a:prstGeom>
            <a:noFill/>
          </p:spPr>
          <p:txBody>
            <a:bodyPr wrap="square" rtlCol="0">
              <a:spAutoFit/>
            </a:bodyPr>
            <a:lstStyle/>
            <a:p>
              <a:pPr algn="ctr"/>
              <a:r>
                <a:rPr kumimoji="1" lang="ja-JP" altLang="en-US" dirty="0"/>
                <a:t>エラー処理</a:t>
              </a:r>
            </a:p>
          </p:txBody>
        </p:sp>
      </p:grpSp>
      <p:sp>
        <p:nvSpPr>
          <p:cNvPr id="88" name="正方形/長方形 87">
            <a:extLst>
              <a:ext uri="{FF2B5EF4-FFF2-40B4-BE49-F238E27FC236}">
                <a16:creationId xmlns:a16="http://schemas.microsoft.com/office/drawing/2014/main" id="{77A7E5ED-2A96-4381-812B-109557C0C780}"/>
              </a:ext>
            </a:extLst>
          </p:cNvPr>
          <p:cNvSpPr/>
          <p:nvPr/>
        </p:nvSpPr>
        <p:spPr>
          <a:xfrm>
            <a:off x="0" y="2218343"/>
            <a:ext cx="5145078" cy="43530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2" name="グループ化 111">
            <a:extLst>
              <a:ext uri="{FF2B5EF4-FFF2-40B4-BE49-F238E27FC236}">
                <a16:creationId xmlns:a16="http://schemas.microsoft.com/office/drawing/2014/main" id="{857B8EB7-E8C2-47F4-874C-05FAFFDE0FD8}"/>
              </a:ext>
            </a:extLst>
          </p:cNvPr>
          <p:cNvGrpSpPr/>
          <p:nvPr/>
        </p:nvGrpSpPr>
        <p:grpSpPr>
          <a:xfrm>
            <a:off x="1884489" y="2425368"/>
            <a:ext cx="1376100" cy="681585"/>
            <a:chOff x="4823791" y="3233530"/>
            <a:chExt cx="1099930" cy="681585"/>
          </a:xfrm>
        </p:grpSpPr>
        <p:sp>
          <p:nvSpPr>
            <p:cNvPr id="113" name="正方形/長方形 112">
              <a:extLst>
                <a:ext uri="{FF2B5EF4-FFF2-40B4-BE49-F238E27FC236}">
                  <a16:creationId xmlns:a16="http://schemas.microsoft.com/office/drawing/2014/main" id="{98995FF1-8DA9-44BE-8C9C-2139533420F8}"/>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D3E6F8D9-BEE5-4DB6-B41C-74496D4051E3}"/>
                </a:ext>
              </a:extLst>
            </p:cNvPr>
            <p:cNvSpPr txBox="1"/>
            <p:nvPr/>
          </p:nvSpPr>
          <p:spPr>
            <a:xfrm>
              <a:off x="4823791" y="3268784"/>
              <a:ext cx="1099930" cy="646331"/>
            </a:xfrm>
            <a:prstGeom prst="rect">
              <a:avLst/>
            </a:prstGeom>
            <a:noFill/>
          </p:spPr>
          <p:txBody>
            <a:bodyPr wrap="square" rtlCol="0">
              <a:spAutoFit/>
            </a:bodyPr>
            <a:lstStyle/>
            <a:p>
              <a:pPr algn="ctr"/>
              <a:r>
                <a:rPr kumimoji="1" lang="ja-JP" altLang="en-US" dirty="0"/>
                <a:t>受信情報</a:t>
              </a:r>
              <a:endParaRPr kumimoji="1" lang="en-US" altLang="ja-JP" dirty="0"/>
            </a:p>
            <a:p>
              <a:pPr algn="ctr"/>
              <a:r>
                <a:rPr kumimoji="1" lang="en-US" altLang="ja-JP" dirty="0"/>
                <a:t>β</a:t>
              </a:r>
              <a:endParaRPr kumimoji="1" lang="ja-JP" altLang="en-US" dirty="0"/>
            </a:p>
          </p:txBody>
        </p:sp>
      </p:grpSp>
      <p:sp>
        <p:nvSpPr>
          <p:cNvPr id="115" name="矢印: 右 114">
            <a:extLst>
              <a:ext uri="{FF2B5EF4-FFF2-40B4-BE49-F238E27FC236}">
                <a16:creationId xmlns:a16="http://schemas.microsoft.com/office/drawing/2014/main" id="{86A5FB1C-3E89-45E7-AB08-1551344D7D18}"/>
              </a:ext>
            </a:extLst>
          </p:cNvPr>
          <p:cNvSpPr/>
          <p:nvPr/>
        </p:nvSpPr>
        <p:spPr>
          <a:xfrm>
            <a:off x="4516429" y="4311594"/>
            <a:ext cx="5027459" cy="358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620060C7-6D11-4DBF-88AA-C76E158423B8}"/>
              </a:ext>
            </a:extLst>
          </p:cNvPr>
          <p:cNvSpPr/>
          <p:nvPr/>
        </p:nvSpPr>
        <p:spPr>
          <a:xfrm>
            <a:off x="6976615" y="2218344"/>
            <a:ext cx="5145078" cy="433715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4081C962-4506-4C59-A94A-9ABCF2EA6820}"/>
              </a:ext>
            </a:extLst>
          </p:cNvPr>
          <p:cNvCxnSpPr>
            <a:cxnSpLocks/>
            <a:endCxn id="113" idx="0"/>
          </p:cNvCxnSpPr>
          <p:nvPr/>
        </p:nvCxnSpPr>
        <p:spPr>
          <a:xfrm>
            <a:off x="2572539" y="2218343"/>
            <a:ext cx="0" cy="207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33769C28-D385-48CF-98FC-F84F6A960139}"/>
              </a:ext>
            </a:extLst>
          </p:cNvPr>
          <p:cNvCxnSpPr>
            <a:cxnSpLocks/>
          </p:cNvCxnSpPr>
          <p:nvPr/>
        </p:nvCxnSpPr>
        <p:spPr>
          <a:xfrm>
            <a:off x="9427596" y="2218343"/>
            <a:ext cx="0" cy="299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AD2A4B8-68C5-4F9C-94F7-A3C7B439D1CA}"/>
              </a:ext>
            </a:extLst>
          </p:cNvPr>
          <p:cNvCxnSpPr>
            <a:cxnSpLocks/>
          </p:cNvCxnSpPr>
          <p:nvPr/>
        </p:nvCxnSpPr>
        <p:spPr>
          <a:xfrm>
            <a:off x="10218449" y="2218343"/>
            <a:ext cx="0" cy="299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グループ化 65">
            <a:extLst>
              <a:ext uri="{FF2B5EF4-FFF2-40B4-BE49-F238E27FC236}">
                <a16:creationId xmlns:a16="http://schemas.microsoft.com/office/drawing/2014/main" id="{6049C90D-52D2-4B47-BB20-6BD413CD3E68}"/>
              </a:ext>
            </a:extLst>
          </p:cNvPr>
          <p:cNvGrpSpPr/>
          <p:nvPr/>
        </p:nvGrpSpPr>
        <p:grpSpPr>
          <a:xfrm>
            <a:off x="7948291" y="2518075"/>
            <a:ext cx="3201725" cy="646331"/>
            <a:chOff x="4823791" y="3233530"/>
            <a:chExt cx="1100950" cy="1204075"/>
          </a:xfrm>
        </p:grpSpPr>
        <p:sp>
          <p:nvSpPr>
            <p:cNvPr id="67" name="正方形/長方形 66">
              <a:extLst>
                <a:ext uri="{FF2B5EF4-FFF2-40B4-BE49-F238E27FC236}">
                  <a16:creationId xmlns:a16="http://schemas.microsoft.com/office/drawing/2014/main" id="{11FD333B-6EF7-4826-B09B-BAB7EB546872}"/>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D6CB0D08-0321-439E-9128-D8A55FE804CD}"/>
                </a:ext>
              </a:extLst>
            </p:cNvPr>
            <p:cNvSpPr txBox="1"/>
            <p:nvPr/>
          </p:nvSpPr>
          <p:spPr>
            <a:xfrm>
              <a:off x="4824811" y="3233530"/>
              <a:ext cx="1099930" cy="1204075"/>
            </a:xfrm>
            <a:prstGeom prst="rect">
              <a:avLst/>
            </a:prstGeom>
            <a:noFill/>
          </p:spPr>
          <p:txBody>
            <a:bodyPr wrap="square" rtlCol="0">
              <a:spAutoFit/>
            </a:bodyPr>
            <a:lstStyle/>
            <a:p>
              <a:pPr algn="ctr"/>
              <a:r>
                <a:rPr kumimoji="1" lang="ja-JP" altLang="en-US" dirty="0"/>
                <a:t>送信情報 </a:t>
              </a:r>
              <a:r>
                <a:rPr kumimoji="1" lang="en-US" altLang="ja-JP" dirty="0"/>
                <a:t>β</a:t>
              </a:r>
            </a:p>
            <a:p>
              <a:pPr algn="ctr"/>
              <a:r>
                <a:rPr kumimoji="1" lang="en-US" altLang="ja-JP" dirty="0"/>
                <a:t> β </a:t>
              </a:r>
              <a:r>
                <a:rPr kumimoji="1" lang="ja-JP" altLang="en-US" dirty="0"/>
                <a:t>← </a:t>
              </a:r>
              <a:r>
                <a:rPr kumimoji="1" lang="en-US" altLang="ja-JP" dirty="0">
                  <a:solidFill>
                    <a:srgbClr val="00B050"/>
                  </a:solidFill>
                </a:rPr>
                <a:t>(</a:t>
              </a:r>
              <a:r>
                <a:rPr kumimoji="1" lang="en-US" altLang="ja-JP" u="sng" dirty="0">
                  <a:solidFill>
                    <a:srgbClr val="00B050"/>
                  </a:solidFill>
                </a:rPr>
                <a:t>α XOR An XOR Mn</a:t>
              </a:r>
              <a:r>
                <a:rPr kumimoji="1" lang="en-US" altLang="ja-JP" dirty="0">
                  <a:solidFill>
                    <a:srgbClr val="00B050"/>
                  </a:solidFill>
                </a:rPr>
                <a:t>) </a:t>
              </a:r>
              <a:r>
                <a:rPr kumimoji="1" lang="en-US" altLang="ja-JP" dirty="0"/>
                <a:t>+ An</a:t>
              </a:r>
              <a:endParaRPr kumimoji="1" lang="ja-JP" altLang="en-US" dirty="0"/>
            </a:p>
          </p:txBody>
        </p:sp>
      </p:grpSp>
      <p:cxnSp>
        <p:nvCxnSpPr>
          <p:cNvPr id="70" name="直線矢印コネクタ 69">
            <a:extLst>
              <a:ext uri="{FF2B5EF4-FFF2-40B4-BE49-F238E27FC236}">
                <a16:creationId xmlns:a16="http://schemas.microsoft.com/office/drawing/2014/main" id="{30C3A8D1-E9A4-4FDD-BAE5-71C0E869BE23}"/>
              </a:ext>
            </a:extLst>
          </p:cNvPr>
          <p:cNvCxnSpPr>
            <a:cxnSpLocks/>
          </p:cNvCxnSpPr>
          <p:nvPr/>
        </p:nvCxnSpPr>
        <p:spPr>
          <a:xfrm>
            <a:off x="8509046" y="2218343"/>
            <a:ext cx="0" cy="299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グループ化 70">
            <a:extLst>
              <a:ext uri="{FF2B5EF4-FFF2-40B4-BE49-F238E27FC236}">
                <a16:creationId xmlns:a16="http://schemas.microsoft.com/office/drawing/2014/main" id="{858BC48E-764E-4C35-9E0B-A878704B38A2}"/>
              </a:ext>
            </a:extLst>
          </p:cNvPr>
          <p:cNvGrpSpPr/>
          <p:nvPr/>
        </p:nvGrpSpPr>
        <p:grpSpPr>
          <a:xfrm>
            <a:off x="10467630" y="5571973"/>
            <a:ext cx="1376100" cy="572819"/>
            <a:chOff x="4823791" y="3233530"/>
            <a:chExt cx="1099930" cy="681585"/>
          </a:xfrm>
        </p:grpSpPr>
        <p:sp>
          <p:nvSpPr>
            <p:cNvPr id="72" name="正方形/長方形 71">
              <a:extLst>
                <a:ext uri="{FF2B5EF4-FFF2-40B4-BE49-F238E27FC236}">
                  <a16:creationId xmlns:a16="http://schemas.microsoft.com/office/drawing/2014/main" id="{5C1DD18C-2954-4C35-8410-3F7AA6BB1B8D}"/>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CDB8617C-227C-4738-B7BE-475CD5698272}"/>
                </a:ext>
              </a:extLst>
            </p:cNvPr>
            <p:cNvSpPr txBox="1"/>
            <p:nvPr/>
          </p:nvSpPr>
          <p:spPr>
            <a:xfrm>
              <a:off x="4823791" y="3377680"/>
              <a:ext cx="1099930" cy="369332"/>
            </a:xfrm>
            <a:prstGeom prst="rect">
              <a:avLst/>
            </a:prstGeom>
            <a:noFill/>
          </p:spPr>
          <p:txBody>
            <a:bodyPr wrap="square" rtlCol="0">
              <a:spAutoFit/>
            </a:bodyPr>
            <a:lstStyle/>
            <a:p>
              <a:pPr algn="ctr"/>
              <a:r>
                <a:rPr kumimoji="1" lang="ja-JP" altLang="en-US" dirty="0"/>
                <a:t>エラー処理</a:t>
              </a:r>
            </a:p>
          </p:txBody>
        </p:sp>
      </p:grpSp>
      <p:sp>
        <p:nvSpPr>
          <p:cNvPr id="12" name="フローチャート: 判断 11">
            <a:extLst>
              <a:ext uri="{FF2B5EF4-FFF2-40B4-BE49-F238E27FC236}">
                <a16:creationId xmlns:a16="http://schemas.microsoft.com/office/drawing/2014/main" id="{CF1FC8FA-904D-4EE1-B9FB-35F316B8B03D}"/>
              </a:ext>
            </a:extLst>
          </p:cNvPr>
          <p:cNvSpPr/>
          <p:nvPr/>
        </p:nvSpPr>
        <p:spPr>
          <a:xfrm>
            <a:off x="1572000" y="3441405"/>
            <a:ext cx="2001078" cy="68158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3D31696-45C3-458B-9F1B-1BD3218B4472}"/>
              </a:ext>
            </a:extLst>
          </p:cNvPr>
          <p:cNvSpPr txBox="1"/>
          <p:nvPr/>
        </p:nvSpPr>
        <p:spPr>
          <a:xfrm>
            <a:off x="1815473" y="3597128"/>
            <a:ext cx="1613910" cy="369332"/>
          </a:xfrm>
          <a:prstGeom prst="rect">
            <a:avLst/>
          </a:prstGeom>
          <a:noFill/>
        </p:spPr>
        <p:txBody>
          <a:bodyPr wrap="square" rtlCol="0">
            <a:spAutoFit/>
          </a:bodyPr>
          <a:lstStyle/>
          <a:p>
            <a:r>
              <a:rPr kumimoji="1" lang="en-US" altLang="ja-JP" dirty="0"/>
              <a:t>An+1</a:t>
            </a:r>
            <a:r>
              <a:rPr kumimoji="1" lang="ja-JP" altLang="en-US" dirty="0"/>
              <a:t> </a:t>
            </a:r>
            <a:r>
              <a:rPr kumimoji="1" lang="en-US" altLang="ja-JP" dirty="0"/>
              <a:t>+</a:t>
            </a:r>
            <a:r>
              <a:rPr kumimoji="1" lang="ja-JP" altLang="en-US" dirty="0"/>
              <a:t> </a:t>
            </a:r>
            <a:r>
              <a:rPr kumimoji="1" lang="en-US" altLang="ja-JP" dirty="0"/>
              <a:t>An = β</a:t>
            </a:r>
            <a:endParaRPr kumimoji="1" lang="ja-JP" altLang="en-US" dirty="0"/>
          </a:p>
        </p:txBody>
      </p:sp>
      <p:cxnSp>
        <p:nvCxnSpPr>
          <p:cNvPr id="21" name="直線コネクタ 20">
            <a:extLst>
              <a:ext uri="{FF2B5EF4-FFF2-40B4-BE49-F238E27FC236}">
                <a16:creationId xmlns:a16="http://schemas.microsoft.com/office/drawing/2014/main" id="{0A81189F-61D9-4D3A-8314-52AEF86812C0}"/>
              </a:ext>
            </a:extLst>
          </p:cNvPr>
          <p:cNvCxnSpPr>
            <a:cxnSpLocks/>
            <a:endCxn id="12" idx="1"/>
          </p:cNvCxnSpPr>
          <p:nvPr/>
        </p:nvCxnSpPr>
        <p:spPr>
          <a:xfrm>
            <a:off x="1461213" y="3774791"/>
            <a:ext cx="110787" cy="7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0A264B8-DA7D-41D8-92DA-BE50CC4A853B}"/>
              </a:ext>
            </a:extLst>
          </p:cNvPr>
          <p:cNvCxnSpPr>
            <a:cxnSpLocks/>
          </p:cNvCxnSpPr>
          <p:nvPr/>
        </p:nvCxnSpPr>
        <p:spPr>
          <a:xfrm flipV="1">
            <a:off x="3562665" y="3774791"/>
            <a:ext cx="448666" cy="6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44BB5D90-0DDE-4436-ABD8-4FABE42892BE}"/>
              </a:ext>
            </a:extLst>
          </p:cNvPr>
          <p:cNvCxnSpPr>
            <a:cxnSpLocks/>
          </p:cNvCxnSpPr>
          <p:nvPr/>
        </p:nvCxnSpPr>
        <p:spPr>
          <a:xfrm>
            <a:off x="4014685" y="3781390"/>
            <a:ext cx="0" cy="49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8B9338DE-19A2-4C16-9019-43BFDAE835B9}"/>
              </a:ext>
            </a:extLst>
          </p:cNvPr>
          <p:cNvSpPr txBox="1"/>
          <p:nvPr/>
        </p:nvSpPr>
        <p:spPr>
          <a:xfrm>
            <a:off x="5001699" y="4044459"/>
            <a:ext cx="2027776" cy="369332"/>
          </a:xfrm>
          <a:prstGeom prst="rect">
            <a:avLst/>
          </a:prstGeom>
          <a:noFill/>
        </p:spPr>
        <p:txBody>
          <a:bodyPr wrap="square" rtlCol="0">
            <a:spAutoFit/>
          </a:bodyPr>
          <a:lstStyle/>
          <a:p>
            <a:pPr algn="ctr"/>
            <a:r>
              <a:rPr kumimoji="1" lang="ja-JP" altLang="en-US" dirty="0"/>
              <a:t>　認証結果を送信</a:t>
            </a:r>
          </a:p>
        </p:txBody>
      </p:sp>
      <p:sp>
        <p:nvSpPr>
          <p:cNvPr id="83" name="フローチャート: 判断 82">
            <a:extLst>
              <a:ext uri="{FF2B5EF4-FFF2-40B4-BE49-F238E27FC236}">
                <a16:creationId xmlns:a16="http://schemas.microsoft.com/office/drawing/2014/main" id="{CDD51C6B-C46B-476A-8D60-A69C282351F8}"/>
              </a:ext>
            </a:extLst>
          </p:cNvPr>
          <p:cNvSpPr/>
          <p:nvPr/>
        </p:nvSpPr>
        <p:spPr>
          <a:xfrm>
            <a:off x="8543352" y="4766524"/>
            <a:ext cx="2001078" cy="681585"/>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EB8112A-32BD-429A-A17A-CEB723F34242}"/>
              </a:ext>
            </a:extLst>
          </p:cNvPr>
          <p:cNvSpPr/>
          <p:nvPr/>
        </p:nvSpPr>
        <p:spPr>
          <a:xfrm>
            <a:off x="615268" y="4264378"/>
            <a:ext cx="3943099" cy="4616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認証結果作成</a:t>
            </a:r>
          </a:p>
        </p:txBody>
      </p:sp>
      <p:cxnSp>
        <p:nvCxnSpPr>
          <p:cNvPr id="45" name="直線矢印コネクタ 44">
            <a:extLst>
              <a:ext uri="{FF2B5EF4-FFF2-40B4-BE49-F238E27FC236}">
                <a16:creationId xmlns:a16="http://schemas.microsoft.com/office/drawing/2014/main" id="{4A9AB443-9426-49A2-AFFC-9CF461342CF5}"/>
              </a:ext>
            </a:extLst>
          </p:cNvPr>
          <p:cNvCxnSpPr>
            <a:cxnSpLocks/>
          </p:cNvCxnSpPr>
          <p:nvPr/>
        </p:nvCxnSpPr>
        <p:spPr>
          <a:xfrm>
            <a:off x="1437433" y="4728392"/>
            <a:ext cx="0" cy="320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4D0ABC2E-A810-494F-8837-DF9E1C235319}"/>
              </a:ext>
            </a:extLst>
          </p:cNvPr>
          <p:cNvCxnSpPr>
            <a:cxnSpLocks/>
            <a:endCxn id="79" idx="0"/>
          </p:cNvCxnSpPr>
          <p:nvPr/>
        </p:nvCxnSpPr>
        <p:spPr>
          <a:xfrm>
            <a:off x="4048805" y="4715661"/>
            <a:ext cx="8532" cy="490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テキスト ボックス 118">
            <a:extLst>
              <a:ext uri="{FF2B5EF4-FFF2-40B4-BE49-F238E27FC236}">
                <a16:creationId xmlns:a16="http://schemas.microsoft.com/office/drawing/2014/main" id="{8ED70E88-0018-4F28-AA08-1336EF65E103}"/>
              </a:ext>
            </a:extLst>
          </p:cNvPr>
          <p:cNvSpPr txBox="1"/>
          <p:nvPr/>
        </p:nvSpPr>
        <p:spPr>
          <a:xfrm>
            <a:off x="8859620" y="4937706"/>
            <a:ext cx="1376100" cy="369332"/>
          </a:xfrm>
          <a:prstGeom prst="rect">
            <a:avLst/>
          </a:prstGeom>
          <a:noFill/>
        </p:spPr>
        <p:txBody>
          <a:bodyPr wrap="square" rtlCol="0">
            <a:spAutoFit/>
          </a:bodyPr>
          <a:lstStyle/>
          <a:p>
            <a:pPr algn="ctr"/>
            <a:r>
              <a:rPr kumimoji="1" lang="ja-JP" altLang="en-US" dirty="0"/>
              <a:t>認証結果</a:t>
            </a:r>
          </a:p>
        </p:txBody>
      </p:sp>
      <p:cxnSp>
        <p:nvCxnSpPr>
          <p:cNvPr id="117" name="直線矢印コネクタ 116">
            <a:extLst>
              <a:ext uri="{FF2B5EF4-FFF2-40B4-BE49-F238E27FC236}">
                <a16:creationId xmlns:a16="http://schemas.microsoft.com/office/drawing/2014/main" id="{BC21DF41-B514-4C1E-BB7D-E8F608DBB9B8}"/>
              </a:ext>
            </a:extLst>
          </p:cNvPr>
          <p:cNvCxnSpPr>
            <a:cxnSpLocks/>
            <a:endCxn id="83" idx="0"/>
          </p:cNvCxnSpPr>
          <p:nvPr/>
        </p:nvCxnSpPr>
        <p:spPr>
          <a:xfrm>
            <a:off x="9543891" y="3106953"/>
            <a:ext cx="0" cy="1659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7140FFCB-A868-43FD-8363-39464B28A34F}"/>
              </a:ext>
            </a:extLst>
          </p:cNvPr>
          <p:cNvCxnSpPr>
            <a:cxnSpLocks/>
            <a:stCxn id="83" idx="3"/>
          </p:cNvCxnSpPr>
          <p:nvPr/>
        </p:nvCxnSpPr>
        <p:spPr>
          <a:xfrm>
            <a:off x="10544430" y="5107317"/>
            <a:ext cx="602620" cy="8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99ADC7C9-48F5-4FBA-972E-F1718F36DB40}"/>
              </a:ext>
            </a:extLst>
          </p:cNvPr>
          <p:cNvCxnSpPr>
            <a:cxnSpLocks/>
            <a:endCxn id="72" idx="0"/>
          </p:cNvCxnSpPr>
          <p:nvPr/>
        </p:nvCxnSpPr>
        <p:spPr>
          <a:xfrm>
            <a:off x="11147050" y="5111428"/>
            <a:ext cx="8630" cy="460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テキスト ボックス 128">
            <a:extLst>
              <a:ext uri="{FF2B5EF4-FFF2-40B4-BE49-F238E27FC236}">
                <a16:creationId xmlns:a16="http://schemas.microsoft.com/office/drawing/2014/main" id="{3A408AFC-3980-435B-9FDF-0347A7D23182}"/>
              </a:ext>
            </a:extLst>
          </p:cNvPr>
          <p:cNvSpPr txBox="1"/>
          <p:nvPr/>
        </p:nvSpPr>
        <p:spPr>
          <a:xfrm>
            <a:off x="10125385" y="4836392"/>
            <a:ext cx="1669165" cy="307777"/>
          </a:xfrm>
          <a:prstGeom prst="rect">
            <a:avLst/>
          </a:prstGeom>
          <a:noFill/>
        </p:spPr>
        <p:txBody>
          <a:bodyPr wrap="square" rtlCol="0">
            <a:spAutoFit/>
          </a:bodyPr>
          <a:lstStyle/>
          <a:p>
            <a:pPr algn="ctr"/>
            <a:r>
              <a:rPr kumimoji="1" lang="ja-JP" altLang="en-US" sz="1400" dirty="0"/>
              <a:t>認証失敗</a:t>
            </a:r>
          </a:p>
        </p:txBody>
      </p:sp>
      <p:sp>
        <p:nvSpPr>
          <p:cNvPr id="130" name="テキスト ボックス 129">
            <a:extLst>
              <a:ext uri="{FF2B5EF4-FFF2-40B4-BE49-F238E27FC236}">
                <a16:creationId xmlns:a16="http://schemas.microsoft.com/office/drawing/2014/main" id="{B6AB80FD-F7D2-4909-B73A-1F1489F2395D}"/>
              </a:ext>
            </a:extLst>
          </p:cNvPr>
          <p:cNvSpPr txBox="1"/>
          <p:nvPr/>
        </p:nvSpPr>
        <p:spPr>
          <a:xfrm>
            <a:off x="287376" y="3481502"/>
            <a:ext cx="1669165" cy="307777"/>
          </a:xfrm>
          <a:prstGeom prst="rect">
            <a:avLst/>
          </a:prstGeom>
          <a:noFill/>
        </p:spPr>
        <p:txBody>
          <a:bodyPr wrap="square" rtlCol="0">
            <a:spAutoFit/>
          </a:bodyPr>
          <a:lstStyle/>
          <a:p>
            <a:pPr algn="ctr"/>
            <a:r>
              <a:rPr kumimoji="1" lang="ja-JP" altLang="en-US" sz="1400" dirty="0"/>
              <a:t>認証成功</a:t>
            </a:r>
          </a:p>
        </p:txBody>
      </p:sp>
      <p:grpSp>
        <p:nvGrpSpPr>
          <p:cNvPr id="134" name="グループ化 133">
            <a:extLst>
              <a:ext uri="{FF2B5EF4-FFF2-40B4-BE49-F238E27FC236}">
                <a16:creationId xmlns:a16="http://schemas.microsoft.com/office/drawing/2014/main" id="{65AD7D4E-033A-4046-9867-6F38D0DEA976}"/>
              </a:ext>
            </a:extLst>
          </p:cNvPr>
          <p:cNvGrpSpPr/>
          <p:nvPr/>
        </p:nvGrpSpPr>
        <p:grpSpPr>
          <a:xfrm>
            <a:off x="7062447" y="5588743"/>
            <a:ext cx="2029758" cy="495097"/>
            <a:chOff x="4823791" y="3233530"/>
            <a:chExt cx="1099930" cy="1076451"/>
          </a:xfrm>
        </p:grpSpPr>
        <p:sp>
          <p:nvSpPr>
            <p:cNvPr id="135" name="正方形/長方形 134">
              <a:extLst>
                <a:ext uri="{FF2B5EF4-FFF2-40B4-BE49-F238E27FC236}">
                  <a16:creationId xmlns:a16="http://schemas.microsoft.com/office/drawing/2014/main" id="{1E2DD8B7-9891-4784-998D-C9AAE4610974}"/>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a:extLst>
                <a:ext uri="{FF2B5EF4-FFF2-40B4-BE49-F238E27FC236}">
                  <a16:creationId xmlns:a16="http://schemas.microsoft.com/office/drawing/2014/main" id="{7A504F31-BF56-4EA3-AFB5-43F941870789}"/>
                </a:ext>
              </a:extLst>
            </p:cNvPr>
            <p:cNvSpPr txBox="1"/>
            <p:nvPr/>
          </p:nvSpPr>
          <p:spPr>
            <a:xfrm>
              <a:off x="4823791" y="3269288"/>
              <a:ext cx="1099930" cy="596604"/>
            </a:xfrm>
            <a:prstGeom prst="rect">
              <a:avLst/>
            </a:prstGeom>
            <a:noFill/>
          </p:spPr>
          <p:txBody>
            <a:bodyPr wrap="square" rtlCol="0">
              <a:spAutoFit/>
            </a:bodyPr>
            <a:lstStyle/>
            <a:p>
              <a:pPr algn="ctr"/>
              <a:r>
                <a:rPr kumimoji="1" lang="en-US" altLang="ja-JP" dirty="0"/>
                <a:t>An+1</a:t>
              </a:r>
              <a:r>
                <a:rPr kumimoji="1" lang="ja-JP" altLang="en-US" dirty="0"/>
                <a:t>、</a:t>
              </a:r>
              <a:r>
                <a:rPr kumimoji="1" lang="en-US" altLang="ja-JP" dirty="0"/>
                <a:t>Mn+1</a:t>
              </a:r>
              <a:r>
                <a:rPr kumimoji="1" lang="ja-JP" altLang="en-US" dirty="0"/>
                <a:t>を保存</a:t>
              </a:r>
            </a:p>
          </p:txBody>
        </p:sp>
      </p:grpSp>
      <p:cxnSp>
        <p:nvCxnSpPr>
          <p:cNvPr id="138" name="直線コネクタ 137">
            <a:extLst>
              <a:ext uri="{FF2B5EF4-FFF2-40B4-BE49-F238E27FC236}">
                <a16:creationId xmlns:a16="http://schemas.microsoft.com/office/drawing/2014/main" id="{C876CFC7-0C05-4B75-96E9-085DF22E9E91}"/>
              </a:ext>
            </a:extLst>
          </p:cNvPr>
          <p:cNvCxnSpPr>
            <a:cxnSpLocks/>
            <a:stCxn id="83" idx="1"/>
          </p:cNvCxnSpPr>
          <p:nvPr/>
        </p:nvCxnSpPr>
        <p:spPr>
          <a:xfrm flipH="1">
            <a:off x="8088672" y="5107317"/>
            <a:ext cx="454680" cy="8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5FAE255-6390-4C58-B920-C1325B58B795}"/>
              </a:ext>
            </a:extLst>
          </p:cNvPr>
          <p:cNvCxnSpPr>
            <a:cxnSpLocks/>
            <a:endCxn id="136" idx="0"/>
          </p:cNvCxnSpPr>
          <p:nvPr/>
        </p:nvCxnSpPr>
        <p:spPr>
          <a:xfrm>
            <a:off x="8067718" y="5102734"/>
            <a:ext cx="9608" cy="502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6C5F0DBA-26D9-4D5D-81BF-DBCCCFB3C866}"/>
              </a:ext>
            </a:extLst>
          </p:cNvPr>
          <p:cNvSpPr txBox="1"/>
          <p:nvPr/>
        </p:nvSpPr>
        <p:spPr>
          <a:xfrm>
            <a:off x="7481429" y="4796635"/>
            <a:ext cx="1669165" cy="307777"/>
          </a:xfrm>
          <a:prstGeom prst="rect">
            <a:avLst/>
          </a:prstGeom>
          <a:noFill/>
        </p:spPr>
        <p:txBody>
          <a:bodyPr wrap="square" rtlCol="0">
            <a:spAutoFit/>
          </a:bodyPr>
          <a:lstStyle/>
          <a:p>
            <a:pPr algn="ctr"/>
            <a:r>
              <a:rPr kumimoji="1" lang="ja-JP" altLang="en-US" sz="1400" dirty="0"/>
              <a:t>認証成功</a:t>
            </a:r>
          </a:p>
        </p:txBody>
      </p:sp>
      <p:sp>
        <p:nvSpPr>
          <p:cNvPr id="161" name="テキスト ボックス 160">
            <a:extLst>
              <a:ext uri="{FF2B5EF4-FFF2-40B4-BE49-F238E27FC236}">
                <a16:creationId xmlns:a16="http://schemas.microsoft.com/office/drawing/2014/main" id="{AF674E5E-B62E-4C5C-B6FC-5A7048146E03}"/>
              </a:ext>
            </a:extLst>
          </p:cNvPr>
          <p:cNvSpPr txBox="1"/>
          <p:nvPr/>
        </p:nvSpPr>
        <p:spPr>
          <a:xfrm>
            <a:off x="3222754" y="3481898"/>
            <a:ext cx="1669165" cy="307777"/>
          </a:xfrm>
          <a:prstGeom prst="rect">
            <a:avLst/>
          </a:prstGeom>
          <a:noFill/>
        </p:spPr>
        <p:txBody>
          <a:bodyPr wrap="square" rtlCol="0">
            <a:spAutoFit/>
          </a:bodyPr>
          <a:lstStyle/>
          <a:p>
            <a:pPr algn="ctr"/>
            <a:r>
              <a:rPr kumimoji="1" lang="ja-JP" altLang="en-US" sz="1400" dirty="0"/>
              <a:t>認証失敗</a:t>
            </a:r>
          </a:p>
        </p:txBody>
      </p:sp>
      <p:sp>
        <p:nvSpPr>
          <p:cNvPr id="164" name="テキスト ボックス 163">
            <a:extLst>
              <a:ext uri="{FF2B5EF4-FFF2-40B4-BE49-F238E27FC236}">
                <a16:creationId xmlns:a16="http://schemas.microsoft.com/office/drawing/2014/main" id="{58C6264B-3A9C-41C8-9FDB-B0F0EC92E977}"/>
              </a:ext>
            </a:extLst>
          </p:cNvPr>
          <p:cNvSpPr txBox="1"/>
          <p:nvPr/>
        </p:nvSpPr>
        <p:spPr>
          <a:xfrm>
            <a:off x="9543888" y="3140971"/>
            <a:ext cx="2207809" cy="646331"/>
          </a:xfrm>
          <a:prstGeom prst="rect">
            <a:avLst/>
          </a:prstGeom>
          <a:noFill/>
        </p:spPr>
        <p:txBody>
          <a:bodyPr wrap="square" rtlCol="0">
            <a:spAutoFit/>
          </a:bodyPr>
          <a:lstStyle/>
          <a:p>
            <a:pPr algn="ctr"/>
            <a:r>
              <a:rPr kumimoji="1" lang="ja-JP" altLang="en-US" dirty="0"/>
              <a:t>↳</a:t>
            </a:r>
            <a:r>
              <a:rPr kumimoji="1" lang="ja-JP" altLang="en-US" u="sng" dirty="0">
                <a:solidFill>
                  <a:srgbClr val="00B050"/>
                </a:solidFill>
              </a:rPr>
              <a:t>次回認証情報</a:t>
            </a:r>
            <a:r>
              <a:rPr kumimoji="1" lang="en-US" altLang="ja-JP" u="sng" dirty="0">
                <a:solidFill>
                  <a:srgbClr val="00B050"/>
                </a:solidFill>
              </a:rPr>
              <a:t>An+1</a:t>
            </a:r>
            <a:r>
              <a:rPr kumimoji="1" lang="ja-JP" altLang="en-US" dirty="0"/>
              <a:t>を復号</a:t>
            </a:r>
          </a:p>
        </p:txBody>
      </p:sp>
      <p:sp>
        <p:nvSpPr>
          <p:cNvPr id="3" name="正方形/長方形 2">
            <a:extLst>
              <a:ext uri="{FF2B5EF4-FFF2-40B4-BE49-F238E27FC236}">
                <a16:creationId xmlns:a16="http://schemas.microsoft.com/office/drawing/2014/main" id="{2BD88BD0-0496-4C46-882A-31A9827BDD79}"/>
              </a:ext>
            </a:extLst>
          </p:cNvPr>
          <p:cNvSpPr/>
          <p:nvPr/>
        </p:nvSpPr>
        <p:spPr>
          <a:xfrm>
            <a:off x="7580243" y="1974574"/>
            <a:ext cx="4214307" cy="18638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A5B401D4-275F-4AC8-843E-585834A24C72}"/>
              </a:ext>
            </a:extLst>
          </p:cNvPr>
          <p:cNvSpPr>
            <a:spLocks noGrp="1"/>
          </p:cNvSpPr>
          <p:nvPr>
            <p:ph type="sldNum" sz="quarter" idx="12"/>
          </p:nvPr>
        </p:nvSpPr>
        <p:spPr/>
        <p:txBody>
          <a:bodyPr/>
          <a:lstStyle/>
          <a:p>
            <a:fld id="{F4F43B8B-51F4-4EC7-B841-2D4487FA0573}" type="slidenum">
              <a:rPr kumimoji="1" lang="ja-JP" altLang="en-US" smtClean="0"/>
              <a:t>5</a:t>
            </a:fld>
            <a:endParaRPr kumimoji="1" lang="ja-JP" altLang="en-US"/>
          </a:p>
        </p:txBody>
      </p:sp>
    </p:spTree>
    <p:extLst>
      <p:ext uri="{BB962C8B-B14F-4D97-AF65-F5344CB8AC3E}">
        <p14:creationId xmlns:p14="http://schemas.microsoft.com/office/powerpoint/2010/main" val="248871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normAutofit/>
          </a:bodyPr>
          <a:lstStyle/>
          <a:p>
            <a:r>
              <a:rPr kumimoji="1" lang="en-US" altLang="ja-JP" sz="3600" dirty="0"/>
              <a:t>SAS-L2</a:t>
            </a:r>
            <a:r>
              <a:rPr kumimoji="1" lang="ja-JP" altLang="en-US" sz="3600" dirty="0"/>
              <a:t>を利用した暗号化通信アルゴリズムの概要</a:t>
            </a:r>
          </a:p>
        </p:txBody>
      </p:sp>
      <p:sp>
        <p:nvSpPr>
          <p:cNvPr id="5" name="テキスト ボックス 4">
            <a:extLst>
              <a:ext uri="{FF2B5EF4-FFF2-40B4-BE49-F238E27FC236}">
                <a16:creationId xmlns:a16="http://schemas.microsoft.com/office/drawing/2014/main" id="{F4D0AEE2-23F1-4B5E-AF76-B15320553845}"/>
              </a:ext>
            </a:extLst>
          </p:cNvPr>
          <p:cNvSpPr txBox="1"/>
          <p:nvPr/>
        </p:nvSpPr>
        <p:spPr>
          <a:xfrm>
            <a:off x="1483474" y="1756679"/>
            <a:ext cx="1616765" cy="461665"/>
          </a:xfrm>
          <a:prstGeom prst="rect">
            <a:avLst/>
          </a:prstGeom>
          <a:noFill/>
        </p:spPr>
        <p:txBody>
          <a:bodyPr wrap="square" rtlCol="0">
            <a:spAutoFit/>
          </a:bodyPr>
          <a:lstStyle/>
          <a:p>
            <a:pPr algn="ctr"/>
            <a:r>
              <a:rPr kumimoji="1" lang="ja-JP" altLang="en-US" sz="2400" dirty="0"/>
              <a:t>ユーザー</a:t>
            </a:r>
          </a:p>
        </p:txBody>
      </p:sp>
      <p:sp>
        <p:nvSpPr>
          <p:cNvPr id="15" name="テキスト ボックス 14">
            <a:extLst>
              <a:ext uri="{FF2B5EF4-FFF2-40B4-BE49-F238E27FC236}">
                <a16:creationId xmlns:a16="http://schemas.microsoft.com/office/drawing/2014/main" id="{58BD77DA-B676-454C-B7F4-CC607C15F4FF}"/>
              </a:ext>
            </a:extLst>
          </p:cNvPr>
          <p:cNvSpPr txBox="1"/>
          <p:nvPr/>
        </p:nvSpPr>
        <p:spPr>
          <a:xfrm>
            <a:off x="8601684" y="1732953"/>
            <a:ext cx="1616765" cy="461665"/>
          </a:xfrm>
          <a:prstGeom prst="rect">
            <a:avLst/>
          </a:prstGeom>
          <a:noFill/>
        </p:spPr>
        <p:txBody>
          <a:bodyPr wrap="square" rtlCol="0">
            <a:spAutoFit/>
          </a:bodyPr>
          <a:lstStyle/>
          <a:p>
            <a:pPr algn="ctr"/>
            <a:r>
              <a:rPr kumimoji="1" lang="ja-JP" altLang="en-US" sz="2400" dirty="0"/>
              <a:t>サーバー</a:t>
            </a:r>
          </a:p>
        </p:txBody>
      </p:sp>
      <p:sp>
        <p:nvSpPr>
          <p:cNvPr id="24" name="テキスト ボックス 23">
            <a:extLst>
              <a:ext uri="{FF2B5EF4-FFF2-40B4-BE49-F238E27FC236}">
                <a16:creationId xmlns:a16="http://schemas.microsoft.com/office/drawing/2014/main" id="{C5D750EA-1610-4EDC-BFA6-61E5E2F09C45}"/>
              </a:ext>
            </a:extLst>
          </p:cNvPr>
          <p:cNvSpPr txBox="1"/>
          <p:nvPr/>
        </p:nvSpPr>
        <p:spPr>
          <a:xfrm>
            <a:off x="5106818" y="3164922"/>
            <a:ext cx="1669165" cy="369332"/>
          </a:xfrm>
          <a:prstGeom prst="rect">
            <a:avLst/>
          </a:prstGeom>
          <a:noFill/>
        </p:spPr>
        <p:txBody>
          <a:bodyPr wrap="square" rtlCol="0">
            <a:spAutoFit/>
          </a:bodyPr>
          <a:lstStyle/>
          <a:p>
            <a:pPr algn="ctr"/>
            <a:r>
              <a:rPr kumimoji="1" lang="ja-JP" altLang="en-US" dirty="0"/>
              <a:t>　</a:t>
            </a:r>
            <a:r>
              <a:rPr kumimoji="1" lang="en-US" altLang="ja-JP" dirty="0"/>
              <a:t>γ</a:t>
            </a:r>
            <a:r>
              <a:rPr kumimoji="1" lang="ja-JP" altLang="en-US" dirty="0"/>
              <a:t>を送信</a:t>
            </a:r>
          </a:p>
        </p:txBody>
      </p:sp>
      <p:grpSp>
        <p:nvGrpSpPr>
          <p:cNvPr id="31" name="グループ化 30">
            <a:extLst>
              <a:ext uri="{FF2B5EF4-FFF2-40B4-BE49-F238E27FC236}">
                <a16:creationId xmlns:a16="http://schemas.microsoft.com/office/drawing/2014/main" id="{913AF391-A964-4555-BE7D-15F51D9F06FA}"/>
              </a:ext>
            </a:extLst>
          </p:cNvPr>
          <p:cNvGrpSpPr/>
          <p:nvPr/>
        </p:nvGrpSpPr>
        <p:grpSpPr>
          <a:xfrm>
            <a:off x="1074123" y="4600428"/>
            <a:ext cx="2629699" cy="775834"/>
            <a:chOff x="4823791" y="3233530"/>
            <a:chExt cx="1106438" cy="1076451"/>
          </a:xfrm>
        </p:grpSpPr>
        <p:sp>
          <p:nvSpPr>
            <p:cNvPr id="32" name="正方形/長方形 31">
              <a:extLst>
                <a:ext uri="{FF2B5EF4-FFF2-40B4-BE49-F238E27FC236}">
                  <a16:creationId xmlns:a16="http://schemas.microsoft.com/office/drawing/2014/main" id="{4D81B6B1-73A4-4588-BF59-35AD4E69B8BE}"/>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91282CF-50DD-4A03-AC57-89E47E1A168A}"/>
                </a:ext>
              </a:extLst>
            </p:cNvPr>
            <p:cNvSpPr txBox="1"/>
            <p:nvPr/>
          </p:nvSpPr>
          <p:spPr>
            <a:xfrm>
              <a:off x="4830299" y="3341906"/>
              <a:ext cx="1099930" cy="695493"/>
            </a:xfrm>
            <a:prstGeom prst="rect">
              <a:avLst/>
            </a:prstGeom>
            <a:noFill/>
          </p:spPr>
          <p:txBody>
            <a:bodyPr wrap="square" rtlCol="0">
              <a:spAutoFit/>
            </a:bodyPr>
            <a:lstStyle/>
            <a:p>
              <a:pPr algn="ctr"/>
              <a:r>
                <a:rPr kumimoji="1" lang="ja-JP" altLang="en-US" dirty="0"/>
                <a:t>認証情報 </a:t>
              </a:r>
              <a:r>
                <a:rPr kumimoji="1" lang="en-US" altLang="ja-JP" dirty="0"/>
                <a:t>An+2</a:t>
              </a:r>
              <a:r>
                <a:rPr kumimoji="1" lang="ja-JP" altLang="en-US" dirty="0"/>
                <a:t>を生成</a:t>
              </a:r>
              <a:endParaRPr kumimoji="1" lang="en-US" altLang="ja-JP" dirty="0"/>
            </a:p>
            <a:p>
              <a:pPr algn="ctr"/>
              <a:r>
                <a:rPr kumimoji="1" lang="ja-JP" altLang="en-US" dirty="0"/>
                <a:t>認証情報 </a:t>
              </a:r>
              <a:r>
                <a:rPr kumimoji="1" lang="en-US" altLang="ja-JP" dirty="0"/>
                <a:t>An</a:t>
              </a:r>
              <a:r>
                <a:rPr kumimoji="1" lang="ja-JP" altLang="en-US" dirty="0"/>
                <a:t>を削除</a:t>
              </a:r>
              <a:endParaRPr kumimoji="1" lang="en-US" altLang="ja-JP" dirty="0"/>
            </a:p>
          </p:txBody>
        </p:sp>
      </p:grpSp>
      <p:cxnSp>
        <p:nvCxnSpPr>
          <p:cNvPr id="35" name="直線矢印コネクタ 34">
            <a:extLst>
              <a:ext uri="{FF2B5EF4-FFF2-40B4-BE49-F238E27FC236}">
                <a16:creationId xmlns:a16="http://schemas.microsoft.com/office/drawing/2014/main" id="{19B9435E-3DC2-4946-9A18-67FE03720455}"/>
              </a:ext>
            </a:extLst>
          </p:cNvPr>
          <p:cNvCxnSpPr>
            <a:cxnSpLocks/>
          </p:cNvCxnSpPr>
          <p:nvPr/>
        </p:nvCxnSpPr>
        <p:spPr>
          <a:xfrm>
            <a:off x="673148" y="3013531"/>
            <a:ext cx="964906" cy="336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64334F4-C4AE-4E1C-97FD-A579769F0C19}"/>
              </a:ext>
            </a:extLst>
          </p:cNvPr>
          <p:cNvCxnSpPr>
            <a:cxnSpLocks/>
            <a:stCxn id="61" idx="2"/>
            <a:endCxn id="93" idx="0"/>
          </p:cNvCxnSpPr>
          <p:nvPr/>
        </p:nvCxnSpPr>
        <p:spPr>
          <a:xfrm>
            <a:off x="2396706" y="2998986"/>
            <a:ext cx="0" cy="36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77A7E5ED-2A96-4381-812B-109557C0C780}"/>
              </a:ext>
            </a:extLst>
          </p:cNvPr>
          <p:cNvSpPr/>
          <p:nvPr/>
        </p:nvSpPr>
        <p:spPr>
          <a:xfrm>
            <a:off x="0" y="2218343"/>
            <a:ext cx="5145078" cy="392644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2" name="グループ化 111">
            <a:extLst>
              <a:ext uri="{FF2B5EF4-FFF2-40B4-BE49-F238E27FC236}">
                <a16:creationId xmlns:a16="http://schemas.microsoft.com/office/drawing/2014/main" id="{857B8EB7-E8C2-47F4-874C-05FAFFDE0FD8}"/>
              </a:ext>
            </a:extLst>
          </p:cNvPr>
          <p:cNvGrpSpPr/>
          <p:nvPr/>
        </p:nvGrpSpPr>
        <p:grpSpPr>
          <a:xfrm>
            <a:off x="60641" y="2316918"/>
            <a:ext cx="1218069" cy="686238"/>
            <a:chOff x="4823789" y="3233530"/>
            <a:chExt cx="1099932" cy="686238"/>
          </a:xfrm>
        </p:grpSpPr>
        <p:sp>
          <p:nvSpPr>
            <p:cNvPr id="113" name="正方形/長方形 112">
              <a:extLst>
                <a:ext uri="{FF2B5EF4-FFF2-40B4-BE49-F238E27FC236}">
                  <a16:creationId xmlns:a16="http://schemas.microsoft.com/office/drawing/2014/main" id="{98995FF1-8DA9-44BE-8C9C-2139533420F8}"/>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D3E6F8D9-BEE5-4DB6-B41C-74496D4051E3}"/>
                </a:ext>
              </a:extLst>
            </p:cNvPr>
            <p:cNvSpPr txBox="1"/>
            <p:nvPr/>
          </p:nvSpPr>
          <p:spPr>
            <a:xfrm>
              <a:off x="4823789" y="3273437"/>
              <a:ext cx="1099930" cy="646331"/>
            </a:xfrm>
            <a:prstGeom prst="rect">
              <a:avLst/>
            </a:prstGeom>
            <a:noFill/>
          </p:spPr>
          <p:txBody>
            <a:bodyPr wrap="square" rtlCol="0">
              <a:spAutoFit/>
            </a:bodyPr>
            <a:lstStyle/>
            <a:p>
              <a:pPr algn="ctr"/>
              <a:r>
                <a:rPr kumimoji="1" lang="ja-JP" altLang="en-US" dirty="0"/>
                <a:t>センサ値</a:t>
              </a:r>
              <a:endParaRPr kumimoji="1" lang="en-US" altLang="ja-JP" dirty="0"/>
            </a:p>
            <a:p>
              <a:pPr algn="ctr"/>
              <a:r>
                <a:rPr kumimoji="1" lang="en-US" altLang="ja-JP" dirty="0"/>
                <a:t>SD</a:t>
              </a:r>
              <a:endParaRPr kumimoji="1" lang="ja-JP" altLang="en-US" dirty="0"/>
            </a:p>
          </p:txBody>
        </p:sp>
      </p:grpSp>
      <p:sp>
        <p:nvSpPr>
          <p:cNvPr id="115" name="矢印: 右 114">
            <a:extLst>
              <a:ext uri="{FF2B5EF4-FFF2-40B4-BE49-F238E27FC236}">
                <a16:creationId xmlns:a16="http://schemas.microsoft.com/office/drawing/2014/main" id="{86A5FB1C-3E89-45E7-AB08-1551344D7D18}"/>
              </a:ext>
            </a:extLst>
          </p:cNvPr>
          <p:cNvSpPr/>
          <p:nvPr/>
        </p:nvSpPr>
        <p:spPr>
          <a:xfrm>
            <a:off x="3683386" y="3481985"/>
            <a:ext cx="3671571" cy="358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620060C7-6D11-4DBF-88AA-C76E158423B8}"/>
              </a:ext>
            </a:extLst>
          </p:cNvPr>
          <p:cNvSpPr/>
          <p:nvPr/>
        </p:nvSpPr>
        <p:spPr>
          <a:xfrm>
            <a:off x="6976615" y="2218344"/>
            <a:ext cx="5145078" cy="39264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44BB5D90-0DDE-4436-ABD8-4FABE42892BE}"/>
              </a:ext>
            </a:extLst>
          </p:cNvPr>
          <p:cNvCxnSpPr>
            <a:cxnSpLocks/>
          </p:cNvCxnSpPr>
          <p:nvPr/>
        </p:nvCxnSpPr>
        <p:spPr>
          <a:xfrm flipH="1">
            <a:off x="3100239" y="3013531"/>
            <a:ext cx="1128004" cy="341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正方形/長方形 92">
            <a:extLst>
              <a:ext uri="{FF2B5EF4-FFF2-40B4-BE49-F238E27FC236}">
                <a16:creationId xmlns:a16="http://schemas.microsoft.com/office/drawing/2014/main" id="{9EB8112A-32BD-429A-A17A-CEB723F34242}"/>
              </a:ext>
            </a:extLst>
          </p:cNvPr>
          <p:cNvSpPr/>
          <p:nvPr/>
        </p:nvSpPr>
        <p:spPr>
          <a:xfrm>
            <a:off x="1089590" y="3360458"/>
            <a:ext cx="2614232" cy="646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送信情報 </a:t>
            </a:r>
            <a:r>
              <a:rPr kumimoji="1" lang="en-US" altLang="ja-JP" dirty="0">
                <a:solidFill>
                  <a:schemeClr val="tx1"/>
                </a:solidFill>
              </a:rPr>
              <a:t>γ</a:t>
            </a:r>
          </a:p>
          <a:p>
            <a:pPr algn="ctr"/>
            <a:r>
              <a:rPr kumimoji="1" lang="ja-JP" altLang="en-US" dirty="0">
                <a:solidFill>
                  <a:schemeClr val="tx1"/>
                </a:solidFill>
              </a:rPr>
              <a:t> </a:t>
            </a:r>
            <a:r>
              <a:rPr kumimoji="1" lang="en-US" altLang="ja-JP" dirty="0">
                <a:solidFill>
                  <a:schemeClr val="tx1"/>
                </a:solidFill>
              </a:rPr>
              <a:t>γ </a:t>
            </a:r>
            <a:r>
              <a:rPr kumimoji="1" lang="ja-JP" altLang="en-US" dirty="0">
                <a:solidFill>
                  <a:schemeClr val="tx1"/>
                </a:solidFill>
              </a:rPr>
              <a:t>← </a:t>
            </a:r>
            <a:r>
              <a:rPr kumimoji="1" lang="en-US" altLang="ja-JP" dirty="0">
                <a:solidFill>
                  <a:schemeClr val="tx1"/>
                </a:solidFill>
              </a:rPr>
              <a:t>SD XOR An XOR An+1</a:t>
            </a:r>
            <a:endParaRPr kumimoji="1" lang="ja-JP" altLang="en-US" dirty="0">
              <a:solidFill>
                <a:schemeClr val="tx1"/>
              </a:solidFill>
            </a:endParaRPr>
          </a:p>
        </p:txBody>
      </p:sp>
      <p:cxnSp>
        <p:nvCxnSpPr>
          <p:cNvPr id="45" name="直線矢印コネクタ 44">
            <a:extLst>
              <a:ext uri="{FF2B5EF4-FFF2-40B4-BE49-F238E27FC236}">
                <a16:creationId xmlns:a16="http://schemas.microsoft.com/office/drawing/2014/main" id="{4A9AB443-9426-49A2-AFFC-9CF461342CF5}"/>
              </a:ext>
            </a:extLst>
          </p:cNvPr>
          <p:cNvCxnSpPr>
            <a:cxnSpLocks/>
            <a:stCxn id="93" idx="2"/>
            <a:endCxn id="32" idx="0"/>
          </p:cNvCxnSpPr>
          <p:nvPr/>
        </p:nvCxnSpPr>
        <p:spPr>
          <a:xfrm flipH="1">
            <a:off x="2381239" y="4006789"/>
            <a:ext cx="15467" cy="593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2B4FFBD8-AE9C-4529-B8D0-220760DC0A81}"/>
              </a:ext>
            </a:extLst>
          </p:cNvPr>
          <p:cNvGrpSpPr/>
          <p:nvPr/>
        </p:nvGrpSpPr>
        <p:grpSpPr>
          <a:xfrm>
            <a:off x="1572000" y="2331946"/>
            <a:ext cx="1616385" cy="681585"/>
            <a:chOff x="4823791" y="3233530"/>
            <a:chExt cx="1122873" cy="681585"/>
          </a:xfrm>
        </p:grpSpPr>
        <p:sp>
          <p:nvSpPr>
            <p:cNvPr id="60" name="正方形/長方形 59">
              <a:extLst>
                <a:ext uri="{FF2B5EF4-FFF2-40B4-BE49-F238E27FC236}">
                  <a16:creationId xmlns:a16="http://schemas.microsoft.com/office/drawing/2014/main" id="{1835AF20-E529-467F-BAC5-7D6EAC877C1A}"/>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5FBB099-5AD6-49F2-B29A-DED31EB79D8B}"/>
                </a:ext>
              </a:extLst>
            </p:cNvPr>
            <p:cNvSpPr txBox="1"/>
            <p:nvPr/>
          </p:nvSpPr>
          <p:spPr>
            <a:xfrm>
              <a:off x="4846734" y="3254239"/>
              <a:ext cx="1099930" cy="646331"/>
            </a:xfrm>
            <a:prstGeom prst="rect">
              <a:avLst/>
            </a:prstGeom>
            <a:noFill/>
          </p:spPr>
          <p:txBody>
            <a:bodyPr wrap="square" rtlCol="0">
              <a:spAutoFit/>
            </a:bodyPr>
            <a:lstStyle/>
            <a:p>
              <a:pPr algn="ctr"/>
              <a:r>
                <a:rPr kumimoji="1" lang="ja-JP" altLang="en-US" dirty="0"/>
                <a:t>今回認証情報</a:t>
              </a:r>
              <a:r>
                <a:rPr kumimoji="1" lang="en-US" altLang="ja-JP" dirty="0"/>
                <a:t>An</a:t>
              </a:r>
              <a:endParaRPr kumimoji="1" lang="ja-JP" altLang="en-US" dirty="0"/>
            </a:p>
          </p:txBody>
        </p:sp>
      </p:grpSp>
      <p:grpSp>
        <p:nvGrpSpPr>
          <p:cNvPr id="62" name="グループ化 61">
            <a:extLst>
              <a:ext uri="{FF2B5EF4-FFF2-40B4-BE49-F238E27FC236}">
                <a16:creationId xmlns:a16="http://schemas.microsoft.com/office/drawing/2014/main" id="{2473183B-C3BA-48E5-9D65-3930C29699EB}"/>
              </a:ext>
            </a:extLst>
          </p:cNvPr>
          <p:cNvGrpSpPr/>
          <p:nvPr/>
        </p:nvGrpSpPr>
        <p:grpSpPr>
          <a:xfrm>
            <a:off x="3403537" y="2331946"/>
            <a:ext cx="1616385" cy="681585"/>
            <a:chOff x="4823791" y="3233530"/>
            <a:chExt cx="1122873" cy="681585"/>
          </a:xfrm>
        </p:grpSpPr>
        <p:sp>
          <p:nvSpPr>
            <p:cNvPr id="63" name="正方形/長方形 62">
              <a:extLst>
                <a:ext uri="{FF2B5EF4-FFF2-40B4-BE49-F238E27FC236}">
                  <a16:creationId xmlns:a16="http://schemas.microsoft.com/office/drawing/2014/main" id="{BB00DB31-96E7-4AC9-A6F4-EB8967421BD7}"/>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840451E2-6470-49E8-81A1-16F48B72093B}"/>
                </a:ext>
              </a:extLst>
            </p:cNvPr>
            <p:cNvSpPr txBox="1"/>
            <p:nvPr/>
          </p:nvSpPr>
          <p:spPr>
            <a:xfrm>
              <a:off x="4846734" y="3254239"/>
              <a:ext cx="1099930" cy="646331"/>
            </a:xfrm>
            <a:prstGeom prst="rect">
              <a:avLst/>
            </a:prstGeom>
            <a:noFill/>
          </p:spPr>
          <p:txBody>
            <a:bodyPr wrap="square" rtlCol="0">
              <a:spAutoFit/>
            </a:bodyPr>
            <a:lstStyle/>
            <a:p>
              <a:pPr algn="ctr"/>
              <a:r>
                <a:rPr kumimoji="1" lang="ja-JP" altLang="en-US" dirty="0"/>
                <a:t>次回認証情報</a:t>
              </a:r>
              <a:r>
                <a:rPr kumimoji="1" lang="en-US" altLang="ja-JP" dirty="0"/>
                <a:t>An+1</a:t>
              </a:r>
              <a:endParaRPr kumimoji="1" lang="ja-JP" altLang="en-US" dirty="0"/>
            </a:p>
          </p:txBody>
        </p:sp>
      </p:grpSp>
      <p:grpSp>
        <p:nvGrpSpPr>
          <p:cNvPr id="84" name="グループ化 83">
            <a:extLst>
              <a:ext uri="{FF2B5EF4-FFF2-40B4-BE49-F238E27FC236}">
                <a16:creationId xmlns:a16="http://schemas.microsoft.com/office/drawing/2014/main" id="{718313B8-E422-4B17-8CE2-95094290F438}"/>
              </a:ext>
            </a:extLst>
          </p:cNvPr>
          <p:cNvGrpSpPr/>
          <p:nvPr/>
        </p:nvGrpSpPr>
        <p:grpSpPr>
          <a:xfrm>
            <a:off x="7383615" y="3316018"/>
            <a:ext cx="1218069" cy="686238"/>
            <a:chOff x="4823789" y="3233530"/>
            <a:chExt cx="1099932" cy="686238"/>
          </a:xfrm>
        </p:grpSpPr>
        <p:sp>
          <p:nvSpPr>
            <p:cNvPr id="85" name="正方形/長方形 84">
              <a:extLst>
                <a:ext uri="{FF2B5EF4-FFF2-40B4-BE49-F238E27FC236}">
                  <a16:creationId xmlns:a16="http://schemas.microsoft.com/office/drawing/2014/main" id="{4DBED393-9CB1-4F5D-931C-C1A362A286D3}"/>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C3A2C9BD-9AA7-4FDE-93FA-D79656ABAEB4}"/>
                </a:ext>
              </a:extLst>
            </p:cNvPr>
            <p:cNvSpPr txBox="1"/>
            <p:nvPr/>
          </p:nvSpPr>
          <p:spPr>
            <a:xfrm>
              <a:off x="4823789" y="3273437"/>
              <a:ext cx="1099930" cy="646331"/>
            </a:xfrm>
            <a:prstGeom prst="rect">
              <a:avLst/>
            </a:prstGeom>
            <a:noFill/>
          </p:spPr>
          <p:txBody>
            <a:bodyPr wrap="square" rtlCol="0">
              <a:spAutoFit/>
            </a:bodyPr>
            <a:lstStyle/>
            <a:p>
              <a:pPr algn="ctr"/>
              <a:r>
                <a:rPr kumimoji="1" lang="ja-JP" altLang="en-US" dirty="0"/>
                <a:t>受信情報</a:t>
              </a:r>
              <a:endParaRPr kumimoji="1" lang="en-US" altLang="ja-JP" dirty="0"/>
            </a:p>
            <a:p>
              <a:pPr algn="ctr"/>
              <a:r>
                <a:rPr kumimoji="1" lang="en-US" altLang="ja-JP" dirty="0"/>
                <a:t> γ</a:t>
              </a:r>
              <a:endParaRPr kumimoji="1" lang="ja-JP" altLang="en-US" dirty="0"/>
            </a:p>
          </p:txBody>
        </p:sp>
      </p:grpSp>
      <p:grpSp>
        <p:nvGrpSpPr>
          <p:cNvPr id="87" name="グループ化 86">
            <a:extLst>
              <a:ext uri="{FF2B5EF4-FFF2-40B4-BE49-F238E27FC236}">
                <a16:creationId xmlns:a16="http://schemas.microsoft.com/office/drawing/2014/main" id="{EB92FDA6-59D7-4A08-AE8F-44767408FF7B}"/>
              </a:ext>
            </a:extLst>
          </p:cNvPr>
          <p:cNvGrpSpPr/>
          <p:nvPr/>
        </p:nvGrpSpPr>
        <p:grpSpPr>
          <a:xfrm>
            <a:off x="8721248" y="3316017"/>
            <a:ext cx="1616385" cy="681585"/>
            <a:chOff x="4823791" y="3233530"/>
            <a:chExt cx="1122873" cy="681585"/>
          </a:xfrm>
        </p:grpSpPr>
        <p:sp>
          <p:nvSpPr>
            <p:cNvPr id="89" name="正方形/長方形 88">
              <a:extLst>
                <a:ext uri="{FF2B5EF4-FFF2-40B4-BE49-F238E27FC236}">
                  <a16:creationId xmlns:a16="http://schemas.microsoft.com/office/drawing/2014/main" id="{460DC672-FF16-4734-B0B0-7A4B0FF16FA5}"/>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CA8497C4-C165-4769-A0B0-D0CD00346289}"/>
                </a:ext>
              </a:extLst>
            </p:cNvPr>
            <p:cNvSpPr txBox="1"/>
            <p:nvPr/>
          </p:nvSpPr>
          <p:spPr>
            <a:xfrm>
              <a:off x="4846734" y="3254239"/>
              <a:ext cx="1099930" cy="646331"/>
            </a:xfrm>
            <a:prstGeom prst="rect">
              <a:avLst/>
            </a:prstGeom>
            <a:noFill/>
          </p:spPr>
          <p:txBody>
            <a:bodyPr wrap="square" rtlCol="0">
              <a:spAutoFit/>
            </a:bodyPr>
            <a:lstStyle/>
            <a:p>
              <a:pPr algn="ctr"/>
              <a:r>
                <a:rPr kumimoji="1" lang="ja-JP" altLang="en-US" dirty="0"/>
                <a:t>今回認証情報</a:t>
              </a:r>
              <a:r>
                <a:rPr kumimoji="1" lang="en-US" altLang="ja-JP" dirty="0"/>
                <a:t>An</a:t>
              </a:r>
              <a:endParaRPr kumimoji="1" lang="ja-JP" altLang="en-US" dirty="0"/>
            </a:p>
          </p:txBody>
        </p:sp>
      </p:grpSp>
      <p:grpSp>
        <p:nvGrpSpPr>
          <p:cNvPr id="91" name="グループ化 90">
            <a:extLst>
              <a:ext uri="{FF2B5EF4-FFF2-40B4-BE49-F238E27FC236}">
                <a16:creationId xmlns:a16="http://schemas.microsoft.com/office/drawing/2014/main" id="{822114D4-DCB6-410E-9432-80F695DF2D40}"/>
              </a:ext>
            </a:extLst>
          </p:cNvPr>
          <p:cNvGrpSpPr/>
          <p:nvPr/>
        </p:nvGrpSpPr>
        <p:grpSpPr>
          <a:xfrm>
            <a:off x="10407623" y="3316016"/>
            <a:ext cx="1616385" cy="681585"/>
            <a:chOff x="4823791" y="3233530"/>
            <a:chExt cx="1122873" cy="681585"/>
          </a:xfrm>
        </p:grpSpPr>
        <p:sp>
          <p:nvSpPr>
            <p:cNvPr id="92" name="正方形/長方形 91">
              <a:extLst>
                <a:ext uri="{FF2B5EF4-FFF2-40B4-BE49-F238E27FC236}">
                  <a16:creationId xmlns:a16="http://schemas.microsoft.com/office/drawing/2014/main" id="{E75197A7-72BC-43D7-AC2D-D8B862022B8E}"/>
                </a:ext>
              </a:extLst>
            </p:cNvPr>
            <p:cNvSpPr/>
            <p:nvPr/>
          </p:nvSpPr>
          <p:spPr>
            <a:xfrm>
              <a:off x="4823791" y="3233530"/>
              <a:ext cx="1099930" cy="681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B0E8C6E1-6825-4066-A13D-E1B2BBBA8389}"/>
                </a:ext>
              </a:extLst>
            </p:cNvPr>
            <p:cNvSpPr txBox="1"/>
            <p:nvPr/>
          </p:nvSpPr>
          <p:spPr>
            <a:xfrm>
              <a:off x="4846734" y="3254239"/>
              <a:ext cx="1099930" cy="646331"/>
            </a:xfrm>
            <a:prstGeom prst="rect">
              <a:avLst/>
            </a:prstGeom>
            <a:noFill/>
          </p:spPr>
          <p:txBody>
            <a:bodyPr wrap="square" rtlCol="0">
              <a:spAutoFit/>
            </a:bodyPr>
            <a:lstStyle/>
            <a:p>
              <a:pPr algn="ctr"/>
              <a:r>
                <a:rPr kumimoji="1" lang="ja-JP" altLang="en-US" dirty="0"/>
                <a:t>次回認証情報</a:t>
              </a:r>
              <a:r>
                <a:rPr kumimoji="1" lang="en-US" altLang="ja-JP" dirty="0"/>
                <a:t>An+1</a:t>
              </a:r>
              <a:endParaRPr kumimoji="1" lang="ja-JP" altLang="en-US" dirty="0"/>
            </a:p>
          </p:txBody>
        </p:sp>
      </p:grpSp>
      <p:sp>
        <p:nvSpPr>
          <p:cNvPr id="95" name="正方形/長方形 94">
            <a:extLst>
              <a:ext uri="{FF2B5EF4-FFF2-40B4-BE49-F238E27FC236}">
                <a16:creationId xmlns:a16="http://schemas.microsoft.com/office/drawing/2014/main" id="{DB7C4F29-391E-46F6-B8FE-1C0E7A947C7C}"/>
              </a:ext>
            </a:extLst>
          </p:cNvPr>
          <p:cNvSpPr/>
          <p:nvPr/>
        </p:nvSpPr>
        <p:spPr>
          <a:xfrm>
            <a:off x="8205811" y="4323351"/>
            <a:ext cx="2614232" cy="646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センサ値 </a:t>
            </a:r>
            <a:r>
              <a:rPr kumimoji="1" lang="en-US" altLang="ja-JP" dirty="0">
                <a:solidFill>
                  <a:schemeClr val="tx1"/>
                </a:solidFill>
              </a:rPr>
              <a:t>SD</a:t>
            </a:r>
            <a:r>
              <a:rPr kumimoji="1" lang="ja-JP" altLang="en-US" dirty="0">
                <a:solidFill>
                  <a:schemeClr val="tx1"/>
                </a:solidFill>
              </a:rPr>
              <a:t>を復号</a:t>
            </a:r>
            <a:endParaRPr kumimoji="1" lang="en-US" altLang="ja-JP" dirty="0">
              <a:solidFill>
                <a:schemeClr val="tx1"/>
              </a:solidFill>
            </a:endParaRPr>
          </a:p>
          <a:p>
            <a:pPr algn="ctr"/>
            <a:r>
              <a:rPr kumimoji="1" lang="ja-JP" altLang="en-US" dirty="0">
                <a:solidFill>
                  <a:schemeClr val="tx1"/>
                </a:solidFill>
              </a:rPr>
              <a:t> </a:t>
            </a:r>
            <a:r>
              <a:rPr kumimoji="1" lang="en-US" altLang="ja-JP" dirty="0">
                <a:solidFill>
                  <a:schemeClr val="tx1"/>
                </a:solidFill>
              </a:rPr>
              <a:t>SD </a:t>
            </a:r>
            <a:r>
              <a:rPr kumimoji="1" lang="ja-JP" altLang="en-US" dirty="0">
                <a:solidFill>
                  <a:schemeClr val="tx1"/>
                </a:solidFill>
              </a:rPr>
              <a:t>← </a:t>
            </a:r>
            <a:r>
              <a:rPr kumimoji="1" lang="en-US" altLang="ja-JP" dirty="0">
                <a:solidFill>
                  <a:schemeClr val="tx1"/>
                </a:solidFill>
              </a:rPr>
              <a:t>γ XOR An XOR An+1</a:t>
            </a:r>
            <a:endParaRPr kumimoji="1" lang="ja-JP" altLang="en-US" dirty="0">
              <a:solidFill>
                <a:schemeClr val="tx1"/>
              </a:solidFill>
            </a:endParaRPr>
          </a:p>
        </p:txBody>
      </p:sp>
      <p:cxnSp>
        <p:nvCxnSpPr>
          <p:cNvPr id="20" name="直線矢印コネクタ 19">
            <a:extLst>
              <a:ext uri="{FF2B5EF4-FFF2-40B4-BE49-F238E27FC236}">
                <a16:creationId xmlns:a16="http://schemas.microsoft.com/office/drawing/2014/main" id="{9C5431D9-A073-4025-9D24-06C908C79C10}"/>
              </a:ext>
            </a:extLst>
          </p:cNvPr>
          <p:cNvCxnSpPr>
            <a:stCxn id="86" idx="2"/>
          </p:cNvCxnSpPr>
          <p:nvPr/>
        </p:nvCxnSpPr>
        <p:spPr>
          <a:xfrm>
            <a:off x="7992649" y="4002256"/>
            <a:ext cx="761626" cy="321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5D0E2A56-DC23-4FC6-AFEE-E5A3FB8AC02F}"/>
              </a:ext>
            </a:extLst>
          </p:cNvPr>
          <p:cNvCxnSpPr>
            <a:stCxn id="89" idx="2"/>
            <a:endCxn id="95" idx="0"/>
          </p:cNvCxnSpPr>
          <p:nvPr/>
        </p:nvCxnSpPr>
        <p:spPr>
          <a:xfrm>
            <a:off x="9512927" y="3997602"/>
            <a:ext cx="0" cy="325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F9D9EEA-B5AA-402F-8991-E13156A02F7F}"/>
              </a:ext>
            </a:extLst>
          </p:cNvPr>
          <p:cNvCxnSpPr>
            <a:cxnSpLocks/>
            <a:stCxn id="92" idx="2"/>
          </p:cNvCxnSpPr>
          <p:nvPr/>
        </p:nvCxnSpPr>
        <p:spPr>
          <a:xfrm flipH="1">
            <a:off x="10214633" y="3997601"/>
            <a:ext cx="984669" cy="325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BE11A8B7-3164-4CC3-906F-2FD08DD5384D}"/>
              </a:ext>
            </a:extLst>
          </p:cNvPr>
          <p:cNvGrpSpPr/>
          <p:nvPr/>
        </p:nvGrpSpPr>
        <p:grpSpPr>
          <a:xfrm>
            <a:off x="8205812" y="5290777"/>
            <a:ext cx="2647259" cy="646331"/>
            <a:chOff x="4823791" y="3233530"/>
            <a:chExt cx="1113826" cy="1076451"/>
          </a:xfrm>
        </p:grpSpPr>
        <p:sp>
          <p:nvSpPr>
            <p:cNvPr id="97" name="正方形/長方形 96">
              <a:extLst>
                <a:ext uri="{FF2B5EF4-FFF2-40B4-BE49-F238E27FC236}">
                  <a16:creationId xmlns:a16="http://schemas.microsoft.com/office/drawing/2014/main" id="{AEF87DBC-4447-4A3F-81A2-1D7521A31BBB}"/>
                </a:ext>
              </a:extLst>
            </p:cNvPr>
            <p:cNvSpPr/>
            <p:nvPr/>
          </p:nvSpPr>
          <p:spPr>
            <a:xfrm>
              <a:off x="4823791" y="3233530"/>
              <a:ext cx="1099930" cy="10764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2C8E91C5-230C-4A42-A3AD-4987534EBBB2}"/>
                </a:ext>
              </a:extLst>
            </p:cNvPr>
            <p:cNvSpPr txBox="1"/>
            <p:nvPr/>
          </p:nvSpPr>
          <p:spPr>
            <a:xfrm>
              <a:off x="4837687" y="3297325"/>
              <a:ext cx="1099930" cy="721539"/>
            </a:xfrm>
            <a:prstGeom prst="rect">
              <a:avLst/>
            </a:prstGeom>
            <a:noFill/>
          </p:spPr>
          <p:txBody>
            <a:bodyPr wrap="square" rtlCol="0">
              <a:spAutoFit/>
            </a:bodyPr>
            <a:lstStyle/>
            <a:p>
              <a:pPr algn="ctr"/>
              <a:r>
                <a:rPr kumimoji="1" lang="ja-JP" altLang="en-US" dirty="0"/>
                <a:t>認証情報 </a:t>
              </a:r>
              <a:r>
                <a:rPr kumimoji="1" lang="en-US" altLang="ja-JP" dirty="0"/>
                <a:t>An+2</a:t>
              </a:r>
              <a:r>
                <a:rPr kumimoji="1" lang="ja-JP" altLang="en-US" dirty="0"/>
                <a:t>を生成</a:t>
              </a:r>
              <a:endParaRPr kumimoji="1" lang="en-US" altLang="ja-JP" dirty="0"/>
            </a:p>
            <a:p>
              <a:pPr algn="ctr"/>
              <a:r>
                <a:rPr kumimoji="1" lang="ja-JP" altLang="en-US" dirty="0"/>
                <a:t>認証情報 </a:t>
              </a:r>
              <a:r>
                <a:rPr kumimoji="1" lang="en-US" altLang="ja-JP" dirty="0"/>
                <a:t>An</a:t>
              </a:r>
              <a:r>
                <a:rPr kumimoji="1" lang="ja-JP" altLang="en-US" dirty="0"/>
                <a:t>を削除</a:t>
              </a:r>
              <a:endParaRPr kumimoji="1" lang="en-US" altLang="ja-JP" dirty="0"/>
            </a:p>
          </p:txBody>
        </p:sp>
      </p:grpSp>
      <p:cxnSp>
        <p:nvCxnSpPr>
          <p:cNvPr id="101" name="直線矢印コネクタ 100">
            <a:extLst>
              <a:ext uri="{FF2B5EF4-FFF2-40B4-BE49-F238E27FC236}">
                <a16:creationId xmlns:a16="http://schemas.microsoft.com/office/drawing/2014/main" id="{F15AA9ED-C0F8-44FC-A05F-A46294DF74A8}"/>
              </a:ext>
            </a:extLst>
          </p:cNvPr>
          <p:cNvCxnSpPr/>
          <p:nvPr/>
        </p:nvCxnSpPr>
        <p:spPr>
          <a:xfrm>
            <a:off x="9512927" y="4969682"/>
            <a:ext cx="0" cy="325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8239F948-02B3-4D9B-B81D-8AD891F62548}"/>
              </a:ext>
            </a:extLst>
          </p:cNvPr>
          <p:cNvSpPr>
            <a:spLocks noGrp="1"/>
          </p:cNvSpPr>
          <p:nvPr>
            <p:ph type="sldNum" sz="quarter" idx="12"/>
          </p:nvPr>
        </p:nvSpPr>
        <p:spPr/>
        <p:txBody>
          <a:bodyPr/>
          <a:lstStyle/>
          <a:p>
            <a:fld id="{F4F43B8B-51F4-4EC7-B841-2D4487FA0573}" type="slidenum">
              <a:rPr kumimoji="1" lang="ja-JP" altLang="en-US" smtClean="0"/>
              <a:t>6</a:t>
            </a:fld>
            <a:endParaRPr kumimoji="1" lang="ja-JP" altLang="en-US"/>
          </a:p>
        </p:txBody>
      </p:sp>
    </p:spTree>
    <p:extLst>
      <p:ext uri="{BB962C8B-B14F-4D97-AF65-F5344CB8AC3E}">
        <p14:creationId xmlns:p14="http://schemas.microsoft.com/office/powerpoint/2010/main" val="203885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lang="ja-JP" altLang="en-US" dirty="0"/>
              <a:t>システム</a:t>
            </a:r>
            <a:r>
              <a:rPr kumimoji="1" lang="ja-JP" altLang="en-US" dirty="0"/>
              <a:t>の概要</a:t>
            </a:r>
          </a:p>
        </p:txBody>
      </p:sp>
      <p:grpSp>
        <p:nvGrpSpPr>
          <p:cNvPr id="22" name="グループ化 21">
            <a:extLst>
              <a:ext uri="{FF2B5EF4-FFF2-40B4-BE49-F238E27FC236}">
                <a16:creationId xmlns:a16="http://schemas.microsoft.com/office/drawing/2014/main" id="{EEC52D7E-F2C7-4C63-BB0E-F9F9BBD9D9E4}"/>
              </a:ext>
            </a:extLst>
          </p:cNvPr>
          <p:cNvGrpSpPr/>
          <p:nvPr/>
        </p:nvGrpSpPr>
        <p:grpSpPr>
          <a:xfrm>
            <a:off x="110822" y="2038397"/>
            <a:ext cx="3916824" cy="2973948"/>
            <a:chOff x="62016" y="2018308"/>
            <a:chExt cx="3916824" cy="2973948"/>
          </a:xfrm>
        </p:grpSpPr>
        <p:grpSp>
          <p:nvGrpSpPr>
            <p:cNvPr id="12" name="グループ化 11">
              <a:extLst>
                <a:ext uri="{FF2B5EF4-FFF2-40B4-BE49-F238E27FC236}">
                  <a16:creationId xmlns:a16="http://schemas.microsoft.com/office/drawing/2014/main" id="{72F6794A-6B85-4ADD-AA2E-1F4F4A0F1D1F}"/>
                </a:ext>
              </a:extLst>
            </p:cNvPr>
            <p:cNvGrpSpPr/>
            <p:nvPr/>
          </p:nvGrpSpPr>
          <p:grpSpPr>
            <a:xfrm>
              <a:off x="2004266" y="2807119"/>
              <a:ext cx="1974574" cy="2185137"/>
              <a:chOff x="1608593" y="3600309"/>
              <a:chExt cx="1974574" cy="2185137"/>
            </a:xfrm>
          </p:grpSpPr>
          <p:grpSp>
            <p:nvGrpSpPr>
              <p:cNvPr id="10" name="グループ化 9">
                <a:extLst>
                  <a:ext uri="{FF2B5EF4-FFF2-40B4-BE49-F238E27FC236}">
                    <a16:creationId xmlns:a16="http://schemas.microsoft.com/office/drawing/2014/main" id="{83A5EEA3-4E84-43F4-A950-E369F243E473}"/>
                  </a:ext>
                </a:extLst>
              </p:cNvPr>
              <p:cNvGrpSpPr/>
              <p:nvPr/>
            </p:nvGrpSpPr>
            <p:grpSpPr>
              <a:xfrm>
                <a:off x="1802247" y="3600309"/>
                <a:ext cx="1571363" cy="2052029"/>
                <a:chOff x="26455" y="2354605"/>
                <a:chExt cx="1571363" cy="2052029"/>
              </a:xfrm>
            </p:grpSpPr>
            <p:pic>
              <p:nvPicPr>
                <p:cNvPr id="1028" name="Picture 4" descr="Arduino - Wikipedia">
                  <a:extLst>
                    <a:ext uri="{FF2B5EF4-FFF2-40B4-BE49-F238E27FC236}">
                      <a16:creationId xmlns:a16="http://schemas.microsoft.com/office/drawing/2014/main" id="{D1FAD64E-6D93-446B-B5D9-1EF4A148A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5" y="2354605"/>
                  <a:ext cx="1571363" cy="155478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38F699A4-E31B-454D-B0EE-2F86F591DAB4}"/>
                    </a:ext>
                  </a:extLst>
                </p:cNvPr>
                <p:cNvSpPr txBox="1"/>
                <p:nvPr/>
              </p:nvSpPr>
              <p:spPr>
                <a:xfrm>
                  <a:off x="129648" y="3760303"/>
                  <a:ext cx="1364975" cy="646331"/>
                </a:xfrm>
                <a:prstGeom prst="rect">
                  <a:avLst/>
                </a:prstGeom>
                <a:noFill/>
              </p:spPr>
              <p:txBody>
                <a:bodyPr wrap="square" rtlCol="0">
                  <a:spAutoFit/>
                </a:bodyPr>
                <a:lstStyle/>
                <a:p>
                  <a:pPr algn="ctr"/>
                  <a:r>
                    <a:rPr kumimoji="1" lang="en-US" altLang="ja-JP" dirty="0" err="1"/>
                    <a:t>Arudino</a:t>
                  </a:r>
                  <a:endParaRPr kumimoji="1" lang="en-US" altLang="ja-JP" dirty="0"/>
                </a:p>
                <a:p>
                  <a:pPr algn="ctr"/>
                  <a:r>
                    <a:rPr kumimoji="1" lang="en-US" altLang="ja-JP" dirty="0"/>
                    <a:t>(</a:t>
                  </a:r>
                  <a:r>
                    <a:rPr kumimoji="1" lang="ja-JP" altLang="en-US" dirty="0"/>
                    <a:t>ユーザー</a:t>
                  </a:r>
                  <a:r>
                    <a:rPr kumimoji="1" lang="en-US" altLang="ja-JP" dirty="0"/>
                    <a:t>)</a:t>
                  </a:r>
                  <a:endParaRPr kumimoji="1" lang="ja-JP" altLang="en-US" dirty="0"/>
                </a:p>
              </p:txBody>
            </p:sp>
          </p:grpSp>
          <p:sp>
            <p:nvSpPr>
              <p:cNvPr id="11" name="テキスト ボックス 10">
                <a:extLst>
                  <a:ext uri="{FF2B5EF4-FFF2-40B4-BE49-F238E27FC236}">
                    <a16:creationId xmlns:a16="http://schemas.microsoft.com/office/drawing/2014/main" id="{2DC56484-BF32-4A4A-9C5A-C5356BE987B5}"/>
                  </a:ext>
                </a:extLst>
              </p:cNvPr>
              <p:cNvSpPr txBox="1"/>
              <p:nvPr/>
            </p:nvSpPr>
            <p:spPr>
              <a:xfrm>
                <a:off x="1608593" y="3601485"/>
                <a:ext cx="1974574" cy="2183961"/>
              </a:xfrm>
              <a:prstGeom prst="rect">
                <a:avLst/>
              </a:prstGeom>
              <a:noFill/>
              <a:ln>
                <a:solidFill>
                  <a:schemeClr val="accent1"/>
                </a:solidFill>
              </a:ln>
            </p:spPr>
            <p:txBody>
              <a:bodyPr wrap="square" rtlCol="0">
                <a:spAutoFit/>
              </a:bodyPr>
              <a:lstStyle/>
              <a:p>
                <a:endParaRPr kumimoji="1" lang="ja-JP" altLang="en-US" dirty="0"/>
              </a:p>
            </p:txBody>
          </p:sp>
        </p:grpSp>
        <p:cxnSp>
          <p:nvCxnSpPr>
            <p:cNvPr id="18" name="直線コネクタ 17">
              <a:extLst>
                <a:ext uri="{FF2B5EF4-FFF2-40B4-BE49-F238E27FC236}">
                  <a16:creationId xmlns:a16="http://schemas.microsoft.com/office/drawing/2014/main" id="{DF7D5235-88A9-4F75-AB28-E062F6E3561B}"/>
                </a:ext>
              </a:extLst>
            </p:cNvPr>
            <p:cNvCxnSpPr>
              <a:stCxn id="11" idx="1"/>
            </p:cNvCxnSpPr>
            <p:nvPr/>
          </p:nvCxnSpPr>
          <p:spPr>
            <a:xfrm flipH="1" flipV="1">
              <a:off x="842838" y="3900275"/>
              <a:ext cx="11614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6C6302BB-D87D-4403-AC9B-6F7BDACEB84D}"/>
                </a:ext>
              </a:extLst>
            </p:cNvPr>
            <p:cNvSpPr/>
            <p:nvPr/>
          </p:nvSpPr>
          <p:spPr>
            <a:xfrm>
              <a:off x="62016" y="2018308"/>
              <a:ext cx="1545741" cy="5300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センサ</a:t>
              </a:r>
            </a:p>
          </p:txBody>
        </p:sp>
        <p:cxnSp>
          <p:nvCxnSpPr>
            <p:cNvPr id="21" name="直線コネクタ 20">
              <a:extLst>
                <a:ext uri="{FF2B5EF4-FFF2-40B4-BE49-F238E27FC236}">
                  <a16:creationId xmlns:a16="http://schemas.microsoft.com/office/drawing/2014/main" id="{132DB390-02DF-4512-803F-3A5424ED8E40}"/>
                </a:ext>
              </a:extLst>
            </p:cNvPr>
            <p:cNvCxnSpPr>
              <a:cxnSpLocks/>
              <a:stCxn id="19" idx="2"/>
            </p:cNvCxnSpPr>
            <p:nvPr/>
          </p:nvCxnSpPr>
          <p:spPr>
            <a:xfrm flipH="1">
              <a:off x="834886" y="2548392"/>
              <a:ext cx="1" cy="13507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3F50A5C2-D314-4182-8759-A414C066D028}"/>
              </a:ext>
            </a:extLst>
          </p:cNvPr>
          <p:cNvGrpSpPr/>
          <p:nvPr/>
        </p:nvGrpSpPr>
        <p:grpSpPr>
          <a:xfrm>
            <a:off x="6944184" y="1836017"/>
            <a:ext cx="4866331" cy="3179594"/>
            <a:chOff x="6965478" y="1894364"/>
            <a:chExt cx="4866331" cy="3179594"/>
          </a:xfrm>
        </p:grpSpPr>
        <p:grpSp>
          <p:nvGrpSpPr>
            <p:cNvPr id="16" name="グループ化 15">
              <a:extLst>
                <a:ext uri="{FF2B5EF4-FFF2-40B4-BE49-F238E27FC236}">
                  <a16:creationId xmlns:a16="http://schemas.microsoft.com/office/drawing/2014/main" id="{65A5E58E-CF29-4F91-BAFB-A729C61F586E}"/>
                </a:ext>
              </a:extLst>
            </p:cNvPr>
            <p:cNvGrpSpPr/>
            <p:nvPr/>
          </p:nvGrpSpPr>
          <p:grpSpPr>
            <a:xfrm>
              <a:off x="6965478" y="2361786"/>
              <a:ext cx="2938661" cy="2712172"/>
              <a:chOff x="6751172" y="2553243"/>
              <a:chExt cx="2938661" cy="2712172"/>
            </a:xfrm>
          </p:grpSpPr>
          <p:grpSp>
            <p:nvGrpSpPr>
              <p:cNvPr id="14" name="グループ化 13">
                <a:extLst>
                  <a:ext uri="{FF2B5EF4-FFF2-40B4-BE49-F238E27FC236}">
                    <a16:creationId xmlns:a16="http://schemas.microsoft.com/office/drawing/2014/main" id="{45E5DFCF-D2C5-4544-A227-B04E8AA43141}"/>
                  </a:ext>
                </a:extLst>
              </p:cNvPr>
              <p:cNvGrpSpPr/>
              <p:nvPr/>
            </p:nvGrpSpPr>
            <p:grpSpPr>
              <a:xfrm>
                <a:off x="6778896" y="2615905"/>
                <a:ext cx="2910937" cy="2639058"/>
                <a:chOff x="6778896" y="2615905"/>
                <a:chExt cx="2910937" cy="2639058"/>
              </a:xfrm>
            </p:grpSpPr>
            <p:pic>
              <p:nvPicPr>
                <p:cNvPr id="1026" name="Picture 2" descr="ラズパイで自宅ファイルサーバを作る：名刺サイズの超小型PC「ラズパイ」で遊ぶ（第12回）（1/2 ページ） - ITmedia NEWS">
                  <a:extLst>
                    <a:ext uri="{FF2B5EF4-FFF2-40B4-BE49-F238E27FC236}">
                      <a16:creationId xmlns:a16="http://schemas.microsoft.com/office/drawing/2014/main" id="{06AF095C-54F5-43E3-93DC-5046A2CF2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896" y="2615905"/>
                  <a:ext cx="2910937" cy="2183961"/>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21FF67E8-2A4F-4E86-9EA9-013653CC218E}"/>
                    </a:ext>
                  </a:extLst>
                </p:cNvPr>
                <p:cNvSpPr txBox="1"/>
                <p:nvPr/>
              </p:nvSpPr>
              <p:spPr>
                <a:xfrm>
                  <a:off x="6778896" y="4608632"/>
                  <a:ext cx="2570922" cy="646331"/>
                </a:xfrm>
                <a:prstGeom prst="rect">
                  <a:avLst/>
                </a:prstGeom>
                <a:noFill/>
              </p:spPr>
              <p:txBody>
                <a:bodyPr wrap="square" rtlCol="0">
                  <a:spAutoFit/>
                </a:bodyPr>
                <a:lstStyle/>
                <a:p>
                  <a:pPr algn="ctr"/>
                  <a:r>
                    <a:rPr kumimoji="1" lang="en-US" altLang="ja-JP" dirty="0"/>
                    <a:t>RASPBERRY PI</a:t>
                  </a:r>
                </a:p>
                <a:p>
                  <a:pPr algn="ctr"/>
                  <a:r>
                    <a:rPr kumimoji="1" lang="en-US" altLang="ja-JP" dirty="0"/>
                    <a:t>(</a:t>
                  </a:r>
                  <a:r>
                    <a:rPr kumimoji="1" lang="ja-JP" altLang="en-US" dirty="0"/>
                    <a:t>サーバー</a:t>
                  </a:r>
                  <a:r>
                    <a:rPr kumimoji="1" lang="en-US" altLang="ja-JP" dirty="0"/>
                    <a:t>)</a:t>
                  </a:r>
                  <a:endParaRPr kumimoji="1" lang="ja-JP" altLang="en-US" dirty="0"/>
                </a:p>
              </p:txBody>
            </p:sp>
          </p:grpSp>
          <p:sp>
            <p:nvSpPr>
              <p:cNvPr id="15" name="テキスト ボックス 14">
                <a:extLst>
                  <a:ext uri="{FF2B5EF4-FFF2-40B4-BE49-F238E27FC236}">
                    <a16:creationId xmlns:a16="http://schemas.microsoft.com/office/drawing/2014/main" id="{99030B60-0B5A-4F92-94C3-6980F0E8D64B}"/>
                  </a:ext>
                </a:extLst>
              </p:cNvPr>
              <p:cNvSpPr txBox="1"/>
              <p:nvPr/>
            </p:nvSpPr>
            <p:spPr>
              <a:xfrm>
                <a:off x="6751172" y="2553243"/>
                <a:ext cx="2910936" cy="2712172"/>
              </a:xfrm>
              <a:prstGeom prst="rect">
                <a:avLst/>
              </a:prstGeom>
              <a:noFill/>
              <a:ln>
                <a:solidFill>
                  <a:schemeClr val="accent1"/>
                </a:solidFill>
              </a:ln>
            </p:spPr>
            <p:txBody>
              <a:bodyPr wrap="square" rtlCol="0">
                <a:spAutoFit/>
              </a:bodyPr>
              <a:lstStyle/>
              <a:p>
                <a:endParaRPr kumimoji="1" lang="ja-JP" altLang="en-US" dirty="0"/>
              </a:p>
            </p:txBody>
          </p:sp>
        </p:grpSp>
        <p:sp>
          <p:nvSpPr>
            <p:cNvPr id="26" name="四角形: 角を丸くする 25">
              <a:extLst>
                <a:ext uri="{FF2B5EF4-FFF2-40B4-BE49-F238E27FC236}">
                  <a16:creationId xmlns:a16="http://schemas.microsoft.com/office/drawing/2014/main" id="{DC52D502-108E-4921-B404-AB14C0E45BA5}"/>
                </a:ext>
              </a:extLst>
            </p:cNvPr>
            <p:cNvSpPr/>
            <p:nvPr/>
          </p:nvSpPr>
          <p:spPr>
            <a:xfrm>
              <a:off x="10286068" y="1894364"/>
              <a:ext cx="1545741" cy="5300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データベース</a:t>
              </a:r>
            </a:p>
          </p:txBody>
        </p:sp>
        <p:cxnSp>
          <p:nvCxnSpPr>
            <p:cNvPr id="28" name="直線コネクタ 27">
              <a:extLst>
                <a:ext uri="{FF2B5EF4-FFF2-40B4-BE49-F238E27FC236}">
                  <a16:creationId xmlns:a16="http://schemas.microsoft.com/office/drawing/2014/main" id="{7A085F84-2056-4D54-B29C-4CFA3A0B4FC0}"/>
                </a:ext>
              </a:extLst>
            </p:cNvPr>
            <p:cNvCxnSpPr>
              <a:cxnSpLocks/>
            </p:cNvCxnSpPr>
            <p:nvPr/>
          </p:nvCxnSpPr>
          <p:spPr>
            <a:xfrm flipH="1">
              <a:off x="11110708" y="2424448"/>
              <a:ext cx="1" cy="13507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A57B681-91EB-4BAB-9FEE-EC2B5F6E8742}"/>
                </a:ext>
              </a:extLst>
            </p:cNvPr>
            <p:cNvCxnSpPr>
              <a:cxnSpLocks/>
            </p:cNvCxnSpPr>
            <p:nvPr/>
          </p:nvCxnSpPr>
          <p:spPr>
            <a:xfrm flipH="1">
              <a:off x="9904138" y="3775155"/>
              <a:ext cx="12065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矢印: 右 29">
            <a:extLst>
              <a:ext uri="{FF2B5EF4-FFF2-40B4-BE49-F238E27FC236}">
                <a16:creationId xmlns:a16="http://schemas.microsoft.com/office/drawing/2014/main" id="{FD30632B-2F95-411F-9BA1-BB20E535AC01}"/>
              </a:ext>
            </a:extLst>
          </p:cNvPr>
          <p:cNvSpPr/>
          <p:nvPr/>
        </p:nvSpPr>
        <p:spPr>
          <a:xfrm>
            <a:off x="4378329" y="2771964"/>
            <a:ext cx="2145290" cy="744464"/>
          </a:xfrm>
          <a:prstGeom prst="rightArrow">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認証要求</a:t>
            </a:r>
          </a:p>
        </p:txBody>
      </p:sp>
      <p:grpSp>
        <p:nvGrpSpPr>
          <p:cNvPr id="32" name="グループ化 31">
            <a:extLst>
              <a:ext uri="{FF2B5EF4-FFF2-40B4-BE49-F238E27FC236}">
                <a16:creationId xmlns:a16="http://schemas.microsoft.com/office/drawing/2014/main" id="{14DEB053-FDFA-4ABA-99DD-6E36264515C2}"/>
              </a:ext>
            </a:extLst>
          </p:cNvPr>
          <p:cNvGrpSpPr/>
          <p:nvPr/>
        </p:nvGrpSpPr>
        <p:grpSpPr>
          <a:xfrm>
            <a:off x="4275687" y="3791518"/>
            <a:ext cx="2145290" cy="744464"/>
            <a:chOff x="4275687" y="3791518"/>
            <a:chExt cx="2145290" cy="744464"/>
          </a:xfrm>
        </p:grpSpPr>
        <p:sp>
          <p:nvSpPr>
            <p:cNvPr id="33" name="矢印: 右 32">
              <a:extLst>
                <a:ext uri="{FF2B5EF4-FFF2-40B4-BE49-F238E27FC236}">
                  <a16:creationId xmlns:a16="http://schemas.microsoft.com/office/drawing/2014/main" id="{B0E5B3FE-B4A1-4B9F-B116-4AE9D7164B3A}"/>
                </a:ext>
              </a:extLst>
            </p:cNvPr>
            <p:cNvSpPr/>
            <p:nvPr/>
          </p:nvSpPr>
          <p:spPr>
            <a:xfrm rot="10800000">
              <a:off x="4275687" y="3791518"/>
              <a:ext cx="2145290" cy="744464"/>
            </a:xfrm>
            <a:prstGeom prst="rightArrow">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1" name="テキスト ボックス 30">
              <a:extLst>
                <a:ext uri="{FF2B5EF4-FFF2-40B4-BE49-F238E27FC236}">
                  <a16:creationId xmlns:a16="http://schemas.microsoft.com/office/drawing/2014/main" id="{97721217-D873-4A69-B492-31CFE8F5F3EC}"/>
                </a:ext>
              </a:extLst>
            </p:cNvPr>
            <p:cNvSpPr txBox="1"/>
            <p:nvPr/>
          </p:nvSpPr>
          <p:spPr>
            <a:xfrm>
              <a:off x="4892434" y="3992574"/>
              <a:ext cx="1276155" cy="369332"/>
            </a:xfrm>
            <a:prstGeom prst="rect">
              <a:avLst/>
            </a:prstGeom>
            <a:noFill/>
          </p:spPr>
          <p:txBody>
            <a:bodyPr wrap="square" rtlCol="0">
              <a:spAutoFit/>
            </a:bodyPr>
            <a:lstStyle/>
            <a:p>
              <a:r>
                <a:rPr kumimoji="1" lang="ja-JP" altLang="en-US" dirty="0"/>
                <a:t>認証完了</a:t>
              </a:r>
            </a:p>
          </p:txBody>
        </p:sp>
      </p:grpSp>
      <p:sp>
        <p:nvSpPr>
          <p:cNvPr id="35" name="フローチャート: 結合子 34">
            <a:extLst>
              <a:ext uri="{FF2B5EF4-FFF2-40B4-BE49-F238E27FC236}">
                <a16:creationId xmlns:a16="http://schemas.microsoft.com/office/drawing/2014/main" id="{9801EFB1-D02F-4706-8EF1-2E50E5131E1E}"/>
              </a:ext>
            </a:extLst>
          </p:cNvPr>
          <p:cNvSpPr/>
          <p:nvPr/>
        </p:nvSpPr>
        <p:spPr>
          <a:xfrm>
            <a:off x="33494" y="2632234"/>
            <a:ext cx="1028596" cy="952278"/>
          </a:xfrm>
          <a:prstGeom prst="flowChartConnector">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センサ値</a:t>
            </a:r>
          </a:p>
        </p:txBody>
      </p:sp>
      <p:sp>
        <p:nvSpPr>
          <p:cNvPr id="39" name="矢印: 右 38">
            <a:extLst>
              <a:ext uri="{FF2B5EF4-FFF2-40B4-BE49-F238E27FC236}">
                <a16:creationId xmlns:a16="http://schemas.microsoft.com/office/drawing/2014/main" id="{AA1AA6F4-29B7-4F15-9970-62042F58D7D4}"/>
              </a:ext>
            </a:extLst>
          </p:cNvPr>
          <p:cNvSpPr/>
          <p:nvPr/>
        </p:nvSpPr>
        <p:spPr>
          <a:xfrm>
            <a:off x="4369020" y="2780907"/>
            <a:ext cx="2145290" cy="744464"/>
          </a:xfrm>
          <a:prstGeom prst="rightArrow">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暗号化したセンサ値</a:t>
            </a:r>
          </a:p>
        </p:txBody>
      </p:sp>
      <p:sp>
        <p:nvSpPr>
          <p:cNvPr id="36" name="フローチャート: 結合子 35">
            <a:extLst>
              <a:ext uri="{FF2B5EF4-FFF2-40B4-BE49-F238E27FC236}">
                <a16:creationId xmlns:a16="http://schemas.microsoft.com/office/drawing/2014/main" id="{D43B20E4-62A1-4038-B1E4-A7BCBA4F2599}"/>
              </a:ext>
            </a:extLst>
          </p:cNvPr>
          <p:cNvSpPr/>
          <p:nvPr/>
        </p:nvSpPr>
        <p:spPr>
          <a:xfrm>
            <a:off x="10060060" y="3962990"/>
            <a:ext cx="1072646" cy="952278"/>
          </a:xfrm>
          <a:prstGeom prst="flowChartConnector">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センサ値</a:t>
            </a:r>
          </a:p>
        </p:txBody>
      </p:sp>
      <p:sp>
        <p:nvSpPr>
          <p:cNvPr id="41" name="テキスト ボックス 40">
            <a:extLst>
              <a:ext uri="{FF2B5EF4-FFF2-40B4-BE49-F238E27FC236}">
                <a16:creationId xmlns:a16="http://schemas.microsoft.com/office/drawing/2014/main" id="{BEB9487B-6ED9-4A18-ABF1-65CC52AC4E5C}"/>
              </a:ext>
            </a:extLst>
          </p:cNvPr>
          <p:cNvSpPr txBox="1"/>
          <p:nvPr/>
        </p:nvSpPr>
        <p:spPr>
          <a:xfrm>
            <a:off x="4436828" y="5837068"/>
            <a:ext cx="3379303" cy="461665"/>
          </a:xfrm>
          <a:prstGeom prst="rect">
            <a:avLst/>
          </a:prstGeom>
          <a:noFill/>
        </p:spPr>
        <p:txBody>
          <a:bodyPr wrap="square" rtlCol="0">
            <a:spAutoFit/>
          </a:bodyPr>
          <a:lstStyle/>
          <a:p>
            <a:pPr algn="ctr"/>
            <a:r>
              <a:rPr kumimoji="1" lang="ja-JP" altLang="en-US" sz="2400" dirty="0"/>
              <a:t>システムの概要図</a:t>
            </a:r>
            <a:endParaRPr kumimoji="1" lang="en-US" altLang="ja-JP" sz="2400" dirty="0"/>
          </a:p>
        </p:txBody>
      </p:sp>
      <p:sp>
        <p:nvSpPr>
          <p:cNvPr id="4" name="スライド番号プレースホルダー 3">
            <a:extLst>
              <a:ext uri="{FF2B5EF4-FFF2-40B4-BE49-F238E27FC236}">
                <a16:creationId xmlns:a16="http://schemas.microsoft.com/office/drawing/2014/main" id="{7AE4D4B0-B467-45BF-B6E2-9E63A5355056}"/>
              </a:ext>
            </a:extLst>
          </p:cNvPr>
          <p:cNvSpPr>
            <a:spLocks noGrp="1"/>
          </p:cNvSpPr>
          <p:nvPr>
            <p:ph type="sldNum" sz="quarter" idx="12"/>
          </p:nvPr>
        </p:nvSpPr>
        <p:spPr/>
        <p:txBody>
          <a:bodyPr/>
          <a:lstStyle/>
          <a:p>
            <a:fld id="{F4F43B8B-51F4-4EC7-B841-2D4487FA0573}" type="slidenum">
              <a:rPr kumimoji="1" lang="ja-JP" altLang="en-US" smtClean="0"/>
              <a:t>7</a:t>
            </a:fld>
            <a:endParaRPr kumimoji="1" lang="ja-JP" altLang="en-US"/>
          </a:p>
        </p:txBody>
      </p:sp>
    </p:spTree>
    <p:extLst>
      <p:ext uri="{BB962C8B-B14F-4D97-AF65-F5344CB8AC3E}">
        <p14:creationId xmlns:p14="http://schemas.microsoft.com/office/powerpoint/2010/main" val="314507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2"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6" presetClass="path" presetSubtype="0" accel="50000" decel="50000" fill="hold" grpId="0" nodeType="clickEffect">
                                  <p:stCondLst>
                                    <p:cond delay="0"/>
                                  </p:stCondLst>
                                  <p:childTnLst>
                                    <p:animMotion origin="layout" path="M -1.875E-6 -7.40741E-7 L -1.875E-6 0.125 C -1.875E-6 0.18102 0.02591 0.25 0.04688 0.25 L 0.09388 0.25 " pathEditMode="relative" rAng="0" ptsTypes="AAAA">
                                      <p:cBhvr>
                                        <p:cTn id="31" dur="2000" fill="hold"/>
                                        <p:tgtEl>
                                          <p:spTgt spid="35"/>
                                        </p:tgtEl>
                                        <p:attrNameLst>
                                          <p:attrName>ppt_x</p:attrName>
                                          <p:attrName>ppt_y</p:attrName>
                                        </p:attrNameLst>
                                      </p:cBhvr>
                                      <p:rCtr x="4688" y="12500"/>
                                    </p:animMotion>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9"/>
                                        </p:tgtEl>
                                      </p:cBhvr>
                                    </p:animEffect>
                                    <p:set>
                                      <p:cBhvr>
                                        <p:cTn id="46" dur="1" fill="hold">
                                          <p:stCondLst>
                                            <p:cond delay="499"/>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2"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3" presetClass="path" presetSubtype="0" accel="50000" decel="50000" fill="hold" grpId="0" nodeType="clickEffect">
                                  <p:stCondLst>
                                    <p:cond delay="0"/>
                                  </p:stCondLst>
                                  <p:childTnLst>
                                    <p:animMotion origin="layout" path="M -6.25E-7 -2.22222E-6 L 0.04401 -2.22222E-6 C 0.06367 -2.22222E-6 0.08802 -0.05972 0.08802 -0.10833 L 0.08802 -0.21643 " pathEditMode="relative" rAng="0" ptsTypes="AAAA">
                                      <p:cBhvr>
                                        <p:cTn id="55" dur="2000" fill="hold"/>
                                        <p:tgtEl>
                                          <p:spTgt spid="36"/>
                                        </p:tgtEl>
                                        <p:attrNameLst>
                                          <p:attrName>ppt_x</p:attrName>
                                          <p:attrName>ppt_y</p:attrName>
                                        </p:attrNameLst>
                                      </p:cBhvr>
                                      <p:rCtr x="4401" y="-10833"/>
                                    </p:animMotion>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6"/>
                                        </p:tgtEl>
                                      </p:cBhvr>
                                    </p:animEffect>
                                    <p:set>
                                      <p:cBhvr>
                                        <p:cTn id="60"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5" grpId="0" animBg="1"/>
      <p:bldP spid="35" grpId="1" animBg="1"/>
      <p:bldP spid="35" grpId="2" animBg="1"/>
      <p:bldP spid="39" grpId="0" animBg="1"/>
      <p:bldP spid="39" grpId="1" animBg="1"/>
      <p:bldP spid="36" grpId="0" animBg="1"/>
      <p:bldP spid="36" grpId="1" animBg="1"/>
      <p:bldP spid="36"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6D078-252B-4B60-8872-BF74CB9A0255}"/>
              </a:ext>
            </a:extLst>
          </p:cNvPr>
          <p:cNvSpPr>
            <a:spLocks noGrp="1"/>
          </p:cNvSpPr>
          <p:nvPr>
            <p:ph type="title"/>
          </p:nvPr>
        </p:nvSpPr>
        <p:spPr/>
        <p:txBody>
          <a:bodyPr/>
          <a:lstStyle/>
          <a:p>
            <a:r>
              <a:rPr lang="ja-JP" altLang="en-US" dirty="0"/>
              <a:t>開発方針</a:t>
            </a:r>
            <a:endParaRPr kumimoji="1" lang="ja-JP" altLang="en-US" dirty="0"/>
          </a:p>
        </p:txBody>
      </p:sp>
      <p:sp>
        <p:nvSpPr>
          <p:cNvPr id="8" name="テキスト ボックス 7">
            <a:extLst>
              <a:ext uri="{FF2B5EF4-FFF2-40B4-BE49-F238E27FC236}">
                <a16:creationId xmlns:a16="http://schemas.microsoft.com/office/drawing/2014/main" id="{3318AAF8-E09D-46E6-AE21-7804D9EE80DB}"/>
              </a:ext>
            </a:extLst>
          </p:cNvPr>
          <p:cNvSpPr txBox="1"/>
          <p:nvPr/>
        </p:nvSpPr>
        <p:spPr>
          <a:xfrm>
            <a:off x="1232441" y="1913209"/>
            <a:ext cx="6308115" cy="492443"/>
          </a:xfrm>
          <a:prstGeom prst="rect">
            <a:avLst/>
          </a:prstGeom>
          <a:noFill/>
        </p:spPr>
        <p:txBody>
          <a:bodyPr wrap="square" rtlCol="0">
            <a:spAutoFit/>
          </a:bodyPr>
          <a:lstStyle/>
          <a:p>
            <a:r>
              <a:rPr kumimoji="1" lang="ja-JP" altLang="en-US" sz="2600" dirty="0"/>
              <a:t>・浅野さんと内山田で研究</a:t>
            </a:r>
            <a:endParaRPr kumimoji="1" lang="en-US" altLang="ja-JP" sz="2600" dirty="0"/>
          </a:p>
        </p:txBody>
      </p:sp>
      <p:sp>
        <p:nvSpPr>
          <p:cNvPr id="9" name="テキスト ボックス 8">
            <a:extLst>
              <a:ext uri="{FF2B5EF4-FFF2-40B4-BE49-F238E27FC236}">
                <a16:creationId xmlns:a16="http://schemas.microsoft.com/office/drawing/2014/main" id="{C6F60BF3-8B03-436C-95CA-568C1064240C}"/>
              </a:ext>
            </a:extLst>
          </p:cNvPr>
          <p:cNvSpPr txBox="1"/>
          <p:nvPr/>
        </p:nvSpPr>
        <p:spPr>
          <a:xfrm>
            <a:off x="1232441" y="2517164"/>
            <a:ext cx="10058399" cy="492443"/>
          </a:xfrm>
          <a:prstGeom prst="rect">
            <a:avLst/>
          </a:prstGeom>
          <a:noFill/>
        </p:spPr>
        <p:txBody>
          <a:bodyPr wrap="square" rtlCol="0">
            <a:spAutoFit/>
          </a:bodyPr>
          <a:lstStyle/>
          <a:p>
            <a:r>
              <a:rPr kumimoji="1" lang="ja-JP" altLang="en-US" sz="2600" dirty="0"/>
              <a:t>・</a:t>
            </a:r>
            <a:r>
              <a:rPr kumimoji="1" lang="en-US" altLang="ja-JP" sz="2600" dirty="0"/>
              <a:t>UML</a:t>
            </a:r>
            <a:r>
              <a:rPr kumimoji="1" lang="ja-JP" altLang="en-US" sz="2600" dirty="0"/>
              <a:t>でシステムの設計</a:t>
            </a:r>
            <a:endParaRPr kumimoji="1" lang="en-US" altLang="ja-JP" sz="2600" dirty="0"/>
          </a:p>
        </p:txBody>
      </p:sp>
      <p:sp>
        <p:nvSpPr>
          <p:cNvPr id="10" name="テキスト ボックス 9">
            <a:extLst>
              <a:ext uri="{FF2B5EF4-FFF2-40B4-BE49-F238E27FC236}">
                <a16:creationId xmlns:a16="http://schemas.microsoft.com/office/drawing/2014/main" id="{7713DE4E-9F10-41AC-8D32-9FF5E282E5F5}"/>
              </a:ext>
            </a:extLst>
          </p:cNvPr>
          <p:cNvSpPr txBox="1"/>
          <p:nvPr/>
        </p:nvSpPr>
        <p:spPr>
          <a:xfrm>
            <a:off x="1232441" y="3122355"/>
            <a:ext cx="10058399" cy="892552"/>
          </a:xfrm>
          <a:prstGeom prst="rect">
            <a:avLst/>
          </a:prstGeom>
          <a:noFill/>
        </p:spPr>
        <p:txBody>
          <a:bodyPr wrap="square" rtlCol="0">
            <a:spAutoFit/>
          </a:bodyPr>
          <a:lstStyle/>
          <a:p>
            <a:r>
              <a:rPr kumimoji="1" lang="ja-JP" altLang="en-US" sz="2600" dirty="0"/>
              <a:t>・ユーザーとサーバーで作業を</a:t>
            </a:r>
            <a:endParaRPr kumimoji="1" lang="en-US" altLang="ja-JP" sz="2600" dirty="0"/>
          </a:p>
          <a:p>
            <a:r>
              <a:rPr kumimoji="1" lang="ja-JP" altLang="en-US" sz="2600" dirty="0"/>
              <a:t>　分担</a:t>
            </a:r>
            <a:r>
              <a:rPr kumimoji="1" lang="en-US" altLang="ja-JP" sz="2600" dirty="0"/>
              <a:t>(</a:t>
            </a:r>
            <a:r>
              <a:rPr kumimoji="1" lang="ja-JP" altLang="en-US" sz="2600" dirty="0"/>
              <a:t>サーバーを担当</a:t>
            </a:r>
            <a:r>
              <a:rPr kumimoji="1" lang="en-US" altLang="ja-JP" sz="2600" dirty="0"/>
              <a:t>)</a:t>
            </a:r>
          </a:p>
        </p:txBody>
      </p:sp>
      <p:sp>
        <p:nvSpPr>
          <p:cNvPr id="11" name="テキスト ボックス 10">
            <a:extLst>
              <a:ext uri="{FF2B5EF4-FFF2-40B4-BE49-F238E27FC236}">
                <a16:creationId xmlns:a16="http://schemas.microsoft.com/office/drawing/2014/main" id="{504435D1-76A2-4757-B593-D8DD731621F5}"/>
              </a:ext>
            </a:extLst>
          </p:cNvPr>
          <p:cNvSpPr txBox="1"/>
          <p:nvPr/>
        </p:nvSpPr>
        <p:spPr>
          <a:xfrm>
            <a:off x="1232442" y="4240403"/>
            <a:ext cx="10058399" cy="892552"/>
          </a:xfrm>
          <a:prstGeom prst="rect">
            <a:avLst/>
          </a:prstGeom>
          <a:noFill/>
        </p:spPr>
        <p:txBody>
          <a:bodyPr wrap="square" rtlCol="0">
            <a:spAutoFit/>
          </a:bodyPr>
          <a:lstStyle/>
          <a:p>
            <a:r>
              <a:rPr kumimoji="1" lang="ja-JP" altLang="en-US" sz="2600" dirty="0"/>
              <a:t>・統合、テストを行い、機能を</a:t>
            </a:r>
            <a:endParaRPr kumimoji="1" lang="en-US" altLang="ja-JP" sz="2600" dirty="0"/>
          </a:p>
          <a:p>
            <a:r>
              <a:rPr kumimoji="1" lang="ja-JP" altLang="en-US" sz="2600" dirty="0"/>
              <a:t>　評価</a:t>
            </a:r>
            <a:endParaRPr kumimoji="1" lang="en-US" altLang="ja-JP" sz="2600" dirty="0"/>
          </a:p>
        </p:txBody>
      </p:sp>
      <p:pic>
        <p:nvPicPr>
          <p:cNvPr id="1026" name="Picture 2">
            <a:extLst>
              <a:ext uri="{FF2B5EF4-FFF2-40B4-BE49-F238E27FC236}">
                <a16:creationId xmlns:a16="http://schemas.microsoft.com/office/drawing/2014/main" id="{35EB2993-D5AC-496B-8B24-8AD4F713A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217" y="1737360"/>
            <a:ext cx="3902558" cy="4235278"/>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C553C4EB-4824-473D-BAAC-031376E7CB50}"/>
              </a:ext>
            </a:extLst>
          </p:cNvPr>
          <p:cNvSpPr/>
          <p:nvPr/>
        </p:nvSpPr>
        <p:spPr>
          <a:xfrm>
            <a:off x="7235687" y="1550504"/>
            <a:ext cx="3723872" cy="185021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DEBA3F6-D569-4656-A586-55FB869C6A3A}"/>
              </a:ext>
            </a:extLst>
          </p:cNvPr>
          <p:cNvSpPr txBox="1"/>
          <p:nvPr/>
        </p:nvSpPr>
        <p:spPr>
          <a:xfrm>
            <a:off x="9486661" y="3513542"/>
            <a:ext cx="2354156" cy="461665"/>
          </a:xfrm>
          <a:prstGeom prst="rect">
            <a:avLst/>
          </a:prstGeom>
          <a:noFill/>
        </p:spPr>
        <p:txBody>
          <a:bodyPr wrap="square" rtlCol="0">
            <a:spAutoFit/>
          </a:bodyPr>
          <a:lstStyle/>
          <a:p>
            <a:pPr algn="ctr"/>
            <a:r>
              <a:rPr kumimoji="1" lang="ja-JP" altLang="en-US" dirty="0"/>
              <a:t>　</a:t>
            </a:r>
            <a:r>
              <a:rPr kumimoji="1" lang="ja-JP" altLang="en-US" sz="2400" dirty="0">
                <a:solidFill>
                  <a:srgbClr val="FFC000"/>
                </a:solidFill>
              </a:rPr>
              <a:t>内山田の担当</a:t>
            </a:r>
            <a:endParaRPr kumimoji="1" lang="ja-JP" altLang="en-US" dirty="0">
              <a:solidFill>
                <a:srgbClr val="FFC000"/>
              </a:solidFill>
            </a:endParaRPr>
          </a:p>
        </p:txBody>
      </p:sp>
      <p:sp>
        <p:nvSpPr>
          <p:cNvPr id="14" name="テキスト ボックス 13">
            <a:extLst>
              <a:ext uri="{FF2B5EF4-FFF2-40B4-BE49-F238E27FC236}">
                <a16:creationId xmlns:a16="http://schemas.microsoft.com/office/drawing/2014/main" id="{63B3B7EA-C4A6-4C7A-9DD9-3F10CCCC54BB}"/>
              </a:ext>
            </a:extLst>
          </p:cNvPr>
          <p:cNvSpPr txBox="1"/>
          <p:nvPr/>
        </p:nvSpPr>
        <p:spPr>
          <a:xfrm>
            <a:off x="7540556" y="5992369"/>
            <a:ext cx="3379303" cy="400110"/>
          </a:xfrm>
          <a:prstGeom prst="rect">
            <a:avLst/>
          </a:prstGeom>
          <a:noFill/>
        </p:spPr>
        <p:txBody>
          <a:bodyPr wrap="square" rtlCol="0">
            <a:spAutoFit/>
          </a:bodyPr>
          <a:lstStyle/>
          <a:p>
            <a:pPr algn="ctr"/>
            <a:r>
              <a:rPr kumimoji="1" lang="ja-JP" altLang="en-US" sz="2000" dirty="0"/>
              <a:t>システムのユースケース図</a:t>
            </a:r>
            <a:endParaRPr kumimoji="1" lang="en-US" altLang="ja-JP" sz="2000" dirty="0"/>
          </a:p>
        </p:txBody>
      </p:sp>
      <p:sp>
        <p:nvSpPr>
          <p:cNvPr id="5" name="スライド番号プレースホルダー 4">
            <a:extLst>
              <a:ext uri="{FF2B5EF4-FFF2-40B4-BE49-F238E27FC236}">
                <a16:creationId xmlns:a16="http://schemas.microsoft.com/office/drawing/2014/main" id="{E0EF66FA-C762-410A-ABC3-EC515AEC23C8}"/>
              </a:ext>
            </a:extLst>
          </p:cNvPr>
          <p:cNvSpPr>
            <a:spLocks noGrp="1"/>
          </p:cNvSpPr>
          <p:nvPr>
            <p:ph type="sldNum" sz="quarter" idx="12"/>
          </p:nvPr>
        </p:nvSpPr>
        <p:spPr/>
        <p:txBody>
          <a:bodyPr/>
          <a:lstStyle/>
          <a:p>
            <a:fld id="{F4F43B8B-51F4-4EC7-B841-2D4487FA0573}" type="slidenum">
              <a:rPr kumimoji="1" lang="ja-JP" altLang="en-US" smtClean="0"/>
              <a:t>8</a:t>
            </a:fld>
            <a:endParaRPr kumimoji="1" lang="ja-JP" altLang="en-US"/>
          </a:p>
        </p:txBody>
      </p:sp>
    </p:spTree>
    <p:extLst>
      <p:ext uri="{BB962C8B-B14F-4D97-AF65-F5344CB8AC3E}">
        <p14:creationId xmlns:p14="http://schemas.microsoft.com/office/powerpoint/2010/main" val="129694476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922</TotalTime>
  <Words>1285</Words>
  <Application>Microsoft Office PowerPoint</Application>
  <PresentationFormat>ワイド画面</PresentationFormat>
  <Paragraphs>176</Paragraphs>
  <Slides>10</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Calibri</vt:lpstr>
      <vt:lpstr>Calibri Light</vt:lpstr>
      <vt:lpstr>レトロスペクト</vt:lpstr>
      <vt:lpstr>SASを利用したセキュアな 組込システム開発</vt:lpstr>
      <vt:lpstr>目次</vt:lpstr>
      <vt:lpstr>研究の背景</vt:lpstr>
      <vt:lpstr>研究の目的</vt:lpstr>
      <vt:lpstr>SAS-L2認証アルゴリズムの概要</vt:lpstr>
      <vt:lpstr>SAS-L2認証アルゴリズムの概要</vt:lpstr>
      <vt:lpstr>SAS-L2を利用した暗号化通信アルゴリズムの概要</vt:lpstr>
      <vt:lpstr>システムの概要</vt:lpstr>
      <vt:lpstr>開発方針</vt:lpstr>
      <vt:lpstr>進捗状況と今後の取り組み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SASを利用したセキュアな組込システム開発</dc:title>
  <dc:creator>内山田 隆太</dc:creator>
  <cp:lastModifiedBy>内山田 隆太</cp:lastModifiedBy>
  <cp:revision>18</cp:revision>
  <cp:lastPrinted>2021-12-13T08:36:11Z</cp:lastPrinted>
  <dcterms:created xsi:type="dcterms:W3CDTF">2021-12-07T06:31:46Z</dcterms:created>
  <dcterms:modified xsi:type="dcterms:W3CDTF">2021-12-21T02:32:24Z</dcterms:modified>
</cp:coreProperties>
</file>