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7" r:id="rId10"/>
    <p:sldId id="26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F76F2-ECDC-4C23-896E-D618F532F4AD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2FE35-CF9B-4252-B4D5-FF04A1E77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10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16D9F-4417-4F2D-9218-EAD95F56D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A8BBEF-85CD-481C-BCB4-A93784E98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AD29B-7542-406B-B7DB-79328740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5E35-CC7F-4C29-8D82-BD80AF509217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66FAA-3C41-49A9-A463-BEA32478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9395A-5F03-44FC-B8F5-C1A34DCA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86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13A7A-9756-4DA7-A03A-A90FF29C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5289F4-C230-493B-94BC-126EE01B0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1B458-56AE-4A0C-B421-EC996BD5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A9B7-3FEE-4AD5-9BE2-3FD37AB8CCB6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FE4BA-605A-4FF1-9F0B-E1B4165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E37E3B-0E6D-497B-B4A1-91F40223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33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CD5FF2-CF83-4FBE-BE88-6B6EED19E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57593-CA6A-480E-BFAD-B89C37D6C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33BD12-4DCE-4E1B-B3AB-D939FD42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08B-3E38-45F4-981D-F2B577515EA2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05456-C815-4981-9F33-72741E1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3B4A9B-EF01-4E8A-AF81-D827FA34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77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11F76-AA9C-480D-BC86-8306AF1E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AAE2A-F0C2-433B-ABB5-E89DBCD4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ADD9F-AB61-4419-9785-A7F34F90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D591-5527-4C3E-A2C3-5F85FF0EC489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21CCA-F92D-4BEB-AFE0-CE6195BA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877FF6-78B5-4F5B-9815-177507C4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0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C4A6A-3DE0-4534-A463-0724F81B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501B56-47FD-49B1-94CE-E6BB76B1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BA7E01-46A5-4F15-9D58-F9DD692A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A04E-4A3D-4416-8B65-72766181DA49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319C6C-7711-420B-9B42-C48580DD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7C12E3-748D-46D6-998D-5367544E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33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CEF9D-5370-43CF-9707-E3C16263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79D55-6F8E-4F49-8C9D-7E69CEA7B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90626C-BB78-4245-836F-0DA50A88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10B731-76E8-4F45-8B79-D8F59ABE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4BDC-309F-4BD3-88CB-7DFAEB1991D9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88B483-9CB7-4024-8542-51A92A93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74B4C-E184-4FC1-A938-59762E5B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2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91EF3-689B-42CE-A985-0EC1B722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B54CCA-762C-4840-9D8D-824DBED4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7CEC7A-805D-4D30-9328-ABC85B71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FF7D6D-1D3F-4DF5-9386-25932F830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0FF079-FC9D-4FF0-A815-956CA9C2C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0A8D94-5195-417F-8F45-ECAF2DC4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A244-90EB-48BD-9763-B2C4389255C6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0B6DE6-7594-4C82-85AE-D6DEE904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7519A-E265-44C8-98B3-8C0CC69A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3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70551-DAEE-4BB0-BB71-9D716E2F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2AFADD-B75A-409A-89B2-CF681615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FDF9-4E8C-4F31-A86F-19210D8FB9B2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41FD2-BAC8-4C36-8611-C22292BE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A15E5D-B4AC-4BC0-869C-FCD189B5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57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70A14D-ABFB-4249-B415-3F22D600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D593-D6F5-4B8A-8FCF-02DC4C140AEA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92756D-BB83-4917-B222-9946578F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D81360-6564-490C-90C9-20B8260D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3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DD645-C79C-4C02-8B4E-CC0C198E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36D217-CA0A-4FF7-82CD-8B9351C6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48EC2C-3478-4613-B9C1-864A4892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5C938-44E6-498D-B70E-1CEB7490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19FE-C646-411C-A2F6-1193BE1ABE7C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2D320-069B-4848-A1F7-5391296D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F6ABBE-B302-4F7C-914A-3ACABE16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B6C44-4A99-4359-BA02-918EB81D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D717CE-EEAE-4543-935B-E01EFD3A8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E3B75B-AB17-4CD3-A5F5-8BFA4FB3D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B1E46-0904-4580-9EDE-435AB073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54B9-3C1B-4073-BBC7-743468D323C4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4F5B72-68D7-4914-98EE-4CBB9A9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049E91-D7F1-4410-8F6D-C8533988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49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B54A38-9E59-4EBC-B811-F47C60EC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1A687A-B9B0-496E-BF68-079D088F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FA787F-AF1E-46F4-8B01-30E6B300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E35F-D9DC-4448-9450-23BA1C6B546B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F67C75-ED79-471A-9646-BD902EBDE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7DA876-7978-41F1-A5B6-BBE5A98BB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742F4-1E2A-484A-9939-770179527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CEC7B-DEF8-4785-8190-C2AE09370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SAS</a:t>
            </a:r>
            <a:r>
              <a:rPr kumimoji="1" lang="ja-JP" altLang="en-US" dirty="0"/>
              <a:t>を利用した</a:t>
            </a:r>
            <a:br>
              <a:rPr kumimoji="1" lang="en-US" altLang="ja-JP" dirty="0"/>
            </a:br>
            <a:r>
              <a:rPr kumimoji="1" lang="ja-JP" altLang="en-US" dirty="0"/>
              <a:t>セキュアな組込システム開発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06164E-92AC-4809-807D-AA4C8F790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ja-JP" dirty="0"/>
          </a:p>
          <a:p>
            <a:r>
              <a:rPr lang="ja-JP" altLang="en-US" dirty="0"/>
              <a:t>計算機</a:t>
            </a:r>
            <a:r>
              <a:rPr lang="en-US" altLang="ja-JP" dirty="0"/>
              <a:t>/</a:t>
            </a:r>
            <a:r>
              <a:rPr lang="ja-JP" altLang="en-US" dirty="0"/>
              <a:t>ソフトウェアシステム研究室</a:t>
            </a:r>
            <a:endParaRPr lang="en-US" altLang="ja-JP" dirty="0"/>
          </a:p>
          <a:p>
            <a:r>
              <a:rPr lang="en-US" altLang="ja-JP" dirty="0"/>
              <a:t>B4</a:t>
            </a:r>
            <a:r>
              <a:rPr kumimoji="1" lang="en-US" altLang="ja-JP" dirty="0"/>
              <a:t> </a:t>
            </a:r>
            <a:r>
              <a:rPr kumimoji="1" lang="ja-JP" altLang="en-US" dirty="0"/>
              <a:t>浅野美咲</a:t>
            </a:r>
            <a:endParaRPr kumimoji="1" lang="en-US" altLang="ja-JP" dirty="0"/>
          </a:p>
          <a:p>
            <a:r>
              <a:rPr lang="ja-JP" altLang="en-US" dirty="0"/>
              <a:t>指導教員　高橋寛・王森レイ・甲斐博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548D62-142D-4823-8415-354A19A6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70400E-16D0-4CCD-BC88-8B022C2A4E8A}"/>
              </a:ext>
            </a:extLst>
          </p:cNvPr>
          <p:cNvSpPr txBox="1"/>
          <p:nvPr/>
        </p:nvSpPr>
        <p:spPr>
          <a:xfrm rot="10800000" flipH="1" flipV="1">
            <a:off x="286331" y="476032"/>
            <a:ext cx="282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卒業論文研究中間報告会</a:t>
            </a:r>
            <a:endParaRPr kumimoji="1" lang="en-US" altLang="ja-JP" dirty="0"/>
          </a:p>
          <a:p>
            <a:r>
              <a:rPr kumimoji="1" lang="en-US" altLang="ja-JP" dirty="0"/>
              <a:t>2021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14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3642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3ADC2-D627-4A26-9DAF-3BEC9759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F3015-C1C8-4C74-BB25-38C2D04E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認証・暗号化（一対複数）の通信を確認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テストを行う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385810-07F7-4B4E-B273-AA738E96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10E948A-3F4B-444A-B52D-5430DFAA2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7" t="30407" r="1875" b="64265"/>
          <a:stretch/>
        </p:blipFill>
        <p:spPr>
          <a:xfrm>
            <a:off x="2749550" y="3135312"/>
            <a:ext cx="7340600" cy="3651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5FA501E-2B32-4D4C-9211-D782DC27A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11" r="79584" b="17576"/>
          <a:stretch/>
        </p:blipFill>
        <p:spPr>
          <a:xfrm>
            <a:off x="190500" y="3571875"/>
            <a:ext cx="2489200" cy="2921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648D092-383E-4A65-8E64-7711120EE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41" t="39810" r="7605" b="17576"/>
          <a:stretch/>
        </p:blipFill>
        <p:spPr>
          <a:xfrm>
            <a:off x="2749550" y="3571875"/>
            <a:ext cx="74803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2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0BF8D-CDA5-4B5D-8152-94D29DB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50101-2197-4328-A728-FFF55ADB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様々なものがインターネットに繋がる時代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kumimoji="1" lang="ja-JP" altLang="en-US" sz="2400" dirty="0"/>
              <a:t>悪意のある人からの攻撃により、情報を盗聴・改ざんされる恐れがある。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IoT</a:t>
            </a:r>
            <a:r>
              <a:rPr lang="ja-JP" altLang="en-US" sz="2400" dirty="0"/>
              <a:t>機器へのセキュリティ対策が不可欠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000" dirty="0"/>
              <a:t>　セキュリティ対策の一つとして、認証・暗号化通信がある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000" dirty="0"/>
              <a:t>IoT</a:t>
            </a:r>
            <a:r>
              <a:rPr lang="ja-JP" altLang="en-US" sz="2000" dirty="0"/>
              <a:t>機器には処理能力の低いものもあり、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従来の暗号化アルゴリズムでは、処理負荷が高く導入が限られる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E9ADFE-2FD4-4985-A20C-919D016F7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1" t="31472" r="54271" b="25173"/>
          <a:stretch/>
        </p:blipFill>
        <p:spPr>
          <a:xfrm>
            <a:off x="8712200" y="2845580"/>
            <a:ext cx="3022600" cy="2169596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9B1D8FF-55B4-4B8C-87B9-517FE8DEB26C}"/>
              </a:ext>
            </a:extLst>
          </p:cNvPr>
          <p:cNvCxnSpPr>
            <a:cxnSpLocks/>
          </p:cNvCxnSpPr>
          <p:nvPr/>
        </p:nvCxnSpPr>
        <p:spPr>
          <a:xfrm flipV="1">
            <a:off x="1123950" y="6076821"/>
            <a:ext cx="5461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48AF3B9-0238-458B-9D0A-43B6D04ADFD2}"/>
              </a:ext>
            </a:extLst>
          </p:cNvPr>
          <p:cNvSpPr/>
          <p:nvPr/>
        </p:nvSpPr>
        <p:spPr>
          <a:xfrm>
            <a:off x="1955800" y="5786309"/>
            <a:ext cx="7150100" cy="6476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処理負荷が小さい既存アルゴリズムに、</a:t>
            </a:r>
            <a:r>
              <a:rPr lang="en-US" altLang="ja-JP" sz="1800" dirty="0"/>
              <a:t>SAS</a:t>
            </a:r>
            <a:r>
              <a:rPr lang="ja-JP" altLang="en-US" sz="1800" dirty="0"/>
              <a:t>認証方式がある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D1CD79-EA8B-4598-B0A1-77322CA1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3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67A8D-7063-4436-95D9-ADDC9A90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SAS-L</a:t>
            </a:r>
            <a:r>
              <a:rPr lang="ja-JP" altLang="en-US" sz="4400" dirty="0"/>
              <a:t>ワンタイムパスワード</a:t>
            </a:r>
            <a:r>
              <a:rPr kumimoji="1" lang="ja-JP" altLang="en-US" dirty="0"/>
              <a:t>認証方式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CBC2A-75D7-4B87-832B-9C14C178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処理負荷が特に小さい、ワンタイムパスワード認証方式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ja-JP" altLang="en-US" sz="2000" dirty="0"/>
              <a:t>極めて小さい処理負荷で暗号鍵の配送を実現できる</a:t>
            </a:r>
            <a:endParaRPr kumimoji="1" lang="en-US" altLang="ja-JP" sz="2000" dirty="0"/>
          </a:p>
          <a:p>
            <a:r>
              <a:rPr lang="ja-JP" altLang="en-US" sz="2400" dirty="0"/>
              <a:t>特に処理能力の小さいデバイスに適した</a:t>
            </a:r>
            <a:r>
              <a:rPr lang="en-US" altLang="ja-JP" sz="2400" dirty="0"/>
              <a:t>SAS-L2</a:t>
            </a:r>
            <a:r>
              <a:rPr lang="ja-JP" altLang="en-US" sz="2400" dirty="0"/>
              <a:t>がある</a:t>
            </a:r>
            <a:endParaRPr kumimoji="1" lang="en-US" altLang="ja-JP" sz="2400" dirty="0"/>
          </a:p>
          <a:p>
            <a:r>
              <a:rPr kumimoji="1" lang="ja-JP" altLang="en-US" sz="2400" dirty="0"/>
              <a:t>バーナム暗号と組み合わせることにより、暗号通信機能を付加できる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5044993-64F5-44E8-A4D5-06BFD922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51535"/>
              </p:ext>
            </p:extLst>
          </p:nvPr>
        </p:nvGraphicFramePr>
        <p:xfrm>
          <a:off x="1968500" y="4252754"/>
          <a:ext cx="69723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06">
                  <a:extLst>
                    <a:ext uri="{9D8B030D-6E8A-4147-A177-3AD203B41FA5}">
                      <a16:colId xmlns:a16="http://schemas.microsoft.com/office/drawing/2014/main" val="2725568007"/>
                    </a:ext>
                  </a:extLst>
                </a:gridCol>
                <a:gridCol w="915194">
                  <a:extLst>
                    <a:ext uri="{9D8B030D-6E8A-4147-A177-3AD203B41FA5}">
                      <a16:colId xmlns:a16="http://schemas.microsoft.com/office/drawing/2014/main" val="4192053535"/>
                    </a:ext>
                  </a:extLst>
                </a:gridCol>
                <a:gridCol w="765628">
                  <a:extLst>
                    <a:ext uri="{9D8B030D-6E8A-4147-A177-3AD203B41FA5}">
                      <a16:colId xmlns:a16="http://schemas.microsoft.com/office/drawing/2014/main" val="1206787850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3812818505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4226607936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1335200945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8756338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サーバ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1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ハッシュ関数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XOR</a:t>
                      </a:r>
                      <a:endParaRPr kumimoji="1" lang="ja-JP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加算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ハッシュ関数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XOR</a:t>
                      </a:r>
                      <a:endParaRPr kumimoji="1" lang="ja-JP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加算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69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SAS-2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547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SAS-L2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1369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6D1F346-BCBE-4A04-82BE-4B9E17E06182}"/>
              </a:ext>
            </a:extLst>
          </p:cNvPr>
          <p:cNvSpPr/>
          <p:nvPr/>
        </p:nvSpPr>
        <p:spPr>
          <a:xfrm>
            <a:off x="9309100" y="1690688"/>
            <a:ext cx="2044700" cy="1039812"/>
          </a:xfrm>
          <a:prstGeom prst="wedgeRectCallout">
            <a:avLst>
              <a:gd name="adj1" fmla="val -72619"/>
              <a:gd name="adj2" fmla="val 637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今回の開発では、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SAS-L2</a:t>
            </a:r>
            <a:r>
              <a:rPr kumimoji="1" lang="ja-JP" altLang="en-US" dirty="0"/>
              <a:t>を用いる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95597-0643-484F-822E-5996792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11FA6F8-48FA-4BAC-9550-7131B3201BA8}"/>
              </a:ext>
            </a:extLst>
          </p:cNvPr>
          <p:cNvCxnSpPr>
            <a:cxnSpLocks/>
          </p:cNvCxnSpPr>
          <p:nvPr/>
        </p:nvCxnSpPr>
        <p:spPr>
          <a:xfrm>
            <a:off x="2260600" y="5791200"/>
            <a:ext cx="65087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3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50441-B815-447B-BC2B-9356D77A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目的・目標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129B14-06DD-4397-B5A6-F007C7BA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目的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400" dirty="0"/>
              <a:t>IoT</a:t>
            </a:r>
            <a:r>
              <a:rPr lang="ja-JP" altLang="en-US" sz="2400" dirty="0"/>
              <a:t>システムのセキュリティの強化により、安全な通信を実現する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目標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小規模</a:t>
            </a:r>
            <a:r>
              <a:rPr kumimoji="1" lang="en-US" altLang="ja-JP" sz="2400" dirty="0"/>
              <a:t>IoT</a:t>
            </a:r>
            <a:r>
              <a:rPr kumimoji="1" lang="ja-JP" altLang="en-US" sz="2400" dirty="0"/>
              <a:t>システム</a:t>
            </a:r>
            <a:r>
              <a:rPr lang="ja-JP" altLang="en-US" sz="2400" dirty="0"/>
              <a:t>に</a:t>
            </a:r>
            <a:r>
              <a:rPr kumimoji="1" lang="en-US" altLang="ja-JP" sz="2400" dirty="0"/>
              <a:t>SAS</a:t>
            </a:r>
            <a:r>
              <a:rPr kumimoji="1" lang="ja-JP" altLang="en-US" sz="2400" dirty="0"/>
              <a:t>認証を導入</a:t>
            </a:r>
            <a:r>
              <a:rPr lang="ja-JP" altLang="en-US" sz="2400" dirty="0"/>
              <a:t>する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400" dirty="0"/>
              <a:t>SAS</a:t>
            </a:r>
            <a:r>
              <a:rPr lang="ja-JP" altLang="en-US" sz="2400" dirty="0"/>
              <a:t>を用いて極めて小さい処理負荷での暗号化通信を実現する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CA0BEE-470A-4C49-A31A-7B57335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2BC582-2BE3-4630-AA36-62C57C68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2B52AE-6269-4969-9414-54B7D3E4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システム概要</a:t>
            </a:r>
          </a:p>
        </p:txBody>
      </p:sp>
      <p:pic>
        <p:nvPicPr>
          <p:cNvPr id="8" name="図 7" descr="図形&#10;&#10;自動的に生成された説明">
            <a:extLst>
              <a:ext uri="{FF2B5EF4-FFF2-40B4-BE49-F238E27FC236}">
                <a16:creationId xmlns:a16="http://schemas.microsoft.com/office/drawing/2014/main" id="{FAC47D60-3A3F-452E-B420-9D62C02C0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0" t="67436" b="1"/>
          <a:stretch/>
        </p:blipFill>
        <p:spPr>
          <a:xfrm>
            <a:off x="690249" y="5309220"/>
            <a:ext cx="1054100" cy="1144179"/>
          </a:xfrm>
          <a:prstGeom prst="rect">
            <a:avLst/>
          </a:prstGeom>
        </p:spPr>
      </p:pic>
      <p:pic>
        <p:nvPicPr>
          <p:cNvPr id="10" name="図 9" descr="図形&#10;&#10;自動的に生成された説明">
            <a:extLst>
              <a:ext uri="{FF2B5EF4-FFF2-40B4-BE49-F238E27FC236}">
                <a16:creationId xmlns:a16="http://schemas.microsoft.com/office/drawing/2014/main" id="{AB370DF0-22A3-4CE7-9950-49DF7AD7C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7" t="34623" r="51193" b="32814"/>
          <a:stretch/>
        </p:blipFill>
        <p:spPr>
          <a:xfrm>
            <a:off x="4121368" y="5309220"/>
            <a:ext cx="1054100" cy="114417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DBCD791-1C87-4B3D-9890-E22D592D8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2" t="32555" r="53542" b="19615"/>
          <a:stretch/>
        </p:blipFill>
        <p:spPr>
          <a:xfrm>
            <a:off x="2446132" y="5309220"/>
            <a:ext cx="1317765" cy="1037163"/>
          </a:xfrm>
          <a:prstGeom prst="rect">
            <a:avLst/>
          </a:prstGeom>
        </p:spPr>
      </p:pic>
      <p:pic>
        <p:nvPicPr>
          <p:cNvPr id="20" name="図 19" descr="図形&#10;&#10;自動的に生成された説明">
            <a:extLst>
              <a:ext uri="{FF2B5EF4-FFF2-40B4-BE49-F238E27FC236}">
                <a16:creationId xmlns:a16="http://schemas.microsoft.com/office/drawing/2014/main" id="{B72C41D0-DF72-42B1-9598-B688B18A2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0" t="67436" b="1"/>
          <a:stretch/>
        </p:blipFill>
        <p:spPr>
          <a:xfrm>
            <a:off x="8046628" y="5303001"/>
            <a:ext cx="1054100" cy="114417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47A7988-5064-4540-AE5D-A96A39AEC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2" t="32555" r="53542" b="19615"/>
          <a:stretch/>
        </p:blipFill>
        <p:spPr>
          <a:xfrm>
            <a:off x="9642357" y="5192653"/>
            <a:ext cx="1317765" cy="103716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CDCB3F4-6DF4-49D0-950B-22654632C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2" t="32555" r="53542" b="19615"/>
          <a:stretch/>
        </p:blipFill>
        <p:spPr>
          <a:xfrm>
            <a:off x="6009804" y="5269413"/>
            <a:ext cx="1317765" cy="103716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72E2D63-A8A0-4393-BA59-CCA978D1BA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2" t="53705" r="55558" b="1261"/>
          <a:stretch/>
        </p:blipFill>
        <p:spPr>
          <a:xfrm>
            <a:off x="4539619" y="824975"/>
            <a:ext cx="2802251" cy="1829509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2FF40C-EBD4-49D5-AA13-F3261E427FBF}"/>
              </a:ext>
            </a:extLst>
          </p:cNvPr>
          <p:cNvCxnSpPr>
            <a:cxnSpLocks/>
          </p:cNvCxnSpPr>
          <p:nvPr/>
        </p:nvCxnSpPr>
        <p:spPr>
          <a:xfrm flipV="1">
            <a:off x="2628900" y="2654485"/>
            <a:ext cx="2133600" cy="2168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レーム 27">
            <a:extLst>
              <a:ext uri="{FF2B5EF4-FFF2-40B4-BE49-F238E27FC236}">
                <a16:creationId xmlns:a16="http://schemas.microsoft.com/office/drawing/2014/main" id="{23F5A214-6DD6-4854-B74C-DE2ED7C558B9}"/>
              </a:ext>
            </a:extLst>
          </p:cNvPr>
          <p:cNvSpPr/>
          <p:nvPr/>
        </p:nvSpPr>
        <p:spPr>
          <a:xfrm>
            <a:off x="478889" y="4992564"/>
            <a:ext cx="11022862" cy="1878136"/>
          </a:xfrm>
          <a:prstGeom prst="frame">
            <a:avLst>
              <a:gd name="adj1" fmla="val 388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ABF40DC-59ED-4E64-AECD-0A59B02AECF8}"/>
              </a:ext>
            </a:extLst>
          </p:cNvPr>
          <p:cNvCxnSpPr>
            <a:cxnSpLocks/>
          </p:cNvCxnSpPr>
          <p:nvPr/>
        </p:nvCxnSpPr>
        <p:spPr>
          <a:xfrm flipV="1">
            <a:off x="5724468" y="2781300"/>
            <a:ext cx="0" cy="207304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B211B7-9C87-4FC2-B37D-D2FF46DFD1C4}"/>
              </a:ext>
            </a:extLst>
          </p:cNvPr>
          <p:cNvSpPr txBox="1"/>
          <p:nvPr/>
        </p:nvSpPr>
        <p:spPr>
          <a:xfrm>
            <a:off x="2528900" y="3269526"/>
            <a:ext cx="15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①認証要求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DA4CE2C-7B5B-481E-B55F-B641FBC03522}"/>
              </a:ext>
            </a:extLst>
          </p:cNvPr>
          <p:cNvSpPr txBox="1"/>
          <p:nvPr/>
        </p:nvSpPr>
        <p:spPr>
          <a:xfrm>
            <a:off x="4588427" y="3494174"/>
            <a:ext cx="98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②認証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D7887EE-FF18-483C-B8F8-F36518F27A7B}"/>
              </a:ext>
            </a:extLst>
          </p:cNvPr>
          <p:cNvSpPr txBox="1"/>
          <p:nvPr/>
        </p:nvSpPr>
        <p:spPr>
          <a:xfrm>
            <a:off x="1152508" y="6321584"/>
            <a:ext cx="21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③センサ値を取得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8BEF0A0-B219-477B-AB06-E118A580E324}"/>
              </a:ext>
            </a:extLst>
          </p:cNvPr>
          <p:cNvSpPr txBox="1"/>
          <p:nvPr/>
        </p:nvSpPr>
        <p:spPr>
          <a:xfrm>
            <a:off x="4681958" y="6291330"/>
            <a:ext cx="21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③センサ値を取得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DD2F9EB-137A-4FEA-90CE-4680E246FE5E}"/>
              </a:ext>
            </a:extLst>
          </p:cNvPr>
          <p:cNvSpPr txBox="1"/>
          <p:nvPr/>
        </p:nvSpPr>
        <p:spPr>
          <a:xfrm>
            <a:off x="8359958" y="6371755"/>
            <a:ext cx="21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③センサ値を取得</a:t>
            </a:r>
            <a:endParaRPr kumimoji="1"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2B61A58-2C55-4F7D-99B5-1998C7384D21}"/>
              </a:ext>
            </a:extLst>
          </p:cNvPr>
          <p:cNvCxnSpPr>
            <a:cxnSpLocks/>
          </p:cNvCxnSpPr>
          <p:nvPr/>
        </p:nvCxnSpPr>
        <p:spPr>
          <a:xfrm flipH="1" flipV="1">
            <a:off x="6688915" y="2719988"/>
            <a:ext cx="2251885" cy="19961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DCA5A25-7ACA-47CC-AC62-5C47D3E5BBFF}"/>
              </a:ext>
            </a:extLst>
          </p:cNvPr>
          <p:cNvSpPr txBox="1"/>
          <p:nvPr/>
        </p:nvSpPr>
        <p:spPr>
          <a:xfrm>
            <a:off x="7995828" y="3598876"/>
            <a:ext cx="15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④暗号化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7F90DBD-DB1A-4266-BE40-1AFF064BB741}"/>
              </a:ext>
            </a:extLst>
          </p:cNvPr>
          <p:cNvSpPr txBox="1"/>
          <p:nvPr/>
        </p:nvSpPr>
        <p:spPr>
          <a:xfrm>
            <a:off x="527431" y="4591983"/>
            <a:ext cx="152273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ユーザー側</a:t>
            </a:r>
            <a:r>
              <a:rPr lang="en-US" altLang="ja-JP" dirty="0"/>
              <a:t>(Arduino)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7668E7-D149-4FCF-B859-1DA52FEEC812}"/>
              </a:ext>
            </a:extLst>
          </p:cNvPr>
          <p:cNvSpPr txBox="1"/>
          <p:nvPr/>
        </p:nvSpPr>
        <p:spPr>
          <a:xfrm>
            <a:off x="5228955" y="311022"/>
            <a:ext cx="1816462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サーバー側</a:t>
            </a:r>
            <a:endParaRPr lang="en-US" altLang="ja-JP" dirty="0"/>
          </a:p>
          <a:p>
            <a:r>
              <a:rPr kumimoji="1" lang="en-US" altLang="ja-JP" dirty="0"/>
              <a:t>(Raspberry pi)</a:t>
            </a:r>
            <a:endParaRPr kumimoji="1" lang="ja-JP" altLang="en-US" dirty="0"/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E0DD8DAC-2483-48EF-989C-156FF7FEA6B7}"/>
              </a:ext>
            </a:extLst>
          </p:cNvPr>
          <p:cNvSpPr/>
          <p:nvPr/>
        </p:nvSpPr>
        <p:spPr>
          <a:xfrm>
            <a:off x="676827" y="3428999"/>
            <a:ext cx="1591162" cy="852955"/>
          </a:xfrm>
          <a:prstGeom prst="wedgeRectCallout">
            <a:avLst>
              <a:gd name="adj1" fmla="val 37182"/>
              <a:gd name="adj2" fmla="val 8365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UV</a:t>
            </a:r>
            <a:r>
              <a:rPr kumimoji="1" lang="ja-JP" altLang="en-US" sz="1400" dirty="0"/>
              <a:t>センサ</a:t>
            </a:r>
            <a:r>
              <a:rPr kumimoji="1" lang="en-US" altLang="ja-JP" sz="1400" dirty="0"/>
              <a:t>―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温度センサー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湿度センサー</a:t>
            </a:r>
          </a:p>
        </p:txBody>
      </p:sp>
      <p:sp>
        <p:nvSpPr>
          <p:cNvPr id="57" name="吹き出し: 四角形 56">
            <a:extLst>
              <a:ext uri="{FF2B5EF4-FFF2-40B4-BE49-F238E27FC236}">
                <a16:creationId xmlns:a16="http://schemas.microsoft.com/office/drawing/2014/main" id="{5125AD76-9A56-4805-A55C-4D37CCDD8379}"/>
              </a:ext>
            </a:extLst>
          </p:cNvPr>
          <p:cNvSpPr/>
          <p:nvPr/>
        </p:nvSpPr>
        <p:spPr>
          <a:xfrm>
            <a:off x="8452986" y="1964530"/>
            <a:ext cx="1983193" cy="1200479"/>
          </a:xfrm>
          <a:prstGeom prst="wedgeRectCallout">
            <a:avLst>
              <a:gd name="adj1" fmla="val -88073"/>
              <a:gd name="adj2" fmla="val -432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⑤認証したデバイスから、暗号化されたデータを受け取り、復号化し、センサ値を取得</a:t>
            </a:r>
            <a:endParaRPr kumimoji="1" lang="ja-JP" altLang="en-US" dirty="0"/>
          </a:p>
        </p:txBody>
      </p: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350A1AC7-A7F2-4E62-B910-6C12121CB324}"/>
              </a:ext>
            </a:extLst>
          </p:cNvPr>
          <p:cNvSpPr/>
          <p:nvPr/>
        </p:nvSpPr>
        <p:spPr>
          <a:xfrm>
            <a:off x="8851034" y="621564"/>
            <a:ext cx="1816462" cy="78473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データベース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D18BECA-6699-43BD-843A-CAEDE7048826}"/>
              </a:ext>
            </a:extLst>
          </p:cNvPr>
          <p:cNvCxnSpPr>
            <a:cxnSpLocks/>
          </p:cNvCxnSpPr>
          <p:nvPr/>
        </p:nvCxnSpPr>
        <p:spPr>
          <a:xfrm>
            <a:off x="7408950" y="1280359"/>
            <a:ext cx="1348243" cy="154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7FCB658-0E88-4087-9B7D-1444A72914C8}"/>
              </a:ext>
            </a:extLst>
          </p:cNvPr>
          <p:cNvSpPr txBox="1"/>
          <p:nvPr/>
        </p:nvSpPr>
        <p:spPr>
          <a:xfrm>
            <a:off x="7403365" y="700787"/>
            <a:ext cx="152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⑥センサ値を保存</a:t>
            </a:r>
          </a:p>
        </p:txBody>
      </p:sp>
      <p:sp>
        <p:nvSpPr>
          <p:cNvPr id="64" name="スライド番号プレースホルダー 63">
            <a:extLst>
              <a:ext uri="{FF2B5EF4-FFF2-40B4-BE49-F238E27FC236}">
                <a16:creationId xmlns:a16="http://schemas.microsoft.com/office/drawing/2014/main" id="{59725118-D474-432B-A3B0-1EE7DED9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4D34203-EDA7-4543-97B7-D207FF91F4EE}"/>
              </a:ext>
            </a:extLst>
          </p:cNvPr>
          <p:cNvCxnSpPr>
            <a:cxnSpLocks/>
          </p:cNvCxnSpPr>
          <p:nvPr/>
        </p:nvCxnSpPr>
        <p:spPr>
          <a:xfrm>
            <a:off x="1697426" y="5836512"/>
            <a:ext cx="7350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6B7DFEB-9369-41BC-84FE-B467F78DAE23}"/>
              </a:ext>
            </a:extLst>
          </p:cNvPr>
          <p:cNvCxnSpPr>
            <a:cxnSpLocks/>
          </p:cNvCxnSpPr>
          <p:nvPr/>
        </p:nvCxnSpPr>
        <p:spPr>
          <a:xfrm flipV="1">
            <a:off x="8955988" y="5787994"/>
            <a:ext cx="803277" cy="77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787DB30-441F-4A10-8C4C-480CA55952FA}"/>
              </a:ext>
            </a:extLst>
          </p:cNvPr>
          <p:cNvCxnSpPr>
            <a:cxnSpLocks/>
          </p:cNvCxnSpPr>
          <p:nvPr/>
        </p:nvCxnSpPr>
        <p:spPr>
          <a:xfrm>
            <a:off x="5169470" y="5916574"/>
            <a:ext cx="792441" cy="150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9034-DA82-4E43-AE11-86F57737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5C7754-9FAC-4E3D-B47B-0768DD9D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人チームで開発</a:t>
            </a:r>
            <a:endParaRPr lang="en-US" altLang="ja-JP" dirty="0"/>
          </a:p>
          <a:p>
            <a:r>
              <a:rPr kumimoji="1" lang="en-US" altLang="ja-JP" dirty="0"/>
              <a:t>V</a:t>
            </a:r>
            <a:r>
              <a:rPr kumimoji="1" lang="ja-JP" altLang="en-US" dirty="0"/>
              <a:t>字開発モデルに従って開発</a:t>
            </a:r>
            <a:endParaRPr kumimoji="1" lang="en-US" altLang="ja-JP" dirty="0"/>
          </a:p>
          <a:p>
            <a:r>
              <a:rPr lang="en-US" altLang="ja-JP" dirty="0"/>
              <a:t>UML</a:t>
            </a:r>
            <a:r>
              <a:rPr lang="ja-JP" altLang="en-US" dirty="0"/>
              <a:t>言語を用いてシステムの設計を行う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D85EE9-8596-4B27-9FFC-6001CAC2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9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CB54F-159C-466C-8CD1-E2908913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分担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C55B1C4C-F72E-4324-8079-0AE45F9FC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5" y="901700"/>
            <a:ext cx="4455087" cy="5591175"/>
          </a:xfr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10DA9162-9E58-4652-B796-8D7BDB2518CC}"/>
              </a:ext>
            </a:extLst>
          </p:cNvPr>
          <p:cNvSpPr/>
          <p:nvPr/>
        </p:nvSpPr>
        <p:spPr>
          <a:xfrm>
            <a:off x="4292600" y="2933700"/>
            <a:ext cx="4455087" cy="3497262"/>
          </a:xfrm>
          <a:prstGeom prst="frame">
            <a:avLst>
              <a:gd name="adj1" fmla="val 250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04CBB301-14F8-44F1-BE0B-D7110274B5B5}"/>
              </a:ext>
            </a:extLst>
          </p:cNvPr>
          <p:cNvSpPr/>
          <p:nvPr/>
        </p:nvSpPr>
        <p:spPr>
          <a:xfrm>
            <a:off x="6523298" y="800100"/>
            <a:ext cx="1084002" cy="695323"/>
          </a:xfrm>
          <a:prstGeom prst="frame">
            <a:avLst>
              <a:gd name="adj1" fmla="val 991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B743B94-FBF1-428A-93E4-4BFA0B279CC6}"/>
              </a:ext>
            </a:extLst>
          </p:cNvPr>
          <p:cNvSpPr/>
          <p:nvPr/>
        </p:nvSpPr>
        <p:spPr>
          <a:xfrm>
            <a:off x="2565400" y="2103437"/>
            <a:ext cx="1600200" cy="1092200"/>
          </a:xfrm>
          <a:prstGeom prst="wedgeRectCallout">
            <a:avLst>
              <a:gd name="adj1" fmla="val 192659"/>
              <a:gd name="adj2" fmla="val -1258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被認証側を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担当</a:t>
            </a: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42541092-A490-4D1F-9FED-D3BB7064F3AD}"/>
              </a:ext>
            </a:extLst>
          </p:cNvPr>
          <p:cNvSpPr/>
          <p:nvPr/>
        </p:nvSpPr>
        <p:spPr>
          <a:xfrm>
            <a:off x="5972697" y="711201"/>
            <a:ext cx="3546495" cy="2171700"/>
          </a:xfrm>
          <a:prstGeom prst="frame">
            <a:avLst>
              <a:gd name="adj1" fmla="val 250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E51B26B-317F-47AA-B9B2-BAE505E4EF3B}"/>
              </a:ext>
            </a:extLst>
          </p:cNvPr>
          <p:cNvSpPr/>
          <p:nvPr/>
        </p:nvSpPr>
        <p:spPr>
          <a:xfrm>
            <a:off x="484198" y="4241800"/>
            <a:ext cx="3390900" cy="19431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浅野</a:t>
            </a:r>
            <a:r>
              <a:rPr kumimoji="1" lang="en-US" altLang="ja-JP" b="1" dirty="0">
                <a:solidFill>
                  <a:schemeClr val="tx1"/>
                </a:solidFill>
              </a:rPr>
              <a:t>:</a:t>
            </a:r>
            <a:r>
              <a:rPr lang="ja-JP" altLang="en-US" b="1" dirty="0">
                <a:solidFill>
                  <a:schemeClr val="tx1"/>
                </a:solidFill>
              </a:rPr>
              <a:t>ユーザー側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Arduino</a:t>
            </a:r>
            <a:r>
              <a:rPr kumimoji="1" lang="ja-JP" altLang="en-US" dirty="0">
                <a:solidFill>
                  <a:schemeClr val="tx1"/>
                </a:solidFill>
              </a:rPr>
              <a:t>とセンサ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内山田</a:t>
            </a:r>
            <a:r>
              <a:rPr kumimoji="1" lang="en-US" altLang="ja-JP" b="1" dirty="0">
                <a:solidFill>
                  <a:schemeClr val="tx1"/>
                </a:solidFill>
              </a:rPr>
              <a:t>:</a:t>
            </a:r>
            <a:r>
              <a:rPr kumimoji="1" lang="ja-JP" altLang="en-US" b="1" dirty="0">
                <a:solidFill>
                  <a:schemeClr val="tx1"/>
                </a:solidFill>
              </a:rPr>
              <a:t>サーバー</a:t>
            </a:r>
            <a:r>
              <a:rPr lang="ja-JP" altLang="en-US" b="1" dirty="0">
                <a:solidFill>
                  <a:schemeClr val="tx1"/>
                </a:solidFill>
              </a:rPr>
              <a:t>側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Raspberry pi</a:t>
            </a:r>
            <a:r>
              <a:rPr kumimoji="1" lang="ja-JP" altLang="en-US" dirty="0">
                <a:solidFill>
                  <a:schemeClr val="tx1"/>
                </a:solidFill>
              </a:rPr>
              <a:t>とデータベース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80DF0A-4CDA-4EC5-813E-A47A31CA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ADCFC6-0B8A-42A6-ACAD-42D16C18F40A}"/>
              </a:ext>
            </a:extLst>
          </p:cNvPr>
          <p:cNvSpPr/>
          <p:nvPr/>
        </p:nvSpPr>
        <p:spPr>
          <a:xfrm>
            <a:off x="6654800" y="5194300"/>
            <a:ext cx="4699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湿度</a:t>
            </a:r>
          </a:p>
        </p:txBody>
      </p:sp>
    </p:spTree>
    <p:extLst>
      <p:ext uri="{BB962C8B-B14F-4D97-AF65-F5344CB8AC3E}">
        <p14:creationId xmlns:p14="http://schemas.microsoft.com/office/powerpoint/2010/main" val="396959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A75FD-11E6-4467-93D2-A6A5B711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UML</a:t>
            </a:r>
            <a:r>
              <a:rPr kumimoji="1" lang="ja-JP" altLang="en-US" dirty="0"/>
              <a:t>で設計を行う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A4919-58DB-4FED-8B31-41F4456B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78A1F848-7C0E-4C2B-A0F2-BFA24FD09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05" y="492125"/>
            <a:ext cx="4943495" cy="6204132"/>
          </a:xfrm>
          <a:prstGeom prst="rect">
            <a:avLst/>
          </a:prstGeom>
        </p:spPr>
      </p:pic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97E66BA6-D724-4DC4-8110-955DF514B245}"/>
              </a:ext>
            </a:extLst>
          </p:cNvPr>
          <p:cNvSpPr/>
          <p:nvPr/>
        </p:nvSpPr>
        <p:spPr>
          <a:xfrm>
            <a:off x="838200" y="1825624"/>
            <a:ext cx="4610100" cy="2136775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以下の</a:t>
            </a:r>
            <a:r>
              <a:rPr kumimoji="1" lang="en-US" altLang="ja-JP" b="1" dirty="0">
                <a:solidFill>
                  <a:schemeClr val="tx1"/>
                </a:solidFill>
              </a:rPr>
              <a:t>UML</a:t>
            </a:r>
            <a:r>
              <a:rPr kumimoji="1" lang="ja-JP" altLang="en-US" b="1" dirty="0">
                <a:solidFill>
                  <a:schemeClr val="tx1"/>
                </a:solidFill>
              </a:rPr>
              <a:t>を用いて設計を行った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ユースケース図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アクティビティ図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クラス図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シーケンス図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状態図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66894D-6DD1-47A7-8C94-5EF362C8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22C8DC-3E2A-471A-B2CB-20ED3707D7B6}"/>
              </a:ext>
            </a:extLst>
          </p:cNvPr>
          <p:cNvSpPr/>
          <p:nvPr/>
        </p:nvSpPr>
        <p:spPr>
          <a:xfrm>
            <a:off x="8051800" y="5257800"/>
            <a:ext cx="4699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湿度</a:t>
            </a:r>
          </a:p>
        </p:txBody>
      </p:sp>
    </p:spTree>
    <p:extLst>
      <p:ext uri="{BB962C8B-B14F-4D97-AF65-F5344CB8AC3E}">
        <p14:creationId xmlns:p14="http://schemas.microsoft.com/office/powerpoint/2010/main" val="104170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3ADC2-D627-4A26-9DAF-3BEC9759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スケジュール管理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F3015-C1C8-4C74-BB25-38C2D04E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ガントチャートにより管理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以下は作成したガントチャートの一部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385810-07F7-4B4E-B273-AA738E96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2F4-1E2A-484A-9939-77017952745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A82F644-59A7-4F49-A59F-26C98250F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" t="31472" r="1354" b="7294"/>
          <a:stretch/>
        </p:blipFill>
        <p:spPr>
          <a:xfrm>
            <a:off x="434975" y="2710824"/>
            <a:ext cx="11322050" cy="40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5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422</Words>
  <Application>Microsoft Office PowerPoint</Application>
  <PresentationFormat>ワイド画面</PresentationFormat>
  <Paragraphs>107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Wingdings</vt:lpstr>
      <vt:lpstr>Office テーマ</vt:lpstr>
      <vt:lpstr>SASを利用した セキュアな組込システム開発</vt:lpstr>
      <vt:lpstr>背景</vt:lpstr>
      <vt:lpstr>SAS-Lワンタイムパスワード認証方式</vt:lpstr>
      <vt:lpstr>目的・目標</vt:lpstr>
      <vt:lpstr>システム概要</vt:lpstr>
      <vt:lpstr>開発方針</vt:lpstr>
      <vt:lpstr>分担</vt:lpstr>
      <vt:lpstr>UMLで設計を行う</vt:lpstr>
      <vt:lpstr>スケジュール管理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SASを利用した セキュアな組込システム開発</dc:title>
  <dc:creator>Misaki Asano</dc:creator>
  <cp:lastModifiedBy>Misaki Asano</cp:lastModifiedBy>
  <cp:revision>91</cp:revision>
  <dcterms:created xsi:type="dcterms:W3CDTF">2021-12-08T02:41:37Z</dcterms:created>
  <dcterms:modified xsi:type="dcterms:W3CDTF">2022-01-24T04:34:50Z</dcterms:modified>
</cp:coreProperties>
</file>