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9"/>
  </p:notesMasterIdLst>
  <p:handoutMasterIdLst>
    <p:handoutMasterId r:id="rId20"/>
  </p:handoutMasterIdLst>
  <p:sldIdLst>
    <p:sldId id="256" r:id="rId2"/>
    <p:sldId id="258" r:id="rId3"/>
    <p:sldId id="271" r:id="rId4"/>
    <p:sldId id="268" r:id="rId5"/>
    <p:sldId id="280" r:id="rId6"/>
    <p:sldId id="269" r:id="rId7"/>
    <p:sldId id="274" r:id="rId8"/>
    <p:sldId id="275" r:id="rId9"/>
    <p:sldId id="276" r:id="rId10"/>
    <p:sldId id="281" r:id="rId11"/>
    <p:sldId id="279" r:id="rId12"/>
    <p:sldId id="282" r:id="rId13"/>
    <p:sldId id="272" r:id="rId14"/>
    <p:sldId id="278" r:id="rId15"/>
    <p:sldId id="273" r:id="rId16"/>
    <p:sldId id="277" r:id="rId17"/>
    <p:sldId id="266" r:id="rId18"/>
  </p:sldIdLst>
  <p:sldSz cx="12192000" cy="6858000"/>
  <p:notesSz cx="6888163"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900" autoAdjust="0"/>
  </p:normalViewPr>
  <p:slideViewPr>
    <p:cSldViewPr snapToGrid="0">
      <p:cViewPr varScale="1">
        <p:scale>
          <a:sx n="59" d="100"/>
          <a:sy n="59" d="100"/>
        </p:scale>
        <p:origin x="11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96221A-7B75-4797-81DF-76F36DA7652F}"/>
              </a:ext>
            </a:extLst>
          </p:cNvPr>
          <p:cNvSpPr>
            <a:spLocks noGrp="1"/>
          </p:cNvSpPr>
          <p:nvPr>
            <p:ph type="hdr" sz="quarter"/>
          </p:nvPr>
        </p:nvSpPr>
        <p:spPr>
          <a:xfrm>
            <a:off x="0" y="1"/>
            <a:ext cx="2984871" cy="502676"/>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1CA9D16F-BFE6-4EB3-A925-A74E920E9AF9}"/>
              </a:ext>
            </a:extLst>
          </p:cNvPr>
          <p:cNvSpPr>
            <a:spLocks noGrp="1"/>
          </p:cNvSpPr>
          <p:nvPr>
            <p:ph type="dt" sz="quarter" idx="1"/>
          </p:nvPr>
        </p:nvSpPr>
        <p:spPr>
          <a:xfrm>
            <a:off x="3901698" y="1"/>
            <a:ext cx="2984871" cy="502676"/>
          </a:xfrm>
          <a:prstGeom prst="rect">
            <a:avLst/>
          </a:prstGeom>
        </p:spPr>
        <p:txBody>
          <a:bodyPr vert="horz" lIns="96606" tIns="48303" rIns="96606" bIns="48303" rtlCol="0"/>
          <a:lstStyle>
            <a:lvl1pPr algn="r">
              <a:defRPr sz="1300"/>
            </a:lvl1pPr>
          </a:lstStyle>
          <a:p>
            <a:fld id="{B1FA88B1-0E78-4666-8176-1CBA0685405B}" type="datetimeFigureOut">
              <a:rPr kumimoji="1" lang="ja-JP" altLang="en-US" smtClean="0"/>
              <a:t>2022/2/18</a:t>
            </a:fld>
            <a:endParaRPr kumimoji="1" lang="ja-JP" altLang="en-US"/>
          </a:p>
        </p:txBody>
      </p:sp>
      <p:sp>
        <p:nvSpPr>
          <p:cNvPr id="4" name="フッター プレースホルダー 3">
            <a:extLst>
              <a:ext uri="{FF2B5EF4-FFF2-40B4-BE49-F238E27FC236}">
                <a16:creationId xmlns:a16="http://schemas.microsoft.com/office/drawing/2014/main" id="{BBB507B7-9D26-4B5A-8ABC-7E4638837DDE}"/>
              </a:ext>
            </a:extLst>
          </p:cNvPr>
          <p:cNvSpPr>
            <a:spLocks noGrp="1"/>
          </p:cNvSpPr>
          <p:nvPr>
            <p:ph type="ftr" sz="quarter" idx="2"/>
          </p:nvPr>
        </p:nvSpPr>
        <p:spPr>
          <a:xfrm>
            <a:off x="0" y="9516039"/>
            <a:ext cx="2984871" cy="502674"/>
          </a:xfrm>
          <a:prstGeom prst="rect">
            <a:avLst/>
          </a:prstGeom>
        </p:spPr>
        <p:txBody>
          <a:bodyPr vert="horz" lIns="96606" tIns="48303" rIns="96606" bIns="48303"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51CF611C-A598-4533-85E6-C0EE4D909A82}"/>
              </a:ext>
            </a:extLst>
          </p:cNvPr>
          <p:cNvSpPr>
            <a:spLocks noGrp="1"/>
          </p:cNvSpPr>
          <p:nvPr>
            <p:ph type="sldNum" sz="quarter" idx="3"/>
          </p:nvPr>
        </p:nvSpPr>
        <p:spPr>
          <a:xfrm>
            <a:off x="3901698" y="9516039"/>
            <a:ext cx="2984871" cy="502674"/>
          </a:xfrm>
          <a:prstGeom prst="rect">
            <a:avLst/>
          </a:prstGeom>
        </p:spPr>
        <p:txBody>
          <a:bodyPr vert="horz" lIns="96606" tIns="48303" rIns="96606" bIns="48303" rtlCol="0" anchor="b"/>
          <a:lstStyle>
            <a:lvl1pPr algn="r">
              <a:defRPr sz="1300"/>
            </a:lvl1pPr>
          </a:lstStyle>
          <a:p>
            <a:fld id="{E65EEAEA-99C5-40C5-BC19-B443493CFB88}" type="slidenum">
              <a:rPr kumimoji="1" lang="ja-JP" altLang="en-US" smtClean="0"/>
              <a:t>‹#›</a:t>
            </a:fld>
            <a:endParaRPr kumimoji="1" lang="ja-JP" altLang="en-US"/>
          </a:p>
        </p:txBody>
      </p:sp>
    </p:spTree>
    <p:extLst>
      <p:ext uri="{BB962C8B-B14F-4D97-AF65-F5344CB8AC3E}">
        <p14:creationId xmlns:p14="http://schemas.microsoft.com/office/powerpoint/2010/main" val="33890019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676"/>
          </a:xfrm>
          <a:prstGeom prst="rect">
            <a:avLst/>
          </a:prstGeom>
        </p:spPr>
        <p:txBody>
          <a:bodyPr vert="horz" lIns="96606" tIns="48303" rIns="96606"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1"/>
            <a:ext cx="2984871" cy="502676"/>
          </a:xfrm>
          <a:prstGeom prst="rect">
            <a:avLst/>
          </a:prstGeom>
        </p:spPr>
        <p:txBody>
          <a:bodyPr vert="horz" lIns="96606" tIns="48303" rIns="96606" bIns="48303" rtlCol="0"/>
          <a:lstStyle>
            <a:lvl1pPr algn="r">
              <a:defRPr sz="1300"/>
            </a:lvl1pPr>
          </a:lstStyle>
          <a:p>
            <a:fld id="{CF31807D-8DE6-4BFF-B931-EF1C2741D96A}" type="datetimeFigureOut">
              <a:rPr kumimoji="1" lang="ja-JP" altLang="en-US" smtClean="0"/>
              <a:t>2022/2/18</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06" tIns="48303" rIns="96606" bIns="48303" rtlCol="0" anchor="ctr"/>
          <a:lstStyle/>
          <a:p>
            <a:endParaRPr lang="ja-JP" altLang="en-US"/>
          </a:p>
        </p:txBody>
      </p:sp>
      <p:sp>
        <p:nvSpPr>
          <p:cNvPr id="5" name="ノート プレースホルダー 4"/>
          <p:cNvSpPr>
            <a:spLocks noGrp="1"/>
          </p:cNvSpPr>
          <p:nvPr>
            <p:ph type="body" sz="quarter" idx="3"/>
          </p:nvPr>
        </p:nvSpPr>
        <p:spPr>
          <a:xfrm>
            <a:off x="688817" y="4821505"/>
            <a:ext cx="5510530" cy="3944869"/>
          </a:xfrm>
          <a:prstGeom prst="rect">
            <a:avLst/>
          </a:prstGeom>
        </p:spPr>
        <p:txBody>
          <a:bodyPr vert="horz" lIns="96606" tIns="48303" rIns="96606"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vl1pPr>
          </a:lstStyle>
          <a:p>
            <a:fld id="{19F02D7F-B01B-4E73-BEDF-E6120DFA096B}" type="slidenum">
              <a:rPr kumimoji="1" lang="ja-JP" altLang="en-US" smtClean="0"/>
              <a:t>‹#›</a:t>
            </a:fld>
            <a:endParaRPr kumimoji="1" lang="ja-JP" altLang="en-US"/>
          </a:p>
        </p:txBody>
      </p:sp>
    </p:spTree>
    <p:extLst>
      <p:ext uri="{BB962C8B-B14F-4D97-AF65-F5344CB8AC3E}">
        <p14:creationId xmlns:p14="http://schemas.microsoft.com/office/powerpoint/2010/main" val="34984424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SAS</a:t>
            </a:r>
            <a:r>
              <a:rPr kumimoji="1" lang="ja-JP" altLang="en-US" dirty="0"/>
              <a:t>を用いたセキュアな</a:t>
            </a:r>
            <a:r>
              <a:rPr kumimoji="1" lang="en-US" altLang="ja-JP" dirty="0"/>
              <a:t>IoT</a:t>
            </a:r>
            <a:r>
              <a:rPr kumimoji="1" lang="ja-JP" altLang="en-US" dirty="0"/>
              <a:t>システムの開発」と題しまして、計算機・ソフトウェアシステム研究室の内山田隆太が発表を行います。</a:t>
            </a:r>
            <a:r>
              <a:rPr kumimoji="1" lang="en-US" altLang="ja-JP" dirty="0"/>
              <a:t>(0:11)</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0</a:t>
            </a:fld>
            <a:endParaRPr kumimoji="1" lang="ja-JP" altLang="en-US"/>
          </a:p>
        </p:txBody>
      </p:sp>
    </p:spTree>
    <p:extLst>
      <p:ext uri="{BB962C8B-B14F-4D97-AF65-F5344CB8AC3E}">
        <p14:creationId xmlns:p14="http://schemas.microsoft.com/office/powerpoint/2010/main" val="2945244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サーバを実装する際のプログラムの構成を説明します。</a:t>
            </a:r>
            <a:endParaRPr kumimoji="1" lang="en-US" altLang="ja-JP" dirty="0"/>
          </a:p>
          <a:p>
            <a:r>
              <a:rPr kumimoji="1" lang="ja-JP" altLang="en-US" dirty="0"/>
              <a:t>認証処理を行うプログラム、通信データの暗号化処理を行うプログラム、ユーザとの通信を行うプログラムを、制御プログラムで呼び出しています。</a:t>
            </a:r>
            <a:endParaRPr kumimoji="1" lang="en-US" altLang="ja-JP" dirty="0"/>
          </a:p>
          <a:p>
            <a:r>
              <a:rPr kumimoji="1" lang="ja-JP" altLang="en-US" dirty="0"/>
              <a:t>認証情報などの演算に必要なデータは制御プログラムが保持しています。</a:t>
            </a:r>
            <a:endParaRPr kumimoji="1" lang="en-US" altLang="ja-JP" dirty="0"/>
          </a:p>
          <a:p>
            <a:r>
              <a:rPr kumimoji="1" lang="ja-JP" altLang="en-US" dirty="0"/>
              <a:t>制御プログラムが各プログラムの演算に必要なデータを渡し、各プログラムは演算結果や受信データなどを制御プログラムに返します。</a:t>
            </a:r>
            <a:endParaRPr kumimoji="1" lang="en-US" altLang="ja-JP" dirty="0"/>
          </a:p>
          <a:p>
            <a:r>
              <a:rPr kumimoji="1" lang="ja-JP" altLang="en-US" dirty="0"/>
              <a:t>ただし、</a:t>
            </a:r>
            <a:r>
              <a:rPr kumimoji="1" lang="en-US" altLang="ja-JP" dirty="0"/>
              <a:t>SAS-L2</a:t>
            </a:r>
            <a:r>
              <a:rPr kumimoji="1" lang="ja-JP" altLang="en-US" dirty="0"/>
              <a:t>の初期登録プログラムは独立して実行し、得られた初回認証情報をあらかじめ制御プログラムおよび</a:t>
            </a:r>
            <a:r>
              <a:rPr kumimoji="1" lang="en-US" altLang="ja-JP" dirty="0"/>
              <a:t>Arduino</a:t>
            </a:r>
            <a:r>
              <a:rPr kumimoji="1" lang="ja-JP" altLang="en-US" dirty="0"/>
              <a:t>に保存しておきます。</a:t>
            </a:r>
            <a:endParaRPr kumimoji="1" lang="en-US" altLang="ja-JP" dirty="0"/>
          </a:p>
          <a:p>
            <a:r>
              <a:rPr kumimoji="1" lang="ja-JP" altLang="en-US" dirty="0"/>
              <a:t>また、制御プログラムは、各</a:t>
            </a:r>
            <a:r>
              <a:rPr kumimoji="1" lang="en-US" altLang="ja-JP" dirty="0"/>
              <a:t>Arduino</a:t>
            </a:r>
            <a:r>
              <a:rPr kumimoji="1" lang="ja-JP" altLang="en-US" dirty="0"/>
              <a:t>ごとにテーブルを分けてセンシングデータをデータベースに保存します。</a:t>
            </a:r>
            <a:r>
              <a:rPr kumimoji="1" lang="en-US" altLang="ja-JP" dirty="0"/>
              <a:t>(4:23)</a:t>
            </a:r>
          </a:p>
          <a:p>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9</a:t>
            </a:fld>
            <a:endParaRPr kumimoji="1" lang="ja-JP" altLang="en-US"/>
          </a:p>
        </p:txBody>
      </p:sp>
    </p:spTree>
    <p:extLst>
      <p:ext uri="{BB962C8B-B14F-4D97-AF65-F5344CB8AC3E}">
        <p14:creationId xmlns:p14="http://schemas.microsoft.com/office/powerpoint/2010/main" val="3141674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検証結果について説明します。</a:t>
            </a:r>
            <a:endParaRPr kumimoji="1" lang="en-US" altLang="ja-JP" dirty="0"/>
          </a:p>
          <a:p>
            <a:r>
              <a:rPr kumimoji="1" lang="en-US" altLang="ja-JP" dirty="0"/>
              <a:t>V</a:t>
            </a:r>
            <a:r>
              <a:rPr kumimoji="1" lang="ja-JP" altLang="en-US" dirty="0"/>
              <a:t>字開発モデルにおける各テストにあたります。</a:t>
            </a:r>
            <a:r>
              <a:rPr kumimoji="1" lang="en-US" altLang="ja-JP" dirty="0"/>
              <a:t>(4:29)</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10</a:t>
            </a:fld>
            <a:endParaRPr kumimoji="1" lang="ja-JP" altLang="en-US"/>
          </a:p>
        </p:txBody>
      </p:sp>
    </p:spTree>
    <p:extLst>
      <p:ext uri="{BB962C8B-B14F-4D97-AF65-F5344CB8AC3E}">
        <p14:creationId xmlns:p14="http://schemas.microsoft.com/office/powerpoint/2010/main" val="253834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検証方法について説明します。</a:t>
            </a:r>
            <a:endParaRPr kumimoji="1" lang="en-US" altLang="ja-JP" dirty="0"/>
          </a:p>
          <a:p>
            <a:r>
              <a:rPr kumimoji="1" lang="ja-JP" altLang="en-US" dirty="0"/>
              <a:t>まず、サーバの各機能の検証方法を説明します。</a:t>
            </a:r>
            <a:endParaRPr kumimoji="1" lang="en-US" altLang="ja-JP" dirty="0"/>
          </a:p>
          <a:p>
            <a:r>
              <a:rPr kumimoji="1" lang="ja-JP" altLang="en-US" dirty="0"/>
              <a:t>制御プログラムから各プログラムに、適当な値のデータを渡して、正しく演算が行えているかを確認しました。</a:t>
            </a:r>
            <a:endParaRPr kumimoji="1" lang="en-US" altLang="ja-JP" dirty="0"/>
          </a:p>
          <a:p>
            <a:r>
              <a:rPr kumimoji="1" lang="ja-JP" altLang="en-US" dirty="0"/>
              <a:t>続いて、システムの検証方法を説明します。</a:t>
            </a:r>
            <a:endParaRPr kumimoji="1" lang="en-US" altLang="ja-JP" dirty="0"/>
          </a:p>
          <a:p>
            <a:r>
              <a:rPr kumimoji="1" lang="en-US" altLang="ja-JP" dirty="0"/>
              <a:t>3</a:t>
            </a:r>
            <a:r>
              <a:rPr kumimoji="1" lang="ja-JP" altLang="en-US" dirty="0"/>
              <a:t>台の</a:t>
            </a:r>
            <a:r>
              <a:rPr kumimoji="1" lang="en-US" altLang="ja-JP" dirty="0"/>
              <a:t>Arduino</a:t>
            </a:r>
            <a:r>
              <a:rPr kumimoji="1" lang="ja-JP" altLang="en-US" dirty="0"/>
              <a:t>が毎分</a:t>
            </a:r>
            <a:r>
              <a:rPr kumimoji="1" lang="en-US" altLang="ja-JP" dirty="0"/>
              <a:t>0</a:t>
            </a:r>
            <a:r>
              <a:rPr kumimoji="1" lang="ja-JP" altLang="en-US" dirty="0"/>
              <a:t>秒になると、認証要請を送信するように設定します。</a:t>
            </a:r>
            <a:endParaRPr kumimoji="1" lang="en-US" altLang="ja-JP" dirty="0"/>
          </a:p>
          <a:p>
            <a:r>
              <a:rPr kumimoji="1" lang="ja-JP" altLang="en-US" dirty="0"/>
              <a:t>全ての</a:t>
            </a:r>
            <a:r>
              <a:rPr kumimoji="1" lang="en-US" altLang="ja-JP" dirty="0"/>
              <a:t>Arduino</a:t>
            </a:r>
            <a:r>
              <a:rPr kumimoji="1" lang="ja-JP" altLang="en-US" dirty="0"/>
              <a:t>が認証処理とデータ通信の暗号化処理を</a:t>
            </a:r>
            <a:r>
              <a:rPr kumimoji="1" lang="en-US" altLang="ja-JP" dirty="0"/>
              <a:t>3</a:t>
            </a:r>
            <a:r>
              <a:rPr kumimoji="1" lang="ja-JP" altLang="en-US" dirty="0"/>
              <a:t>回終了すると、コネクションを切断して通信を終了します。</a:t>
            </a:r>
            <a:r>
              <a:rPr kumimoji="1" lang="en-US" altLang="ja-JP" dirty="0"/>
              <a:t>(4:59)</a:t>
            </a:r>
          </a:p>
          <a:p>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11</a:t>
            </a:fld>
            <a:endParaRPr kumimoji="1" lang="ja-JP" altLang="en-US"/>
          </a:p>
        </p:txBody>
      </p:sp>
    </p:spTree>
    <p:extLst>
      <p:ext uri="{BB962C8B-B14F-4D97-AF65-F5344CB8AC3E}">
        <p14:creationId xmlns:p14="http://schemas.microsoft.com/office/powerpoint/2010/main" val="1970395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サーバの各機能の演算結果は図のようになりました。</a:t>
            </a:r>
            <a:endParaRPr kumimoji="1" lang="en-US" altLang="ja-JP" dirty="0"/>
          </a:p>
          <a:p>
            <a:r>
              <a:rPr kumimoji="1" lang="ja-JP" altLang="en-US" dirty="0"/>
              <a:t>図は</a:t>
            </a:r>
            <a:r>
              <a:rPr kumimoji="1" lang="en-US" altLang="ja-JP" dirty="0"/>
              <a:t>16</a:t>
            </a:r>
            <a:r>
              <a:rPr kumimoji="1" lang="ja-JP" altLang="en-US" dirty="0"/>
              <a:t>バイトの値を</a:t>
            </a:r>
            <a:r>
              <a:rPr kumimoji="1" lang="en-US" altLang="ja-JP" dirty="0"/>
              <a:t>2</a:t>
            </a:r>
            <a:r>
              <a:rPr kumimoji="1" lang="ja-JP" altLang="en-US" dirty="0"/>
              <a:t>進数で表示しています。</a:t>
            </a:r>
            <a:endParaRPr kumimoji="1" lang="en-US" altLang="ja-JP" dirty="0"/>
          </a:p>
          <a:p>
            <a:r>
              <a:rPr kumimoji="1" lang="ja-JP" altLang="en-US" dirty="0"/>
              <a:t>認証処理および通信データの暗号化処理における演算を正しく行えていました。</a:t>
            </a:r>
            <a:r>
              <a:rPr kumimoji="1" lang="en-US" altLang="ja-JP" dirty="0"/>
              <a:t>(5:15)</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12</a:t>
            </a:fld>
            <a:endParaRPr kumimoji="1" lang="ja-JP" altLang="en-US"/>
          </a:p>
        </p:txBody>
      </p:sp>
    </p:spTree>
    <p:extLst>
      <p:ext uri="{BB962C8B-B14F-4D97-AF65-F5344CB8AC3E}">
        <p14:creationId xmlns:p14="http://schemas.microsoft.com/office/powerpoint/2010/main" val="3882865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続いて、システムの検証結果について説明します。</a:t>
            </a:r>
            <a:endParaRPr kumimoji="1" lang="en-US" altLang="ja-JP" dirty="0"/>
          </a:p>
          <a:p>
            <a:r>
              <a:rPr kumimoji="1" lang="ja-JP" altLang="en-US" dirty="0"/>
              <a:t>図は、認証処理の検証結果です。</a:t>
            </a:r>
            <a:endParaRPr kumimoji="1" lang="en-US" altLang="ja-JP" dirty="0"/>
          </a:p>
          <a:p>
            <a:r>
              <a:rPr kumimoji="1" lang="ja-JP" altLang="en-US" dirty="0"/>
              <a:t>送信情報と受信情報が正しく受送信されていることが確認できました。</a:t>
            </a:r>
            <a:endParaRPr kumimoji="1" lang="en-US" altLang="ja-JP" dirty="0"/>
          </a:p>
          <a:p>
            <a:r>
              <a:rPr kumimoji="1" lang="ja-JP" altLang="en-US" dirty="0"/>
              <a:t>また、次回認証が正しく復号できており、認証処理が終了した後の認証情報およびマスク値が正しく更新できていることが確認できました。</a:t>
            </a:r>
            <a:r>
              <a:rPr kumimoji="1" lang="en-US" altLang="ja-JP" dirty="0"/>
              <a:t>(5:39)</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13</a:t>
            </a:fld>
            <a:endParaRPr kumimoji="1" lang="ja-JP" altLang="en-US"/>
          </a:p>
        </p:txBody>
      </p:sp>
    </p:spTree>
    <p:extLst>
      <p:ext uri="{BB962C8B-B14F-4D97-AF65-F5344CB8AC3E}">
        <p14:creationId xmlns:p14="http://schemas.microsoft.com/office/powerpoint/2010/main" val="1097716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通信データの暗号化処理の検証結果を説明します。</a:t>
            </a:r>
            <a:endParaRPr kumimoji="1" lang="en-US" altLang="ja-JP" dirty="0"/>
          </a:p>
          <a:p>
            <a:r>
              <a:rPr kumimoji="1" lang="ja-JP" altLang="en-US" dirty="0"/>
              <a:t>送信情報と受信情報が正しく受送信され、センシングデータを正しく復号していることが確認できました。</a:t>
            </a:r>
            <a:r>
              <a:rPr kumimoji="1" lang="en-US" altLang="ja-JP" dirty="0"/>
              <a:t>(5:51)</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14</a:t>
            </a:fld>
            <a:endParaRPr kumimoji="1" lang="ja-JP" altLang="en-US"/>
          </a:p>
        </p:txBody>
      </p:sp>
    </p:spTree>
    <p:extLst>
      <p:ext uri="{BB962C8B-B14F-4D97-AF65-F5344CB8AC3E}">
        <p14:creationId xmlns:p14="http://schemas.microsoft.com/office/powerpoint/2010/main" val="311569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図は、通信が終了した後のデータベース内のデータです。</a:t>
            </a:r>
            <a:endParaRPr kumimoji="1" lang="en-US" altLang="ja-JP" dirty="0"/>
          </a:p>
          <a:p>
            <a:r>
              <a:rPr kumimoji="1" lang="en-US" altLang="ja-JP" dirty="0"/>
              <a:t>(</a:t>
            </a:r>
            <a:r>
              <a:rPr kumimoji="1" lang="ja-JP" altLang="en-US" dirty="0"/>
              <a:t>クリック</a:t>
            </a:r>
            <a:r>
              <a:rPr kumimoji="1" lang="en-US" altLang="ja-JP" dirty="0"/>
              <a:t>)</a:t>
            </a:r>
            <a:r>
              <a:rPr kumimoji="1" lang="ja-JP" altLang="en-US" dirty="0"/>
              <a:t>毎分</a:t>
            </a:r>
            <a:r>
              <a:rPr kumimoji="1" lang="en-US" altLang="ja-JP" dirty="0"/>
              <a:t>0</a:t>
            </a:r>
            <a:r>
              <a:rPr kumimoji="1" lang="ja-JP" altLang="en-US" dirty="0"/>
              <a:t>秒に</a:t>
            </a:r>
            <a:r>
              <a:rPr kumimoji="1" lang="en-US" altLang="ja-JP" dirty="0"/>
              <a:t>3</a:t>
            </a:r>
            <a:r>
              <a:rPr kumimoji="1" lang="ja-JP" altLang="en-US" dirty="0"/>
              <a:t>台のユーザが同時に認証情報を送信することができていました。</a:t>
            </a:r>
            <a:endParaRPr kumimoji="1" lang="en-US" altLang="ja-JP" dirty="0"/>
          </a:p>
          <a:p>
            <a:r>
              <a:rPr kumimoji="1" lang="en-US" altLang="ja-JP" dirty="0"/>
              <a:t>(</a:t>
            </a:r>
            <a:r>
              <a:rPr kumimoji="1" lang="ja-JP" altLang="en-US" dirty="0"/>
              <a:t>クリック</a:t>
            </a:r>
            <a:r>
              <a:rPr kumimoji="1" lang="en-US" altLang="ja-JP" dirty="0"/>
              <a:t>)</a:t>
            </a:r>
            <a:r>
              <a:rPr kumimoji="1" lang="ja-JP" altLang="en-US" dirty="0"/>
              <a:t>また、すべてのユーザとの通信が終了するまでに</a:t>
            </a:r>
            <a:r>
              <a:rPr kumimoji="1" lang="en-US" altLang="ja-JP" dirty="0"/>
              <a:t>4</a:t>
            </a:r>
            <a:r>
              <a:rPr kumimoji="1" lang="ja-JP" altLang="en-US" dirty="0"/>
              <a:t>秒かかることが確認できました。</a:t>
            </a:r>
            <a:r>
              <a:rPr kumimoji="1" lang="en-US" altLang="ja-JP" dirty="0"/>
              <a:t>(6:10)</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15</a:t>
            </a:fld>
            <a:endParaRPr kumimoji="1" lang="ja-JP" altLang="en-US"/>
          </a:p>
        </p:txBody>
      </p:sp>
    </p:spTree>
    <p:extLst>
      <p:ext uri="{BB962C8B-B14F-4D97-AF65-F5344CB8AC3E}">
        <p14:creationId xmlns:p14="http://schemas.microsoft.com/office/powerpoint/2010/main" val="125649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最後に、本研究のまとめと今後の展望について説明します。</a:t>
            </a:r>
            <a:endParaRPr kumimoji="1" lang="en-US" altLang="ja-JP" dirty="0"/>
          </a:p>
          <a:p>
            <a:r>
              <a:rPr kumimoji="1" lang="ja-JP" altLang="en-US" dirty="0"/>
              <a:t>本研究では、処理能力の低い機器に対して、認証機能と通信データの暗号化機能を有するセキュアなシステムの開発に成功しました。</a:t>
            </a:r>
            <a:endParaRPr kumimoji="1" lang="en-US" altLang="ja-JP" dirty="0"/>
          </a:p>
          <a:p>
            <a:r>
              <a:rPr kumimoji="1" lang="ja-JP" altLang="en-US" dirty="0"/>
              <a:t>本システムでは、</a:t>
            </a:r>
            <a:r>
              <a:rPr kumimoji="1" lang="en-US" altLang="ja-JP" dirty="0"/>
              <a:t>Arduino</a:t>
            </a:r>
            <a:r>
              <a:rPr kumimoji="1" lang="ja-JP" altLang="en-US" dirty="0"/>
              <a:t>の処理負荷を考慮し、認証および通信データの暗号化の際に使用するハッシュ関数に</a:t>
            </a:r>
            <a:r>
              <a:rPr kumimoji="1" lang="en-US" altLang="ja-JP" dirty="0"/>
              <a:t>MD5</a:t>
            </a:r>
            <a:r>
              <a:rPr kumimoji="1" lang="ja-JP" altLang="en-US" dirty="0"/>
              <a:t>を採用していますが、</a:t>
            </a:r>
            <a:endParaRPr kumimoji="1" lang="en-US" altLang="ja-JP" dirty="0"/>
          </a:p>
          <a:p>
            <a:r>
              <a:rPr kumimoji="1" lang="ja-JP" altLang="en-US" dirty="0"/>
              <a:t>暗号化アルゴリズムを軽量化し、</a:t>
            </a:r>
            <a:r>
              <a:rPr kumimoji="1" lang="en-US" altLang="ja-JP" dirty="0"/>
              <a:t>SHA-256</a:t>
            </a:r>
            <a:r>
              <a:rPr kumimoji="1" lang="ja-JP" altLang="en-US" dirty="0"/>
              <a:t>をハッシュ関数に採用することで、さらなるセキュリティの向上が期待できます。</a:t>
            </a:r>
            <a:endParaRPr kumimoji="1" lang="en-US" altLang="ja-JP" dirty="0"/>
          </a:p>
          <a:p>
            <a:r>
              <a:rPr kumimoji="1" lang="ja-JP" altLang="en-US" dirty="0"/>
              <a:t>また、本システムのサーバは</a:t>
            </a:r>
            <a:r>
              <a:rPr kumimoji="1" lang="en-US" altLang="ja-JP" dirty="0"/>
              <a:t>1</a:t>
            </a:r>
            <a:r>
              <a:rPr kumimoji="1" lang="ja-JP" altLang="en-US" dirty="0"/>
              <a:t>つのスレッドでユーザと通信を行っていますが、</a:t>
            </a:r>
            <a:endParaRPr kumimoji="1" lang="en-US" altLang="ja-JP" dirty="0"/>
          </a:p>
          <a:p>
            <a:r>
              <a:rPr kumimoji="1" lang="ja-JP" altLang="en-US" dirty="0"/>
              <a:t>マルチスレッドで通信を行うことで、複数のユーザと同時に通信を行うことができ、機能の拡張が期待できると考えています。</a:t>
            </a:r>
            <a:r>
              <a:rPr kumimoji="1" lang="en-US" altLang="ja-JP" dirty="0"/>
              <a:t>(6:54)</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16</a:t>
            </a:fld>
            <a:endParaRPr kumimoji="1" lang="ja-JP" altLang="en-US"/>
          </a:p>
        </p:txBody>
      </p:sp>
    </p:spTree>
    <p:extLst>
      <p:ext uri="{BB962C8B-B14F-4D97-AF65-F5344CB8AC3E}">
        <p14:creationId xmlns:p14="http://schemas.microsoft.com/office/powerpoint/2010/main" val="3381659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研究の背景を説明します。</a:t>
            </a:r>
            <a:endParaRPr kumimoji="1" lang="en-US" altLang="ja-JP" dirty="0"/>
          </a:p>
          <a:p>
            <a:r>
              <a:rPr kumimoji="1" lang="ja-JP" altLang="en-US" dirty="0"/>
              <a:t>近年、</a:t>
            </a:r>
            <a:r>
              <a:rPr kumimoji="1" lang="en-US" altLang="ja-JP" dirty="0"/>
              <a:t>IoT</a:t>
            </a:r>
            <a:r>
              <a:rPr kumimoji="1" lang="ja-JP" altLang="en-US" dirty="0"/>
              <a:t>機器は私たちの身の回りに多く存在しています。</a:t>
            </a:r>
            <a:r>
              <a:rPr kumimoji="1" lang="en-US" altLang="ja-JP" dirty="0"/>
              <a:t>IoT</a:t>
            </a:r>
            <a:r>
              <a:rPr kumimoji="1" lang="ja-JP" altLang="en-US" dirty="0"/>
              <a:t>機器によって生活が豊かになっている一方、データの盗聴・改ざん、なりすましなどの攻撃を受ける危険があります。</a:t>
            </a:r>
            <a:endParaRPr kumimoji="1" lang="en-US" altLang="ja-JP" dirty="0"/>
          </a:p>
          <a:p>
            <a:r>
              <a:rPr kumimoji="1" lang="ja-JP" altLang="en-US" dirty="0"/>
              <a:t>これらの攻撃への対策として、認証や通信データの暗号化などのセキュリティ機能を</a:t>
            </a:r>
            <a:r>
              <a:rPr kumimoji="1" lang="en-US" altLang="ja-JP" dirty="0"/>
              <a:t>IoT</a:t>
            </a:r>
            <a:r>
              <a:rPr kumimoji="1" lang="ja-JP" altLang="en-US" dirty="0"/>
              <a:t>機器に搭載する必要があります。</a:t>
            </a:r>
            <a:endParaRPr kumimoji="1" lang="en-US" altLang="ja-JP" dirty="0"/>
          </a:p>
          <a:p>
            <a:r>
              <a:rPr kumimoji="1" lang="ja-JP" altLang="en-US" dirty="0"/>
              <a:t>しかしながら、</a:t>
            </a:r>
            <a:r>
              <a:rPr kumimoji="1" lang="en-US" altLang="ja-JP" dirty="0"/>
              <a:t>IoT</a:t>
            </a:r>
            <a:r>
              <a:rPr kumimoji="1" lang="ja-JP" altLang="en-US" dirty="0"/>
              <a:t>機器にはコスト要因などの影響で、処理性能が低いものが多く、処理負荷の大きな従来の認証方式や暗号方式を実装することが困難であるという問題点があります。</a:t>
            </a:r>
            <a:r>
              <a:rPr kumimoji="1" lang="en-US" altLang="ja-JP" dirty="0"/>
              <a:t>(0:46)</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1</a:t>
            </a:fld>
            <a:endParaRPr kumimoji="1" lang="ja-JP" altLang="en-US"/>
          </a:p>
        </p:txBody>
      </p:sp>
    </p:spTree>
    <p:extLst>
      <p:ext uri="{BB962C8B-B14F-4D97-AF65-F5344CB8AC3E}">
        <p14:creationId xmlns:p14="http://schemas.microsoft.com/office/powerpoint/2010/main" val="189689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そこで本研究では、</a:t>
            </a:r>
            <a:endParaRPr kumimoji="1" lang="en-US" altLang="ja-JP" dirty="0"/>
          </a:p>
          <a:p>
            <a:r>
              <a:rPr kumimoji="1" lang="ja-JP" altLang="en-US" dirty="0"/>
              <a:t>①処理能力の低い</a:t>
            </a:r>
            <a:r>
              <a:rPr kumimoji="1" lang="en-US" altLang="ja-JP" dirty="0"/>
              <a:t>IoT</a:t>
            </a:r>
            <a:r>
              <a:rPr kumimoji="1" lang="ja-JP" altLang="en-US" dirty="0"/>
              <a:t>機器間の相互認証機能およびデータ通信を暗号化する機能を有するセキュアな組込みシステムを</a:t>
            </a:r>
            <a:endParaRPr kumimoji="1" lang="en-US" altLang="ja-JP" dirty="0"/>
          </a:p>
          <a:p>
            <a:r>
              <a:rPr kumimoji="1" lang="ja-JP" altLang="en-US" dirty="0"/>
              <a:t>②</a:t>
            </a:r>
            <a:r>
              <a:rPr kumimoji="1" lang="en-US" altLang="ja-JP" dirty="0"/>
              <a:t>V</a:t>
            </a:r>
            <a:r>
              <a:rPr kumimoji="1" lang="ja-JP" altLang="en-US" dirty="0"/>
              <a:t>字開発モデルに従ってチームで開発すること</a:t>
            </a:r>
            <a:endParaRPr kumimoji="1" lang="en-US" altLang="ja-JP" dirty="0"/>
          </a:p>
          <a:p>
            <a:r>
              <a:rPr kumimoji="1" lang="ja-JP" altLang="en-US" dirty="0"/>
              <a:t>を目的としています。</a:t>
            </a:r>
            <a:endParaRPr kumimoji="1" lang="en-US" altLang="ja-JP" dirty="0"/>
          </a:p>
          <a:p>
            <a:r>
              <a:rPr kumimoji="1" lang="ja-JP" altLang="en-US" dirty="0"/>
              <a:t>また本システムを開発するにあたって、</a:t>
            </a:r>
            <a:endParaRPr kumimoji="1" lang="en-US" altLang="ja-JP" dirty="0"/>
          </a:p>
          <a:p>
            <a:r>
              <a:rPr kumimoji="1" lang="ja-JP" altLang="en-US" dirty="0"/>
              <a:t>①</a:t>
            </a:r>
            <a:r>
              <a:rPr kumimoji="1" lang="en-US" altLang="ja-JP" dirty="0"/>
              <a:t>SAS-L2</a:t>
            </a:r>
            <a:r>
              <a:rPr kumimoji="1" lang="ja-JP" altLang="en-US" dirty="0"/>
              <a:t>認証方式</a:t>
            </a:r>
            <a:endParaRPr kumimoji="1" lang="en-US" altLang="ja-JP" dirty="0"/>
          </a:p>
          <a:p>
            <a:r>
              <a:rPr kumimoji="1" lang="ja-JP" altLang="en-US" dirty="0"/>
              <a:t>および</a:t>
            </a:r>
            <a:endParaRPr kumimoji="1" lang="en-US" altLang="ja-JP" dirty="0"/>
          </a:p>
          <a:p>
            <a:r>
              <a:rPr kumimoji="1" lang="ja-JP" altLang="en-US" dirty="0"/>
              <a:t>②</a:t>
            </a:r>
            <a:r>
              <a:rPr kumimoji="1" lang="en-US" altLang="ja-JP" dirty="0"/>
              <a:t>SAS-L2</a:t>
            </a:r>
            <a:r>
              <a:rPr kumimoji="1" lang="ja-JP" altLang="en-US" dirty="0"/>
              <a:t>認証メカニズムに基づいて通信データを暗号化する機能</a:t>
            </a:r>
            <a:endParaRPr kumimoji="1" lang="en-US" altLang="ja-JP" dirty="0"/>
          </a:p>
          <a:p>
            <a:r>
              <a:rPr kumimoji="1" lang="ja-JP" altLang="en-US" dirty="0"/>
              <a:t>を実装することを目標としています。</a:t>
            </a:r>
            <a:r>
              <a:rPr kumimoji="1" lang="en-US" altLang="ja-JP" dirty="0"/>
              <a:t>(1:06)</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2</a:t>
            </a:fld>
            <a:endParaRPr kumimoji="1" lang="ja-JP" altLang="en-US"/>
          </a:p>
        </p:txBody>
      </p:sp>
    </p:spTree>
    <p:extLst>
      <p:ext uri="{BB962C8B-B14F-4D97-AF65-F5344CB8AC3E}">
        <p14:creationId xmlns:p14="http://schemas.microsoft.com/office/powerpoint/2010/main" val="177003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本研究におけるシステム開発の方針を説明します。</a:t>
            </a:r>
            <a:endParaRPr kumimoji="1" lang="en-US" altLang="ja-JP" dirty="0"/>
          </a:p>
          <a:p>
            <a:r>
              <a:rPr kumimoji="1" lang="ja-JP" altLang="en-US" dirty="0"/>
              <a:t>本研究では、浅野と内山田のチームでシステムを開発しています。</a:t>
            </a:r>
            <a:endParaRPr kumimoji="1" lang="en-US" altLang="ja-JP" dirty="0"/>
          </a:p>
          <a:p>
            <a:r>
              <a:rPr kumimoji="1" lang="en-US" altLang="ja-JP" dirty="0"/>
              <a:t>V</a:t>
            </a:r>
            <a:r>
              <a:rPr kumimoji="1" lang="ja-JP" altLang="en-US" dirty="0"/>
              <a:t>字開発モデルに従って、設計、実装、テストを行いました。</a:t>
            </a:r>
            <a:endParaRPr kumimoji="1" lang="en-US" altLang="ja-JP" dirty="0"/>
          </a:p>
          <a:p>
            <a:r>
              <a:rPr kumimoji="1" lang="ja-JP" altLang="en-US" dirty="0"/>
              <a:t>図に示すように、詳細設計、実装、単体テストは、エッジ側とサーバ側で担当を分担して取り組みました。</a:t>
            </a:r>
            <a:r>
              <a:rPr kumimoji="1" lang="en-US" altLang="ja-JP" dirty="0"/>
              <a:t>(1:29)</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3</a:t>
            </a:fld>
            <a:endParaRPr kumimoji="1" lang="ja-JP" altLang="en-US"/>
          </a:p>
        </p:txBody>
      </p:sp>
    </p:spTree>
    <p:extLst>
      <p:ext uri="{BB962C8B-B14F-4D97-AF65-F5344CB8AC3E}">
        <p14:creationId xmlns:p14="http://schemas.microsoft.com/office/powerpoint/2010/main" val="3574739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システムの概要を説明します。</a:t>
            </a:r>
            <a:endParaRPr kumimoji="1" lang="en-US" altLang="ja-JP" dirty="0"/>
          </a:p>
          <a:p>
            <a:r>
              <a:rPr kumimoji="1" lang="en-US" altLang="ja-JP" dirty="0"/>
              <a:t>V</a:t>
            </a:r>
            <a:r>
              <a:rPr kumimoji="1" lang="ja-JP" altLang="en-US" dirty="0"/>
              <a:t>字開発モデルにおける要件定義と基本設計にあたります。</a:t>
            </a:r>
            <a:r>
              <a:rPr kumimoji="1" lang="en-US" altLang="ja-JP" dirty="0"/>
              <a:t>(1:36)</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4</a:t>
            </a:fld>
            <a:endParaRPr kumimoji="1" lang="ja-JP" altLang="en-US"/>
          </a:p>
        </p:txBody>
      </p:sp>
    </p:spTree>
    <p:extLst>
      <p:ext uri="{BB962C8B-B14F-4D97-AF65-F5344CB8AC3E}">
        <p14:creationId xmlns:p14="http://schemas.microsoft.com/office/powerpoint/2010/main" val="122540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本研究では、サーバに</a:t>
            </a:r>
            <a:r>
              <a:rPr kumimoji="1" lang="en-US" altLang="ja-JP" dirty="0"/>
              <a:t>RASPBERRY PI</a:t>
            </a:r>
            <a:r>
              <a:rPr kumimoji="1" lang="ja-JP" altLang="en-US" dirty="0"/>
              <a:t>、エッジデバイスに</a:t>
            </a:r>
            <a:r>
              <a:rPr kumimoji="1" lang="en-US" altLang="ja-JP" dirty="0"/>
              <a:t>Arduino</a:t>
            </a:r>
            <a:r>
              <a:rPr kumimoji="1" lang="ja-JP" altLang="en-US" dirty="0"/>
              <a:t>を使用しました。</a:t>
            </a:r>
            <a:r>
              <a:rPr kumimoji="1" lang="en-US" altLang="ja-JP" dirty="0"/>
              <a:t>Arduino</a:t>
            </a:r>
            <a:r>
              <a:rPr kumimoji="1" lang="ja-JP" altLang="en-US" dirty="0"/>
              <a:t>は</a:t>
            </a:r>
            <a:r>
              <a:rPr kumimoji="1" lang="en-US" altLang="ja-JP" dirty="0"/>
              <a:t>3</a:t>
            </a:r>
            <a:r>
              <a:rPr kumimoji="1" lang="ja-JP" altLang="en-US" dirty="0"/>
              <a:t>台使用し、それぞれに異なったセンサを接続しています。サーバとユーザは無線通信によりデータを受送信しています。</a:t>
            </a:r>
            <a:endParaRPr kumimoji="1" lang="en-US" altLang="ja-JP" dirty="0"/>
          </a:p>
          <a:p>
            <a:r>
              <a:rPr kumimoji="1" lang="ja-JP" altLang="en-US" dirty="0"/>
              <a:t>本システムの動作について説明します。</a:t>
            </a:r>
            <a:endParaRPr kumimoji="1" lang="en-US" altLang="ja-JP" dirty="0"/>
          </a:p>
          <a:p>
            <a:r>
              <a:rPr kumimoji="1" lang="ja-JP" altLang="en-US" dirty="0"/>
              <a:t>本システムでは、あらかじめ設定した時刻になると、ユーザがサーバに認証要請を送信し、認証処理を行います。</a:t>
            </a:r>
            <a:endParaRPr kumimoji="1" lang="en-US" altLang="ja-JP" dirty="0"/>
          </a:p>
          <a:p>
            <a:r>
              <a:rPr kumimoji="1" lang="ja-JP" altLang="en-US" dirty="0"/>
              <a:t>認証処理が終了すると、ユーザはセンシングデータを取得し、暗号化してサーバに送信します。</a:t>
            </a:r>
            <a:endParaRPr kumimoji="1" lang="en-US" altLang="ja-JP" dirty="0"/>
          </a:p>
          <a:p>
            <a:r>
              <a:rPr kumimoji="1" lang="ja-JP" altLang="en-US" dirty="0"/>
              <a:t>サーバは、その値を復号し、データベースに保存します。</a:t>
            </a:r>
            <a:endParaRPr kumimoji="1" lang="en-US" altLang="ja-JP" dirty="0"/>
          </a:p>
          <a:p>
            <a:r>
              <a:rPr kumimoji="1" lang="ja-JP" altLang="en-US" dirty="0"/>
              <a:t>このセンシングデータの受送信を</a:t>
            </a:r>
            <a:r>
              <a:rPr kumimoji="1" lang="en-US" altLang="ja-JP" dirty="0"/>
              <a:t>10</a:t>
            </a:r>
            <a:r>
              <a:rPr kumimoji="1" lang="ja-JP" altLang="en-US" dirty="0"/>
              <a:t>回行います。</a:t>
            </a:r>
            <a:r>
              <a:rPr kumimoji="1" lang="en-US" altLang="ja-JP" dirty="0"/>
              <a:t>(2:14)</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5</a:t>
            </a:fld>
            <a:endParaRPr kumimoji="1" lang="ja-JP" altLang="en-US"/>
          </a:p>
        </p:txBody>
      </p:sp>
    </p:spTree>
    <p:extLst>
      <p:ext uri="{BB962C8B-B14F-4D97-AF65-F5344CB8AC3E}">
        <p14:creationId xmlns:p14="http://schemas.microsoft.com/office/powerpoint/2010/main" val="2819480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本研究で採用した認証方式の</a:t>
            </a:r>
            <a:r>
              <a:rPr kumimoji="1" lang="en-US" altLang="ja-JP" dirty="0"/>
              <a:t>SAS-L2</a:t>
            </a:r>
            <a:r>
              <a:rPr kumimoji="1" lang="ja-JP" altLang="en-US" dirty="0"/>
              <a:t>の概要を説明します。</a:t>
            </a:r>
            <a:endParaRPr kumimoji="1" lang="en-US" altLang="ja-JP" dirty="0"/>
          </a:p>
          <a:p>
            <a:r>
              <a:rPr kumimoji="1" lang="en-US" altLang="ja-JP" dirty="0"/>
              <a:t>SAS-L2</a:t>
            </a:r>
            <a:r>
              <a:rPr kumimoji="1" lang="ja-JP" altLang="en-US" dirty="0"/>
              <a:t>は高知工科大学の清水明宏教授が提案した、被認証側の演算処理が非常に小さいワンタイムパスワード認証方式です。</a:t>
            </a:r>
            <a:r>
              <a:rPr kumimoji="1" lang="en-US" altLang="ja-JP" dirty="0"/>
              <a:t>(</a:t>
            </a:r>
            <a:r>
              <a:rPr kumimoji="1" lang="ja-JP" altLang="en-US" dirty="0"/>
              <a:t>クリック</a:t>
            </a:r>
            <a:r>
              <a:rPr kumimoji="1" lang="en-US" altLang="ja-JP" dirty="0"/>
              <a:t>)</a:t>
            </a:r>
            <a:r>
              <a:rPr kumimoji="1" lang="ja-JP" altLang="en-US" dirty="0"/>
              <a:t>図に示すように、被認証側の演算回数は加算、排他的論理和がともに</a:t>
            </a:r>
            <a:r>
              <a:rPr kumimoji="1" lang="en-US" altLang="ja-JP" dirty="0"/>
              <a:t>2</a:t>
            </a:r>
            <a:r>
              <a:rPr kumimoji="1" lang="ja-JP" altLang="en-US" dirty="0"/>
              <a:t>回のみです。</a:t>
            </a:r>
            <a:endParaRPr kumimoji="1" lang="en-US" altLang="ja-JP" dirty="0"/>
          </a:p>
          <a:p>
            <a:r>
              <a:rPr kumimoji="1" lang="en-US" altLang="ja-JP" dirty="0"/>
              <a:t>(</a:t>
            </a:r>
            <a:r>
              <a:rPr kumimoji="1" lang="ja-JP" altLang="en-US" dirty="0"/>
              <a:t>クリック</a:t>
            </a:r>
            <a:r>
              <a:rPr kumimoji="1" lang="en-US" altLang="ja-JP" dirty="0"/>
              <a:t>)</a:t>
            </a:r>
            <a:r>
              <a:rPr kumimoji="1" lang="ja-JP" altLang="en-US" dirty="0"/>
              <a:t>また、次回認証情報とあらかじめ共有している今回認証情報とマスク値をもとに送信情報を生成し、送信するため、</a:t>
            </a:r>
            <a:endParaRPr kumimoji="1" lang="en-US" altLang="ja-JP" dirty="0"/>
          </a:p>
          <a:p>
            <a:r>
              <a:rPr kumimoji="1" lang="ja-JP" altLang="en-US" dirty="0"/>
              <a:t>認証鍵を直接ネットワークに流さずに更新することができます。</a:t>
            </a:r>
            <a:r>
              <a:rPr kumimoji="1" lang="en-US" altLang="ja-JP" dirty="0"/>
              <a:t>(2:52)</a:t>
            </a:r>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6</a:t>
            </a:fld>
            <a:endParaRPr kumimoji="1" lang="ja-JP" altLang="en-US"/>
          </a:p>
        </p:txBody>
      </p:sp>
    </p:spTree>
    <p:extLst>
      <p:ext uri="{BB962C8B-B14F-4D97-AF65-F5344CB8AC3E}">
        <p14:creationId xmlns:p14="http://schemas.microsoft.com/office/powerpoint/2010/main" val="627860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SAS-L2</a:t>
            </a:r>
            <a:r>
              <a:rPr kumimoji="1" lang="ja-JP" altLang="en-US" dirty="0"/>
              <a:t>に基づいたセンシングデータの暗号化について説明します。</a:t>
            </a:r>
            <a:endParaRPr kumimoji="1" lang="en-US" altLang="ja-JP" dirty="0"/>
          </a:p>
          <a:p>
            <a:r>
              <a:rPr kumimoji="1" lang="ja-JP" altLang="en-US" dirty="0"/>
              <a:t>認証が完了すると、被認証側は、共有している値とセンシングデータの排他的論理和を取ります。</a:t>
            </a:r>
            <a:endParaRPr kumimoji="1" lang="en-US" altLang="ja-JP" dirty="0"/>
          </a:p>
          <a:p>
            <a:r>
              <a:rPr kumimoji="1" lang="ja-JP" altLang="en-US" dirty="0"/>
              <a:t>認証側はそれを復号して、</a:t>
            </a:r>
            <a:r>
              <a:rPr kumimoji="1" lang="en-US" altLang="ja-JP" dirty="0"/>
              <a:t>SAS-L2</a:t>
            </a:r>
            <a:r>
              <a:rPr kumimoji="1" lang="ja-JP" altLang="en-US" dirty="0"/>
              <a:t>と同様に共通鍵を更新します。</a:t>
            </a:r>
            <a:endParaRPr kumimoji="1" lang="en-US" altLang="ja-JP" dirty="0"/>
          </a:p>
          <a:p>
            <a:r>
              <a:rPr kumimoji="1" lang="ja-JP" altLang="en-US" dirty="0"/>
              <a:t>このようにセンシングデータを暗号化することで、</a:t>
            </a:r>
            <a:r>
              <a:rPr kumimoji="1" lang="en-US" altLang="ja-JP" dirty="0"/>
              <a:t>(</a:t>
            </a:r>
            <a:r>
              <a:rPr kumimoji="1" lang="ja-JP" altLang="en-US" dirty="0"/>
              <a:t>クリック</a:t>
            </a:r>
            <a:r>
              <a:rPr kumimoji="1" lang="en-US" altLang="ja-JP" dirty="0"/>
              <a:t>)SAS-L2</a:t>
            </a:r>
            <a:r>
              <a:rPr kumimoji="1" lang="ja-JP" altLang="en-US" dirty="0"/>
              <a:t>と同様に、被認証側の演算回数が少なくなり、従来の暗号方式である</a:t>
            </a:r>
            <a:r>
              <a:rPr kumimoji="1" lang="en-US" altLang="ja-JP" dirty="0"/>
              <a:t>AES</a:t>
            </a:r>
            <a:r>
              <a:rPr kumimoji="1" lang="ja-JP" altLang="en-US" dirty="0"/>
              <a:t>や</a:t>
            </a:r>
            <a:r>
              <a:rPr kumimoji="1" lang="en-US" altLang="ja-JP" dirty="0"/>
              <a:t>RSA</a:t>
            </a:r>
            <a:r>
              <a:rPr kumimoji="1" lang="ja-JP" altLang="en-US" dirty="0"/>
              <a:t>と比較して軽量なものになっています。</a:t>
            </a:r>
            <a:endParaRPr kumimoji="1" lang="en-US" altLang="ja-JP" dirty="0"/>
          </a:p>
          <a:p>
            <a:r>
              <a:rPr kumimoji="1" lang="ja-JP" altLang="en-US" dirty="0"/>
              <a:t>また、</a:t>
            </a:r>
            <a:r>
              <a:rPr kumimoji="1" lang="en-US" altLang="ja-JP" dirty="0"/>
              <a:t>(</a:t>
            </a:r>
            <a:r>
              <a:rPr kumimoji="1" lang="ja-JP" altLang="en-US" dirty="0"/>
              <a:t>クリック</a:t>
            </a:r>
            <a:r>
              <a:rPr kumimoji="1" lang="en-US" altLang="ja-JP" dirty="0"/>
              <a:t>)</a:t>
            </a:r>
            <a:r>
              <a:rPr kumimoji="1" lang="ja-JP" altLang="en-US" dirty="0"/>
              <a:t>共通鍵を直接ネットワークに流さずに更新できるという利点があります。</a:t>
            </a:r>
            <a:r>
              <a:rPr kumimoji="1" lang="en-US" altLang="ja-JP" dirty="0"/>
              <a:t>(3:27)</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7</a:t>
            </a:fld>
            <a:endParaRPr kumimoji="1" lang="ja-JP" altLang="en-US"/>
          </a:p>
        </p:txBody>
      </p:sp>
    </p:spTree>
    <p:extLst>
      <p:ext uri="{BB962C8B-B14F-4D97-AF65-F5344CB8AC3E}">
        <p14:creationId xmlns:p14="http://schemas.microsoft.com/office/powerpoint/2010/main" val="213634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本システムにおけるサーバの実装方法を説明します。</a:t>
            </a:r>
            <a:endParaRPr kumimoji="1" lang="en-US" altLang="ja-JP" dirty="0"/>
          </a:p>
          <a:p>
            <a:r>
              <a:rPr kumimoji="1" lang="en-US" altLang="ja-JP" dirty="0"/>
              <a:t>V</a:t>
            </a:r>
            <a:r>
              <a:rPr kumimoji="1" lang="ja-JP" altLang="en-US" dirty="0"/>
              <a:t>字開発モデルにおける詳細設計と実装にあたります。</a:t>
            </a:r>
            <a:r>
              <a:rPr kumimoji="1" lang="en-US" altLang="ja-JP" dirty="0"/>
              <a:t>(3:36)</a:t>
            </a:r>
            <a:endParaRPr kumimoji="1" lang="ja-JP" altLang="en-US" dirty="0"/>
          </a:p>
        </p:txBody>
      </p:sp>
      <p:sp>
        <p:nvSpPr>
          <p:cNvPr id="4" name="スライド番号プレースホルダー 3"/>
          <p:cNvSpPr>
            <a:spLocks noGrp="1"/>
          </p:cNvSpPr>
          <p:nvPr>
            <p:ph type="sldNum" sz="quarter" idx="5"/>
          </p:nvPr>
        </p:nvSpPr>
        <p:spPr/>
        <p:txBody>
          <a:bodyPr/>
          <a:lstStyle/>
          <a:p>
            <a:fld id="{19F02D7F-B01B-4E73-BEDF-E6120DFA096B}" type="slidenum">
              <a:rPr kumimoji="1" lang="ja-JP" altLang="en-US" smtClean="0"/>
              <a:t>8</a:t>
            </a:fld>
            <a:endParaRPr kumimoji="1" lang="ja-JP" altLang="en-US"/>
          </a:p>
        </p:txBody>
      </p:sp>
    </p:spTree>
    <p:extLst>
      <p:ext uri="{BB962C8B-B14F-4D97-AF65-F5344CB8AC3E}">
        <p14:creationId xmlns:p14="http://schemas.microsoft.com/office/powerpoint/2010/main" val="289339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50A77AE-D8C2-4128-90CA-55E984588DED}"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749544" y="6446837"/>
            <a:ext cx="1312025" cy="365125"/>
          </a:xfrm>
        </p:spPr>
        <p:txBody>
          <a:bodyPr/>
          <a:lstStyle>
            <a:lvl1pPr>
              <a:defRPr sz="2400"/>
            </a:lvl1pPr>
          </a:lstStyle>
          <a:p>
            <a:fld id="{F4F43B8B-51F4-4EC7-B841-2D4487FA0573}" type="slidenum">
              <a:rPr kumimoji="1" lang="ja-JP" altLang="en-US" smtClean="0"/>
              <a:pPr/>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84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6BA463A-86E1-45A7-AA03-912C841E7C39}"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91744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9624AF7-1B2E-4B9C-BBCC-4C4158AAA844}"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336119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A693CA0-4819-4CAC-9373-67FCB8529CCD}"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312468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35650D9-71D4-46A2-9E34-0556EC42F261}"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87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01D180A-155C-4664-BD5B-C30CDA95E605}"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260802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9EB2EDD-71BD-4889-BC80-6AD19BE25D19}" type="datetime1">
              <a:rPr kumimoji="1" lang="ja-JP" altLang="en-US" smtClean="0"/>
              <a:t>2022/2/18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1823970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C018C1C-7291-45B8-9F16-67FC2E6451D5}" type="datetime1">
              <a:rPr kumimoji="1" lang="ja-JP" altLang="en-US" smtClean="0"/>
              <a:t>2022/2/18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lvl1pPr>
              <a:defRPr sz="2800"/>
            </a:lvl1pPr>
          </a:lstStyle>
          <a:p>
            <a:fld id="{F4F43B8B-51F4-4EC7-B841-2D4487FA0573}" type="slidenum">
              <a:rPr kumimoji="1" lang="ja-JP" altLang="en-US" smtClean="0"/>
              <a:pPr/>
              <a:t>‹#›</a:t>
            </a:fld>
            <a:endParaRPr kumimoji="1" lang="ja-JP" altLang="en-US" dirty="0"/>
          </a:p>
        </p:txBody>
      </p:sp>
    </p:spTree>
    <p:extLst>
      <p:ext uri="{BB962C8B-B14F-4D97-AF65-F5344CB8AC3E}">
        <p14:creationId xmlns:p14="http://schemas.microsoft.com/office/powerpoint/2010/main" val="155493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930CBB-9E63-4121-AB47-7F23BBC77DB8}" type="datetime1">
              <a:rPr kumimoji="1" lang="ja-JP" altLang="en-US" smtClean="0"/>
              <a:t>2022/2/18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349392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0DAC35-03CA-4CF7-97F6-FD0B0CFA695E}" type="datetime1">
              <a:rPr kumimoji="1" lang="ja-JP" altLang="en-US" smtClean="0"/>
              <a:t>2022/2/18</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268317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5BE682-D164-4E15-813D-E9EF4216E563}"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F43B8B-51F4-4EC7-B841-2D4487FA0573}" type="slidenum">
              <a:rPr kumimoji="1" lang="ja-JP" altLang="en-US" smtClean="0"/>
              <a:t>‹#›</a:t>
            </a:fld>
            <a:endParaRPr kumimoji="1" lang="ja-JP" altLang="en-US"/>
          </a:p>
        </p:txBody>
      </p:sp>
    </p:spTree>
    <p:extLst>
      <p:ext uri="{BB962C8B-B14F-4D97-AF65-F5344CB8AC3E}">
        <p14:creationId xmlns:p14="http://schemas.microsoft.com/office/powerpoint/2010/main" val="232093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99ACFC-BBA0-46A6-B02B-ADD4B62ABFDF}" type="datetime1">
              <a:rPr kumimoji="1" lang="ja-JP" altLang="en-US" smtClean="0"/>
              <a:t>2022/2/18</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4F43B8B-51F4-4EC7-B841-2D4487FA0573}"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92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DC8C1-7A83-4C37-B750-453C66AE3225}"/>
              </a:ext>
            </a:extLst>
          </p:cNvPr>
          <p:cNvSpPr>
            <a:spLocks noGrp="1"/>
          </p:cNvSpPr>
          <p:nvPr>
            <p:ph type="ctrTitle"/>
          </p:nvPr>
        </p:nvSpPr>
        <p:spPr>
          <a:xfrm>
            <a:off x="642851" y="1259380"/>
            <a:ext cx="10972800" cy="2496312"/>
          </a:xfrm>
        </p:spPr>
        <p:txBody>
          <a:bodyPr>
            <a:normAutofit/>
          </a:bodyPr>
          <a:lstStyle/>
          <a:p>
            <a:pPr algn="ctr"/>
            <a:r>
              <a:rPr kumimoji="1" lang="en-US" altLang="ja-JP" sz="6600" dirty="0"/>
              <a:t>SAS</a:t>
            </a:r>
            <a:r>
              <a:rPr kumimoji="1" lang="ja-JP" altLang="en-US" sz="6600" dirty="0"/>
              <a:t>を</a:t>
            </a:r>
            <a:r>
              <a:rPr lang="ja-JP" altLang="en-US" sz="6600" dirty="0"/>
              <a:t>用いた</a:t>
            </a:r>
            <a:r>
              <a:rPr kumimoji="1" lang="ja-JP" altLang="en-US" sz="6600" dirty="0"/>
              <a:t>セキュアな</a:t>
            </a:r>
            <a:br>
              <a:rPr kumimoji="1" lang="en-US" altLang="ja-JP" sz="6600" dirty="0"/>
            </a:br>
            <a:r>
              <a:rPr lang="en-US" altLang="ja-JP" sz="6600" dirty="0"/>
              <a:t>IoT</a:t>
            </a:r>
            <a:r>
              <a:rPr kumimoji="1" lang="ja-JP" altLang="en-US" sz="6600" dirty="0"/>
              <a:t>システムの開発</a:t>
            </a:r>
          </a:p>
        </p:txBody>
      </p:sp>
      <p:sp>
        <p:nvSpPr>
          <p:cNvPr id="3" name="字幕 2">
            <a:extLst>
              <a:ext uri="{FF2B5EF4-FFF2-40B4-BE49-F238E27FC236}">
                <a16:creationId xmlns:a16="http://schemas.microsoft.com/office/drawing/2014/main" id="{DCD44317-A032-425C-8D53-02FA41F7CF76}"/>
              </a:ext>
            </a:extLst>
          </p:cNvPr>
          <p:cNvSpPr>
            <a:spLocks noGrp="1"/>
          </p:cNvSpPr>
          <p:nvPr>
            <p:ph type="subTitle" idx="1"/>
          </p:nvPr>
        </p:nvSpPr>
        <p:spPr>
          <a:xfrm>
            <a:off x="3790123" y="4589135"/>
            <a:ext cx="7315199" cy="640080"/>
          </a:xfrm>
        </p:spPr>
        <p:txBody>
          <a:bodyPr>
            <a:noAutofit/>
          </a:bodyPr>
          <a:lstStyle/>
          <a:p>
            <a:r>
              <a:rPr lang="ja-JP" altLang="en-US" dirty="0">
                <a:solidFill>
                  <a:schemeClr val="tx1"/>
                </a:solidFill>
              </a:rPr>
              <a:t>計算機・ソフトウェアシステム研究室</a:t>
            </a:r>
            <a:r>
              <a:rPr kumimoji="1" lang="ja-JP" altLang="en-US" dirty="0">
                <a:solidFill>
                  <a:schemeClr val="tx1"/>
                </a:solidFill>
              </a:rPr>
              <a:t>　　内山田隆太</a:t>
            </a:r>
          </a:p>
        </p:txBody>
      </p:sp>
      <p:sp>
        <p:nvSpPr>
          <p:cNvPr id="5" name="字幕 2">
            <a:extLst>
              <a:ext uri="{FF2B5EF4-FFF2-40B4-BE49-F238E27FC236}">
                <a16:creationId xmlns:a16="http://schemas.microsoft.com/office/drawing/2014/main" id="{82AF416D-B61A-4641-A384-4625E6BC7AB0}"/>
              </a:ext>
            </a:extLst>
          </p:cNvPr>
          <p:cNvSpPr txBox="1">
            <a:spLocks/>
          </p:cNvSpPr>
          <p:nvPr/>
        </p:nvSpPr>
        <p:spPr>
          <a:xfrm>
            <a:off x="0" y="79392"/>
            <a:ext cx="3949148" cy="6400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kumimoji="1"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9pPr>
          </a:lstStyle>
          <a:p>
            <a:r>
              <a:rPr lang="ja-JP" altLang="en-US" dirty="0">
                <a:solidFill>
                  <a:schemeClr val="tx1"/>
                </a:solidFill>
              </a:rPr>
              <a:t>卒業論文発表会　</a:t>
            </a:r>
            <a:r>
              <a:rPr lang="en-US" altLang="ja-JP" dirty="0">
                <a:solidFill>
                  <a:schemeClr val="tx1"/>
                </a:solidFill>
              </a:rPr>
              <a:t>2</a:t>
            </a:r>
            <a:r>
              <a:rPr lang="ja-JP" altLang="en-US" dirty="0">
                <a:solidFill>
                  <a:schemeClr val="tx1"/>
                </a:solidFill>
              </a:rPr>
              <a:t>月</a:t>
            </a:r>
            <a:r>
              <a:rPr lang="en-US" altLang="ja-JP" dirty="0">
                <a:solidFill>
                  <a:schemeClr val="tx1"/>
                </a:solidFill>
              </a:rPr>
              <a:t>18</a:t>
            </a:r>
            <a:r>
              <a:rPr lang="ja-JP" altLang="en-US" dirty="0">
                <a:solidFill>
                  <a:schemeClr val="tx1"/>
                </a:solidFill>
              </a:rPr>
              <a:t>日</a:t>
            </a:r>
          </a:p>
        </p:txBody>
      </p:sp>
    </p:spTree>
    <p:extLst>
      <p:ext uri="{BB962C8B-B14F-4D97-AF65-F5344CB8AC3E}">
        <p14:creationId xmlns:p14="http://schemas.microsoft.com/office/powerpoint/2010/main" val="3542872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lang="en-US" altLang="ja-JP" dirty="0"/>
              <a:t>7</a:t>
            </a:r>
            <a:r>
              <a:rPr kumimoji="1" lang="en-US" altLang="ja-JP" dirty="0"/>
              <a:t>.</a:t>
            </a:r>
            <a:r>
              <a:rPr lang="ja-JP" altLang="en-US" dirty="0"/>
              <a:t>サーバの実装</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9</a:t>
            </a:fld>
            <a:endParaRPr kumimoji="1" lang="ja-JP" altLang="en-US"/>
          </a:p>
        </p:txBody>
      </p:sp>
      <p:sp>
        <p:nvSpPr>
          <p:cNvPr id="8" name="テキスト ボックス 7">
            <a:extLst>
              <a:ext uri="{FF2B5EF4-FFF2-40B4-BE49-F238E27FC236}">
                <a16:creationId xmlns:a16="http://schemas.microsoft.com/office/drawing/2014/main" id="{C99C909C-18F7-4A00-9306-E26DBBBE136E}"/>
              </a:ext>
            </a:extLst>
          </p:cNvPr>
          <p:cNvSpPr txBox="1"/>
          <p:nvPr/>
        </p:nvSpPr>
        <p:spPr>
          <a:xfrm>
            <a:off x="64834" y="1792759"/>
            <a:ext cx="4825218" cy="523220"/>
          </a:xfrm>
          <a:prstGeom prst="rect">
            <a:avLst/>
          </a:prstGeom>
          <a:noFill/>
        </p:spPr>
        <p:txBody>
          <a:bodyPr wrap="square" rtlCol="0">
            <a:spAutoFit/>
          </a:bodyPr>
          <a:lstStyle/>
          <a:p>
            <a:r>
              <a:rPr kumimoji="1" lang="ja-JP" altLang="en-US" sz="2800" dirty="0"/>
              <a:t>プログラムの構成</a:t>
            </a:r>
            <a:endParaRPr kumimoji="1" lang="en-US" altLang="ja-JP" sz="2800" dirty="0"/>
          </a:p>
        </p:txBody>
      </p:sp>
      <p:grpSp>
        <p:nvGrpSpPr>
          <p:cNvPr id="11" name="グループ化 10">
            <a:extLst>
              <a:ext uri="{FF2B5EF4-FFF2-40B4-BE49-F238E27FC236}">
                <a16:creationId xmlns:a16="http://schemas.microsoft.com/office/drawing/2014/main" id="{006A65EF-FDFC-43BF-83CD-3C6A13EB13C3}"/>
              </a:ext>
            </a:extLst>
          </p:cNvPr>
          <p:cNvGrpSpPr/>
          <p:nvPr/>
        </p:nvGrpSpPr>
        <p:grpSpPr>
          <a:xfrm>
            <a:off x="3509889" y="3578054"/>
            <a:ext cx="2279374" cy="659867"/>
            <a:chOff x="4782811" y="3627200"/>
            <a:chExt cx="2279374" cy="659867"/>
          </a:xfrm>
        </p:grpSpPr>
        <p:sp>
          <p:nvSpPr>
            <p:cNvPr id="3" name="四角形: 角を丸くする 2">
              <a:extLst>
                <a:ext uri="{FF2B5EF4-FFF2-40B4-BE49-F238E27FC236}">
                  <a16:creationId xmlns:a16="http://schemas.microsoft.com/office/drawing/2014/main" id="{3AD9880F-86EF-4549-890C-672B2FB53A8A}"/>
                </a:ext>
              </a:extLst>
            </p:cNvPr>
            <p:cNvSpPr/>
            <p:nvPr/>
          </p:nvSpPr>
          <p:spPr>
            <a:xfrm>
              <a:off x="4855698" y="3627200"/>
              <a:ext cx="2133600" cy="6598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4B00FE9-24B2-4079-842C-C8906E6A5F26}"/>
                </a:ext>
              </a:extLst>
            </p:cNvPr>
            <p:cNvSpPr txBox="1"/>
            <p:nvPr/>
          </p:nvSpPr>
          <p:spPr>
            <a:xfrm>
              <a:off x="4782811" y="3731003"/>
              <a:ext cx="2279374" cy="461665"/>
            </a:xfrm>
            <a:prstGeom prst="rect">
              <a:avLst/>
            </a:prstGeom>
            <a:noFill/>
          </p:spPr>
          <p:txBody>
            <a:bodyPr wrap="square" rtlCol="0">
              <a:spAutoFit/>
            </a:bodyPr>
            <a:lstStyle/>
            <a:p>
              <a:pPr algn="ctr"/>
              <a:r>
                <a:rPr kumimoji="1" lang="ja-JP" altLang="en-US" sz="2400" dirty="0"/>
                <a:t>制御プログラム</a:t>
              </a:r>
            </a:p>
          </p:txBody>
        </p:sp>
      </p:grpSp>
      <p:grpSp>
        <p:nvGrpSpPr>
          <p:cNvPr id="12" name="グループ化 11">
            <a:extLst>
              <a:ext uri="{FF2B5EF4-FFF2-40B4-BE49-F238E27FC236}">
                <a16:creationId xmlns:a16="http://schemas.microsoft.com/office/drawing/2014/main" id="{5682208C-3F85-405C-924B-45C205E3A160}"/>
              </a:ext>
            </a:extLst>
          </p:cNvPr>
          <p:cNvGrpSpPr/>
          <p:nvPr/>
        </p:nvGrpSpPr>
        <p:grpSpPr>
          <a:xfrm>
            <a:off x="3349616" y="5362640"/>
            <a:ext cx="2599920" cy="539068"/>
            <a:chOff x="4855698" y="3627200"/>
            <a:chExt cx="2133600" cy="659867"/>
          </a:xfrm>
        </p:grpSpPr>
        <p:sp>
          <p:nvSpPr>
            <p:cNvPr id="13" name="四角形: 角を丸くする 12">
              <a:extLst>
                <a:ext uri="{FF2B5EF4-FFF2-40B4-BE49-F238E27FC236}">
                  <a16:creationId xmlns:a16="http://schemas.microsoft.com/office/drawing/2014/main" id="{C05CEFD3-F7A6-4802-A19B-E823FA2A750F}"/>
                </a:ext>
              </a:extLst>
            </p:cNvPr>
            <p:cNvSpPr/>
            <p:nvPr/>
          </p:nvSpPr>
          <p:spPr>
            <a:xfrm>
              <a:off x="4855698" y="3627200"/>
              <a:ext cx="2133600" cy="6598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31E4C44-AF14-40B5-9E2D-482BAE004F5D}"/>
                </a:ext>
              </a:extLst>
            </p:cNvPr>
            <p:cNvSpPr txBox="1"/>
            <p:nvPr/>
          </p:nvSpPr>
          <p:spPr>
            <a:xfrm>
              <a:off x="4855698" y="3674573"/>
              <a:ext cx="2133600" cy="565119"/>
            </a:xfrm>
            <a:prstGeom prst="rect">
              <a:avLst/>
            </a:prstGeom>
            <a:noFill/>
          </p:spPr>
          <p:txBody>
            <a:bodyPr wrap="square" rtlCol="0">
              <a:spAutoFit/>
            </a:bodyPr>
            <a:lstStyle/>
            <a:p>
              <a:pPr algn="ctr"/>
              <a:r>
                <a:rPr kumimoji="1" lang="ja-JP" altLang="en-US" sz="2400" dirty="0"/>
                <a:t>暗号化プログラム</a:t>
              </a:r>
            </a:p>
          </p:txBody>
        </p:sp>
      </p:grpSp>
      <p:grpSp>
        <p:nvGrpSpPr>
          <p:cNvPr id="15" name="グループ化 14">
            <a:extLst>
              <a:ext uri="{FF2B5EF4-FFF2-40B4-BE49-F238E27FC236}">
                <a16:creationId xmlns:a16="http://schemas.microsoft.com/office/drawing/2014/main" id="{C3938E01-09A8-49C5-B10C-2178DC4B6581}"/>
              </a:ext>
            </a:extLst>
          </p:cNvPr>
          <p:cNvGrpSpPr/>
          <p:nvPr/>
        </p:nvGrpSpPr>
        <p:grpSpPr>
          <a:xfrm>
            <a:off x="708509" y="5362641"/>
            <a:ext cx="2279374" cy="539068"/>
            <a:chOff x="4855698" y="3627200"/>
            <a:chExt cx="2133600" cy="659867"/>
          </a:xfrm>
        </p:grpSpPr>
        <p:sp>
          <p:nvSpPr>
            <p:cNvPr id="16" name="四角形: 角を丸くする 15">
              <a:extLst>
                <a:ext uri="{FF2B5EF4-FFF2-40B4-BE49-F238E27FC236}">
                  <a16:creationId xmlns:a16="http://schemas.microsoft.com/office/drawing/2014/main" id="{3A0D156E-955F-4E15-ACA7-D1FE2A9DE417}"/>
                </a:ext>
              </a:extLst>
            </p:cNvPr>
            <p:cNvSpPr/>
            <p:nvPr/>
          </p:nvSpPr>
          <p:spPr>
            <a:xfrm>
              <a:off x="4855698" y="3627200"/>
              <a:ext cx="2133600" cy="6598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E4310AF2-5313-4DA6-9D9E-1F1454259863}"/>
                </a:ext>
              </a:extLst>
            </p:cNvPr>
            <p:cNvSpPr txBox="1"/>
            <p:nvPr/>
          </p:nvSpPr>
          <p:spPr>
            <a:xfrm>
              <a:off x="4855698" y="3674573"/>
              <a:ext cx="2133600" cy="565119"/>
            </a:xfrm>
            <a:prstGeom prst="rect">
              <a:avLst/>
            </a:prstGeom>
            <a:noFill/>
          </p:spPr>
          <p:txBody>
            <a:bodyPr wrap="square" rtlCol="0">
              <a:spAutoFit/>
            </a:bodyPr>
            <a:lstStyle/>
            <a:p>
              <a:pPr algn="ctr"/>
              <a:r>
                <a:rPr kumimoji="1" lang="ja-JP" altLang="en-US" sz="2400" dirty="0"/>
                <a:t>認証プログラム</a:t>
              </a:r>
            </a:p>
          </p:txBody>
        </p:sp>
      </p:grpSp>
      <p:grpSp>
        <p:nvGrpSpPr>
          <p:cNvPr id="18" name="グループ化 17">
            <a:extLst>
              <a:ext uri="{FF2B5EF4-FFF2-40B4-BE49-F238E27FC236}">
                <a16:creationId xmlns:a16="http://schemas.microsoft.com/office/drawing/2014/main" id="{872931AF-F66B-4D04-9FEB-1DCAEB1C64AC}"/>
              </a:ext>
            </a:extLst>
          </p:cNvPr>
          <p:cNvGrpSpPr/>
          <p:nvPr/>
        </p:nvGrpSpPr>
        <p:grpSpPr>
          <a:xfrm>
            <a:off x="6257193" y="5374861"/>
            <a:ext cx="2279374" cy="539068"/>
            <a:chOff x="4855698" y="3627200"/>
            <a:chExt cx="2133600" cy="659867"/>
          </a:xfrm>
        </p:grpSpPr>
        <p:sp>
          <p:nvSpPr>
            <p:cNvPr id="19" name="四角形: 角を丸くする 18">
              <a:extLst>
                <a:ext uri="{FF2B5EF4-FFF2-40B4-BE49-F238E27FC236}">
                  <a16:creationId xmlns:a16="http://schemas.microsoft.com/office/drawing/2014/main" id="{E1CEC91D-513B-43E5-8208-86671B1B6CF0}"/>
                </a:ext>
              </a:extLst>
            </p:cNvPr>
            <p:cNvSpPr/>
            <p:nvPr/>
          </p:nvSpPr>
          <p:spPr>
            <a:xfrm>
              <a:off x="4855698" y="3627200"/>
              <a:ext cx="2133600" cy="6598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673F8EC2-A523-43FC-87AB-2901419759AB}"/>
                </a:ext>
              </a:extLst>
            </p:cNvPr>
            <p:cNvSpPr txBox="1"/>
            <p:nvPr/>
          </p:nvSpPr>
          <p:spPr>
            <a:xfrm>
              <a:off x="4855698" y="3674573"/>
              <a:ext cx="2133600" cy="565119"/>
            </a:xfrm>
            <a:prstGeom prst="rect">
              <a:avLst/>
            </a:prstGeom>
            <a:noFill/>
          </p:spPr>
          <p:txBody>
            <a:bodyPr wrap="square" rtlCol="0">
              <a:spAutoFit/>
            </a:bodyPr>
            <a:lstStyle/>
            <a:p>
              <a:pPr algn="ctr"/>
              <a:r>
                <a:rPr kumimoji="1" lang="ja-JP" altLang="en-US" sz="2400" dirty="0"/>
                <a:t>通信プログラム</a:t>
              </a:r>
            </a:p>
          </p:txBody>
        </p:sp>
      </p:grpSp>
      <p:grpSp>
        <p:nvGrpSpPr>
          <p:cNvPr id="21" name="グループ化 20">
            <a:extLst>
              <a:ext uri="{FF2B5EF4-FFF2-40B4-BE49-F238E27FC236}">
                <a16:creationId xmlns:a16="http://schemas.microsoft.com/office/drawing/2014/main" id="{924AA43A-C7D9-4F8A-9D6A-98C77E3E429B}"/>
              </a:ext>
            </a:extLst>
          </p:cNvPr>
          <p:cNvGrpSpPr/>
          <p:nvPr/>
        </p:nvGrpSpPr>
        <p:grpSpPr>
          <a:xfrm>
            <a:off x="708509" y="2619084"/>
            <a:ext cx="2801380" cy="539068"/>
            <a:chOff x="4855698" y="3627200"/>
            <a:chExt cx="2133600" cy="659867"/>
          </a:xfrm>
        </p:grpSpPr>
        <p:sp>
          <p:nvSpPr>
            <p:cNvPr id="22" name="四角形: 角を丸くする 21">
              <a:extLst>
                <a:ext uri="{FF2B5EF4-FFF2-40B4-BE49-F238E27FC236}">
                  <a16:creationId xmlns:a16="http://schemas.microsoft.com/office/drawing/2014/main" id="{3AC5CFA7-B163-47AA-AC55-0EF07ECDABF4}"/>
                </a:ext>
              </a:extLst>
            </p:cNvPr>
            <p:cNvSpPr/>
            <p:nvPr/>
          </p:nvSpPr>
          <p:spPr>
            <a:xfrm>
              <a:off x="4855698" y="3627200"/>
              <a:ext cx="2133600" cy="6598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5B05CC7-C782-44FF-BD01-A0EDF986932E}"/>
                </a:ext>
              </a:extLst>
            </p:cNvPr>
            <p:cNvSpPr txBox="1"/>
            <p:nvPr/>
          </p:nvSpPr>
          <p:spPr>
            <a:xfrm>
              <a:off x="4855698" y="3674573"/>
              <a:ext cx="2133600" cy="565119"/>
            </a:xfrm>
            <a:prstGeom prst="rect">
              <a:avLst/>
            </a:prstGeom>
            <a:noFill/>
          </p:spPr>
          <p:txBody>
            <a:bodyPr wrap="square" rtlCol="0">
              <a:spAutoFit/>
            </a:bodyPr>
            <a:lstStyle/>
            <a:p>
              <a:pPr algn="ctr"/>
              <a:r>
                <a:rPr kumimoji="1" lang="ja-JP" altLang="en-US" sz="2400" dirty="0"/>
                <a:t>初期登録プログラム</a:t>
              </a:r>
            </a:p>
          </p:txBody>
        </p:sp>
      </p:grpSp>
      <p:sp>
        <p:nvSpPr>
          <p:cNvPr id="24" name="正方形/長方形 23">
            <a:extLst>
              <a:ext uri="{FF2B5EF4-FFF2-40B4-BE49-F238E27FC236}">
                <a16:creationId xmlns:a16="http://schemas.microsoft.com/office/drawing/2014/main" id="{E3916B23-464D-45E2-92B2-DCD735988798}"/>
              </a:ext>
            </a:extLst>
          </p:cNvPr>
          <p:cNvSpPr/>
          <p:nvPr/>
        </p:nvSpPr>
        <p:spPr>
          <a:xfrm>
            <a:off x="424070" y="2315829"/>
            <a:ext cx="8295860" cy="383318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3BFAD197-2792-4804-AA62-52E90DF96A6F}"/>
              </a:ext>
            </a:extLst>
          </p:cNvPr>
          <p:cNvCxnSpPr>
            <a:cxnSpLocks/>
          </p:cNvCxnSpPr>
          <p:nvPr/>
        </p:nvCxnSpPr>
        <p:spPr>
          <a:xfrm flipV="1">
            <a:off x="1775309" y="3966709"/>
            <a:ext cx="1661693" cy="1241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A6ECDBC-2385-4F10-A6F0-23628A3D6103}"/>
              </a:ext>
            </a:extLst>
          </p:cNvPr>
          <p:cNvCxnSpPr>
            <a:cxnSpLocks/>
          </p:cNvCxnSpPr>
          <p:nvPr/>
        </p:nvCxnSpPr>
        <p:spPr>
          <a:xfrm flipH="1">
            <a:off x="2014330" y="4143522"/>
            <a:ext cx="1495559" cy="11247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05510AA-9EF4-4123-B185-091B43594AB3}"/>
              </a:ext>
            </a:extLst>
          </p:cNvPr>
          <p:cNvCxnSpPr>
            <a:cxnSpLocks/>
          </p:cNvCxnSpPr>
          <p:nvPr/>
        </p:nvCxnSpPr>
        <p:spPr>
          <a:xfrm>
            <a:off x="4784034" y="4373217"/>
            <a:ext cx="0" cy="89502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7BBBE70B-5D52-43D6-B6A5-881A224C0ACB}"/>
              </a:ext>
            </a:extLst>
          </p:cNvPr>
          <p:cNvCxnSpPr/>
          <p:nvPr/>
        </p:nvCxnSpPr>
        <p:spPr>
          <a:xfrm flipV="1">
            <a:off x="4572000" y="4346369"/>
            <a:ext cx="0" cy="895024"/>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E749C67-DA92-47E7-ACB0-E1F8F4CAA591}"/>
              </a:ext>
            </a:extLst>
          </p:cNvPr>
          <p:cNvCxnSpPr>
            <a:cxnSpLocks/>
          </p:cNvCxnSpPr>
          <p:nvPr/>
        </p:nvCxnSpPr>
        <p:spPr>
          <a:xfrm>
            <a:off x="6027953" y="3815426"/>
            <a:ext cx="1815768" cy="14144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6DC2209-E9F6-43E0-B515-2FD373771112}"/>
              </a:ext>
            </a:extLst>
          </p:cNvPr>
          <p:cNvCxnSpPr>
            <a:cxnSpLocks/>
            <a:endCxn id="10" idx="3"/>
          </p:cNvCxnSpPr>
          <p:nvPr/>
        </p:nvCxnSpPr>
        <p:spPr>
          <a:xfrm flipH="1" flipV="1">
            <a:off x="5789263" y="3912690"/>
            <a:ext cx="1812810" cy="142518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B67ABEB5-50C6-459F-AFEF-83CFCC3E9B13}"/>
              </a:ext>
            </a:extLst>
          </p:cNvPr>
          <p:cNvSpPr txBox="1"/>
          <p:nvPr/>
        </p:nvSpPr>
        <p:spPr>
          <a:xfrm>
            <a:off x="1342510" y="4203739"/>
            <a:ext cx="1661693" cy="379660"/>
          </a:xfrm>
          <a:prstGeom prst="rect">
            <a:avLst/>
          </a:prstGeom>
          <a:noFill/>
        </p:spPr>
        <p:txBody>
          <a:bodyPr wrap="square" rtlCol="0">
            <a:spAutoFit/>
          </a:bodyPr>
          <a:lstStyle/>
          <a:p>
            <a:pPr algn="ctr"/>
            <a:r>
              <a:rPr kumimoji="1" lang="ja-JP" altLang="en-US" dirty="0">
                <a:solidFill>
                  <a:srgbClr val="C00000"/>
                </a:solidFill>
              </a:rPr>
              <a:t>演算結果</a:t>
            </a:r>
          </a:p>
        </p:txBody>
      </p:sp>
      <p:sp>
        <p:nvSpPr>
          <p:cNvPr id="65" name="テキスト ボックス 64">
            <a:extLst>
              <a:ext uri="{FF2B5EF4-FFF2-40B4-BE49-F238E27FC236}">
                <a16:creationId xmlns:a16="http://schemas.microsoft.com/office/drawing/2014/main" id="{B9A1105F-EAF8-44C6-BD1C-76C05A55BC4E}"/>
              </a:ext>
            </a:extLst>
          </p:cNvPr>
          <p:cNvSpPr txBox="1"/>
          <p:nvPr/>
        </p:nvSpPr>
        <p:spPr>
          <a:xfrm>
            <a:off x="2533903" y="4791329"/>
            <a:ext cx="1668656" cy="646331"/>
          </a:xfrm>
          <a:prstGeom prst="rect">
            <a:avLst/>
          </a:prstGeom>
          <a:noFill/>
        </p:spPr>
        <p:txBody>
          <a:bodyPr wrap="square" rtlCol="0">
            <a:spAutoFit/>
          </a:bodyPr>
          <a:lstStyle/>
          <a:p>
            <a:r>
              <a:rPr kumimoji="1" lang="ja-JP" altLang="en-US" dirty="0">
                <a:solidFill>
                  <a:srgbClr val="C00000"/>
                </a:solidFill>
              </a:rPr>
              <a:t>・呼び出し</a:t>
            </a:r>
            <a:endParaRPr kumimoji="1" lang="en-US" altLang="ja-JP" dirty="0">
              <a:solidFill>
                <a:srgbClr val="C00000"/>
              </a:solidFill>
            </a:endParaRPr>
          </a:p>
          <a:p>
            <a:r>
              <a:rPr kumimoji="1" lang="ja-JP" altLang="en-US" dirty="0">
                <a:solidFill>
                  <a:srgbClr val="C00000"/>
                </a:solidFill>
              </a:rPr>
              <a:t>・必要なデータ</a:t>
            </a:r>
          </a:p>
        </p:txBody>
      </p:sp>
      <p:sp>
        <p:nvSpPr>
          <p:cNvPr id="66" name="テキスト ボックス 65">
            <a:extLst>
              <a:ext uri="{FF2B5EF4-FFF2-40B4-BE49-F238E27FC236}">
                <a16:creationId xmlns:a16="http://schemas.microsoft.com/office/drawing/2014/main" id="{7E7E8DB9-6DB9-48D5-830D-AC19F82949F0}"/>
              </a:ext>
            </a:extLst>
          </p:cNvPr>
          <p:cNvSpPr txBox="1"/>
          <p:nvPr/>
        </p:nvSpPr>
        <p:spPr>
          <a:xfrm>
            <a:off x="3208748" y="4485328"/>
            <a:ext cx="1661693" cy="379660"/>
          </a:xfrm>
          <a:prstGeom prst="rect">
            <a:avLst/>
          </a:prstGeom>
          <a:noFill/>
        </p:spPr>
        <p:txBody>
          <a:bodyPr wrap="square" rtlCol="0">
            <a:spAutoFit/>
          </a:bodyPr>
          <a:lstStyle/>
          <a:p>
            <a:pPr algn="ctr"/>
            <a:r>
              <a:rPr kumimoji="1" lang="ja-JP" altLang="en-US" dirty="0">
                <a:solidFill>
                  <a:schemeClr val="bg2">
                    <a:lumMod val="50000"/>
                  </a:schemeClr>
                </a:solidFill>
              </a:rPr>
              <a:t>演算結果</a:t>
            </a:r>
          </a:p>
        </p:txBody>
      </p:sp>
      <p:sp>
        <p:nvSpPr>
          <p:cNvPr id="67" name="テキスト ボックス 66">
            <a:extLst>
              <a:ext uri="{FF2B5EF4-FFF2-40B4-BE49-F238E27FC236}">
                <a16:creationId xmlns:a16="http://schemas.microsoft.com/office/drawing/2014/main" id="{0C605E66-D0F3-4945-A9E8-0F0B64F0DF55}"/>
              </a:ext>
            </a:extLst>
          </p:cNvPr>
          <p:cNvSpPr txBox="1"/>
          <p:nvPr/>
        </p:nvSpPr>
        <p:spPr>
          <a:xfrm>
            <a:off x="4792588" y="4755426"/>
            <a:ext cx="1668656" cy="646331"/>
          </a:xfrm>
          <a:prstGeom prst="rect">
            <a:avLst/>
          </a:prstGeom>
          <a:noFill/>
        </p:spPr>
        <p:txBody>
          <a:bodyPr wrap="square" rtlCol="0">
            <a:spAutoFit/>
          </a:bodyPr>
          <a:lstStyle/>
          <a:p>
            <a:r>
              <a:rPr kumimoji="1" lang="ja-JP" altLang="en-US" dirty="0">
                <a:solidFill>
                  <a:schemeClr val="bg2">
                    <a:lumMod val="50000"/>
                  </a:schemeClr>
                </a:solidFill>
              </a:rPr>
              <a:t>・呼び出し</a:t>
            </a:r>
            <a:endParaRPr kumimoji="1" lang="en-US" altLang="ja-JP" dirty="0">
              <a:solidFill>
                <a:schemeClr val="bg2">
                  <a:lumMod val="50000"/>
                </a:schemeClr>
              </a:solidFill>
            </a:endParaRPr>
          </a:p>
          <a:p>
            <a:r>
              <a:rPr kumimoji="1" lang="ja-JP" altLang="en-US" dirty="0">
                <a:solidFill>
                  <a:schemeClr val="bg2">
                    <a:lumMod val="50000"/>
                  </a:schemeClr>
                </a:solidFill>
              </a:rPr>
              <a:t>・必要なデータ</a:t>
            </a:r>
          </a:p>
        </p:txBody>
      </p:sp>
      <p:sp>
        <p:nvSpPr>
          <p:cNvPr id="68" name="テキスト ボックス 67">
            <a:extLst>
              <a:ext uri="{FF2B5EF4-FFF2-40B4-BE49-F238E27FC236}">
                <a16:creationId xmlns:a16="http://schemas.microsoft.com/office/drawing/2014/main" id="{49EC80BC-10D5-4792-93D0-610BFEB9C71F}"/>
              </a:ext>
            </a:extLst>
          </p:cNvPr>
          <p:cNvSpPr txBox="1"/>
          <p:nvPr/>
        </p:nvSpPr>
        <p:spPr>
          <a:xfrm>
            <a:off x="5157851" y="4306577"/>
            <a:ext cx="1262824" cy="369332"/>
          </a:xfrm>
          <a:prstGeom prst="rect">
            <a:avLst/>
          </a:prstGeom>
          <a:noFill/>
        </p:spPr>
        <p:txBody>
          <a:bodyPr wrap="square" rtlCol="0">
            <a:spAutoFit/>
          </a:bodyPr>
          <a:lstStyle/>
          <a:p>
            <a:r>
              <a:rPr kumimoji="1" lang="ja-JP" altLang="en-US" dirty="0">
                <a:solidFill>
                  <a:srgbClr val="00B050"/>
                </a:solidFill>
              </a:rPr>
              <a:t>受信データ</a:t>
            </a:r>
            <a:endParaRPr kumimoji="1" lang="en-US" altLang="ja-JP" dirty="0">
              <a:solidFill>
                <a:srgbClr val="00B050"/>
              </a:solidFill>
            </a:endParaRPr>
          </a:p>
        </p:txBody>
      </p:sp>
      <p:sp>
        <p:nvSpPr>
          <p:cNvPr id="71" name="テキスト ボックス 70">
            <a:extLst>
              <a:ext uri="{FF2B5EF4-FFF2-40B4-BE49-F238E27FC236}">
                <a16:creationId xmlns:a16="http://schemas.microsoft.com/office/drawing/2014/main" id="{20F52B87-E88C-4625-9C43-C91B3E21353F}"/>
              </a:ext>
            </a:extLst>
          </p:cNvPr>
          <p:cNvSpPr txBox="1"/>
          <p:nvPr/>
        </p:nvSpPr>
        <p:spPr>
          <a:xfrm>
            <a:off x="6635890" y="3793194"/>
            <a:ext cx="1668656" cy="646331"/>
          </a:xfrm>
          <a:prstGeom prst="rect">
            <a:avLst/>
          </a:prstGeom>
          <a:noFill/>
        </p:spPr>
        <p:txBody>
          <a:bodyPr wrap="square" rtlCol="0">
            <a:spAutoFit/>
          </a:bodyPr>
          <a:lstStyle/>
          <a:p>
            <a:r>
              <a:rPr kumimoji="1" lang="ja-JP" altLang="en-US" dirty="0">
                <a:solidFill>
                  <a:srgbClr val="00B050"/>
                </a:solidFill>
              </a:rPr>
              <a:t>・呼び出し</a:t>
            </a:r>
            <a:endParaRPr kumimoji="1" lang="en-US" altLang="ja-JP" dirty="0">
              <a:solidFill>
                <a:srgbClr val="00B050"/>
              </a:solidFill>
            </a:endParaRPr>
          </a:p>
          <a:p>
            <a:r>
              <a:rPr kumimoji="1" lang="ja-JP" altLang="en-US" dirty="0">
                <a:solidFill>
                  <a:srgbClr val="00B050"/>
                </a:solidFill>
              </a:rPr>
              <a:t>・送信データ</a:t>
            </a:r>
          </a:p>
        </p:txBody>
      </p:sp>
      <p:grpSp>
        <p:nvGrpSpPr>
          <p:cNvPr id="74" name="グループ化 73">
            <a:extLst>
              <a:ext uri="{FF2B5EF4-FFF2-40B4-BE49-F238E27FC236}">
                <a16:creationId xmlns:a16="http://schemas.microsoft.com/office/drawing/2014/main" id="{9E4755FA-3311-45F6-88AC-09201CD1FDB8}"/>
              </a:ext>
            </a:extLst>
          </p:cNvPr>
          <p:cNvGrpSpPr/>
          <p:nvPr/>
        </p:nvGrpSpPr>
        <p:grpSpPr>
          <a:xfrm>
            <a:off x="9809120" y="1990244"/>
            <a:ext cx="2279374" cy="1099897"/>
            <a:chOff x="9352963" y="2069135"/>
            <a:chExt cx="2279374" cy="1099897"/>
          </a:xfrm>
        </p:grpSpPr>
        <p:sp>
          <p:nvSpPr>
            <p:cNvPr id="72" name="フローチャート: 磁気ディスク 71">
              <a:extLst>
                <a:ext uri="{FF2B5EF4-FFF2-40B4-BE49-F238E27FC236}">
                  <a16:creationId xmlns:a16="http://schemas.microsoft.com/office/drawing/2014/main" id="{DA98104C-62CC-40F3-861E-0AD29605B523}"/>
                </a:ext>
              </a:extLst>
            </p:cNvPr>
            <p:cNvSpPr/>
            <p:nvPr/>
          </p:nvSpPr>
          <p:spPr>
            <a:xfrm>
              <a:off x="9501809" y="2069135"/>
              <a:ext cx="1981682" cy="109989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EDFFEB32-532E-4B88-BA5A-E3AB3B26E6CA}"/>
                </a:ext>
              </a:extLst>
            </p:cNvPr>
            <p:cNvSpPr txBox="1"/>
            <p:nvPr/>
          </p:nvSpPr>
          <p:spPr>
            <a:xfrm>
              <a:off x="9352963" y="2439847"/>
              <a:ext cx="2279374" cy="461665"/>
            </a:xfrm>
            <a:prstGeom prst="rect">
              <a:avLst/>
            </a:prstGeom>
            <a:noFill/>
          </p:spPr>
          <p:txBody>
            <a:bodyPr wrap="square" rtlCol="0">
              <a:spAutoFit/>
            </a:bodyPr>
            <a:lstStyle/>
            <a:p>
              <a:pPr algn="ctr"/>
              <a:r>
                <a:rPr kumimoji="1" lang="ja-JP" altLang="en-US" sz="2400" dirty="0"/>
                <a:t>データベース</a:t>
              </a:r>
            </a:p>
          </p:txBody>
        </p:sp>
      </p:grpSp>
      <p:grpSp>
        <p:nvGrpSpPr>
          <p:cNvPr id="77" name="グループ化 76">
            <a:extLst>
              <a:ext uri="{FF2B5EF4-FFF2-40B4-BE49-F238E27FC236}">
                <a16:creationId xmlns:a16="http://schemas.microsoft.com/office/drawing/2014/main" id="{3BFE999D-F566-4F84-9319-E9A9698A5562}"/>
              </a:ext>
            </a:extLst>
          </p:cNvPr>
          <p:cNvGrpSpPr/>
          <p:nvPr/>
        </p:nvGrpSpPr>
        <p:grpSpPr>
          <a:xfrm>
            <a:off x="10385243" y="4939239"/>
            <a:ext cx="1447138" cy="1410310"/>
            <a:chOff x="9914348" y="4464917"/>
            <a:chExt cx="1447138" cy="1410310"/>
          </a:xfrm>
        </p:grpSpPr>
        <p:pic>
          <p:nvPicPr>
            <p:cNvPr id="75" name="図 74" descr="回路 が含まれている画像&#10;&#10;自動的に生成された説明">
              <a:extLst>
                <a:ext uri="{FF2B5EF4-FFF2-40B4-BE49-F238E27FC236}">
                  <a16:creationId xmlns:a16="http://schemas.microsoft.com/office/drawing/2014/main" id="{A093FE7D-8CDD-4C07-B3A7-B3259774B4E9}"/>
                </a:ext>
              </a:extLst>
            </p:cNvPr>
            <p:cNvPicPr>
              <a:picLocks noChangeAspect="1"/>
            </p:cNvPicPr>
            <p:nvPr/>
          </p:nvPicPr>
          <p:blipFill rotWithShape="1">
            <a:blip r:embed="rId3">
              <a:extLst>
                <a:ext uri="{28A0092B-C50C-407E-A947-70E740481C1C}">
                  <a14:useLocalDpi xmlns:a14="http://schemas.microsoft.com/office/drawing/2010/main" val="0"/>
                </a:ext>
              </a:extLst>
            </a:blip>
            <a:srcRect l="20370" t="37101" r="18309" b="30048"/>
            <a:stretch/>
          </p:blipFill>
          <p:spPr>
            <a:xfrm>
              <a:off x="9914348" y="4464917"/>
              <a:ext cx="1447138" cy="1033670"/>
            </a:xfrm>
            <a:prstGeom prst="rect">
              <a:avLst/>
            </a:prstGeom>
          </p:spPr>
        </p:pic>
        <p:sp>
          <p:nvSpPr>
            <p:cNvPr id="76" name="テキスト ボックス 75">
              <a:extLst>
                <a:ext uri="{FF2B5EF4-FFF2-40B4-BE49-F238E27FC236}">
                  <a16:creationId xmlns:a16="http://schemas.microsoft.com/office/drawing/2014/main" id="{AE51555D-F747-4311-B3FF-780602234888}"/>
                </a:ext>
              </a:extLst>
            </p:cNvPr>
            <p:cNvSpPr txBox="1"/>
            <p:nvPr/>
          </p:nvSpPr>
          <p:spPr>
            <a:xfrm>
              <a:off x="9981904" y="5505895"/>
              <a:ext cx="1312025" cy="369332"/>
            </a:xfrm>
            <a:prstGeom prst="rect">
              <a:avLst/>
            </a:prstGeom>
            <a:noFill/>
          </p:spPr>
          <p:txBody>
            <a:bodyPr wrap="square" rtlCol="0">
              <a:spAutoFit/>
            </a:bodyPr>
            <a:lstStyle/>
            <a:p>
              <a:pPr algn="ctr"/>
              <a:r>
                <a:rPr kumimoji="1" lang="ja-JP" altLang="en-US" dirty="0"/>
                <a:t>ユーザ</a:t>
              </a:r>
            </a:p>
          </p:txBody>
        </p:sp>
      </p:grpSp>
      <p:cxnSp>
        <p:nvCxnSpPr>
          <p:cNvPr id="79" name="直線矢印コネクタ 78">
            <a:extLst>
              <a:ext uri="{FF2B5EF4-FFF2-40B4-BE49-F238E27FC236}">
                <a16:creationId xmlns:a16="http://schemas.microsoft.com/office/drawing/2014/main" id="{F69F5427-CA39-48E2-8630-FE71749D1926}"/>
              </a:ext>
            </a:extLst>
          </p:cNvPr>
          <p:cNvCxnSpPr>
            <a:cxnSpLocks/>
            <a:endCxn id="75" idx="1"/>
          </p:cNvCxnSpPr>
          <p:nvPr/>
        </p:nvCxnSpPr>
        <p:spPr>
          <a:xfrm>
            <a:off x="8536567" y="5456074"/>
            <a:ext cx="18486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7D5E158B-7C32-4CD9-8696-C4B97FBC1709}"/>
              </a:ext>
            </a:extLst>
          </p:cNvPr>
          <p:cNvCxnSpPr/>
          <p:nvPr/>
        </p:nvCxnSpPr>
        <p:spPr>
          <a:xfrm flipH="1">
            <a:off x="8536567" y="5764696"/>
            <a:ext cx="18486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9226147C-2011-485B-B58E-21F12C46CD8D}"/>
              </a:ext>
            </a:extLst>
          </p:cNvPr>
          <p:cNvSpPr txBox="1"/>
          <p:nvPr/>
        </p:nvSpPr>
        <p:spPr>
          <a:xfrm>
            <a:off x="8859078" y="5078591"/>
            <a:ext cx="1387017" cy="369332"/>
          </a:xfrm>
          <a:prstGeom prst="rect">
            <a:avLst/>
          </a:prstGeom>
          <a:noFill/>
        </p:spPr>
        <p:txBody>
          <a:bodyPr wrap="square" rtlCol="0">
            <a:spAutoFit/>
          </a:bodyPr>
          <a:lstStyle/>
          <a:p>
            <a:pPr algn="ctr"/>
            <a:r>
              <a:rPr kumimoji="1" lang="ja-JP" altLang="en-US" dirty="0"/>
              <a:t>送信データ</a:t>
            </a:r>
          </a:p>
        </p:txBody>
      </p:sp>
      <p:sp>
        <p:nvSpPr>
          <p:cNvPr id="84" name="テキスト ボックス 83">
            <a:extLst>
              <a:ext uri="{FF2B5EF4-FFF2-40B4-BE49-F238E27FC236}">
                <a16:creationId xmlns:a16="http://schemas.microsoft.com/office/drawing/2014/main" id="{EA7ACCC6-C3AD-4134-ACAF-BC5018805370}"/>
              </a:ext>
            </a:extLst>
          </p:cNvPr>
          <p:cNvSpPr txBox="1"/>
          <p:nvPr/>
        </p:nvSpPr>
        <p:spPr>
          <a:xfrm>
            <a:off x="8892856" y="5799651"/>
            <a:ext cx="1387017" cy="369332"/>
          </a:xfrm>
          <a:prstGeom prst="rect">
            <a:avLst/>
          </a:prstGeom>
          <a:noFill/>
        </p:spPr>
        <p:txBody>
          <a:bodyPr wrap="square" rtlCol="0">
            <a:spAutoFit/>
          </a:bodyPr>
          <a:lstStyle/>
          <a:p>
            <a:pPr algn="ctr"/>
            <a:r>
              <a:rPr kumimoji="1" lang="ja-JP" altLang="en-US" dirty="0"/>
              <a:t>受信データ</a:t>
            </a:r>
          </a:p>
        </p:txBody>
      </p:sp>
      <p:cxnSp>
        <p:nvCxnSpPr>
          <p:cNvPr id="86" name="コネクタ: カギ線 85">
            <a:extLst>
              <a:ext uri="{FF2B5EF4-FFF2-40B4-BE49-F238E27FC236}">
                <a16:creationId xmlns:a16="http://schemas.microsoft.com/office/drawing/2014/main" id="{F56702EB-2469-4318-B220-273B7F03CCD3}"/>
              </a:ext>
            </a:extLst>
          </p:cNvPr>
          <p:cNvCxnSpPr>
            <a:cxnSpLocks/>
          </p:cNvCxnSpPr>
          <p:nvPr/>
        </p:nvCxnSpPr>
        <p:spPr>
          <a:xfrm flipV="1">
            <a:off x="5157851" y="2735475"/>
            <a:ext cx="4800115" cy="822639"/>
          </a:xfrm>
          <a:prstGeom prst="bentConnector3">
            <a:avLst>
              <a:gd name="adj1" fmla="val 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7B3594AC-0274-47C7-BB5F-34FBC77320EA}"/>
              </a:ext>
            </a:extLst>
          </p:cNvPr>
          <p:cNvSpPr txBox="1"/>
          <p:nvPr/>
        </p:nvSpPr>
        <p:spPr>
          <a:xfrm>
            <a:off x="6635890" y="2400634"/>
            <a:ext cx="1974256" cy="369332"/>
          </a:xfrm>
          <a:prstGeom prst="rect">
            <a:avLst/>
          </a:prstGeom>
          <a:noFill/>
        </p:spPr>
        <p:txBody>
          <a:bodyPr wrap="square" rtlCol="0">
            <a:spAutoFit/>
          </a:bodyPr>
          <a:lstStyle/>
          <a:p>
            <a:pPr algn="ctr"/>
            <a:r>
              <a:rPr kumimoji="1" lang="ja-JP" altLang="en-US" dirty="0"/>
              <a:t>センシングデータ</a:t>
            </a:r>
          </a:p>
        </p:txBody>
      </p:sp>
      <p:sp>
        <p:nvSpPr>
          <p:cNvPr id="5" name="吹き出し: 四角形 4">
            <a:extLst>
              <a:ext uri="{FF2B5EF4-FFF2-40B4-BE49-F238E27FC236}">
                <a16:creationId xmlns:a16="http://schemas.microsoft.com/office/drawing/2014/main" id="{ED5CF93F-35DC-448C-B714-2FF1D21C98E0}"/>
              </a:ext>
            </a:extLst>
          </p:cNvPr>
          <p:cNvSpPr/>
          <p:nvPr/>
        </p:nvSpPr>
        <p:spPr>
          <a:xfrm rot="10800000">
            <a:off x="9738342" y="3543495"/>
            <a:ext cx="2026482" cy="903425"/>
          </a:xfrm>
          <a:prstGeom prst="wedgeRectCallout">
            <a:avLst>
              <a:gd name="adj1" fmla="val -19221"/>
              <a:gd name="adj2" fmla="val 9227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8A41DCE-FC4F-48BC-BAB8-CF4F215BF5D7}"/>
              </a:ext>
            </a:extLst>
          </p:cNvPr>
          <p:cNvSpPr txBox="1"/>
          <p:nvPr/>
        </p:nvSpPr>
        <p:spPr>
          <a:xfrm>
            <a:off x="9638752" y="3566042"/>
            <a:ext cx="2291542" cy="923330"/>
          </a:xfrm>
          <a:prstGeom prst="rect">
            <a:avLst/>
          </a:prstGeom>
          <a:noFill/>
        </p:spPr>
        <p:txBody>
          <a:bodyPr wrap="square" rtlCol="0">
            <a:spAutoFit/>
          </a:bodyPr>
          <a:lstStyle/>
          <a:p>
            <a:r>
              <a:rPr kumimoji="1" lang="ja-JP" altLang="en-US" dirty="0"/>
              <a:t>ユーザ</a:t>
            </a:r>
            <a:r>
              <a:rPr kumimoji="1" lang="en-US" altLang="ja-JP" dirty="0"/>
              <a:t>1</a:t>
            </a:r>
            <a:r>
              <a:rPr kumimoji="1" lang="ja-JP" altLang="en-US" dirty="0"/>
              <a:t>：　テーブル</a:t>
            </a:r>
            <a:r>
              <a:rPr kumimoji="1" lang="en-US" altLang="ja-JP" dirty="0"/>
              <a:t>1</a:t>
            </a:r>
          </a:p>
          <a:p>
            <a:r>
              <a:rPr kumimoji="1" lang="ja-JP" altLang="en-US" dirty="0"/>
              <a:t>ユーザ</a:t>
            </a:r>
            <a:r>
              <a:rPr kumimoji="1" lang="en-US" altLang="ja-JP" dirty="0"/>
              <a:t>2</a:t>
            </a:r>
            <a:r>
              <a:rPr kumimoji="1" lang="ja-JP" altLang="en-US" dirty="0"/>
              <a:t>：　テーブル</a:t>
            </a:r>
            <a:r>
              <a:rPr kumimoji="1" lang="en-US" altLang="ja-JP" dirty="0"/>
              <a:t>2</a:t>
            </a:r>
          </a:p>
          <a:p>
            <a:r>
              <a:rPr kumimoji="1" lang="ja-JP" altLang="en-US" dirty="0"/>
              <a:t>ユーザ</a:t>
            </a:r>
            <a:r>
              <a:rPr kumimoji="1" lang="en-US" altLang="ja-JP" dirty="0"/>
              <a:t>3</a:t>
            </a:r>
            <a:r>
              <a:rPr kumimoji="1" lang="ja-JP" altLang="en-US" dirty="0"/>
              <a:t>：　テーブル</a:t>
            </a:r>
            <a:r>
              <a:rPr kumimoji="1" lang="en-US" altLang="ja-JP" dirty="0"/>
              <a:t>3</a:t>
            </a:r>
            <a:endParaRPr kumimoji="1" lang="ja-JP" altLang="en-US" dirty="0"/>
          </a:p>
        </p:txBody>
      </p:sp>
    </p:spTree>
    <p:extLst>
      <p:ext uri="{BB962C8B-B14F-4D97-AF65-F5344CB8AC3E}">
        <p14:creationId xmlns:p14="http://schemas.microsoft.com/office/powerpoint/2010/main" val="3516336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8.</a:t>
            </a:r>
            <a:r>
              <a:rPr lang="ja-JP" altLang="en-US" dirty="0"/>
              <a:t>検証</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10</a:t>
            </a:fld>
            <a:endParaRPr kumimoji="1" lang="ja-JP" altLang="en-US"/>
          </a:p>
        </p:txBody>
      </p:sp>
      <p:pic>
        <p:nvPicPr>
          <p:cNvPr id="5" name="図 4" descr="ダイアグラム&#10;&#10;自動的に生成された説明">
            <a:extLst>
              <a:ext uri="{FF2B5EF4-FFF2-40B4-BE49-F238E27FC236}">
                <a16:creationId xmlns:a16="http://schemas.microsoft.com/office/drawing/2014/main" id="{1025A1C5-9CE2-40C2-978A-CCBEE71ED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583" y="1941781"/>
            <a:ext cx="7668592" cy="4313583"/>
          </a:xfrm>
          <a:prstGeom prst="rect">
            <a:avLst/>
          </a:prstGeom>
        </p:spPr>
      </p:pic>
    </p:spTree>
    <p:extLst>
      <p:ext uri="{BB962C8B-B14F-4D97-AF65-F5344CB8AC3E}">
        <p14:creationId xmlns:p14="http://schemas.microsoft.com/office/powerpoint/2010/main" val="314065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8.</a:t>
            </a:r>
            <a:r>
              <a:rPr lang="ja-JP" altLang="en-US" dirty="0"/>
              <a:t>検証</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11</a:t>
            </a:fld>
            <a:endParaRPr kumimoji="1" lang="ja-JP" altLang="en-US"/>
          </a:p>
        </p:txBody>
      </p:sp>
      <p:sp>
        <p:nvSpPr>
          <p:cNvPr id="14" name="テキスト ボックス 13">
            <a:extLst>
              <a:ext uri="{FF2B5EF4-FFF2-40B4-BE49-F238E27FC236}">
                <a16:creationId xmlns:a16="http://schemas.microsoft.com/office/drawing/2014/main" id="{DBD57D30-56EB-464D-ADAC-F31BA94381C7}"/>
              </a:ext>
            </a:extLst>
          </p:cNvPr>
          <p:cNvSpPr txBox="1"/>
          <p:nvPr/>
        </p:nvSpPr>
        <p:spPr>
          <a:xfrm>
            <a:off x="490330" y="1856537"/>
            <a:ext cx="4494931" cy="584775"/>
          </a:xfrm>
          <a:prstGeom prst="rect">
            <a:avLst/>
          </a:prstGeom>
          <a:noFill/>
        </p:spPr>
        <p:txBody>
          <a:bodyPr wrap="square" rtlCol="0">
            <a:spAutoFit/>
          </a:bodyPr>
          <a:lstStyle/>
          <a:p>
            <a:r>
              <a:rPr kumimoji="1" lang="ja-JP" altLang="en-US" sz="3200" dirty="0"/>
              <a:t>検証の方法</a:t>
            </a:r>
            <a:endParaRPr kumimoji="1" lang="en-US" altLang="ja-JP" sz="3200" dirty="0"/>
          </a:p>
        </p:txBody>
      </p:sp>
      <p:sp>
        <p:nvSpPr>
          <p:cNvPr id="6" name="テキスト ボックス 5">
            <a:extLst>
              <a:ext uri="{FF2B5EF4-FFF2-40B4-BE49-F238E27FC236}">
                <a16:creationId xmlns:a16="http://schemas.microsoft.com/office/drawing/2014/main" id="{14B7B069-C432-477B-BD1D-AB27991D5598}"/>
              </a:ext>
            </a:extLst>
          </p:cNvPr>
          <p:cNvSpPr txBox="1"/>
          <p:nvPr/>
        </p:nvSpPr>
        <p:spPr>
          <a:xfrm>
            <a:off x="1296063" y="3029160"/>
            <a:ext cx="1063089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各パラメータに適当な値を代入して、サーバの演算を確認する。</a:t>
            </a:r>
            <a:endParaRPr kumimoji="1" lang="en-US" altLang="ja-JP" sz="2800" dirty="0"/>
          </a:p>
        </p:txBody>
      </p:sp>
      <p:sp>
        <p:nvSpPr>
          <p:cNvPr id="8" name="テキスト ボックス 7">
            <a:extLst>
              <a:ext uri="{FF2B5EF4-FFF2-40B4-BE49-F238E27FC236}">
                <a16:creationId xmlns:a16="http://schemas.microsoft.com/office/drawing/2014/main" id="{55C6DA6D-FB44-431A-8BCE-A1BF879A26A8}"/>
              </a:ext>
            </a:extLst>
          </p:cNvPr>
          <p:cNvSpPr txBox="1"/>
          <p:nvPr/>
        </p:nvSpPr>
        <p:spPr>
          <a:xfrm>
            <a:off x="815006" y="2501036"/>
            <a:ext cx="4494931" cy="584775"/>
          </a:xfrm>
          <a:prstGeom prst="rect">
            <a:avLst/>
          </a:prstGeom>
          <a:noFill/>
        </p:spPr>
        <p:txBody>
          <a:bodyPr wrap="square" rtlCol="0">
            <a:spAutoFit/>
          </a:bodyPr>
          <a:lstStyle/>
          <a:p>
            <a:r>
              <a:rPr kumimoji="1" lang="en-US" altLang="ja-JP" sz="3200" dirty="0"/>
              <a:t>(</a:t>
            </a:r>
            <a:r>
              <a:rPr kumimoji="1" lang="ja-JP" altLang="en-US" sz="3200" dirty="0"/>
              <a:t>サーバの機能の検証</a:t>
            </a:r>
            <a:r>
              <a:rPr kumimoji="1" lang="en-US" altLang="ja-JP" sz="3200" dirty="0"/>
              <a:t>)</a:t>
            </a:r>
          </a:p>
        </p:txBody>
      </p:sp>
      <p:sp>
        <p:nvSpPr>
          <p:cNvPr id="9" name="テキスト ボックス 8">
            <a:extLst>
              <a:ext uri="{FF2B5EF4-FFF2-40B4-BE49-F238E27FC236}">
                <a16:creationId xmlns:a16="http://schemas.microsoft.com/office/drawing/2014/main" id="{F4C69619-E8A6-465A-9F72-CF42F175C109}"/>
              </a:ext>
            </a:extLst>
          </p:cNvPr>
          <p:cNvSpPr txBox="1"/>
          <p:nvPr/>
        </p:nvSpPr>
        <p:spPr>
          <a:xfrm>
            <a:off x="815005" y="3621379"/>
            <a:ext cx="4494931" cy="584775"/>
          </a:xfrm>
          <a:prstGeom prst="rect">
            <a:avLst/>
          </a:prstGeom>
          <a:noFill/>
        </p:spPr>
        <p:txBody>
          <a:bodyPr wrap="square" rtlCol="0">
            <a:spAutoFit/>
          </a:bodyPr>
          <a:lstStyle/>
          <a:p>
            <a:r>
              <a:rPr kumimoji="1" lang="en-US" altLang="ja-JP" sz="3200" dirty="0"/>
              <a:t>(</a:t>
            </a:r>
            <a:r>
              <a:rPr kumimoji="1" lang="ja-JP" altLang="en-US" sz="3200" dirty="0"/>
              <a:t>システムの検証</a:t>
            </a:r>
            <a:r>
              <a:rPr kumimoji="1" lang="en-US" altLang="ja-JP" sz="3200" dirty="0"/>
              <a:t>)</a:t>
            </a:r>
          </a:p>
        </p:txBody>
      </p:sp>
      <p:sp>
        <p:nvSpPr>
          <p:cNvPr id="10" name="テキスト ボックス 9">
            <a:extLst>
              <a:ext uri="{FF2B5EF4-FFF2-40B4-BE49-F238E27FC236}">
                <a16:creationId xmlns:a16="http://schemas.microsoft.com/office/drawing/2014/main" id="{14E8C9C8-6C03-41EB-97FB-691AC33953F4}"/>
              </a:ext>
            </a:extLst>
          </p:cNvPr>
          <p:cNvSpPr txBox="1"/>
          <p:nvPr/>
        </p:nvSpPr>
        <p:spPr>
          <a:xfrm>
            <a:off x="1296063" y="4181223"/>
            <a:ext cx="10630894" cy="523220"/>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t>3</a:t>
            </a:r>
            <a:r>
              <a:rPr kumimoji="1" lang="ja-JP" altLang="en-US" sz="2800" dirty="0"/>
              <a:t>台の</a:t>
            </a:r>
            <a:r>
              <a:rPr kumimoji="1" lang="en-US" altLang="ja-JP" sz="2800" dirty="0" err="1"/>
              <a:t>Arudino</a:t>
            </a:r>
            <a:r>
              <a:rPr kumimoji="1" lang="ja-JP" altLang="en-US" sz="2800" dirty="0"/>
              <a:t>が毎分</a:t>
            </a:r>
            <a:r>
              <a:rPr kumimoji="1" lang="en-US" altLang="ja-JP" sz="2800" dirty="0"/>
              <a:t>0</a:t>
            </a:r>
            <a:r>
              <a:rPr kumimoji="1" lang="ja-JP" altLang="en-US" sz="2800" dirty="0"/>
              <a:t>秒になると、同時に認証要請を送信する。</a:t>
            </a:r>
            <a:endParaRPr kumimoji="1" lang="en-US" altLang="ja-JP" sz="2800" dirty="0"/>
          </a:p>
        </p:txBody>
      </p:sp>
      <p:sp>
        <p:nvSpPr>
          <p:cNvPr id="11" name="テキスト ボックス 10">
            <a:extLst>
              <a:ext uri="{FF2B5EF4-FFF2-40B4-BE49-F238E27FC236}">
                <a16:creationId xmlns:a16="http://schemas.microsoft.com/office/drawing/2014/main" id="{4AFC778F-BD81-4FBF-987E-B0FC03BDF40A}"/>
              </a:ext>
            </a:extLst>
          </p:cNvPr>
          <p:cNvSpPr txBox="1"/>
          <p:nvPr/>
        </p:nvSpPr>
        <p:spPr>
          <a:xfrm>
            <a:off x="1296063" y="4717616"/>
            <a:ext cx="10630894" cy="954107"/>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認証および暗号化通信を各</a:t>
            </a:r>
            <a:r>
              <a:rPr kumimoji="1" lang="en-US" altLang="ja-JP" sz="2800" dirty="0" err="1"/>
              <a:t>Arudino</a:t>
            </a:r>
            <a:r>
              <a:rPr kumimoji="1" lang="ja-JP" altLang="en-US" sz="2800" dirty="0"/>
              <a:t>が</a:t>
            </a:r>
            <a:r>
              <a:rPr kumimoji="1" lang="en-US" altLang="ja-JP" sz="2800" dirty="0"/>
              <a:t>3</a:t>
            </a:r>
            <a:r>
              <a:rPr kumimoji="1" lang="ja-JP" altLang="en-US" sz="2800" dirty="0"/>
              <a:t>回行うと、コネクションを切断して通信を終了する。</a:t>
            </a:r>
            <a:endParaRPr kumimoji="1" lang="en-US" altLang="ja-JP" sz="2800" dirty="0"/>
          </a:p>
        </p:txBody>
      </p:sp>
    </p:spTree>
    <p:extLst>
      <p:ext uri="{BB962C8B-B14F-4D97-AF65-F5344CB8AC3E}">
        <p14:creationId xmlns:p14="http://schemas.microsoft.com/office/powerpoint/2010/main" val="258835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8.</a:t>
            </a:r>
            <a:r>
              <a:rPr lang="ja-JP" altLang="en-US" dirty="0"/>
              <a:t>検証</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12</a:t>
            </a:fld>
            <a:endParaRPr kumimoji="1" lang="ja-JP" altLang="en-US"/>
          </a:p>
        </p:txBody>
      </p:sp>
      <p:sp>
        <p:nvSpPr>
          <p:cNvPr id="14" name="テキスト ボックス 13">
            <a:extLst>
              <a:ext uri="{FF2B5EF4-FFF2-40B4-BE49-F238E27FC236}">
                <a16:creationId xmlns:a16="http://schemas.microsoft.com/office/drawing/2014/main" id="{DBD57D30-56EB-464D-ADAC-F31BA94381C7}"/>
              </a:ext>
            </a:extLst>
          </p:cNvPr>
          <p:cNvSpPr txBox="1"/>
          <p:nvPr/>
        </p:nvSpPr>
        <p:spPr>
          <a:xfrm>
            <a:off x="119269" y="1816780"/>
            <a:ext cx="4494931" cy="584775"/>
          </a:xfrm>
          <a:prstGeom prst="rect">
            <a:avLst/>
          </a:prstGeom>
          <a:noFill/>
        </p:spPr>
        <p:txBody>
          <a:bodyPr wrap="square" rtlCol="0">
            <a:spAutoFit/>
          </a:bodyPr>
          <a:lstStyle/>
          <a:p>
            <a:r>
              <a:rPr kumimoji="1" lang="ja-JP" altLang="en-US" sz="3200" dirty="0"/>
              <a:t>サーバの演算結果</a:t>
            </a:r>
            <a:endParaRPr kumimoji="1" lang="en-US" altLang="ja-JP" sz="3200" dirty="0"/>
          </a:p>
        </p:txBody>
      </p:sp>
      <p:pic>
        <p:nvPicPr>
          <p:cNvPr id="7" name="図 6" descr="テーブル&#10;&#10;中程度の精度で自動的に生成された説明">
            <a:extLst>
              <a:ext uri="{FF2B5EF4-FFF2-40B4-BE49-F238E27FC236}">
                <a16:creationId xmlns:a16="http://schemas.microsoft.com/office/drawing/2014/main" id="{3453F894-976B-4A65-9B83-EA5C9E5A3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4325" y="2364710"/>
            <a:ext cx="9824343" cy="4040861"/>
          </a:xfrm>
          <a:prstGeom prst="rect">
            <a:avLst/>
          </a:prstGeom>
        </p:spPr>
      </p:pic>
      <p:sp>
        <p:nvSpPr>
          <p:cNvPr id="3" name="正方形/長方形 2">
            <a:extLst>
              <a:ext uri="{FF2B5EF4-FFF2-40B4-BE49-F238E27FC236}">
                <a16:creationId xmlns:a16="http://schemas.microsoft.com/office/drawing/2014/main" id="{FC3DA6B4-BDF9-435F-929D-43A11E2BBA6B}"/>
              </a:ext>
            </a:extLst>
          </p:cNvPr>
          <p:cNvSpPr/>
          <p:nvPr/>
        </p:nvSpPr>
        <p:spPr>
          <a:xfrm>
            <a:off x="1894326" y="2401555"/>
            <a:ext cx="9824343" cy="1027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654D05F-CFAC-4CE5-906F-2848D68554A1}"/>
              </a:ext>
            </a:extLst>
          </p:cNvPr>
          <p:cNvSpPr txBox="1"/>
          <p:nvPr/>
        </p:nvSpPr>
        <p:spPr>
          <a:xfrm>
            <a:off x="323941" y="2374878"/>
            <a:ext cx="1570383" cy="646331"/>
          </a:xfrm>
          <a:prstGeom prst="rect">
            <a:avLst/>
          </a:prstGeom>
          <a:noFill/>
        </p:spPr>
        <p:txBody>
          <a:bodyPr wrap="square" rtlCol="0">
            <a:spAutoFit/>
          </a:bodyPr>
          <a:lstStyle/>
          <a:p>
            <a:pPr algn="ctr"/>
            <a:r>
              <a:rPr kumimoji="1" lang="ja-JP" altLang="en-US" dirty="0">
                <a:solidFill>
                  <a:srgbClr val="FF0000"/>
                </a:solidFill>
              </a:rPr>
              <a:t>次回認証情報</a:t>
            </a:r>
            <a:r>
              <a:rPr kumimoji="1" lang="en-US" altLang="ja-JP" dirty="0">
                <a:solidFill>
                  <a:srgbClr val="FF0000"/>
                </a:solidFill>
              </a:rPr>
              <a:t>A</a:t>
            </a:r>
            <a:r>
              <a:rPr kumimoji="1" lang="en-US" altLang="ja-JP" baseline="-25000" dirty="0">
                <a:solidFill>
                  <a:srgbClr val="FF0000"/>
                </a:solidFill>
              </a:rPr>
              <a:t>n+1</a:t>
            </a:r>
            <a:endParaRPr kumimoji="1" lang="ja-JP" altLang="en-US" baseline="-25000" dirty="0">
              <a:solidFill>
                <a:srgbClr val="FF0000"/>
              </a:solidFill>
            </a:endParaRPr>
          </a:p>
        </p:txBody>
      </p:sp>
      <p:sp>
        <p:nvSpPr>
          <p:cNvPr id="8" name="正方形/長方形 7">
            <a:extLst>
              <a:ext uri="{FF2B5EF4-FFF2-40B4-BE49-F238E27FC236}">
                <a16:creationId xmlns:a16="http://schemas.microsoft.com/office/drawing/2014/main" id="{73B89150-3B8A-455E-92C2-380776812FA9}"/>
              </a:ext>
            </a:extLst>
          </p:cNvPr>
          <p:cNvSpPr/>
          <p:nvPr/>
        </p:nvSpPr>
        <p:spPr>
          <a:xfrm>
            <a:off x="1894324" y="3172222"/>
            <a:ext cx="9824343" cy="102744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70C0"/>
              </a:solidFill>
            </a:endParaRPr>
          </a:p>
        </p:txBody>
      </p:sp>
      <p:sp>
        <p:nvSpPr>
          <p:cNvPr id="9" name="テキスト ボックス 8">
            <a:extLst>
              <a:ext uri="{FF2B5EF4-FFF2-40B4-BE49-F238E27FC236}">
                <a16:creationId xmlns:a16="http://schemas.microsoft.com/office/drawing/2014/main" id="{982EE866-2464-4F5F-9433-687678977A95}"/>
              </a:ext>
            </a:extLst>
          </p:cNvPr>
          <p:cNvSpPr txBox="1"/>
          <p:nvPr/>
        </p:nvSpPr>
        <p:spPr>
          <a:xfrm>
            <a:off x="323941" y="3478775"/>
            <a:ext cx="1570383" cy="646331"/>
          </a:xfrm>
          <a:prstGeom prst="rect">
            <a:avLst/>
          </a:prstGeom>
          <a:noFill/>
        </p:spPr>
        <p:txBody>
          <a:bodyPr wrap="square" rtlCol="0">
            <a:spAutoFit/>
          </a:bodyPr>
          <a:lstStyle/>
          <a:p>
            <a:pPr algn="ctr"/>
            <a:r>
              <a:rPr kumimoji="1" lang="ja-JP" altLang="en-US" dirty="0">
                <a:solidFill>
                  <a:srgbClr val="0070C0"/>
                </a:solidFill>
              </a:rPr>
              <a:t>送信情報</a:t>
            </a:r>
            <a:endParaRPr kumimoji="1" lang="en-US" altLang="ja-JP" dirty="0">
              <a:solidFill>
                <a:srgbClr val="0070C0"/>
              </a:solidFill>
            </a:endParaRPr>
          </a:p>
          <a:p>
            <a:pPr algn="ctr"/>
            <a:r>
              <a:rPr kumimoji="1" lang="en-US" altLang="ja-JP" dirty="0">
                <a:solidFill>
                  <a:srgbClr val="0070C0"/>
                </a:solidFill>
              </a:rPr>
              <a:t>α</a:t>
            </a:r>
            <a:endParaRPr kumimoji="1" lang="en-US" altLang="ja-JP" baseline="-25000" dirty="0">
              <a:solidFill>
                <a:srgbClr val="0070C0"/>
              </a:solidFill>
            </a:endParaRPr>
          </a:p>
        </p:txBody>
      </p:sp>
      <p:sp>
        <p:nvSpPr>
          <p:cNvPr id="10" name="正方形/長方形 9">
            <a:extLst>
              <a:ext uri="{FF2B5EF4-FFF2-40B4-BE49-F238E27FC236}">
                <a16:creationId xmlns:a16="http://schemas.microsoft.com/office/drawing/2014/main" id="{72F6FFB9-E98A-453F-8D9A-7178C45F99AB}"/>
              </a:ext>
            </a:extLst>
          </p:cNvPr>
          <p:cNvSpPr/>
          <p:nvPr/>
        </p:nvSpPr>
        <p:spPr>
          <a:xfrm>
            <a:off x="1894323" y="4212926"/>
            <a:ext cx="9824343" cy="112697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70C0"/>
              </a:solidFill>
            </a:endParaRPr>
          </a:p>
        </p:txBody>
      </p:sp>
      <p:sp>
        <p:nvSpPr>
          <p:cNvPr id="6" name="テキスト ボックス 5">
            <a:extLst>
              <a:ext uri="{FF2B5EF4-FFF2-40B4-BE49-F238E27FC236}">
                <a16:creationId xmlns:a16="http://schemas.microsoft.com/office/drawing/2014/main" id="{05FAA6FC-5137-471B-8564-1A6F8B3655E0}"/>
              </a:ext>
            </a:extLst>
          </p:cNvPr>
          <p:cNvSpPr txBox="1"/>
          <p:nvPr/>
        </p:nvSpPr>
        <p:spPr>
          <a:xfrm>
            <a:off x="323938" y="4385140"/>
            <a:ext cx="1570383" cy="646331"/>
          </a:xfrm>
          <a:prstGeom prst="rect">
            <a:avLst/>
          </a:prstGeom>
          <a:noFill/>
        </p:spPr>
        <p:txBody>
          <a:bodyPr wrap="square" rtlCol="0">
            <a:spAutoFit/>
          </a:bodyPr>
          <a:lstStyle/>
          <a:p>
            <a:pPr algn="ctr"/>
            <a:r>
              <a:rPr kumimoji="1" lang="ja-JP" altLang="en-US" dirty="0">
                <a:solidFill>
                  <a:srgbClr val="00B050"/>
                </a:solidFill>
              </a:rPr>
              <a:t>認証判定</a:t>
            </a:r>
            <a:endParaRPr kumimoji="1" lang="en-US" altLang="ja-JP" dirty="0">
              <a:solidFill>
                <a:srgbClr val="00B050"/>
              </a:solidFill>
            </a:endParaRPr>
          </a:p>
          <a:p>
            <a:pPr algn="ctr"/>
            <a:r>
              <a:rPr kumimoji="1" lang="en-US" altLang="ja-JP" dirty="0">
                <a:solidFill>
                  <a:srgbClr val="00B050"/>
                </a:solidFill>
              </a:rPr>
              <a:t>A</a:t>
            </a:r>
            <a:r>
              <a:rPr kumimoji="1" lang="en-US" altLang="ja-JP" baseline="-25000" dirty="0">
                <a:solidFill>
                  <a:srgbClr val="00B050"/>
                </a:solidFill>
              </a:rPr>
              <a:t>n+1</a:t>
            </a:r>
            <a:r>
              <a:rPr kumimoji="1" lang="ja-JP" altLang="en-US" baseline="-25000" dirty="0">
                <a:solidFill>
                  <a:srgbClr val="00B050"/>
                </a:solidFill>
              </a:rPr>
              <a:t>　</a:t>
            </a:r>
            <a:r>
              <a:rPr kumimoji="1" lang="en-US" altLang="ja-JP" dirty="0">
                <a:solidFill>
                  <a:srgbClr val="00B050"/>
                </a:solidFill>
              </a:rPr>
              <a:t>+</a:t>
            </a:r>
            <a:r>
              <a:rPr kumimoji="1" lang="ja-JP" altLang="en-US" dirty="0">
                <a:solidFill>
                  <a:srgbClr val="00B050"/>
                </a:solidFill>
              </a:rPr>
              <a:t>　</a:t>
            </a:r>
            <a:r>
              <a:rPr kumimoji="1" lang="en-US" altLang="ja-JP" dirty="0">
                <a:solidFill>
                  <a:srgbClr val="00B050"/>
                </a:solidFill>
              </a:rPr>
              <a:t>A</a:t>
            </a:r>
            <a:r>
              <a:rPr kumimoji="1" lang="en-US" altLang="ja-JP" baseline="-25000" dirty="0">
                <a:solidFill>
                  <a:srgbClr val="00B050"/>
                </a:solidFill>
              </a:rPr>
              <a:t>n</a:t>
            </a:r>
            <a:endParaRPr kumimoji="1" lang="ja-JP" altLang="en-US" baseline="-25000" dirty="0">
              <a:solidFill>
                <a:srgbClr val="00B050"/>
              </a:solidFill>
            </a:endParaRPr>
          </a:p>
        </p:txBody>
      </p:sp>
      <p:sp>
        <p:nvSpPr>
          <p:cNvPr id="15" name="正方形/長方形 14">
            <a:extLst>
              <a:ext uri="{FF2B5EF4-FFF2-40B4-BE49-F238E27FC236}">
                <a16:creationId xmlns:a16="http://schemas.microsoft.com/office/drawing/2014/main" id="{632AE701-9D60-4B9F-ABE0-E25F2DE55280}"/>
              </a:ext>
            </a:extLst>
          </p:cNvPr>
          <p:cNvSpPr/>
          <p:nvPr/>
        </p:nvSpPr>
        <p:spPr>
          <a:xfrm>
            <a:off x="1894323" y="5344427"/>
            <a:ext cx="9824343" cy="10878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0070C0"/>
              </a:solidFill>
            </a:endParaRPr>
          </a:p>
        </p:txBody>
      </p:sp>
      <p:sp>
        <p:nvSpPr>
          <p:cNvPr id="16" name="テキスト ボックス 15">
            <a:extLst>
              <a:ext uri="{FF2B5EF4-FFF2-40B4-BE49-F238E27FC236}">
                <a16:creationId xmlns:a16="http://schemas.microsoft.com/office/drawing/2014/main" id="{697374EF-BB06-4071-9264-D9B577F7EE36}"/>
              </a:ext>
            </a:extLst>
          </p:cNvPr>
          <p:cNvSpPr txBox="1"/>
          <p:nvPr/>
        </p:nvSpPr>
        <p:spPr>
          <a:xfrm>
            <a:off x="323938" y="5590289"/>
            <a:ext cx="1570383" cy="646331"/>
          </a:xfrm>
          <a:prstGeom prst="rect">
            <a:avLst/>
          </a:prstGeom>
          <a:noFill/>
        </p:spPr>
        <p:txBody>
          <a:bodyPr wrap="square" rtlCol="0">
            <a:spAutoFit/>
          </a:bodyPr>
          <a:lstStyle/>
          <a:p>
            <a:pPr algn="ctr"/>
            <a:r>
              <a:rPr kumimoji="1" lang="ja-JP" altLang="en-US" dirty="0">
                <a:solidFill>
                  <a:srgbClr val="FF0000"/>
                </a:solidFill>
              </a:rPr>
              <a:t>次回秘匿情報</a:t>
            </a:r>
            <a:r>
              <a:rPr kumimoji="1" lang="en-US" altLang="ja-JP" dirty="0">
                <a:solidFill>
                  <a:srgbClr val="FF0000"/>
                </a:solidFill>
              </a:rPr>
              <a:t>M</a:t>
            </a:r>
            <a:r>
              <a:rPr kumimoji="1" lang="en-US" altLang="ja-JP" baseline="-25000" dirty="0">
                <a:solidFill>
                  <a:srgbClr val="FF0000"/>
                </a:solidFill>
              </a:rPr>
              <a:t>n+1</a:t>
            </a:r>
            <a:endParaRPr kumimoji="1" lang="ja-JP" altLang="en-US" baseline="-25000" dirty="0">
              <a:solidFill>
                <a:srgbClr val="FF0000"/>
              </a:solidFill>
            </a:endParaRPr>
          </a:p>
        </p:txBody>
      </p:sp>
    </p:spTree>
    <p:extLst>
      <p:ext uri="{BB962C8B-B14F-4D97-AF65-F5344CB8AC3E}">
        <p14:creationId xmlns:p14="http://schemas.microsoft.com/office/powerpoint/2010/main" val="329367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8.</a:t>
            </a:r>
            <a:r>
              <a:rPr lang="ja-JP" altLang="en-US" dirty="0"/>
              <a:t>検証</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13</a:t>
            </a:fld>
            <a:endParaRPr kumimoji="1" lang="ja-JP" altLang="en-US"/>
          </a:p>
        </p:txBody>
      </p:sp>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B4B42B68-21DC-42E2-AC72-DE00FB871C90}"/>
              </a:ext>
            </a:extLst>
          </p:cNvPr>
          <p:cNvPicPr>
            <a:picLocks noChangeAspect="1"/>
          </p:cNvPicPr>
          <p:nvPr/>
        </p:nvPicPr>
        <p:blipFill rotWithShape="1">
          <a:blip r:embed="rId3">
            <a:extLst>
              <a:ext uri="{28A0092B-C50C-407E-A947-70E740481C1C}">
                <a14:useLocalDpi xmlns:a14="http://schemas.microsoft.com/office/drawing/2010/main" val="0"/>
              </a:ext>
            </a:extLst>
          </a:blip>
          <a:srcRect r="55059"/>
          <a:stretch/>
        </p:blipFill>
        <p:spPr>
          <a:xfrm>
            <a:off x="6504389" y="1816780"/>
            <a:ext cx="5349986" cy="3700267"/>
          </a:xfrm>
          <a:prstGeom prst="rect">
            <a:avLst/>
          </a:prstGeom>
        </p:spPr>
      </p:pic>
      <p:sp>
        <p:nvSpPr>
          <p:cNvPr id="12" name="テキスト ボックス 11">
            <a:extLst>
              <a:ext uri="{FF2B5EF4-FFF2-40B4-BE49-F238E27FC236}">
                <a16:creationId xmlns:a16="http://schemas.microsoft.com/office/drawing/2014/main" id="{1C5408CB-9101-4F37-99FA-7C4990A20B00}"/>
              </a:ext>
            </a:extLst>
          </p:cNvPr>
          <p:cNvSpPr txBox="1"/>
          <p:nvPr/>
        </p:nvSpPr>
        <p:spPr>
          <a:xfrm>
            <a:off x="508883" y="5536642"/>
            <a:ext cx="4825218" cy="461665"/>
          </a:xfrm>
          <a:prstGeom prst="rect">
            <a:avLst/>
          </a:prstGeom>
          <a:noFill/>
        </p:spPr>
        <p:txBody>
          <a:bodyPr wrap="square" rtlCol="0">
            <a:spAutoFit/>
          </a:bodyPr>
          <a:lstStyle/>
          <a:p>
            <a:pPr algn="ctr"/>
            <a:r>
              <a:rPr kumimoji="1" lang="en-US" altLang="ja-JP" sz="2400" dirty="0" err="1"/>
              <a:t>Arudino</a:t>
            </a:r>
            <a:r>
              <a:rPr kumimoji="1" lang="ja-JP" altLang="en-US" sz="2400" dirty="0"/>
              <a:t>の出力画面</a:t>
            </a:r>
            <a:endParaRPr kumimoji="1" lang="en-US" altLang="ja-JP" sz="2400" dirty="0"/>
          </a:p>
        </p:txBody>
      </p:sp>
      <p:sp>
        <p:nvSpPr>
          <p:cNvPr id="13" name="テキスト ボックス 12">
            <a:extLst>
              <a:ext uri="{FF2B5EF4-FFF2-40B4-BE49-F238E27FC236}">
                <a16:creationId xmlns:a16="http://schemas.microsoft.com/office/drawing/2014/main" id="{ACA42CD0-412E-463E-8099-671430C81566}"/>
              </a:ext>
            </a:extLst>
          </p:cNvPr>
          <p:cNvSpPr txBox="1"/>
          <p:nvPr/>
        </p:nvSpPr>
        <p:spPr>
          <a:xfrm>
            <a:off x="6387265" y="5536641"/>
            <a:ext cx="4825218" cy="461665"/>
          </a:xfrm>
          <a:prstGeom prst="rect">
            <a:avLst/>
          </a:prstGeom>
          <a:noFill/>
        </p:spPr>
        <p:txBody>
          <a:bodyPr wrap="square" rtlCol="0">
            <a:spAutoFit/>
          </a:bodyPr>
          <a:lstStyle/>
          <a:p>
            <a:pPr algn="ctr"/>
            <a:r>
              <a:rPr kumimoji="1" lang="en-US" altLang="ja-JP" sz="2400" dirty="0"/>
              <a:t>RASPBERRY PI</a:t>
            </a:r>
            <a:r>
              <a:rPr kumimoji="1" lang="ja-JP" altLang="en-US" sz="2400" dirty="0"/>
              <a:t>の出力画面</a:t>
            </a:r>
            <a:endParaRPr kumimoji="1" lang="en-US" altLang="ja-JP" sz="2400" dirty="0"/>
          </a:p>
        </p:txBody>
      </p:sp>
      <p:sp>
        <p:nvSpPr>
          <p:cNvPr id="14" name="テキスト ボックス 13">
            <a:extLst>
              <a:ext uri="{FF2B5EF4-FFF2-40B4-BE49-F238E27FC236}">
                <a16:creationId xmlns:a16="http://schemas.microsoft.com/office/drawing/2014/main" id="{DBD57D30-56EB-464D-ADAC-F31BA94381C7}"/>
              </a:ext>
            </a:extLst>
          </p:cNvPr>
          <p:cNvSpPr txBox="1"/>
          <p:nvPr/>
        </p:nvSpPr>
        <p:spPr>
          <a:xfrm>
            <a:off x="-211017" y="1816780"/>
            <a:ext cx="2993973" cy="584775"/>
          </a:xfrm>
          <a:prstGeom prst="rect">
            <a:avLst/>
          </a:prstGeom>
          <a:noFill/>
        </p:spPr>
        <p:txBody>
          <a:bodyPr wrap="square" rtlCol="0">
            <a:spAutoFit/>
          </a:bodyPr>
          <a:lstStyle/>
          <a:p>
            <a:pPr algn="ctr"/>
            <a:r>
              <a:rPr kumimoji="1" lang="ja-JP" altLang="en-US" sz="3200" dirty="0"/>
              <a:t>認証の結果</a:t>
            </a:r>
            <a:endParaRPr kumimoji="1" lang="en-US" altLang="ja-JP" sz="3200" dirty="0"/>
          </a:p>
        </p:txBody>
      </p:sp>
      <p:pic>
        <p:nvPicPr>
          <p:cNvPr id="5" name="図 4" descr="グラフィカル ユーザー インターフェイス, テキスト, アプリケーション, メール&#10;&#10;自動的に生成された説明">
            <a:extLst>
              <a:ext uri="{FF2B5EF4-FFF2-40B4-BE49-F238E27FC236}">
                <a16:creationId xmlns:a16="http://schemas.microsoft.com/office/drawing/2014/main" id="{47889F5C-69F9-4390-858B-E46FBF97A9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596" y="2401555"/>
            <a:ext cx="5757149" cy="3235859"/>
          </a:xfrm>
          <a:prstGeom prst="rect">
            <a:avLst/>
          </a:prstGeom>
        </p:spPr>
      </p:pic>
    </p:spTree>
    <p:extLst>
      <p:ext uri="{BB962C8B-B14F-4D97-AF65-F5344CB8AC3E}">
        <p14:creationId xmlns:p14="http://schemas.microsoft.com/office/powerpoint/2010/main" val="346236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8.</a:t>
            </a:r>
            <a:r>
              <a:rPr lang="ja-JP" altLang="en-US" dirty="0"/>
              <a:t>検証</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14</a:t>
            </a:fld>
            <a:endParaRPr kumimoji="1" lang="ja-JP" altLang="en-US"/>
          </a:p>
        </p:txBody>
      </p:sp>
      <p:sp>
        <p:nvSpPr>
          <p:cNvPr id="12" name="テキスト ボックス 11">
            <a:extLst>
              <a:ext uri="{FF2B5EF4-FFF2-40B4-BE49-F238E27FC236}">
                <a16:creationId xmlns:a16="http://schemas.microsoft.com/office/drawing/2014/main" id="{1C5408CB-9101-4F37-99FA-7C4990A20B00}"/>
              </a:ext>
            </a:extLst>
          </p:cNvPr>
          <p:cNvSpPr txBox="1"/>
          <p:nvPr/>
        </p:nvSpPr>
        <p:spPr>
          <a:xfrm>
            <a:off x="548640" y="5708394"/>
            <a:ext cx="4825218" cy="492443"/>
          </a:xfrm>
          <a:prstGeom prst="rect">
            <a:avLst/>
          </a:prstGeom>
          <a:noFill/>
        </p:spPr>
        <p:txBody>
          <a:bodyPr wrap="square" rtlCol="0">
            <a:spAutoFit/>
          </a:bodyPr>
          <a:lstStyle/>
          <a:p>
            <a:pPr algn="ctr"/>
            <a:r>
              <a:rPr kumimoji="1" lang="en-US" altLang="ja-JP" sz="2600" dirty="0" err="1"/>
              <a:t>Arudino</a:t>
            </a:r>
            <a:r>
              <a:rPr kumimoji="1" lang="ja-JP" altLang="en-US" sz="2600" dirty="0"/>
              <a:t>の出力画面</a:t>
            </a:r>
            <a:endParaRPr kumimoji="1" lang="en-US" altLang="ja-JP" sz="2600" dirty="0"/>
          </a:p>
        </p:txBody>
      </p:sp>
      <p:sp>
        <p:nvSpPr>
          <p:cNvPr id="13" name="テキスト ボックス 12">
            <a:extLst>
              <a:ext uri="{FF2B5EF4-FFF2-40B4-BE49-F238E27FC236}">
                <a16:creationId xmlns:a16="http://schemas.microsoft.com/office/drawing/2014/main" id="{ACA42CD0-412E-463E-8099-671430C81566}"/>
              </a:ext>
            </a:extLst>
          </p:cNvPr>
          <p:cNvSpPr txBox="1"/>
          <p:nvPr/>
        </p:nvSpPr>
        <p:spPr>
          <a:xfrm>
            <a:off x="6387265" y="5708393"/>
            <a:ext cx="4825218" cy="492443"/>
          </a:xfrm>
          <a:prstGeom prst="rect">
            <a:avLst/>
          </a:prstGeom>
          <a:noFill/>
        </p:spPr>
        <p:txBody>
          <a:bodyPr wrap="square" rtlCol="0">
            <a:spAutoFit/>
          </a:bodyPr>
          <a:lstStyle/>
          <a:p>
            <a:pPr algn="ctr"/>
            <a:r>
              <a:rPr kumimoji="1" lang="en-US" altLang="ja-JP" sz="2600" dirty="0"/>
              <a:t>RASPBERRY PI</a:t>
            </a:r>
            <a:r>
              <a:rPr kumimoji="1" lang="ja-JP" altLang="en-US" sz="2600"/>
              <a:t>の出力画面</a:t>
            </a:r>
            <a:endParaRPr kumimoji="1" lang="en-US" altLang="ja-JP" sz="2600" dirty="0"/>
          </a:p>
        </p:txBody>
      </p:sp>
      <p:sp>
        <p:nvSpPr>
          <p:cNvPr id="14" name="テキスト ボックス 13">
            <a:extLst>
              <a:ext uri="{FF2B5EF4-FFF2-40B4-BE49-F238E27FC236}">
                <a16:creationId xmlns:a16="http://schemas.microsoft.com/office/drawing/2014/main" id="{DBD57D30-56EB-464D-ADAC-F31BA94381C7}"/>
              </a:ext>
            </a:extLst>
          </p:cNvPr>
          <p:cNvSpPr txBox="1"/>
          <p:nvPr/>
        </p:nvSpPr>
        <p:spPr>
          <a:xfrm>
            <a:off x="0" y="1816780"/>
            <a:ext cx="5009322" cy="584775"/>
          </a:xfrm>
          <a:prstGeom prst="rect">
            <a:avLst/>
          </a:prstGeom>
          <a:noFill/>
        </p:spPr>
        <p:txBody>
          <a:bodyPr wrap="square" rtlCol="0">
            <a:spAutoFit/>
          </a:bodyPr>
          <a:lstStyle/>
          <a:p>
            <a:pPr algn="ctr"/>
            <a:r>
              <a:rPr kumimoji="1" lang="ja-JP" altLang="en-US" sz="3200" dirty="0"/>
              <a:t>通信データの暗号化の結果</a:t>
            </a:r>
            <a:endParaRPr kumimoji="1" lang="en-US" altLang="ja-JP" sz="3200" dirty="0"/>
          </a:p>
        </p:txBody>
      </p:sp>
      <p:pic>
        <p:nvPicPr>
          <p:cNvPr id="5" name="図 4" descr="グラフィカル ユーザー インターフェイス, テキスト&#10;&#10;自動的に生成された説明">
            <a:extLst>
              <a:ext uri="{FF2B5EF4-FFF2-40B4-BE49-F238E27FC236}">
                <a16:creationId xmlns:a16="http://schemas.microsoft.com/office/drawing/2014/main" id="{B9EF54AE-51B7-469B-BE23-34B8E4CAC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43" y="3058708"/>
            <a:ext cx="5992837" cy="1985491"/>
          </a:xfrm>
          <a:prstGeom prst="rect">
            <a:avLst/>
          </a:prstGeom>
        </p:spPr>
      </p:pic>
      <p:pic>
        <p:nvPicPr>
          <p:cNvPr id="7" name="図 6" descr="グラフィカル ユーザー インターフェイス, アプリケーション, テーブル, Excel&#10;&#10;自動的に生成された説明">
            <a:extLst>
              <a:ext uri="{FF2B5EF4-FFF2-40B4-BE49-F238E27FC236}">
                <a16:creationId xmlns:a16="http://schemas.microsoft.com/office/drawing/2014/main" id="{C48ADD2C-780C-4E9A-9723-23FF39091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9163" y="2485082"/>
            <a:ext cx="5992837" cy="2725984"/>
          </a:xfrm>
          <a:prstGeom prst="rect">
            <a:avLst/>
          </a:prstGeom>
        </p:spPr>
      </p:pic>
    </p:spTree>
    <p:extLst>
      <p:ext uri="{BB962C8B-B14F-4D97-AF65-F5344CB8AC3E}">
        <p14:creationId xmlns:p14="http://schemas.microsoft.com/office/powerpoint/2010/main" val="159647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8.</a:t>
            </a:r>
            <a:r>
              <a:rPr lang="ja-JP" altLang="en-US" dirty="0"/>
              <a:t>検証</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15</a:t>
            </a:fld>
            <a:endParaRPr kumimoji="1" lang="ja-JP" altLang="en-US"/>
          </a:p>
        </p:txBody>
      </p:sp>
      <p:sp>
        <p:nvSpPr>
          <p:cNvPr id="12" name="テキスト ボックス 11">
            <a:extLst>
              <a:ext uri="{FF2B5EF4-FFF2-40B4-BE49-F238E27FC236}">
                <a16:creationId xmlns:a16="http://schemas.microsoft.com/office/drawing/2014/main" id="{1C5408CB-9101-4F37-99FA-7C4990A20B00}"/>
              </a:ext>
            </a:extLst>
          </p:cNvPr>
          <p:cNvSpPr txBox="1"/>
          <p:nvPr/>
        </p:nvSpPr>
        <p:spPr>
          <a:xfrm>
            <a:off x="3450867" y="5967342"/>
            <a:ext cx="4825218" cy="492443"/>
          </a:xfrm>
          <a:prstGeom prst="rect">
            <a:avLst/>
          </a:prstGeom>
          <a:noFill/>
        </p:spPr>
        <p:txBody>
          <a:bodyPr wrap="square" rtlCol="0">
            <a:spAutoFit/>
          </a:bodyPr>
          <a:lstStyle/>
          <a:p>
            <a:pPr algn="ctr"/>
            <a:r>
              <a:rPr kumimoji="1" lang="ja-JP" altLang="en-US" sz="2600" dirty="0"/>
              <a:t>データベースの出力画面</a:t>
            </a:r>
            <a:endParaRPr kumimoji="1" lang="en-US" altLang="ja-JP" sz="2600" dirty="0"/>
          </a:p>
        </p:txBody>
      </p:sp>
      <p:sp>
        <p:nvSpPr>
          <p:cNvPr id="14" name="テキスト ボックス 13">
            <a:extLst>
              <a:ext uri="{FF2B5EF4-FFF2-40B4-BE49-F238E27FC236}">
                <a16:creationId xmlns:a16="http://schemas.microsoft.com/office/drawing/2014/main" id="{DBD57D30-56EB-464D-ADAC-F31BA94381C7}"/>
              </a:ext>
            </a:extLst>
          </p:cNvPr>
          <p:cNvSpPr txBox="1"/>
          <p:nvPr/>
        </p:nvSpPr>
        <p:spPr>
          <a:xfrm>
            <a:off x="0" y="1816780"/>
            <a:ext cx="5208104" cy="584775"/>
          </a:xfrm>
          <a:prstGeom prst="rect">
            <a:avLst/>
          </a:prstGeom>
          <a:noFill/>
        </p:spPr>
        <p:txBody>
          <a:bodyPr wrap="square" rtlCol="0">
            <a:spAutoFit/>
          </a:bodyPr>
          <a:lstStyle/>
          <a:p>
            <a:pPr algn="ctr"/>
            <a:r>
              <a:rPr kumimoji="1" lang="ja-JP" altLang="en-US" sz="3200" dirty="0"/>
              <a:t>データの暗号化通信の結果</a:t>
            </a:r>
            <a:endParaRPr kumimoji="1" lang="en-US" altLang="ja-JP" sz="3200" dirty="0"/>
          </a:p>
        </p:txBody>
      </p:sp>
      <p:pic>
        <p:nvPicPr>
          <p:cNvPr id="6" name="図 5" descr="テーブル&#10;&#10;自動的に生成された説明">
            <a:extLst>
              <a:ext uri="{FF2B5EF4-FFF2-40B4-BE49-F238E27FC236}">
                <a16:creationId xmlns:a16="http://schemas.microsoft.com/office/drawing/2014/main" id="{636A3866-84A1-477C-A5D6-74C447700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521" y="2401555"/>
            <a:ext cx="2631363" cy="3504442"/>
          </a:xfrm>
          <a:prstGeom prst="rect">
            <a:avLst/>
          </a:prstGeom>
        </p:spPr>
      </p:pic>
      <p:pic>
        <p:nvPicPr>
          <p:cNvPr id="9" name="図 8" descr="テーブル&#10;&#10;自動的に生成された説明">
            <a:extLst>
              <a:ext uri="{FF2B5EF4-FFF2-40B4-BE49-F238E27FC236}">
                <a16:creationId xmlns:a16="http://schemas.microsoft.com/office/drawing/2014/main" id="{27CF65CE-3475-4511-84EE-04138A0A6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155" y="2395481"/>
            <a:ext cx="2781689" cy="3504442"/>
          </a:xfrm>
          <a:prstGeom prst="rect">
            <a:avLst/>
          </a:prstGeom>
        </p:spPr>
      </p:pic>
      <p:pic>
        <p:nvPicPr>
          <p:cNvPr id="11" name="図 10" descr="テーブル&#10;&#10;自動的に生成された説明">
            <a:extLst>
              <a:ext uri="{FF2B5EF4-FFF2-40B4-BE49-F238E27FC236}">
                <a16:creationId xmlns:a16="http://schemas.microsoft.com/office/drawing/2014/main" id="{AEA1337F-45AA-450F-B708-7B17C2CC6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1122" y="2395482"/>
            <a:ext cx="2781689" cy="3510516"/>
          </a:xfrm>
          <a:prstGeom prst="rect">
            <a:avLst/>
          </a:prstGeom>
        </p:spPr>
      </p:pic>
      <p:grpSp>
        <p:nvGrpSpPr>
          <p:cNvPr id="18" name="グループ化 17">
            <a:extLst>
              <a:ext uri="{FF2B5EF4-FFF2-40B4-BE49-F238E27FC236}">
                <a16:creationId xmlns:a16="http://schemas.microsoft.com/office/drawing/2014/main" id="{9E2634CA-A811-4E53-938C-DA64E3A70866}"/>
              </a:ext>
            </a:extLst>
          </p:cNvPr>
          <p:cNvGrpSpPr/>
          <p:nvPr/>
        </p:nvGrpSpPr>
        <p:grpSpPr>
          <a:xfrm>
            <a:off x="2252871" y="2531165"/>
            <a:ext cx="8554954" cy="3276675"/>
            <a:chOff x="2252871" y="2531165"/>
            <a:chExt cx="8554954" cy="3276675"/>
          </a:xfrm>
        </p:grpSpPr>
        <p:sp>
          <p:nvSpPr>
            <p:cNvPr id="15" name="正方形/長方形 14">
              <a:extLst>
                <a:ext uri="{FF2B5EF4-FFF2-40B4-BE49-F238E27FC236}">
                  <a16:creationId xmlns:a16="http://schemas.microsoft.com/office/drawing/2014/main" id="{AE931B7F-C8DD-4AB4-BD44-5E3E42DB1C87}"/>
                </a:ext>
              </a:extLst>
            </p:cNvPr>
            <p:cNvSpPr/>
            <p:nvPr/>
          </p:nvSpPr>
          <p:spPr>
            <a:xfrm>
              <a:off x="2252871" y="2531165"/>
              <a:ext cx="927652" cy="324678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3AEA6EA8-3871-4186-BFD7-54852BDD7ED7}"/>
                </a:ext>
              </a:extLst>
            </p:cNvPr>
            <p:cNvSpPr/>
            <p:nvPr/>
          </p:nvSpPr>
          <p:spPr>
            <a:xfrm>
              <a:off x="6004153" y="2561057"/>
              <a:ext cx="927652" cy="324678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D31D3ED1-9770-469F-A15D-F5B813C4F535}"/>
                </a:ext>
              </a:extLst>
            </p:cNvPr>
            <p:cNvSpPr/>
            <p:nvPr/>
          </p:nvSpPr>
          <p:spPr>
            <a:xfrm>
              <a:off x="9880173" y="2561057"/>
              <a:ext cx="927652" cy="324678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4E6A74C-AABD-4059-93B5-5369793A528F}"/>
              </a:ext>
            </a:extLst>
          </p:cNvPr>
          <p:cNvGrpSpPr/>
          <p:nvPr/>
        </p:nvGrpSpPr>
        <p:grpSpPr>
          <a:xfrm>
            <a:off x="2272753" y="2666090"/>
            <a:ext cx="8562016" cy="1097527"/>
            <a:chOff x="2272753" y="2666090"/>
            <a:chExt cx="8562016" cy="1097527"/>
          </a:xfrm>
        </p:grpSpPr>
        <p:pic>
          <p:nvPicPr>
            <p:cNvPr id="19" name="図 18">
              <a:extLst>
                <a:ext uri="{FF2B5EF4-FFF2-40B4-BE49-F238E27FC236}">
                  <a16:creationId xmlns:a16="http://schemas.microsoft.com/office/drawing/2014/main" id="{382AC951-23B8-4C44-9602-D0BCEECCC935}"/>
                </a:ext>
              </a:extLst>
            </p:cNvPr>
            <p:cNvPicPr>
              <a:picLocks noChangeAspect="1"/>
            </p:cNvPicPr>
            <p:nvPr/>
          </p:nvPicPr>
          <p:blipFill>
            <a:blip r:embed="rId6"/>
            <a:stretch>
              <a:fillRect/>
            </a:stretch>
          </p:blipFill>
          <p:spPr>
            <a:xfrm>
              <a:off x="2272753" y="2666090"/>
              <a:ext cx="981541" cy="1097527"/>
            </a:xfrm>
            <a:prstGeom prst="rect">
              <a:avLst/>
            </a:prstGeom>
          </p:spPr>
        </p:pic>
        <p:pic>
          <p:nvPicPr>
            <p:cNvPr id="20" name="図 19">
              <a:extLst>
                <a:ext uri="{FF2B5EF4-FFF2-40B4-BE49-F238E27FC236}">
                  <a16:creationId xmlns:a16="http://schemas.microsoft.com/office/drawing/2014/main" id="{3A841D04-245F-4ED0-AAAA-6D5EAB500F14}"/>
                </a:ext>
              </a:extLst>
            </p:cNvPr>
            <p:cNvPicPr>
              <a:picLocks noChangeAspect="1"/>
            </p:cNvPicPr>
            <p:nvPr/>
          </p:nvPicPr>
          <p:blipFill>
            <a:blip r:embed="rId6"/>
            <a:stretch>
              <a:fillRect/>
            </a:stretch>
          </p:blipFill>
          <p:spPr>
            <a:xfrm>
              <a:off x="5990022" y="2666090"/>
              <a:ext cx="981541" cy="1097527"/>
            </a:xfrm>
            <a:prstGeom prst="rect">
              <a:avLst/>
            </a:prstGeom>
          </p:spPr>
        </p:pic>
        <p:pic>
          <p:nvPicPr>
            <p:cNvPr id="21" name="図 20">
              <a:extLst>
                <a:ext uri="{FF2B5EF4-FFF2-40B4-BE49-F238E27FC236}">
                  <a16:creationId xmlns:a16="http://schemas.microsoft.com/office/drawing/2014/main" id="{BB08F665-22E6-48B8-B1ED-378EE8181193}"/>
                </a:ext>
              </a:extLst>
            </p:cNvPr>
            <p:cNvPicPr>
              <a:picLocks noChangeAspect="1"/>
            </p:cNvPicPr>
            <p:nvPr/>
          </p:nvPicPr>
          <p:blipFill>
            <a:blip r:embed="rId6"/>
            <a:stretch>
              <a:fillRect/>
            </a:stretch>
          </p:blipFill>
          <p:spPr>
            <a:xfrm>
              <a:off x="9853228" y="2666090"/>
              <a:ext cx="981541" cy="1097527"/>
            </a:xfrm>
            <a:prstGeom prst="rect">
              <a:avLst/>
            </a:prstGeom>
          </p:spPr>
        </p:pic>
      </p:grpSp>
    </p:spTree>
    <p:extLst>
      <p:ext uri="{BB962C8B-B14F-4D97-AF65-F5344CB8AC3E}">
        <p14:creationId xmlns:p14="http://schemas.microsoft.com/office/powerpoint/2010/main" val="112718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9.</a:t>
            </a:r>
            <a:r>
              <a:rPr lang="ja-JP" altLang="en-US" dirty="0"/>
              <a:t>まとめと今後の展望</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16</a:t>
            </a:fld>
            <a:endParaRPr kumimoji="1" lang="ja-JP" altLang="en-US"/>
          </a:p>
        </p:txBody>
      </p:sp>
      <p:sp>
        <p:nvSpPr>
          <p:cNvPr id="13" name="テキスト ボックス 12">
            <a:extLst>
              <a:ext uri="{FF2B5EF4-FFF2-40B4-BE49-F238E27FC236}">
                <a16:creationId xmlns:a16="http://schemas.microsoft.com/office/drawing/2014/main" id="{57BAEADD-0122-49FD-AA33-EEDEF89C6A36}"/>
              </a:ext>
            </a:extLst>
          </p:cNvPr>
          <p:cNvSpPr txBox="1"/>
          <p:nvPr/>
        </p:nvSpPr>
        <p:spPr>
          <a:xfrm>
            <a:off x="1272191" y="2433092"/>
            <a:ext cx="10058399" cy="156966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処理能力の低い</a:t>
            </a:r>
            <a:r>
              <a:rPr kumimoji="1" lang="en-US" altLang="ja-JP" sz="2400" dirty="0"/>
              <a:t>IoT</a:t>
            </a:r>
            <a:r>
              <a:rPr kumimoji="1" lang="ja-JP" altLang="en-US" sz="2400" dirty="0"/>
              <a:t>機器に対して、認証機能とデータ通信の暗号化機能を搭載することができた。</a:t>
            </a:r>
            <a:endParaRPr kumimoji="1" lang="en-US" altLang="ja-JP" sz="2400" dirty="0"/>
          </a:p>
          <a:p>
            <a:r>
              <a:rPr kumimoji="1" lang="ja-JP" altLang="en-US" sz="2400" dirty="0"/>
              <a:t>　　→処理能力の低い</a:t>
            </a:r>
            <a:r>
              <a:rPr kumimoji="1" lang="en-US" altLang="ja-JP" sz="2400" dirty="0"/>
              <a:t>IoT</a:t>
            </a:r>
            <a:r>
              <a:rPr kumimoji="1" lang="ja-JP" altLang="en-US" sz="2400" dirty="0"/>
              <a:t>機器に対するセキュアなシステムの開発に</a:t>
            </a:r>
            <a:endParaRPr kumimoji="1" lang="en-US" altLang="ja-JP" sz="2400" dirty="0"/>
          </a:p>
          <a:p>
            <a:r>
              <a:rPr kumimoji="1" lang="ja-JP" altLang="en-US" sz="2400" dirty="0"/>
              <a:t>　　　 成功した。</a:t>
            </a:r>
            <a:endParaRPr kumimoji="1" lang="en-US" altLang="ja-JP" sz="2400" dirty="0"/>
          </a:p>
        </p:txBody>
      </p:sp>
      <p:sp>
        <p:nvSpPr>
          <p:cNvPr id="14" name="テキスト ボックス 13">
            <a:extLst>
              <a:ext uri="{FF2B5EF4-FFF2-40B4-BE49-F238E27FC236}">
                <a16:creationId xmlns:a16="http://schemas.microsoft.com/office/drawing/2014/main" id="{738D2B67-41DF-4622-843C-63EA8AD0EDC2}"/>
              </a:ext>
            </a:extLst>
          </p:cNvPr>
          <p:cNvSpPr txBox="1"/>
          <p:nvPr/>
        </p:nvSpPr>
        <p:spPr>
          <a:xfrm>
            <a:off x="1272192" y="4654008"/>
            <a:ext cx="10058399" cy="830997"/>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暗号化アルゴリズムを軽量化して処理負荷を小さくし、ハッシュ値に</a:t>
            </a:r>
            <a:r>
              <a:rPr kumimoji="1" lang="en-US" altLang="ja-JP" sz="2400" dirty="0"/>
              <a:t>SHA-256</a:t>
            </a:r>
            <a:r>
              <a:rPr kumimoji="1" lang="ja-JP" altLang="en-US" sz="2400" dirty="0"/>
              <a:t>を使用することで、セキュリティを強化することができる。</a:t>
            </a:r>
            <a:endParaRPr kumimoji="1" lang="en-US" altLang="ja-JP" sz="2400" dirty="0"/>
          </a:p>
        </p:txBody>
      </p:sp>
      <p:sp>
        <p:nvSpPr>
          <p:cNvPr id="15" name="テキスト ボックス 14">
            <a:extLst>
              <a:ext uri="{FF2B5EF4-FFF2-40B4-BE49-F238E27FC236}">
                <a16:creationId xmlns:a16="http://schemas.microsoft.com/office/drawing/2014/main" id="{D0D6092B-CF5D-4BC1-BF6D-47708E5ADF7C}"/>
              </a:ext>
            </a:extLst>
          </p:cNvPr>
          <p:cNvSpPr txBox="1"/>
          <p:nvPr/>
        </p:nvSpPr>
        <p:spPr>
          <a:xfrm>
            <a:off x="1272192" y="5485005"/>
            <a:ext cx="10058399" cy="830997"/>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マルチスレッドを用いてユーザと通信を行うことで、同時に複数のユーザと通信を行うことができる。</a:t>
            </a:r>
            <a:endParaRPr kumimoji="1" lang="en-US" altLang="ja-JP" sz="2400" dirty="0"/>
          </a:p>
        </p:txBody>
      </p:sp>
      <p:sp>
        <p:nvSpPr>
          <p:cNvPr id="16" name="テキスト ボックス 15">
            <a:extLst>
              <a:ext uri="{FF2B5EF4-FFF2-40B4-BE49-F238E27FC236}">
                <a16:creationId xmlns:a16="http://schemas.microsoft.com/office/drawing/2014/main" id="{18153708-93F9-4424-8FE2-AA2D2AF12D1C}"/>
              </a:ext>
            </a:extLst>
          </p:cNvPr>
          <p:cNvSpPr txBox="1"/>
          <p:nvPr/>
        </p:nvSpPr>
        <p:spPr>
          <a:xfrm>
            <a:off x="861409" y="4146535"/>
            <a:ext cx="5009322" cy="523220"/>
          </a:xfrm>
          <a:prstGeom prst="rect">
            <a:avLst/>
          </a:prstGeom>
          <a:noFill/>
        </p:spPr>
        <p:txBody>
          <a:bodyPr wrap="square" rtlCol="0">
            <a:spAutoFit/>
          </a:bodyPr>
          <a:lstStyle/>
          <a:p>
            <a:r>
              <a:rPr kumimoji="1" lang="ja-JP" altLang="en-US" sz="2800" dirty="0"/>
              <a:t>今後の展望</a:t>
            </a:r>
            <a:endParaRPr kumimoji="1" lang="en-US" altLang="ja-JP" sz="2800" dirty="0"/>
          </a:p>
        </p:txBody>
      </p:sp>
      <p:sp>
        <p:nvSpPr>
          <p:cNvPr id="17" name="テキスト ボックス 16">
            <a:extLst>
              <a:ext uri="{FF2B5EF4-FFF2-40B4-BE49-F238E27FC236}">
                <a16:creationId xmlns:a16="http://schemas.microsoft.com/office/drawing/2014/main" id="{3B3611AD-BFBD-4DE6-9488-281931781747}"/>
              </a:ext>
            </a:extLst>
          </p:cNvPr>
          <p:cNvSpPr txBox="1"/>
          <p:nvPr/>
        </p:nvSpPr>
        <p:spPr>
          <a:xfrm>
            <a:off x="861409" y="1983223"/>
            <a:ext cx="5009322" cy="523220"/>
          </a:xfrm>
          <a:prstGeom prst="rect">
            <a:avLst/>
          </a:prstGeom>
          <a:noFill/>
        </p:spPr>
        <p:txBody>
          <a:bodyPr wrap="square" rtlCol="0">
            <a:spAutoFit/>
          </a:bodyPr>
          <a:lstStyle/>
          <a:p>
            <a:r>
              <a:rPr kumimoji="1" lang="ja-JP" altLang="en-US" sz="2800" dirty="0"/>
              <a:t>本研究のまとめ</a:t>
            </a:r>
            <a:endParaRPr kumimoji="1" lang="en-US" altLang="ja-JP" sz="2800" dirty="0"/>
          </a:p>
        </p:txBody>
      </p:sp>
    </p:spTree>
    <p:extLst>
      <p:ext uri="{BB962C8B-B14F-4D97-AF65-F5344CB8AC3E}">
        <p14:creationId xmlns:p14="http://schemas.microsoft.com/office/powerpoint/2010/main" val="234295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1.</a:t>
            </a:r>
            <a:r>
              <a:rPr kumimoji="1" lang="ja-JP" altLang="en-US" dirty="0"/>
              <a:t>研究背景</a:t>
            </a:r>
          </a:p>
        </p:txBody>
      </p:sp>
      <p:sp>
        <p:nvSpPr>
          <p:cNvPr id="9" name="テキスト ボックス 8">
            <a:extLst>
              <a:ext uri="{FF2B5EF4-FFF2-40B4-BE49-F238E27FC236}">
                <a16:creationId xmlns:a16="http://schemas.microsoft.com/office/drawing/2014/main" id="{EA96C218-2C02-47B1-807B-9422FE146913}"/>
              </a:ext>
            </a:extLst>
          </p:cNvPr>
          <p:cNvSpPr txBox="1"/>
          <p:nvPr/>
        </p:nvSpPr>
        <p:spPr>
          <a:xfrm>
            <a:off x="1219191" y="1910278"/>
            <a:ext cx="10058399" cy="892552"/>
          </a:xfrm>
          <a:prstGeom prst="rect">
            <a:avLst/>
          </a:prstGeom>
          <a:noFill/>
        </p:spPr>
        <p:txBody>
          <a:bodyPr wrap="square" rtlCol="0">
            <a:spAutoFit/>
          </a:bodyPr>
          <a:lstStyle/>
          <a:p>
            <a:pPr marL="457200" indent="-457200">
              <a:buClr>
                <a:schemeClr val="tx1"/>
              </a:buClr>
              <a:buFont typeface="Arial" panose="020B0604020202020204" pitchFamily="34" charset="0"/>
              <a:buChar char="•"/>
            </a:pPr>
            <a:r>
              <a:rPr kumimoji="1" lang="en-US" altLang="ja-JP" sz="2600" dirty="0"/>
              <a:t>IoT</a:t>
            </a:r>
            <a:r>
              <a:rPr kumimoji="1" lang="ja-JP" altLang="en-US" sz="2600" dirty="0"/>
              <a:t>機器は、データの盗聴・改ざん、なりすましなどの攻撃を受ける危険がある。</a:t>
            </a:r>
            <a:endParaRPr kumimoji="1" lang="en-US" altLang="ja-JP" sz="2600"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1</a:t>
            </a:fld>
            <a:endParaRPr kumimoji="1" lang="ja-JP" altLang="en-US"/>
          </a:p>
        </p:txBody>
      </p:sp>
      <p:sp>
        <p:nvSpPr>
          <p:cNvPr id="7" name="テキスト ボックス 6">
            <a:extLst>
              <a:ext uri="{FF2B5EF4-FFF2-40B4-BE49-F238E27FC236}">
                <a16:creationId xmlns:a16="http://schemas.microsoft.com/office/drawing/2014/main" id="{BBFE460C-9CF0-4DD3-B016-2A43706BFA1D}"/>
              </a:ext>
            </a:extLst>
          </p:cNvPr>
          <p:cNvSpPr txBox="1"/>
          <p:nvPr/>
        </p:nvSpPr>
        <p:spPr>
          <a:xfrm>
            <a:off x="1696268" y="2734554"/>
            <a:ext cx="10058399" cy="892552"/>
          </a:xfrm>
          <a:prstGeom prst="rect">
            <a:avLst/>
          </a:prstGeom>
          <a:noFill/>
        </p:spPr>
        <p:txBody>
          <a:bodyPr wrap="square" rtlCol="0">
            <a:spAutoFit/>
          </a:bodyPr>
          <a:lstStyle/>
          <a:p>
            <a:r>
              <a:rPr kumimoji="1" lang="ja-JP" altLang="en-US" sz="2600" dirty="0"/>
              <a:t>→</a:t>
            </a:r>
            <a:r>
              <a:rPr kumimoji="1" lang="en-US" altLang="ja-JP" sz="2600" dirty="0"/>
              <a:t>IoT</a:t>
            </a:r>
            <a:r>
              <a:rPr kumimoji="1" lang="ja-JP" altLang="en-US" sz="2600" dirty="0"/>
              <a:t>機器にセキュリティ機能</a:t>
            </a:r>
            <a:r>
              <a:rPr kumimoji="1" lang="en-US" altLang="ja-JP" sz="2600" dirty="0"/>
              <a:t>(</a:t>
            </a:r>
            <a:r>
              <a:rPr kumimoji="1" lang="ja-JP" altLang="en-US" sz="2600" dirty="0"/>
              <a:t>認証や通信データの暗号化</a:t>
            </a:r>
            <a:r>
              <a:rPr kumimoji="1" lang="en-US" altLang="ja-JP" sz="2600" dirty="0"/>
              <a:t>)</a:t>
            </a:r>
            <a:r>
              <a:rPr kumimoji="1" lang="ja-JP" altLang="en-US" sz="2600" dirty="0"/>
              <a:t>を搭載する</a:t>
            </a:r>
            <a:endParaRPr kumimoji="1" lang="en-US" altLang="ja-JP" sz="2600" dirty="0"/>
          </a:p>
          <a:p>
            <a:r>
              <a:rPr kumimoji="1" lang="ja-JP" altLang="en-US" sz="2600" dirty="0"/>
              <a:t>　必要性がある。</a:t>
            </a:r>
            <a:endParaRPr kumimoji="1" lang="en-US" altLang="ja-JP" sz="2600" dirty="0"/>
          </a:p>
        </p:txBody>
      </p:sp>
      <p:sp>
        <p:nvSpPr>
          <p:cNvPr id="8" name="テキスト ボックス 7">
            <a:extLst>
              <a:ext uri="{FF2B5EF4-FFF2-40B4-BE49-F238E27FC236}">
                <a16:creationId xmlns:a16="http://schemas.microsoft.com/office/drawing/2014/main" id="{80AEF433-6CE9-4602-9993-D9E232691B54}"/>
              </a:ext>
            </a:extLst>
          </p:cNvPr>
          <p:cNvSpPr txBox="1"/>
          <p:nvPr/>
        </p:nvSpPr>
        <p:spPr>
          <a:xfrm>
            <a:off x="1219191" y="3821925"/>
            <a:ext cx="10058399" cy="892552"/>
          </a:xfrm>
          <a:prstGeom prst="rect">
            <a:avLst/>
          </a:prstGeom>
          <a:noFill/>
        </p:spPr>
        <p:txBody>
          <a:bodyPr wrap="square" rtlCol="0">
            <a:spAutoFit/>
          </a:bodyPr>
          <a:lstStyle/>
          <a:p>
            <a:pPr marL="457200" indent="-457200">
              <a:buClr>
                <a:schemeClr val="tx1"/>
              </a:buClr>
              <a:buFont typeface="Arial" panose="020B0604020202020204" pitchFamily="34" charset="0"/>
              <a:buChar char="•"/>
            </a:pPr>
            <a:r>
              <a:rPr kumimoji="1" lang="en-US" altLang="ja-JP" sz="2600" dirty="0"/>
              <a:t>IoT</a:t>
            </a:r>
            <a:r>
              <a:rPr kumimoji="1" lang="ja-JP" altLang="en-US" sz="2600" dirty="0"/>
              <a:t>機器には、処理性能の低いものが多く、従来の認証方式や通信データの暗号化を搭載することが困難である。</a:t>
            </a:r>
            <a:endParaRPr kumimoji="1" lang="en-US" altLang="ja-JP" sz="2600" dirty="0"/>
          </a:p>
        </p:txBody>
      </p:sp>
    </p:spTree>
    <p:extLst>
      <p:ext uri="{BB962C8B-B14F-4D97-AF65-F5344CB8AC3E}">
        <p14:creationId xmlns:p14="http://schemas.microsoft.com/office/powerpoint/2010/main" val="280709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lang="en-US" altLang="ja-JP" dirty="0"/>
              <a:t>2</a:t>
            </a:r>
            <a:r>
              <a:rPr kumimoji="1" lang="en-US" altLang="ja-JP" dirty="0"/>
              <a:t>.</a:t>
            </a:r>
            <a:r>
              <a:rPr kumimoji="1" lang="ja-JP" altLang="en-US" dirty="0"/>
              <a:t>研究の目的・目標</a:t>
            </a:r>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2</a:t>
            </a:fld>
            <a:endParaRPr kumimoji="1" lang="ja-JP" altLang="en-US"/>
          </a:p>
        </p:txBody>
      </p:sp>
      <p:sp>
        <p:nvSpPr>
          <p:cNvPr id="7" name="テキスト ボックス 6">
            <a:extLst>
              <a:ext uri="{FF2B5EF4-FFF2-40B4-BE49-F238E27FC236}">
                <a16:creationId xmlns:a16="http://schemas.microsoft.com/office/drawing/2014/main" id="{BBFE460C-9CF0-4DD3-B016-2A43706BFA1D}"/>
              </a:ext>
            </a:extLst>
          </p:cNvPr>
          <p:cNvSpPr txBox="1"/>
          <p:nvPr/>
        </p:nvSpPr>
        <p:spPr>
          <a:xfrm>
            <a:off x="1219191" y="1887090"/>
            <a:ext cx="10058399" cy="523220"/>
          </a:xfrm>
          <a:prstGeom prst="rect">
            <a:avLst/>
          </a:prstGeom>
          <a:noFill/>
        </p:spPr>
        <p:txBody>
          <a:bodyPr wrap="square" rtlCol="0">
            <a:spAutoFit/>
          </a:bodyPr>
          <a:lstStyle/>
          <a:p>
            <a:r>
              <a:rPr kumimoji="1" lang="ja-JP" altLang="en-US" sz="2800" dirty="0">
                <a:solidFill>
                  <a:schemeClr val="accent1"/>
                </a:solidFill>
              </a:rPr>
              <a:t>本研究の目的</a:t>
            </a:r>
            <a:endParaRPr kumimoji="1" lang="en-US" altLang="ja-JP" sz="2800" dirty="0">
              <a:solidFill>
                <a:schemeClr val="accent1"/>
              </a:solidFill>
            </a:endParaRPr>
          </a:p>
        </p:txBody>
      </p:sp>
      <p:sp>
        <p:nvSpPr>
          <p:cNvPr id="8" name="テキスト ボックス 7">
            <a:extLst>
              <a:ext uri="{FF2B5EF4-FFF2-40B4-BE49-F238E27FC236}">
                <a16:creationId xmlns:a16="http://schemas.microsoft.com/office/drawing/2014/main" id="{80AEF433-6CE9-4602-9993-D9E232691B54}"/>
              </a:ext>
            </a:extLst>
          </p:cNvPr>
          <p:cNvSpPr txBox="1"/>
          <p:nvPr/>
        </p:nvSpPr>
        <p:spPr>
          <a:xfrm>
            <a:off x="1523992" y="2410310"/>
            <a:ext cx="10416217" cy="1292662"/>
          </a:xfrm>
          <a:prstGeom prst="rect">
            <a:avLst/>
          </a:prstGeom>
          <a:noFill/>
        </p:spPr>
        <p:txBody>
          <a:bodyPr wrap="square" rtlCol="0">
            <a:spAutoFit/>
          </a:bodyPr>
          <a:lstStyle/>
          <a:p>
            <a:pPr>
              <a:buClr>
                <a:schemeClr val="tx1"/>
              </a:buClr>
            </a:pPr>
            <a:r>
              <a:rPr kumimoji="1" lang="ja-JP" altLang="en-US" sz="2600" dirty="0"/>
              <a:t>①</a:t>
            </a:r>
            <a:r>
              <a:rPr kumimoji="1" lang="ja-JP" altLang="en-US" sz="2600" dirty="0">
                <a:uFill>
                  <a:solidFill>
                    <a:schemeClr val="accent1"/>
                  </a:solidFill>
                </a:uFill>
              </a:rPr>
              <a:t>処理能力の低い</a:t>
            </a:r>
            <a:r>
              <a:rPr kumimoji="1" lang="en-US" altLang="ja-JP" sz="2600" dirty="0">
                <a:uFill>
                  <a:solidFill>
                    <a:schemeClr val="accent1"/>
                  </a:solidFill>
                </a:uFill>
              </a:rPr>
              <a:t>IoT</a:t>
            </a:r>
            <a:r>
              <a:rPr kumimoji="1" lang="ja-JP" altLang="en-US" sz="2600" dirty="0">
                <a:uFill>
                  <a:solidFill>
                    <a:schemeClr val="accent1"/>
                  </a:solidFill>
                </a:uFill>
              </a:rPr>
              <a:t>機器間の相互認証機能およびデータ通信を暗号　</a:t>
            </a:r>
            <a:endParaRPr kumimoji="1" lang="en-US" altLang="ja-JP" sz="2600" dirty="0">
              <a:uFill>
                <a:solidFill>
                  <a:schemeClr val="accent1"/>
                </a:solidFill>
              </a:uFill>
            </a:endParaRPr>
          </a:p>
          <a:p>
            <a:pPr>
              <a:buClr>
                <a:schemeClr val="tx1"/>
              </a:buClr>
            </a:pPr>
            <a:r>
              <a:rPr kumimoji="1" lang="ja-JP" altLang="en-US" sz="2600" dirty="0">
                <a:uFill>
                  <a:solidFill>
                    <a:schemeClr val="accent1"/>
                  </a:solidFill>
                </a:uFill>
              </a:rPr>
              <a:t>　化する機能を有するセキュアな組込みシステムを開発する。</a:t>
            </a:r>
            <a:endParaRPr kumimoji="1" lang="en-US" altLang="ja-JP" sz="2600" dirty="0"/>
          </a:p>
          <a:p>
            <a:pPr>
              <a:buClr>
                <a:schemeClr val="tx1"/>
              </a:buClr>
            </a:pPr>
            <a:r>
              <a:rPr kumimoji="1" lang="ja-JP" altLang="en-US" sz="2600" dirty="0"/>
              <a:t>②</a:t>
            </a:r>
            <a:r>
              <a:rPr kumimoji="1" lang="en-US" altLang="ja-JP" sz="2600" dirty="0">
                <a:uFill>
                  <a:solidFill>
                    <a:schemeClr val="accent1"/>
                  </a:solidFill>
                </a:uFill>
              </a:rPr>
              <a:t>V</a:t>
            </a:r>
            <a:r>
              <a:rPr kumimoji="1" lang="ja-JP" altLang="en-US" sz="2600" dirty="0">
                <a:uFill>
                  <a:solidFill>
                    <a:schemeClr val="accent1"/>
                  </a:solidFill>
                </a:uFill>
              </a:rPr>
              <a:t>字開発モデルに従って、チーム</a:t>
            </a:r>
            <a:r>
              <a:rPr kumimoji="1" lang="en-US" altLang="ja-JP" sz="2600" dirty="0">
                <a:uFill>
                  <a:solidFill>
                    <a:schemeClr val="accent1"/>
                  </a:solidFill>
                </a:uFill>
              </a:rPr>
              <a:t>(</a:t>
            </a:r>
            <a:r>
              <a:rPr kumimoji="1" lang="ja-JP" altLang="en-US" sz="2600" dirty="0">
                <a:uFill>
                  <a:solidFill>
                    <a:schemeClr val="accent1"/>
                  </a:solidFill>
                </a:uFill>
              </a:rPr>
              <a:t>浅野、内山田</a:t>
            </a:r>
            <a:r>
              <a:rPr kumimoji="1" lang="en-US" altLang="ja-JP" sz="2600" dirty="0">
                <a:uFill>
                  <a:solidFill>
                    <a:schemeClr val="accent1"/>
                  </a:solidFill>
                </a:uFill>
              </a:rPr>
              <a:t>)</a:t>
            </a:r>
            <a:r>
              <a:rPr kumimoji="1" lang="ja-JP" altLang="en-US" sz="2600" dirty="0">
                <a:uFill>
                  <a:solidFill>
                    <a:schemeClr val="accent1"/>
                  </a:solidFill>
                </a:uFill>
              </a:rPr>
              <a:t>でシステムを開発</a:t>
            </a:r>
            <a:r>
              <a:rPr kumimoji="1" lang="ja-JP" altLang="en-US" sz="2600" dirty="0"/>
              <a:t>する。</a:t>
            </a:r>
            <a:endParaRPr kumimoji="1" lang="en-US" altLang="ja-JP" sz="2600" dirty="0"/>
          </a:p>
        </p:txBody>
      </p:sp>
      <p:sp>
        <p:nvSpPr>
          <p:cNvPr id="12" name="テキスト ボックス 11">
            <a:extLst>
              <a:ext uri="{FF2B5EF4-FFF2-40B4-BE49-F238E27FC236}">
                <a16:creationId xmlns:a16="http://schemas.microsoft.com/office/drawing/2014/main" id="{52DCE52B-BCE6-4969-BDAE-5B9E2082A22C}"/>
              </a:ext>
            </a:extLst>
          </p:cNvPr>
          <p:cNvSpPr txBox="1"/>
          <p:nvPr/>
        </p:nvSpPr>
        <p:spPr>
          <a:xfrm>
            <a:off x="1523992" y="4590311"/>
            <a:ext cx="10058399" cy="1292662"/>
          </a:xfrm>
          <a:prstGeom prst="rect">
            <a:avLst/>
          </a:prstGeom>
          <a:noFill/>
        </p:spPr>
        <p:txBody>
          <a:bodyPr wrap="square" rtlCol="0">
            <a:spAutoFit/>
          </a:bodyPr>
          <a:lstStyle/>
          <a:p>
            <a:r>
              <a:rPr kumimoji="1" lang="ja-JP" altLang="en-US" sz="2600" dirty="0"/>
              <a:t>①</a:t>
            </a:r>
            <a:r>
              <a:rPr kumimoji="1" lang="en-US" altLang="ja-JP" sz="2600" dirty="0"/>
              <a:t>SAS-L2</a:t>
            </a:r>
            <a:r>
              <a:rPr kumimoji="1" lang="ja-JP" altLang="en-US" sz="2600" dirty="0"/>
              <a:t>認証方式を実装する。</a:t>
            </a:r>
            <a:endParaRPr kumimoji="1" lang="en-US" altLang="ja-JP" sz="2600" dirty="0"/>
          </a:p>
          <a:p>
            <a:r>
              <a:rPr kumimoji="1" lang="ja-JP" altLang="en-US" sz="2600" dirty="0"/>
              <a:t>②</a:t>
            </a:r>
            <a:r>
              <a:rPr kumimoji="1" lang="en-US" altLang="ja-JP" sz="2600" dirty="0"/>
              <a:t>SAS-L2</a:t>
            </a:r>
            <a:r>
              <a:rPr kumimoji="1" lang="ja-JP" altLang="en-US" sz="2600" dirty="0"/>
              <a:t>認証メカニズムに基づいて通信データを暗号化する機能を実</a:t>
            </a:r>
            <a:endParaRPr kumimoji="1" lang="en-US" altLang="ja-JP" sz="2600" dirty="0"/>
          </a:p>
          <a:p>
            <a:r>
              <a:rPr kumimoji="1" lang="ja-JP" altLang="en-US" sz="2600" dirty="0"/>
              <a:t>　装する。</a:t>
            </a:r>
            <a:endParaRPr kumimoji="1" lang="en-US" altLang="ja-JP" sz="2600" dirty="0"/>
          </a:p>
        </p:txBody>
      </p:sp>
      <p:sp>
        <p:nvSpPr>
          <p:cNvPr id="14" name="テキスト ボックス 13">
            <a:extLst>
              <a:ext uri="{FF2B5EF4-FFF2-40B4-BE49-F238E27FC236}">
                <a16:creationId xmlns:a16="http://schemas.microsoft.com/office/drawing/2014/main" id="{5658305F-B08B-486C-9221-4A7DF24A1C77}"/>
              </a:ext>
            </a:extLst>
          </p:cNvPr>
          <p:cNvSpPr txBox="1"/>
          <p:nvPr/>
        </p:nvSpPr>
        <p:spPr>
          <a:xfrm>
            <a:off x="1219190" y="4067091"/>
            <a:ext cx="10058399" cy="523220"/>
          </a:xfrm>
          <a:prstGeom prst="rect">
            <a:avLst/>
          </a:prstGeom>
          <a:noFill/>
        </p:spPr>
        <p:txBody>
          <a:bodyPr wrap="square" rtlCol="0">
            <a:spAutoFit/>
          </a:bodyPr>
          <a:lstStyle/>
          <a:p>
            <a:r>
              <a:rPr kumimoji="1" lang="ja-JP" altLang="en-US" sz="2800" dirty="0">
                <a:solidFill>
                  <a:schemeClr val="accent1"/>
                </a:solidFill>
              </a:rPr>
              <a:t>本研究の目標</a:t>
            </a:r>
            <a:endParaRPr kumimoji="1" lang="en-US" altLang="ja-JP" sz="2800" dirty="0">
              <a:solidFill>
                <a:schemeClr val="accent1"/>
              </a:solidFill>
            </a:endParaRPr>
          </a:p>
        </p:txBody>
      </p:sp>
    </p:spTree>
    <p:extLst>
      <p:ext uri="{BB962C8B-B14F-4D97-AF65-F5344CB8AC3E}">
        <p14:creationId xmlns:p14="http://schemas.microsoft.com/office/powerpoint/2010/main" val="420633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3.</a:t>
            </a:r>
            <a:r>
              <a:rPr kumimoji="1" lang="ja-JP" altLang="en-US" dirty="0"/>
              <a:t>システム開発の方針</a:t>
            </a:r>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3</a:t>
            </a:fld>
            <a:endParaRPr kumimoji="1" lang="ja-JP" altLang="en-US"/>
          </a:p>
        </p:txBody>
      </p:sp>
      <p:sp>
        <p:nvSpPr>
          <p:cNvPr id="18" name="テキスト ボックス 17">
            <a:extLst>
              <a:ext uri="{FF2B5EF4-FFF2-40B4-BE49-F238E27FC236}">
                <a16:creationId xmlns:a16="http://schemas.microsoft.com/office/drawing/2014/main" id="{6CBFF7D0-7A1F-48BB-A75F-2770342D102C}"/>
              </a:ext>
            </a:extLst>
          </p:cNvPr>
          <p:cNvSpPr txBox="1"/>
          <p:nvPr/>
        </p:nvSpPr>
        <p:spPr>
          <a:xfrm>
            <a:off x="1097282" y="2356372"/>
            <a:ext cx="5275384" cy="492443"/>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600" dirty="0"/>
              <a:t>浅野と内山田でシステムを開発</a:t>
            </a:r>
            <a:endParaRPr kumimoji="1" lang="en-US" altLang="ja-JP" sz="2600" dirty="0"/>
          </a:p>
        </p:txBody>
      </p:sp>
      <p:sp>
        <p:nvSpPr>
          <p:cNvPr id="19" name="テキスト ボックス 18">
            <a:extLst>
              <a:ext uri="{FF2B5EF4-FFF2-40B4-BE49-F238E27FC236}">
                <a16:creationId xmlns:a16="http://schemas.microsoft.com/office/drawing/2014/main" id="{4CCB341B-0B31-4248-B838-CCEBA78A86C7}"/>
              </a:ext>
            </a:extLst>
          </p:cNvPr>
          <p:cNvSpPr txBox="1"/>
          <p:nvPr/>
        </p:nvSpPr>
        <p:spPr>
          <a:xfrm>
            <a:off x="1097282" y="3312440"/>
            <a:ext cx="5275384" cy="892552"/>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600" dirty="0"/>
              <a:t>V</a:t>
            </a:r>
            <a:r>
              <a:rPr kumimoji="1" lang="ja-JP" altLang="en-US" sz="2600" dirty="0"/>
              <a:t>字開発モデルに従って、設計、実装、テストを行う。</a:t>
            </a:r>
            <a:endParaRPr kumimoji="1" lang="en-US" altLang="ja-JP" sz="2600" dirty="0"/>
          </a:p>
        </p:txBody>
      </p:sp>
      <p:sp>
        <p:nvSpPr>
          <p:cNvPr id="20" name="テキスト ボックス 19">
            <a:extLst>
              <a:ext uri="{FF2B5EF4-FFF2-40B4-BE49-F238E27FC236}">
                <a16:creationId xmlns:a16="http://schemas.microsoft.com/office/drawing/2014/main" id="{4FA18DF7-7E1A-43B3-8915-D1C8D7489543}"/>
              </a:ext>
            </a:extLst>
          </p:cNvPr>
          <p:cNvSpPr txBox="1"/>
          <p:nvPr/>
        </p:nvSpPr>
        <p:spPr>
          <a:xfrm>
            <a:off x="1097282" y="4514498"/>
            <a:ext cx="5275384" cy="129266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600" dirty="0"/>
              <a:t>システムの基本設計が終了すると、エッジ側とサーバ側で作業を分担する。</a:t>
            </a:r>
            <a:endParaRPr kumimoji="1" lang="en-US" altLang="ja-JP" sz="2600" dirty="0"/>
          </a:p>
        </p:txBody>
      </p:sp>
      <p:pic>
        <p:nvPicPr>
          <p:cNvPr id="9" name="図 8" descr="ダイアグラム&#10;&#10;自動的に生成された説明">
            <a:extLst>
              <a:ext uri="{FF2B5EF4-FFF2-40B4-BE49-F238E27FC236}">
                <a16:creationId xmlns:a16="http://schemas.microsoft.com/office/drawing/2014/main" id="{B80367D9-9CA3-4A25-8287-65B0CD6FD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774" y="2356372"/>
            <a:ext cx="5787897" cy="3255692"/>
          </a:xfrm>
          <a:prstGeom prst="rect">
            <a:avLst/>
          </a:prstGeom>
        </p:spPr>
      </p:pic>
      <p:sp>
        <p:nvSpPr>
          <p:cNvPr id="10" name="四角形: 角を丸くする 9">
            <a:extLst>
              <a:ext uri="{FF2B5EF4-FFF2-40B4-BE49-F238E27FC236}">
                <a16:creationId xmlns:a16="http://schemas.microsoft.com/office/drawing/2014/main" id="{F56CCF81-56C6-4A51-8F44-B483844AACBA}"/>
              </a:ext>
            </a:extLst>
          </p:cNvPr>
          <p:cNvSpPr/>
          <p:nvPr/>
        </p:nvSpPr>
        <p:spPr>
          <a:xfrm>
            <a:off x="6241774" y="2356372"/>
            <a:ext cx="5787897" cy="1652814"/>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5A98448-470C-4E7B-9292-42E3498FFDB9}"/>
              </a:ext>
            </a:extLst>
          </p:cNvPr>
          <p:cNvSpPr/>
          <p:nvPr/>
        </p:nvSpPr>
        <p:spPr>
          <a:xfrm>
            <a:off x="6718852" y="4154346"/>
            <a:ext cx="4493631" cy="1652814"/>
          </a:xfrm>
          <a:prstGeom prst="roundRect">
            <a:avLst/>
          </a:prstGeom>
          <a:noFill/>
          <a:ln w="381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a:extLst>
              <a:ext uri="{FF2B5EF4-FFF2-40B4-BE49-F238E27FC236}">
                <a16:creationId xmlns:a16="http://schemas.microsoft.com/office/drawing/2014/main" id="{F393AC01-5C57-4AA4-AABE-FF293E37FA19}"/>
              </a:ext>
            </a:extLst>
          </p:cNvPr>
          <p:cNvSpPr txBox="1"/>
          <p:nvPr/>
        </p:nvSpPr>
        <p:spPr>
          <a:xfrm>
            <a:off x="8488588" y="1882520"/>
            <a:ext cx="954157" cy="492443"/>
          </a:xfrm>
          <a:prstGeom prst="rect">
            <a:avLst/>
          </a:prstGeom>
          <a:noFill/>
        </p:spPr>
        <p:txBody>
          <a:bodyPr wrap="square" rtlCol="0">
            <a:spAutoFit/>
          </a:bodyPr>
          <a:lstStyle/>
          <a:p>
            <a:r>
              <a:rPr kumimoji="1" lang="ja-JP" altLang="en-US" sz="2600" dirty="0">
                <a:solidFill>
                  <a:schemeClr val="accent1"/>
                </a:solidFill>
              </a:rPr>
              <a:t>共同</a:t>
            </a:r>
            <a:endParaRPr kumimoji="1" lang="en-US" altLang="ja-JP" sz="2600" dirty="0">
              <a:solidFill>
                <a:schemeClr val="accent1"/>
              </a:solidFill>
            </a:endParaRPr>
          </a:p>
        </p:txBody>
      </p:sp>
      <p:sp>
        <p:nvSpPr>
          <p:cNvPr id="26" name="テキスト ボックス 25">
            <a:extLst>
              <a:ext uri="{FF2B5EF4-FFF2-40B4-BE49-F238E27FC236}">
                <a16:creationId xmlns:a16="http://schemas.microsoft.com/office/drawing/2014/main" id="{A3EEFB89-A91B-4302-8901-46A46173EEE0}"/>
              </a:ext>
            </a:extLst>
          </p:cNvPr>
          <p:cNvSpPr txBox="1"/>
          <p:nvPr/>
        </p:nvSpPr>
        <p:spPr>
          <a:xfrm>
            <a:off x="8658643" y="5772686"/>
            <a:ext cx="954157" cy="492443"/>
          </a:xfrm>
          <a:prstGeom prst="rect">
            <a:avLst/>
          </a:prstGeom>
          <a:noFill/>
        </p:spPr>
        <p:txBody>
          <a:bodyPr wrap="square" rtlCol="0">
            <a:spAutoFit/>
          </a:bodyPr>
          <a:lstStyle/>
          <a:p>
            <a:r>
              <a:rPr kumimoji="1" lang="ja-JP" altLang="en-US" sz="2600" dirty="0">
                <a:solidFill>
                  <a:schemeClr val="bg2">
                    <a:lumMod val="50000"/>
                  </a:schemeClr>
                </a:solidFill>
              </a:rPr>
              <a:t>分担</a:t>
            </a:r>
            <a:endParaRPr kumimoji="1" lang="en-US" altLang="ja-JP" sz="2600" dirty="0">
              <a:solidFill>
                <a:schemeClr val="bg2">
                  <a:lumMod val="50000"/>
                </a:schemeClr>
              </a:solidFill>
            </a:endParaRPr>
          </a:p>
        </p:txBody>
      </p:sp>
    </p:spTree>
    <p:extLst>
      <p:ext uri="{BB962C8B-B14F-4D97-AF65-F5344CB8AC3E}">
        <p14:creationId xmlns:p14="http://schemas.microsoft.com/office/powerpoint/2010/main" val="406457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lang="en-US" altLang="ja-JP" dirty="0"/>
              <a:t>4</a:t>
            </a:r>
            <a:r>
              <a:rPr kumimoji="1" lang="en-US" altLang="ja-JP" dirty="0"/>
              <a:t>.</a:t>
            </a:r>
            <a:r>
              <a:rPr kumimoji="1" lang="ja-JP" altLang="en-US" dirty="0"/>
              <a:t>システムの概要</a:t>
            </a:r>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4</a:t>
            </a:fld>
            <a:endParaRPr kumimoji="1" lang="ja-JP" altLang="en-US"/>
          </a:p>
        </p:txBody>
      </p:sp>
      <p:pic>
        <p:nvPicPr>
          <p:cNvPr id="5" name="図 4" descr="ダイアグラム, 概略図&#10;&#10;自動的に生成された説明">
            <a:extLst>
              <a:ext uri="{FF2B5EF4-FFF2-40B4-BE49-F238E27FC236}">
                <a16:creationId xmlns:a16="http://schemas.microsoft.com/office/drawing/2014/main" id="{3609E392-BC4E-4B2C-8CDA-889A3A3DA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0828" y="1862268"/>
            <a:ext cx="7951304" cy="4472609"/>
          </a:xfrm>
          <a:prstGeom prst="rect">
            <a:avLst/>
          </a:prstGeom>
        </p:spPr>
      </p:pic>
    </p:spTree>
    <p:extLst>
      <p:ext uri="{BB962C8B-B14F-4D97-AF65-F5344CB8AC3E}">
        <p14:creationId xmlns:p14="http://schemas.microsoft.com/office/powerpoint/2010/main" val="77901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kumimoji="1" lang="en-US" altLang="ja-JP" dirty="0"/>
              <a:t>4.</a:t>
            </a:r>
            <a:r>
              <a:rPr kumimoji="1" lang="ja-JP" altLang="en-US" dirty="0"/>
              <a:t>システムの概要</a:t>
            </a:r>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5</a:t>
            </a:fld>
            <a:endParaRPr kumimoji="1" lang="ja-JP" altLang="en-US"/>
          </a:p>
        </p:txBody>
      </p:sp>
      <p:pic>
        <p:nvPicPr>
          <p:cNvPr id="5" name="図 4" descr="ダイアグラム&#10;&#10;自動的に生成された説明">
            <a:extLst>
              <a:ext uri="{FF2B5EF4-FFF2-40B4-BE49-F238E27FC236}">
                <a16:creationId xmlns:a16="http://schemas.microsoft.com/office/drawing/2014/main" id="{39006276-64E3-4E82-A34B-CE9FE5761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31" y="2213382"/>
            <a:ext cx="6599583" cy="3712265"/>
          </a:xfrm>
          <a:prstGeom prst="rect">
            <a:avLst/>
          </a:prstGeom>
        </p:spPr>
      </p:pic>
      <p:sp>
        <p:nvSpPr>
          <p:cNvPr id="6" name="テキスト ボックス 5">
            <a:extLst>
              <a:ext uri="{FF2B5EF4-FFF2-40B4-BE49-F238E27FC236}">
                <a16:creationId xmlns:a16="http://schemas.microsoft.com/office/drawing/2014/main" id="{FED8D725-A672-4575-A9F2-1BB286A6B9D7}"/>
              </a:ext>
            </a:extLst>
          </p:cNvPr>
          <p:cNvSpPr txBox="1"/>
          <p:nvPr/>
        </p:nvSpPr>
        <p:spPr>
          <a:xfrm>
            <a:off x="2445597" y="1874395"/>
            <a:ext cx="1516803" cy="492443"/>
          </a:xfrm>
          <a:prstGeom prst="rect">
            <a:avLst/>
          </a:prstGeom>
          <a:noFill/>
        </p:spPr>
        <p:txBody>
          <a:bodyPr wrap="square" rtlCol="0">
            <a:spAutoFit/>
          </a:bodyPr>
          <a:lstStyle/>
          <a:p>
            <a:pPr algn="ctr"/>
            <a:r>
              <a:rPr kumimoji="1" lang="ja-JP" altLang="en-US" sz="2600" dirty="0">
                <a:solidFill>
                  <a:schemeClr val="bg2">
                    <a:lumMod val="50000"/>
                  </a:schemeClr>
                </a:solidFill>
              </a:rPr>
              <a:t>サーバ</a:t>
            </a:r>
            <a:endParaRPr kumimoji="1" lang="en-US" altLang="ja-JP" sz="2600" dirty="0">
              <a:solidFill>
                <a:schemeClr val="bg2">
                  <a:lumMod val="50000"/>
                </a:schemeClr>
              </a:solidFill>
            </a:endParaRPr>
          </a:p>
        </p:txBody>
      </p:sp>
      <p:sp>
        <p:nvSpPr>
          <p:cNvPr id="7" name="テキスト ボックス 6">
            <a:extLst>
              <a:ext uri="{FF2B5EF4-FFF2-40B4-BE49-F238E27FC236}">
                <a16:creationId xmlns:a16="http://schemas.microsoft.com/office/drawing/2014/main" id="{3C595861-B7AF-42E8-8CDE-4DF953068174}"/>
              </a:ext>
            </a:extLst>
          </p:cNvPr>
          <p:cNvSpPr txBox="1"/>
          <p:nvPr/>
        </p:nvSpPr>
        <p:spPr>
          <a:xfrm>
            <a:off x="2525109" y="5868994"/>
            <a:ext cx="1357777" cy="492443"/>
          </a:xfrm>
          <a:prstGeom prst="rect">
            <a:avLst/>
          </a:prstGeom>
          <a:noFill/>
        </p:spPr>
        <p:txBody>
          <a:bodyPr wrap="square" rtlCol="0">
            <a:spAutoFit/>
          </a:bodyPr>
          <a:lstStyle/>
          <a:p>
            <a:pPr algn="ctr"/>
            <a:r>
              <a:rPr kumimoji="1" lang="ja-JP" altLang="en-US" sz="2600" dirty="0">
                <a:solidFill>
                  <a:srgbClr val="C00000"/>
                </a:solidFill>
              </a:rPr>
              <a:t>ユーザ</a:t>
            </a:r>
            <a:endParaRPr kumimoji="1" lang="en-US" altLang="ja-JP" sz="2600" dirty="0">
              <a:solidFill>
                <a:srgbClr val="C00000"/>
              </a:solidFill>
            </a:endParaRPr>
          </a:p>
        </p:txBody>
      </p:sp>
      <p:sp>
        <p:nvSpPr>
          <p:cNvPr id="9" name="テキスト ボックス 8">
            <a:extLst>
              <a:ext uri="{FF2B5EF4-FFF2-40B4-BE49-F238E27FC236}">
                <a16:creationId xmlns:a16="http://schemas.microsoft.com/office/drawing/2014/main" id="{60CAE81A-ADC5-4603-BF46-5E0299C5DA55}"/>
              </a:ext>
            </a:extLst>
          </p:cNvPr>
          <p:cNvSpPr txBox="1"/>
          <p:nvPr/>
        </p:nvSpPr>
        <p:spPr>
          <a:xfrm>
            <a:off x="6967614" y="2191841"/>
            <a:ext cx="4628038" cy="892552"/>
          </a:xfrm>
          <a:prstGeom prst="rect">
            <a:avLst/>
          </a:prstGeom>
          <a:noFill/>
        </p:spPr>
        <p:txBody>
          <a:bodyPr wrap="square" rtlCol="0">
            <a:spAutoFit/>
          </a:bodyPr>
          <a:lstStyle/>
          <a:p>
            <a:r>
              <a:rPr kumimoji="1" lang="ja-JP" altLang="en-US" sz="2600" dirty="0"/>
              <a:t>①設定した時刻になると、認証</a:t>
            </a:r>
            <a:endParaRPr kumimoji="1" lang="en-US" altLang="ja-JP" sz="2600" dirty="0"/>
          </a:p>
          <a:p>
            <a:r>
              <a:rPr kumimoji="1" lang="ja-JP" altLang="en-US" sz="2600" dirty="0"/>
              <a:t>　を行う。</a:t>
            </a:r>
            <a:endParaRPr kumimoji="1" lang="en-US" altLang="ja-JP" sz="2600" dirty="0"/>
          </a:p>
        </p:txBody>
      </p:sp>
      <p:sp>
        <p:nvSpPr>
          <p:cNvPr id="10" name="テキスト ボックス 9">
            <a:extLst>
              <a:ext uri="{FF2B5EF4-FFF2-40B4-BE49-F238E27FC236}">
                <a16:creationId xmlns:a16="http://schemas.microsoft.com/office/drawing/2014/main" id="{A11A142D-BA7F-42AE-A64C-C17EC4733438}"/>
              </a:ext>
            </a:extLst>
          </p:cNvPr>
          <p:cNvSpPr txBox="1"/>
          <p:nvPr/>
        </p:nvSpPr>
        <p:spPr>
          <a:xfrm>
            <a:off x="6967614" y="3538875"/>
            <a:ext cx="4628038" cy="892552"/>
          </a:xfrm>
          <a:prstGeom prst="rect">
            <a:avLst/>
          </a:prstGeom>
          <a:noFill/>
        </p:spPr>
        <p:txBody>
          <a:bodyPr wrap="square" rtlCol="0">
            <a:spAutoFit/>
          </a:bodyPr>
          <a:lstStyle/>
          <a:p>
            <a:r>
              <a:rPr kumimoji="1" lang="ja-JP" altLang="en-US" sz="2600" dirty="0"/>
              <a:t>②センシングデータの暗号化通</a:t>
            </a:r>
            <a:endParaRPr kumimoji="1" lang="en-US" altLang="ja-JP" sz="2600" dirty="0"/>
          </a:p>
          <a:p>
            <a:r>
              <a:rPr kumimoji="1" lang="ja-JP" altLang="en-US" sz="2600" dirty="0"/>
              <a:t>　信を行う。</a:t>
            </a:r>
            <a:endParaRPr kumimoji="1" lang="en-US" altLang="ja-JP" sz="2600" dirty="0"/>
          </a:p>
        </p:txBody>
      </p:sp>
      <p:sp>
        <p:nvSpPr>
          <p:cNvPr id="11" name="テキスト ボックス 10">
            <a:extLst>
              <a:ext uri="{FF2B5EF4-FFF2-40B4-BE49-F238E27FC236}">
                <a16:creationId xmlns:a16="http://schemas.microsoft.com/office/drawing/2014/main" id="{CD4D4F56-FAFB-44D4-8433-BB3A47AA939A}"/>
              </a:ext>
            </a:extLst>
          </p:cNvPr>
          <p:cNvSpPr txBox="1"/>
          <p:nvPr/>
        </p:nvSpPr>
        <p:spPr>
          <a:xfrm>
            <a:off x="6967614" y="4999330"/>
            <a:ext cx="4628038" cy="892552"/>
          </a:xfrm>
          <a:prstGeom prst="rect">
            <a:avLst/>
          </a:prstGeom>
          <a:noFill/>
        </p:spPr>
        <p:txBody>
          <a:bodyPr wrap="square" rtlCol="0">
            <a:spAutoFit/>
          </a:bodyPr>
          <a:lstStyle/>
          <a:p>
            <a:r>
              <a:rPr kumimoji="1" lang="ja-JP" altLang="en-US" sz="2600" dirty="0"/>
              <a:t>③復号したセンシングデータを</a:t>
            </a:r>
            <a:endParaRPr kumimoji="1" lang="en-US" altLang="ja-JP" sz="2600" dirty="0"/>
          </a:p>
          <a:p>
            <a:r>
              <a:rPr kumimoji="1" lang="ja-JP" altLang="en-US" sz="2600" dirty="0"/>
              <a:t>　データベースに保存する。</a:t>
            </a:r>
            <a:endParaRPr kumimoji="1" lang="en-US" altLang="ja-JP" sz="2600" dirty="0"/>
          </a:p>
        </p:txBody>
      </p:sp>
      <p:sp>
        <p:nvSpPr>
          <p:cNvPr id="3" name="テキスト ボックス 2">
            <a:extLst>
              <a:ext uri="{FF2B5EF4-FFF2-40B4-BE49-F238E27FC236}">
                <a16:creationId xmlns:a16="http://schemas.microsoft.com/office/drawing/2014/main" id="{942354A7-379C-4C9F-90B5-E5A4619CAE81}"/>
              </a:ext>
            </a:extLst>
          </p:cNvPr>
          <p:cNvSpPr txBox="1"/>
          <p:nvPr/>
        </p:nvSpPr>
        <p:spPr>
          <a:xfrm>
            <a:off x="4696381" y="4845441"/>
            <a:ext cx="962297" cy="307777"/>
          </a:xfrm>
          <a:prstGeom prst="rect">
            <a:avLst/>
          </a:prstGeom>
          <a:solidFill>
            <a:schemeClr val="bg1"/>
          </a:solidFill>
        </p:spPr>
        <p:txBody>
          <a:bodyPr wrap="square" rtlCol="0">
            <a:spAutoFit/>
          </a:bodyPr>
          <a:lstStyle/>
          <a:p>
            <a:pPr algn="ctr"/>
            <a:r>
              <a:rPr kumimoji="1" lang="en-US" altLang="ja-JP" sz="1400" dirty="0"/>
              <a:t>Arduino</a:t>
            </a:r>
            <a:endParaRPr kumimoji="1" lang="ja-JP" altLang="en-US" sz="1400" dirty="0"/>
          </a:p>
        </p:txBody>
      </p:sp>
      <p:sp>
        <p:nvSpPr>
          <p:cNvPr id="12" name="テキスト ボックス 11">
            <a:extLst>
              <a:ext uri="{FF2B5EF4-FFF2-40B4-BE49-F238E27FC236}">
                <a16:creationId xmlns:a16="http://schemas.microsoft.com/office/drawing/2014/main" id="{1A3FB10C-9B38-4391-B816-5E8E47F9F359}"/>
              </a:ext>
            </a:extLst>
          </p:cNvPr>
          <p:cNvSpPr txBox="1"/>
          <p:nvPr/>
        </p:nvSpPr>
        <p:spPr>
          <a:xfrm>
            <a:off x="2525109" y="4876694"/>
            <a:ext cx="962297" cy="307777"/>
          </a:xfrm>
          <a:prstGeom prst="rect">
            <a:avLst/>
          </a:prstGeom>
          <a:solidFill>
            <a:schemeClr val="bg1"/>
          </a:solidFill>
        </p:spPr>
        <p:txBody>
          <a:bodyPr wrap="square" rtlCol="0">
            <a:spAutoFit/>
          </a:bodyPr>
          <a:lstStyle/>
          <a:p>
            <a:pPr algn="ctr"/>
            <a:r>
              <a:rPr kumimoji="1" lang="en-US" altLang="ja-JP" sz="1400" dirty="0"/>
              <a:t>Arduino</a:t>
            </a:r>
            <a:endParaRPr kumimoji="1" lang="ja-JP" altLang="en-US" sz="1400" dirty="0"/>
          </a:p>
        </p:txBody>
      </p:sp>
      <p:sp>
        <p:nvSpPr>
          <p:cNvPr id="13" name="テキスト ボックス 12">
            <a:extLst>
              <a:ext uri="{FF2B5EF4-FFF2-40B4-BE49-F238E27FC236}">
                <a16:creationId xmlns:a16="http://schemas.microsoft.com/office/drawing/2014/main" id="{899E46E5-8705-473A-891E-D79D9B91817B}"/>
              </a:ext>
            </a:extLst>
          </p:cNvPr>
          <p:cNvSpPr txBox="1"/>
          <p:nvPr/>
        </p:nvSpPr>
        <p:spPr>
          <a:xfrm>
            <a:off x="500460" y="4876695"/>
            <a:ext cx="815674" cy="307777"/>
          </a:xfrm>
          <a:prstGeom prst="rect">
            <a:avLst/>
          </a:prstGeom>
          <a:solidFill>
            <a:schemeClr val="bg1"/>
          </a:solidFill>
        </p:spPr>
        <p:txBody>
          <a:bodyPr wrap="square" rtlCol="0">
            <a:spAutoFit/>
          </a:bodyPr>
          <a:lstStyle/>
          <a:p>
            <a:pPr algn="ctr"/>
            <a:r>
              <a:rPr kumimoji="1" lang="en-US" altLang="ja-JP" sz="1400" dirty="0"/>
              <a:t>Arduino</a:t>
            </a:r>
            <a:endParaRPr kumimoji="1" lang="ja-JP" altLang="en-US" sz="1400" dirty="0"/>
          </a:p>
        </p:txBody>
      </p:sp>
    </p:spTree>
    <p:extLst>
      <p:ext uri="{BB962C8B-B14F-4D97-AF65-F5344CB8AC3E}">
        <p14:creationId xmlns:p14="http://schemas.microsoft.com/office/powerpoint/2010/main" val="178357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lang="en-US" altLang="ja-JP" dirty="0"/>
              <a:t>5.SAS-L2</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6</a:t>
            </a:fld>
            <a:endParaRPr kumimoji="1" lang="ja-JP" altLang="en-US"/>
          </a:p>
        </p:txBody>
      </p:sp>
      <p:sp>
        <p:nvSpPr>
          <p:cNvPr id="13" name="テキスト ボックス 12">
            <a:extLst>
              <a:ext uri="{FF2B5EF4-FFF2-40B4-BE49-F238E27FC236}">
                <a16:creationId xmlns:a16="http://schemas.microsoft.com/office/drawing/2014/main" id="{198B49AE-7A42-46F2-B7CE-119A00110BCC}"/>
              </a:ext>
            </a:extLst>
          </p:cNvPr>
          <p:cNvSpPr txBox="1"/>
          <p:nvPr/>
        </p:nvSpPr>
        <p:spPr>
          <a:xfrm>
            <a:off x="1174623" y="2790865"/>
            <a:ext cx="3804464" cy="430887"/>
          </a:xfrm>
          <a:prstGeom prst="rect">
            <a:avLst/>
          </a:prstGeom>
          <a:noFill/>
        </p:spPr>
        <p:txBody>
          <a:bodyPr wrap="square" rtlCol="0">
            <a:spAutoFit/>
          </a:bodyPr>
          <a:lstStyle/>
          <a:p>
            <a:pPr algn="ctr">
              <a:buClr>
                <a:schemeClr val="tx1"/>
              </a:buClr>
            </a:pPr>
            <a:r>
              <a:rPr kumimoji="1" lang="ja-JP" altLang="en-US" sz="2200" dirty="0"/>
              <a:t>初期登録のアルゴリズム</a:t>
            </a:r>
            <a:endParaRPr kumimoji="1" lang="en-US" altLang="ja-JP" sz="2200" dirty="0"/>
          </a:p>
        </p:txBody>
      </p:sp>
      <p:sp>
        <p:nvSpPr>
          <p:cNvPr id="15" name="テキスト ボックス 14">
            <a:extLst>
              <a:ext uri="{FF2B5EF4-FFF2-40B4-BE49-F238E27FC236}">
                <a16:creationId xmlns:a16="http://schemas.microsoft.com/office/drawing/2014/main" id="{BD279AE0-B379-4287-B8AA-28F82F3FAFF9}"/>
              </a:ext>
            </a:extLst>
          </p:cNvPr>
          <p:cNvSpPr txBox="1"/>
          <p:nvPr/>
        </p:nvSpPr>
        <p:spPr>
          <a:xfrm>
            <a:off x="6520943" y="2786013"/>
            <a:ext cx="3804464" cy="430887"/>
          </a:xfrm>
          <a:prstGeom prst="rect">
            <a:avLst/>
          </a:prstGeom>
          <a:noFill/>
        </p:spPr>
        <p:txBody>
          <a:bodyPr wrap="square" rtlCol="0">
            <a:spAutoFit/>
          </a:bodyPr>
          <a:lstStyle/>
          <a:p>
            <a:pPr algn="ctr">
              <a:buClr>
                <a:schemeClr val="tx1"/>
              </a:buClr>
            </a:pPr>
            <a:r>
              <a:rPr kumimoji="1" lang="ja-JP" altLang="en-US" sz="2200" dirty="0"/>
              <a:t>認証のアルゴリズム</a:t>
            </a:r>
            <a:endParaRPr kumimoji="1" lang="en-US" altLang="ja-JP" sz="2200" dirty="0"/>
          </a:p>
        </p:txBody>
      </p:sp>
      <p:pic>
        <p:nvPicPr>
          <p:cNvPr id="11" name="図 10" descr="ダイアグラム, 概略図&#10;&#10;自動的に生成された説明">
            <a:extLst>
              <a:ext uri="{FF2B5EF4-FFF2-40B4-BE49-F238E27FC236}">
                <a16:creationId xmlns:a16="http://schemas.microsoft.com/office/drawing/2014/main" id="{55B002EF-29E6-4B5E-AF90-CC0D34B9C5DE}"/>
              </a:ext>
            </a:extLst>
          </p:cNvPr>
          <p:cNvPicPr>
            <a:picLocks noChangeAspect="1"/>
          </p:cNvPicPr>
          <p:nvPr/>
        </p:nvPicPr>
        <p:blipFill rotWithShape="1">
          <a:blip r:embed="rId3">
            <a:extLst>
              <a:ext uri="{28A0092B-C50C-407E-A947-70E740481C1C}">
                <a14:useLocalDpi xmlns:a14="http://schemas.microsoft.com/office/drawing/2010/main" val="0"/>
              </a:ext>
            </a:extLst>
          </a:blip>
          <a:srcRect l="4952" r="4952"/>
          <a:stretch/>
        </p:blipFill>
        <p:spPr>
          <a:xfrm>
            <a:off x="1387203" y="3250652"/>
            <a:ext cx="3379304" cy="3503440"/>
          </a:xfrm>
          <a:prstGeom prst="rect">
            <a:avLst/>
          </a:prstGeom>
        </p:spPr>
      </p:pic>
      <p:pic>
        <p:nvPicPr>
          <p:cNvPr id="5" name="図 4" descr="ダイアグラム&#10;&#10;自動的に生成された説明">
            <a:extLst>
              <a:ext uri="{FF2B5EF4-FFF2-40B4-BE49-F238E27FC236}">
                <a16:creationId xmlns:a16="http://schemas.microsoft.com/office/drawing/2014/main" id="{44C17812-E62B-459F-8758-AC8D0142E152}"/>
              </a:ext>
            </a:extLst>
          </p:cNvPr>
          <p:cNvPicPr>
            <a:picLocks noChangeAspect="1"/>
          </p:cNvPicPr>
          <p:nvPr/>
        </p:nvPicPr>
        <p:blipFill rotWithShape="1">
          <a:blip r:embed="rId4">
            <a:extLst>
              <a:ext uri="{28A0092B-C50C-407E-A947-70E740481C1C}">
                <a14:useLocalDpi xmlns:a14="http://schemas.microsoft.com/office/drawing/2010/main" val="0"/>
              </a:ext>
            </a:extLst>
          </a:blip>
          <a:srcRect l="4099" r="6222"/>
          <a:stretch/>
        </p:blipFill>
        <p:spPr>
          <a:xfrm>
            <a:off x="6612503" y="3202470"/>
            <a:ext cx="3842937" cy="3622440"/>
          </a:xfrm>
          <a:prstGeom prst="rect">
            <a:avLst/>
          </a:prstGeom>
        </p:spPr>
      </p:pic>
      <p:grpSp>
        <p:nvGrpSpPr>
          <p:cNvPr id="22" name="グループ化 21">
            <a:extLst>
              <a:ext uri="{FF2B5EF4-FFF2-40B4-BE49-F238E27FC236}">
                <a16:creationId xmlns:a16="http://schemas.microsoft.com/office/drawing/2014/main" id="{B1B2F962-110F-4324-A8E0-4A1797A281B6}"/>
              </a:ext>
            </a:extLst>
          </p:cNvPr>
          <p:cNvGrpSpPr/>
          <p:nvPr/>
        </p:nvGrpSpPr>
        <p:grpSpPr>
          <a:xfrm>
            <a:off x="5984302" y="4142952"/>
            <a:ext cx="2438873" cy="2385913"/>
            <a:chOff x="5477663" y="3779895"/>
            <a:chExt cx="2438873" cy="2385913"/>
          </a:xfrm>
        </p:grpSpPr>
        <p:grpSp>
          <p:nvGrpSpPr>
            <p:cNvPr id="21" name="グループ化 20">
              <a:extLst>
                <a:ext uri="{FF2B5EF4-FFF2-40B4-BE49-F238E27FC236}">
                  <a16:creationId xmlns:a16="http://schemas.microsoft.com/office/drawing/2014/main" id="{8F2339D7-F709-4BEE-B83B-48AD0EEE2232}"/>
                </a:ext>
              </a:extLst>
            </p:cNvPr>
            <p:cNvGrpSpPr/>
            <p:nvPr/>
          </p:nvGrpSpPr>
          <p:grpSpPr>
            <a:xfrm>
              <a:off x="5763058" y="3779895"/>
              <a:ext cx="2153478" cy="1017392"/>
              <a:chOff x="5763058" y="3779895"/>
              <a:chExt cx="2153478" cy="1017392"/>
            </a:xfrm>
          </p:grpSpPr>
          <p:sp>
            <p:nvSpPr>
              <p:cNvPr id="16" name="四角形: 角を丸くする 15">
                <a:extLst>
                  <a:ext uri="{FF2B5EF4-FFF2-40B4-BE49-F238E27FC236}">
                    <a16:creationId xmlns:a16="http://schemas.microsoft.com/office/drawing/2014/main" id="{958B0E89-C3C2-4A7E-83DE-422CF6235A02}"/>
                  </a:ext>
                </a:extLst>
              </p:cNvPr>
              <p:cNvSpPr/>
              <p:nvPr/>
            </p:nvSpPr>
            <p:spPr>
              <a:xfrm>
                <a:off x="6644327" y="4426226"/>
                <a:ext cx="980661" cy="37106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DA898978-595D-4E24-8F0E-4633E3C1DD3F}"/>
                  </a:ext>
                </a:extLst>
              </p:cNvPr>
              <p:cNvSpPr txBox="1"/>
              <p:nvPr/>
            </p:nvSpPr>
            <p:spPr>
              <a:xfrm>
                <a:off x="5763058" y="3779895"/>
                <a:ext cx="2153478" cy="646331"/>
              </a:xfrm>
              <a:prstGeom prst="rect">
                <a:avLst/>
              </a:prstGeom>
              <a:noFill/>
            </p:spPr>
            <p:txBody>
              <a:bodyPr wrap="square" rtlCol="0">
                <a:spAutoFit/>
              </a:bodyPr>
              <a:lstStyle/>
              <a:p>
                <a:r>
                  <a:rPr kumimoji="1" lang="ja-JP" altLang="en-US" dirty="0">
                    <a:solidFill>
                      <a:schemeClr val="accent1"/>
                    </a:solidFill>
                  </a:rPr>
                  <a:t>加算　</a:t>
                </a:r>
                <a:r>
                  <a:rPr kumimoji="1" lang="en-US" altLang="ja-JP" dirty="0">
                    <a:solidFill>
                      <a:schemeClr val="accent1"/>
                    </a:solidFill>
                  </a:rPr>
                  <a:t>1</a:t>
                </a:r>
                <a:r>
                  <a:rPr kumimoji="1" lang="ja-JP" altLang="en-US" dirty="0">
                    <a:solidFill>
                      <a:schemeClr val="accent1"/>
                    </a:solidFill>
                  </a:rPr>
                  <a:t>回</a:t>
                </a:r>
                <a:endParaRPr kumimoji="1" lang="en-US" altLang="ja-JP" dirty="0">
                  <a:solidFill>
                    <a:schemeClr val="accent1"/>
                  </a:solidFill>
                </a:endParaRPr>
              </a:p>
              <a:p>
                <a:r>
                  <a:rPr kumimoji="1" lang="ja-JP" altLang="en-US" dirty="0">
                    <a:solidFill>
                      <a:srgbClr val="00B0F0"/>
                    </a:solidFill>
                  </a:rPr>
                  <a:t>排他的論理和　</a:t>
                </a:r>
                <a:r>
                  <a:rPr kumimoji="1" lang="en-US" altLang="ja-JP" dirty="0">
                    <a:solidFill>
                      <a:srgbClr val="00B0F0"/>
                    </a:solidFill>
                  </a:rPr>
                  <a:t>2</a:t>
                </a:r>
                <a:r>
                  <a:rPr kumimoji="1" lang="ja-JP" altLang="en-US" dirty="0">
                    <a:solidFill>
                      <a:srgbClr val="00B0F0"/>
                    </a:solidFill>
                  </a:rPr>
                  <a:t>回</a:t>
                </a:r>
              </a:p>
            </p:txBody>
          </p:sp>
        </p:grpSp>
        <p:sp>
          <p:nvSpPr>
            <p:cNvPr id="19" name="四角形: 角を丸くする 18">
              <a:extLst>
                <a:ext uri="{FF2B5EF4-FFF2-40B4-BE49-F238E27FC236}">
                  <a16:creationId xmlns:a16="http://schemas.microsoft.com/office/drawing/2014/main" id="{DEDA4E7F-917B-415D-AB95-A844C07C3C7F}"/>
                </a:ext>
              </a:extLst>
            </p:cNvPr>
            <p:cNvSpPr/>
            <p:nvPr/>
          </p:nvSpPr>
          <p:spPr>
            <a:xfrm>
              <a:off x="5903845" y="5980277"/>
              <a:ext cx="980661" cy="18553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81782876-50C7-4462-B75A-A676F5984EB9}"/>
                </a:ext>
              </a:extLst>
            </p:cNvPr>
            <p:cNvSpPr txBox="1"/>
            <p:nvPr/>
          </p:nvSpPr>
          <p:spPr>
            <a:xfrm>
              <a:off x="5477663" y="5534623"/>
              <a:ext cx="1397566" cy="369332"/>
            </a:xfrm>
            <a:prstGeom prst="rect">
              <a:avLst/>
            </a:prstGeom>
            <a:noFill/>
          </p:spPr>
          <p:txBody>
            <a:bodyPr wrap="square" rtlCol="0">
              <a:spAutoFit/>
            </a:bodyPr>
            <a:lstStyle/>
            <a:p>
              <a:r>
                <a:rPr kumimoji="1" lang="ja-JP" altLang="en-US" dirty="0">
                  <a:solidFill>
                    <a:schemeClr val="accent1"/>
                  </a:solidFill>
                </a:rPr>
                <a:t>加算　</a:t>
              </a:r>
              <a:r>
                <a:rPr kumimoji="1" lang="en-US" altLang="ja-JP" dirty="0">
                  <a:solidFill>
                    <a:schemeClr val="accent1"/>
                  </a:solidFill>
                </a:rPr>
                <a:t>1</a:t>
              </a:r>
              <a:r>
                <a:rPr kumimoji="1" lang="ja-JP" altLang="en-US" dirty="0">
                  <a:solidFill>
                    <a:schemeClr val="accent1"/>
                  </a:solidFill>
                </a:rPr>
                <a:t>回</a:t>
              </a:r>
              <a:endParaRPr kumimoji="1" lang="en-US" altLang="ja-JP" dirty="0">
                <a:solidFill>
                  <a:schemeClr val="accent1"/>
                </a:solidFill>
              </a:endParaRPr>
            </a:p>
          </p:txBody>
        </p:sp>
      </p:grpSp>
      <p:grpSp>
        <p:nvGrpSpPr>
          <p:cNvPr id="3" name="グループ化 2">
            <a:extLst>
              <a:ext uri="{FF2B5EF4-FFF2-40B4-BE49-F238E27FC236}">
                <a16:creationId xmlns:a16="http://schemas.microsoft.com/office/drawing/2014/main" id="{A380504E-8E39-43D2-9F05-E31281EA4434}"/>
              </a:ext>
            </a:extLst>
          </p:cNvPr>
          <p:cNvGrpSpPr/>
          <p:nvPr/>
        </p:nvGrpSpPr>
        <p:grpSpPr>
          <a:xfrm>
            <a:off x="8917576" y="4207571"/>
            <a:ext cx="3365221" cy="714898"/>
            <a:chOff x="8335929" y="3759223"/>
            <a:chExt cx="3330280" cy="714898"/>
          </a:xfrm>
        </p:grpSpPr>
        <p:sp>
          <p:nvSpPr>
            <p:cNvPr id="14" name="四角形: 角を丸くする 13">
              <a:extLst>
                <a:ext uri="{FF2B5EF4-FFF2-40B4-BE49-F238E27FC236}">
                  <a16:creationId xmlns:a16="http://schemas.microsoft.com/office/drawing/2014/main" id="{C7BCF1C8-57F9-4B81-B405-B958EA7E6FDB}"/>
                </a:ext>
              </a:extLst>
            </p:cNvPr>
            <p:cNvSpPr/>
            <p:nvPr/>
          </p:nvSpPr>
          <p:spPr>
            <a:xfrm>
              <a:off x="8335929" y="4103060"/>
              <a:ext cx="894776" cy="37106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0BF2D7FC-A8FA-4344-A36A-8BAE9557D82E}"/>
                </a:ext>
              </a:extLst>
            </p:cNvPr>
            <p:cNvSpPr txBox="1"/>
            <p:nvPr/>
          </p:nvSpPr>
          <p:spPr>
            <a:xfrm>
              <a:off x="9036736" y="3759223"/>
              <a:ext cx="2629473" cy="400110"/>
            </a:xfrm>
            <a:prstGeom prst="rect">
              <a:avLst/>
            </a:prstGeom>
            <a:noFill/>
          </p:spPr>
          <p:txBody>
            <a:bodyPr wrap="square" rtlCol="0">
              <a:spAutoFit/>
            </a:bodyPr>
            <a:lstStyle/>
            <a:p>
              <a:r>
                <a:rPr kumimoji="1" lang="en-US" altLang="ja-JP" dirty="0">
                  <a:solidFill>
                    <a:srgbClr val="00B0F0"/>
                  </a:solidFill>
                </a:rPr>
                <a:t> </a:t>
              </a:r>
              <a:r>
                <a:rPr kumimoji="1" lang="en-US" altLang="ja-JP" sz="2000" dirty="0">
                  <a:solidFill>
                    <a:schemeClr val="accent1"/>
                  </a:solidFill>
                </a:rPr>
                <a:t>α = A</a:t>
              </a:r>
              <a:r>
                <a:rPr kumimoji="1" lang="en-US" altLang="ja-JP" sz="2000" baseline="-25000" dirty="0">
                  <a:solidFill>
                    <a:schemeClr val="accent1"/>
                  </a:solidFill>
                </a:rPr>
                <a:t>n+1 </a:t>
              </a:r>
              <a:r>
                <a:rPr kumimoji="1" lang="en-US" altLang="ja-JP" sz="2000" dirty="0">
                  <a:solidFill>
                    <a:schemeClr val="accent1"/>
                  </a:solidFill>
                </a:rPr>
                <a:t>XOR A</a:t>
              </a:r>
              <a:r>
                <a:rPr kumimoji="1" lang="en-US" altLang="ja-JP" sz="2000" baseline="-25000" dirty="0">
                  <a:solidFill>
                    <a:schemeClr val="accent1"/>
                  </a:solidFill>
                </a:rPr>
                <a:t>n</a:t>
              </a:r>
              <a:r>
                <a:rPr kumimoji="1" lang="en-US" altLang="ja-JP" sz="2000" dirty="0">
                  <a:solidFill>
                    <a:schemeClr val="accent1"/>
                  </a:solidFill>
                </a:rPr>
                <a:t> XOR M</a:t>
              </a:r>
              <a:r>
                <a:rPr kumimoji="1" lang="en-US" altLang="ja-JP" sz="2000" baseline="-25000" dirty="0">
                  <a:solidFill>
                    <a:schemeClr val="accent1"/>
                  </a:solidFill>
                </a:rPr>
                <a:t>n</a:t>
              </a:r>
              <a:endParaRPr kumimoji="1" lang="ja-JP" altLang="en-US" baseline="-25000" dirty="0">
                <a:solidFill>
                  <a:schemeClr val="accent1"/>
                </a:solidFill>
              </a:endParaRPr>
            </a:p>
          </p:txBody>
        </p:sp>
      </p:grpSp>
      <p:sp>
        <p:nvSpPr>
          <p:cNvPr id="23" name="テキスト ボックス 22">
            <a:extLst>
              <a:ext uri="{FF2B5EF4-FFF2-40B4-BE49-F238E27FC236}">
                <a16:creationId xmlns:a16="http://schemas.microsoft.com/office/drawing/2014/main" id="{1A718A9C-B97E-4024-8CD1-FD80F6F7FA97}"/>
              </a:ext>
            </a:extLst>
          </p:cNvPr>
          <p:cNvSpPr txBox="1"/>
          <p:nvPr/>
        </p:nvSpPr>
        <p:spPr>
          <a:xfrm>
            <a:off x="292540" y="1970404"/>
            <a:ext cx="11667880" cy="492443"/>
          </a:xfrm>
          <a:prstGeom prst="rect">
            <a:avLst/>
          </a:prstGeom>
          <a:noFill/>
        </p:spPr>
        <p:txBody>
          <a:bodyPr wrap="square" rtlCol="0">
            <a:spAutoFit/>
          </a:bodyPr>
          <a:lstStyle/>
          <a:p>
            <a:pPr>
              <a:buClr>
                <a:schemeClr val="tx1"/>
              </a:buClr>
            </a:pPr>
            <a:r>
              <a:rPr kumimoji="1" lang="en-US" altLang="ja-JP" sz="2600" dirty="0"/>
              <a:t>SAS-L2</a:t>
            </a:r>
            <a:r>
              <a:rPr kumimoji="1" lang="ja-JP" altLang="en-US" sz="2600" dirty="0"/>
              <a:t>・・・高知工科大学　清水明宏教授が提案したワンタイムパスワード認証方式</a:t>
            </a:r>
            <a:endParaRPr kumimoji="1" lang="en-US" altLang="ja-JP" sz="2600" dirty="0"/>
          </a:p>
        </p:txBody>
      </p:sp>
    </p:spTree>
    <p:extLst>
      <p:ext uri="{BB962C8B-B14F-4D97-AF65-F5344CB8AC3E}">
        <p14:creationId xmlns:p14="http://schemas.microsoft.com/office/powerpoint/2010/main" val="311303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2"/>
                                        </p:tgtEl>
                                      </p:cBhvr>
                                    </p:animEffect>
                                    <p:set>
                                      <p:cBhvr>
                                        <p:cTn id="13" dur="1" fill="hold">
                                          <p:stCondLst>
                                            <p:cond delay="499"/>
                                          </p:stCondLst>
                                        </p:cTn>
                                        <p:tgtEl>
                                          <p:spTgt spid="2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normAutofit/>
          </a:bodyPr>
          <a:lstStyle/>
          <a:p>
            <a:r>
              <a:rPr lang="en-US" altLang="ja-JP" sz="4000" dirty="0"/>
              <a:t>4.SAS-L2</a:t>
            </a:r>
            <a:r>
              <a:rPr lang="ja-JP" altLang="en-US" sz="4000" dirty="0"/>
              <a:t>に基づいたセンシングデータの暗号化</a:t>
            </a:r>
            <a:endParaRPr kumimoji="1" lang="ja-JP" altLang="en-US" sz="4000"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7</a:t>
            </a:fld>
            <a:endParaRPr kumimoji="1" lang="ja-JP" altLang="en-US"/>
          </a:p>
        </p:txBody>
      </p:sp>
      <p:sp>
        <p:nvSpPr>
          <p:cNvPr id="13" name="テキスト ボックス 12">
            <a:extLst>
              <a:ext uri="{FF2B5EF4-FFF2-40B4-BE49-F238E27FC236}">
                <a16:creationId xmlns:a16="http://schemas.microsoft.com/office/drawing/2014/main" id="{198B49AE-7A42-46F2-B7CE-119A00110BCC}"/>
              </a:ext>
            </a:extLst>
          </p:cNvPr>
          <p:cNvSpPr txBox="1"/>
          <p:nvPr/>
        </p:nvSpPr>
        <p:spPr>
          <a:xfrm>
            <a:off x="1157265" y="1841662"/>
            <a:ext cx="3804464" cy="523220"/>
          </a:xfrm>
          <a:prstGeom prst="rect">
            <a:avLst/>
          </a:prstGeom>
          <a:noFill/>
        </p:spPr>
        <p:txBody>
          <a:bodyPr wrap="square" rtlCol="0">
            <a:spAutoFit/>
          </a:bodyPr>
          <a:lstStyle/>
          <a:p>
            <a:pPr>
              <a:buClr>
                <a:schemeClr val="tx1"/>
              </a:buClr>
            </a:pPr>
            <a:r>
              <a:rPr kumimoji="1" lang="ja-JP" altLang="en-US" sz="2800" dirty="0"/>
              <a:t>暗号化のアルゴリズム</a:t>
            </a:r>
            <a:endParaRPr kumimoji="1" lang="en-US" altLang="ja-JP" sz="2800" dirty="0"/>
          </a:p>
        </p:txBody>
      </p:sp>
      <p:pic>
        <p:nvPicPr>
          <p:cNvPr id="6" name="図 5" descr="ダイアグラム&#10;&#10;自動的に生成された説明">
            <a:extLst>
              <a:ext uri="{FF2B5EF4-FFF2-40B4-BE49-F238E27FC236}">
                <a16:creationId xmlns:a16="http://schemas.microsoft.com/office/drawing/2014/main" id="{50CA4778-3745-40CC-8BA4-930332A78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194" y="2334105"/>
            <a:ext cx="4625778" cy="4483883"/>
          </a:xfrm>
          <a:prstGeom prst="rect">
            <a:avLst/>
          </a:prstGeom>
        </p:spPr>
      </p:pic>
      <p:grpSp>
        <p:nvGrpSpPr>
          <p:cNvPr id="10" name="グループ化 9">
            <a:extLst>
              <a:ext uri="{FF2B5EF4-FFF2-40B4-BE49-F238E27FC236}">
                <a16:creationId xmlns:a16="http://schemas.microsoft.com/office/drawing/2014/main" id="{3A374FBB-37A2-49CA-94C7-041E4B560201}"/>
              </a:ext>
            </a:extLst>
          </p:cNvPr>
          <p:cNvGrpSpPr/>
          <p:nvPr/>
        </p:nvGrpSpPr>
        <p:grpSpPr>
          <a:xfrm>
            <a:off x="843246" y="2931110"/>
            <a:ext cx="2549310" cy="3297543"/>
            <a:chOff x="3029855" y="2930850"/>
            <a:chExt cx="2549310" cy="3297543"/>
          </a:xfrm>
        </p:grpSpPr>
        <p:grpSp>
          <p:nvGrpSpPr>
            <p:cNvPr id="9" name="グループ化 8">
              <a:extLst>
                <a:ext uri="{FF2B5EF4-FFF2-40B4-BE49-F238E27FC236}">
                  <a16:creationId xmlns:a16="http://schemas.microsoft.com/office/drawing/2014/main" id="{9705B5DA-2165-4F3A-B45F-A6B806E2EA00}"/>
                </a:ext>
              </a:extLst>
            </p:cNvPr>
            <p:cNvGrpSpPr/>
            <p:nvPr/>
          </p:nvGrpSpPr>
          <p:grpSpPr>
            <a:xfrm>
              <a:off x="3048000" y="2930850"/>
              <a:ext cx="2173357" cy="660489"/>
              <a:chOff x="3048000" y="2930850"/>
              <a:chExt cx="2173357" cy="660489"/>
            </a:xfrm>
          </p:grpSpPr>
          <p:sp>
            <p:nvSpPr>
              <p:cNvPr id="7" name="四角形: 角を丸くする 6">
                <a:extLst>
                  <a:ext uri="{FF2B5EF4-FFF2-40B4-BE49-F238E27FC236}">
                    <a16:creationId xmlns:a16="http://schemas.microsoft.com/office/drawing/2014/main" id="{BC3270BD-F5EA-417E-AC5C-2D8D88F63FFF}"/>
                  </a:ext>
                </a:extLst>
              </p:cNvPr>
              <p:cNvSpPr/>
              <p:nvPr/>
            </p:nvSpPr>
            <p:spPr>
              <a:xfrm>
                <a:off x="4293704" y="3220278"/>
                <a:ext cx="927653" cy="37106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8061F7A6-04D3-4E04-AFDF-102C8757A100}"/>
                  </a:ext>
                </a:extLst>
              </p:cNvPr>
              <p:cNvSpPr txBox="1"/>
              <p:nvPr/>
            </p:nvSpPr>
            <p:spPr>
              <a:xfrm>
                <a:off x="3048000" y="2930850"/>
                <a:ext cx="2173357" cy="369332"/>
              </a:xfrm>
              <a:prstGeom prst="rect">
                <a:avLst/>
              </a:prstGeom>
              <a:noFill/>
            </p:spPr>
            <p:txBody>
              <a:bodyPr wrap="square" rtlCol="0">
                <a:spAutoFit/>
              </a:bodyPr>
              <a:lstStyle/>
              <a:p>
                <a:r>
                  <a:rPr kumimoji="1" lang="ja-JP" altLang="en-US" dirty="0">
                    <a:solidFill>
                      <a:srgbClr val="00B0F0"/>
                    </a:solidFill>
                  </a:rPr>
                  <a:t>排他的論理和　</a:t>
                </a:r>
                <a:r>
                  <a:rPr kumimoji="1" lang="en-US" altLang="ja-JP" dirty="0">
                    <a:solidFill>
                      <a:srgbClr val="00B0F0"/>
                    </a:solidFill>
                  </a:rPr>
                  <a:t>2</a:t>
                </a:r>
                <a:r>
                  <a:rPr kumimoji="1" lang="ja-JP" altLang="en-US" dirty="0">
                    <a:solidFill>
                      <a:srgbClr val="00B0F0"/>
                    </a:solidFill>
                  </a:rPr>
                  <a:t>回</a:t>
                </a:r>
              </a:p>
            </p:txBody>
          </p:sp>
        </p:grpSp>
        <p:grpSp>
          <p:nvGrpSpPr>
            <p:cNvPr id="23" name="グループ化 22">
              <a:extLst>
                <a:ext uri="{FF2B5EF4-FFF2-40B4-BE49-F238E27FC236}">
                  <a16:creationId xmlns:a16="http://schemas.microsoft.com/office/drawing/2014/main" id="{06D66734-53FA-4F9C-9073-BCE42EA3CD47}"/>
                </a:ext>
              </a:extLst>
            </p:cNvPr>
            <p:cNvGrpSpPr/>
            <p:nvPr/>
          </p:nvGrpSpPr>
          <p:grpSpPr>
            <a:xfrm>
              <a:off x="3059497" y="4978311"/>
              <a:ext cx="2173357" cy="660489"/>
              <a:chOff x="3048000" y="2930850"/>
              <a:chExt cx="2173357" cy="660489"/>
            </a:xfrm>
          </p:grpSpPr>
          <p:sp>
            <p:nvSpPr>
              <p:cNvPr id="24" name="四角形: 角を丸くする 23">
                <a:extLst>
                  <a:ext uri="{FF2B5EF4-FFF2-40B4-BE49-F238E27FC236}">
                    <a16:creationId xmlns:a16="http://schemas.microsoft.com/office/drawing/2014/main" id="{355F9672-D781-439E-BB27-8E59C5AAF865}"/>
                  </a:ext>
                </a:extLst>
              </p:cNvPr>
              <p:cNvSpPr/>
              <p:nvPr/>
            </p:nvSpPr>
            <p:spPr>
              <a:xfrm>
                <a:off x="4293704" y="3220278"/>
                <a:ext cx="927653" cy="37106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6F07818-9A95-48AE-B8D1-3D843078DF51}"/>
                  </a:ext>
                </a:extLst>
              </p:cNvPr>
              <p:cNvSpPr txBox="1"/>
              <p:nvPr/>
            </p:nvSpPr>
            <p:spPr>
              <a:xfrm>
                <a:off x="3048000" y="2930850"/>
                <a:ext cx="2173357" cy="369332"/>
              </a:xfrm>
              <a:prstGeom prst="rect">
                <a:avLst/>
              </a:prstGeom>
              <a:noFill/>
            </p:spPr>
            <p:txBody>
              <a:bodyPr wrap="square" rtlCol="0">
                <a:spAutoFit/>
              </a:bodyPr>
              <a:lstStyle/>
              <a:p>
                <a:r>
                  <a:rPr kumimoji="1" lang="ja-JP" altLang="en-US" dirty="0">
                    <a:solidFill>
                      <a:srgbClr val="00B0F0"/>
                    </a:solidFill>
                  </a:rPr>
                  <a:t>排他的論理和　</a:t>
                </a:r>
                <a:r>
                  <a:rPr kumimoji="1" lang="en-US" altLang="ja-JP" dirty="0">
                    <a:solidFill>
                      <a:srgbClr val="00B0F0"/>
                    </a:solidFill>
                  </a:rPr>
                  <a:t>2</a:t>
                </a:r>
                <a:r>
                  <a:rPr kumimoji="1" lang="ja-JP" altLang="en-US" dirty="0">
                    <a:solidFill>
                      <a:srgbClr val="00B0F0"/>
                    </a:solidFill>
                  </a:rPr>
                  <a:t>回</a:t>
                </a:r>
              </a:p>
            </p:txBody>
          </p:sp>
        </p:grpSp>
        <p:grpSp>
          <p:nvGrpSpPr>
            <p:cNvPr id="26" name="グループ化 25">
              <a:extLst>
                <a:ext uri="{FF2B5EF4-FFF2-40B4-BE49-F238E27FC236}">
                  <a16:creationId xmlns:a16="http://schemas.microsoft.com/office/drawing/2014/main" id="{748935EC-1E1E-4855-8622-3287DBFE47BE}"/>
                </a:ext>
              </a:extLst>
            </p:cNvPr>
            <p:cNvGrpSpPr/>
            <p:nvPr/>
          </p:nvGrpSpPr>
          <p:grpSpPr>
            <a:xfrm>
              <a:off x="3029855" y="5528817"/>
              <a:ext cx="2549310" cy="699576"/>
              <a:chOff x="3493682" y="2891763"/>
              <a:chExt cx="2549310" cy="699576"/>
            </a:xfrm>
          </p:grpSpPr>
          <p:sp>
            <p:nvSpPr>
              <p:cNvPr id="27" name="四角形: 角を丸くする 26">
                <a:extLst>
                  <a:ext uri="{FF2B5EF4-FFF2-40B4-BE49-F238E27FC236}">
                    <a16:creationId xmlns:a16="http://schemas.microsoft.com/office/drawing/2014/main" id="{0CB227BB-24F5-4262-94DD-38F9E4A191F7}"/>
                  </a:ext>
                </a:extLst>
              </p:cNvPr>
              <p:cNvSpPr/>
              <p:nvPr/>
            </p:nvSpPr>
            <p:spPr>
              <a:xfrm>
                <a:off x="4293704" y="3220278"/>
                <a:ext cx="1749288" cy="37106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9C9A316-1907-4C16-B73A-BA539D09FE55}"/>
                  </a:ext>
                </a:extLst>
              </p:cNvPr>
              <p:cNvSpPr txBox="1"/>
              <p:nvPr/>
            </p:nvSpPr>
            <p:spPr>
              <a:xfrm>
                <a:off x="3493682" y="2891763"/>
                <a:ext cx="2173357" cy="369332"/>
              </a:xfrm>
              <a:prstGeom prst="rect">
                <a:avLst/>
              </a:prstGeom>
              <a:noFill/>
            </p:spPr>
            <p:txBody>
              <a:bodyPr wrap="square" rtlCol="0">
                <a:spAutoFit/>
              </a:bodyPr>
              <a:lstStyle/>
              <a:p>
                <a:r>
                  <a:rPr kumimoji="1" lang="ja-JP" altLang="en-US" dirty="0">
                    <a:solidFill>
                      <a:schemeClr val="accent1"/>
                    </a:solidFill>
                  </a:rPr>
                  <a:t>加算　</a:t>
                </a:r>
                <a:r>
                  <a:rPr kumimoji="1" lang="en-US" altLang="ja-JP" dirty="0">
                    <a:solidFill>
                      <a:schemeClr val="accent1"/>
                    </a:solidFill>
                  </a:rPr>
                  <a:t>1</a:t>
                </a:r>
                <a:r>
                  <a:rPr kumimoji="1" lang="ja-JP" altLang="en-US" dirty="0">
                    <a:solidFill>
                      <a:schemeClr val="accent1"/>
                    </a:solidFill>
                  </a:rPr>
                  <a:t>回</a:t>
                </a:r>
              </a:p>
            </p:txBody>
          </p:sp>
        </p:grpSp>
      </p:grpSp>
      <p:sp>
        <p:nvSpPr>
          <p:cNvPr id="29" name="テキスト ボックス 28">
            <a:extLst>
              <a:ext uri="{FF2B5EF4-FFF2-40B4-BE49-F238E27FC236}">
                <a16:creationId xmlns:a16="http://schemas.microsoft.com/office/drawing/2014/main" id="{8BC0F154-0C40-4896-AB0E-8ADD08CD91B9}"/>
              </a:ext>
            </a:extLst>
          </p:cNvPr>
          <p:cNvSpPr txBox="1"/>
          <p:nvPr/>
        </p:nvSpPr>
        <p:spPr>
          <a:xfrm>
            <a:off x="6234030" y="2472308"/>
            <a:ext cx="5732683" cy="830997"/>
          </a:xfrm>
          <a:prstGeom prst="rect">
            <a:avLst/>
          </a:prstGeom>
          <a:noFill/>
        </p:spPr>
        <p:txBody>
          <a:bodyPr wrap="square" rtlCol="0">
            <a:spAutoFit/>
          </a:bodyPr>
          <a:lstStyle/>
          <a:p>
            <a:pPr>
              <a:buClr>
                <a:schemeClr val="tx1"/>
              </a:buClr>
            </a:pPr>
            <a:r>
              <a:rPr kumimoji="1" lang="ja-JP" altLang="en-US" sz="2400" dirty="0"/>
              <a:t>・演算回数が少なく、処理負荷が小さい。</a:t>
            </a:r>
            <a:endParaRPr kumimoji="1" lang="en-US" altLang="ja-JP" sz="2400" dirty="0"/>
          </a:p>
          <a:p>
            <a:pPr>
              <a:buClr>
                <a:schemeClr val="tx1"/>
              </a:buClr>
            </a:pPr>
            <a:r>
              <a:rPr kumimoji="1" lang="ja-JP" altLang="en-US" sz="2400" dirty="0"/>
              <a:t>　</a:t>
            </a:r>
            <a:r>
              <a:rPr kumimoji="1" lang="en-US" altLang="ja-JP" sz="2400" dirty="0"/>
              <a:t>(</a:t>
            </a:r>
            <a:r>
              <a:rPr kumimoji="1" lang="ja-JP" altLang="en-US" sz="2400" dirty="0"/>
              <a:t>排他的論理和　</a:t>
            </a:r>
            <a:r>
              <a:rPr kumimoji="1" lang="en-US" altLang="ja-JP" sz="2400" dirty="0"/>
              <a:t>4</a:t>
            </a:r>
            <a:r>
              <a:rPr kumimoji="1" lang="ja-JP" altLang="en-US" sz="2400" dirty="0"/>
              <a:t>回、　加算　</a:t>
            </a:r>
            <a:r>
              <a:rPr kumimoji="1" lang="en-US" altLang="ja-JP" sz="2400" dirty="0"/>
              <a:t>1</a:t>
            </a:r>
            <a:r>
              <a:rPr kumimoji="1" lang="ja-JP" altLang="en-US" sz="2400" dirty="0"/>
              <a:t>回</a:t>
            </a:r>
            <a:r>
              <a:rPr kumimoji="1" lang="en-US" altLang="ja-JP" sz="2400" dirty="0"/>
              <a:t>)</a:t>
            </a:r>
          </a:p>
        </p:txBody>
      </p:sp>
      <p:sp>
        <p:nvSpPr>
          <p:cNvPr id="30" name="テキスト ボックス 29">
            <a:extLst>
              <a:ext uri="{FF2B5EF4-FFF2-40B4-BE49-F238E27FC236}">
                <a16:creationId xmlns:a16="http://schemas.microsoft.com/office/drawing/2014/main" id="{CDE31337-C236-4D7E-9FBB-FF396013535E}"/>
              </a:ext>
            </a:extLst>
          </p:cNvPr>
          <p:cNvSpPr txBox="1"/>
          <p:nvPr/>
        </p:nvSpPr>
        <p:spPr>
          <a:xfrm>
            <a:off x="6234030" y="3843908"/>
            <a:ext cx="5732683" cy="830997"/>
          </a:xfrm>
          <a:prstGeom prst="rect">
            <a:avLst/>
          </a:prstGeom>
          <a:noFill/>
        </p:spPr>
        <p:txBody>
          <a:bodyPr wrap="square" rtlCol="0">
            <a:spAutoFit/>
          </a:bodyPr>
          <a:lstStyle/>
          <a:p>
            <a:pPr>
              <a:buClr>
                <a:schemeClr val="tx1"/>
              </a:buClr>
            </a:pPr>
            <a:r>
              <a:rPr kumimoji="1" lang="ja-JP" altLang="en-US" sz="2400" dirty="0"/>
              <a:t>・鍵を毎回更新している。</a:t>
            </a:r>
            <a:endParaRPr kumimoji="1" lang="en-US" altLang="ja-JP" sz="2400" dirty="0"/>
          </a:p>
          <a:p>
            <a:pPr>
              <a:buClr>
                <a:schemeClr val="tx1"/>
              </a:buClr>
            </a:pPr>
            <a:r>
              <a:rPr kumimoji="1" lang="ja-JP" altLang="en-US" sz="2400" dirty="0"/>
              <a:t>　鍵を直接ネットワークに流さない。</a:t>
            </a:r>
            <a:endParaRPr kumimoji="1" lang="en-US" altLang="ja-JP" sz="2400" dirty="0"/>
          </a:p>
        </p:txBody>
      </p:sp>
      <p:sp>
        <p:nvSpPr>
          <p:cNvPr id="31" name="四角形: 角を丸くする 30">
            <a:extLst>
              <a:ext uri="{FF2B5EF4-FFF2-40B4-BE49-F238E27FC236}">
                <a16:creationId xmlns:a16="http://schemas.microsoft.com/office/drawing/2014/main" id="{046CA5F8-F656-41D3-B80C-0DF91D36931D}"/>
              </a:ext>
            </a:extLst>
          </p:cNvPr>
          <p:cNvSpPr/>
          <p:nvPr/>
        </p:nvSpPr>
        <p:spPr>
          <a:xfrm>
            <a:off x="3402723" y="3976256"/>
            <a:ext cx="1903568" cy="13777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646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31"/>
                                        </p:tgtEl>
                                      </p:cBhvr>
                                    </p:animEffect>
                                    <p:set>
                                      <p:cBhvr>
                                        <p:cTn id="24"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66A0A-06AB-4510-8E04-0FBA52F5CDBE}"/>
              </a:ext>
            </a:extLst>
          </p:cNvPr>
          <p:cNvSpPr>
            <a:spLocks noGrp="1"/>
          </p:cNvSpPr>
          <p:nvPr>
            <p:ph type="title"/>
          </p:nvPr>
        </p:nvSpPr>
        <p:spPr/>
        <p:txBody>
          <a:bodyPr/>
          <a:lstStyle/>
          <a:p>
            <a:r>
              <a:rPr lang="en-US" altLang="ja-JP" dirty="0"/>
              <a:t>7</a:t>
            </a:r>
            <a:r>
              <a:rPr kumimoji="1" lang="en-US" altLang="ja-JP" dirty="0"/>
              <a:t>.</a:t>
            </a:r>
            <a:r>
              <a:rPr lang="ja-JP" altLang="en-US" dirty="0"/>
              <a:t>サーバの実装</a:t>
            </a:r>
            <a:endParaRPr kumimoji="1" lang="ja-JP" altLang="en-US" dirty="0"/>
          </a:p>
        </p:txBody>
      </p:sp>
      <p:sp>
        <p:nvSpPr>
          <p:cNvPr id="4" name="スライド番号プレースホルダー 3">
            <a:extLst>
              <a:ext uri="{FF2B5EF4-FFF2-40B4-BE49-F238E27FC236}">
                <a16:creationId xmlns:a16="http://schemas.microsoft.com/office/drawing/2014/main" id="{7EB27311-84C4-41F1-81DE-53B36F607194}"/>
              </a:ext>
            </a:extLst>
          </p:cNvPr>
          <p:cNvSpPr>
            <a:spLocks noGrp="1"/>
          </p:cNvSpPr>
          <p:nvPr>
            <p:ph type="sldNum" sz="quarter" idx="12"/>
          </p:nvPr>
        </p:nvSpPr>
        <p:spPr/>
        <p:txBody>
          <a:bodyPr/>
          <a:lstStyle/>
          <a:p>
            <a:fld id="{F4F43B8B-51F4-4EC7-B841-2D4487FA0573}" type="slidenum">
              <a:rPr kumimoji="1" lang="ja-JP" altLang="en-US" smtClean="0"/>
              <a:t>8</a:t>
            </a:fld>
            <a:endParaRPr kumimoji="1" lang="ja-JP" altLang="en-US"/>
          </a:p>
        </p:txBody>
      </p:sp>
      <p:pic>
        <p:nvPicPr>
          <p:cNvPr id="9" name="図 8" descr="ダイアグラム&#10;&#10;自動的に生成された説明">
            <a:extLst>
              <a:ext uri="{FF2B5EF4-FFF2-40B4-BE49-F238E27FC236}">
                <a16:creationId xmlns:a16="http://schemas.microsoft.com/office/drawing/2014/main" id="{01A26E53-0C30-42A6-BF52-07F4F5931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985" y="1858846"/>
            <a:ext cx="7963473" cy="4479453"/>
          </a:xfrm>
          <a:prstGeom prst="rect">
            <a:avLst/>
          </a:prstGeom>
        </p:spPr>
      </p:pic>
    </p:spTree>
    <p:extLst>
      <p:ext uri="{BB962C8B-B14F-4D97-AF65-F5344CB8AC3E}">
        <p14:creationId xmlns:p14="http://schemas.microsoft.com/office/powerpoint/2010/main" val="275521371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2735</TotalTime>
  <Words>2128</Words>
  <Application>Microsoft Office PowerPoint</Application>
  <PresentationFormat>ワイド画面</PresentationFormat>
  <Paragraphs>215</Paragraphs>
  <Slides>17</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Arial</vt:lpstr>
      <vt:lpstr>Calibri</vt:lpstr>
      <vt:lpstr>Calibri Light</vt:lpstr>
      <vt:lpstr>レトロスペクト</vt:lpstr>
      <vt:lpstr>SASを用いたセキュアな IoTシステムの開発</vt:lpstr>
      <vt:lpstr>1.研究背景</vt:lpstr>
      <vt:lpstr>2.研究の目的・目標</vt:lpstr>
      <vt:lpstr>3.システム開発の方針</vt:lpstr>
      <vt:lpstr>4.システムの概要</vt:lpstr>
      <vt:lpstr>4.システムの概要</vt:lpstr>
      <vt:lpstr>5.SAS-L2</vt:lpstr>
      <vt:lpstr>4.SAS-L2に基づいたセンシングデータの暗号化</vt:lpstr>
      <vt:lpstr>7.サーバの実装</vt:lpstr>
      <vt:lpstr>7.サーバの実装</vt:lpstr>
      <vt:lpstr>8.検証</vt:lpstr>
      <vt:lpstr>8.検証</vt:lpstr>
      <vt:lpstr>8.検証</vt:lpstr>
      <vt:lpstr>8.検証</vt:lpstr>
      <vt:lpstr>8.検証</vt:lpstr>
      <vt:lpstr>8.検証</vt:lpstr>
      <vt:lpstr>9.まとめと今後の展望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SASを利用したセキュアな組込システム開発</dc:title>
  <dc:creator>内山田 隆太</dc:creator>
  <cp:lastModifiedBy>内山田 隆太</cp:lastModifiedBy>
  <cp:revision>61</cp:revision>
  <cp:lastPrinted>2021-12-13T08:36:11Z</cp:lastPrinted>
  <dcterms:created xsi:type="dcterms:W3CDTF">2021-12-07T06:31:46Z</dcterms:created>
  <dcterms:modified xsi:type="dcterms:W3CDTF">2022-02-18T05:17:30Z</dcterms:modified>
</cp:coreProperties>
</file>