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2" r:id="rId6"/>
    <p:sldId id="265" r:id="rId7"/>
    <p:sldId id="259" r:id="rId8"/>
    <p:sldId id="260" r:id="rId9"/>
    <p:sldId id="261" r:id="rId10"/>
    <p:sldId id="263"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5E1E5-147E-4F99-9B46-C74E98EF3E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83B0CF-4FF9-4729-A83B-4D6445F58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92470E-1454-4FCF-B0A1-4FA9FFDD5150}"/>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5" name="フッター プレースホルダー 4">
            <a:extLst>
              <a:ext uri="{FF2B5EF4-FFF2-40B4-BE49-F238E27FC236}">
                <a16:creationId xmlns:a16="http://schemas.microsoft.com/office/drawing/2014/main" id="{3EA5D6A5-8D5B-4A29-ABFD-0BC8C99A9F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33AA58-53A2-463D-BA5A-10CE451EACF3}"/>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360248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35249-6D5D-428B-945D-6F24D1F98FC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79C75F-0642-46EB-B928-BD0CAE6897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650B82-30FC-43D9-BA1D-A249FC98756D}"/>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5" name="フッター プレースホルダー 4">
            <a:extLst>
              <a:ext uri="{FF2B5EF4-FFF2-40B4-BE49-F238E27FC236}">
                <a16:creationId xmlns:a16="http://schemas.microsoft.com/office/drawing/2014/main" id="{FCBB225D-2ED7-43C0-9FD9-34AE80C726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801FB9-8408-4775-BE2D-5DC879D52BD8}"/>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215206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18A683F-6153-4A71-9FBB-620549E7DE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9DC13B-92DE-44D5-B54F-C3BC786ACD7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BE3B2B-2012-4BB9-87CE-D6299D463B28}"/>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5" name="フッター プレースホルダー 4">
            <a:extLst>
              <a:ext uri="{FF2B5EF4-FFF2-40B4-BE49-F238E27FC236}">
                <a16:creationId xmlns:a16="http://schemas.microsoft.com/office/drawing/2014/main" id="{7C302139-17B0-4F87-B154-9F476807B3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15953E-5F3E-48D1-A664-550E0AA81473}"/>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426885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CF53B-60C7-4F8E-9B1E-376CB9B234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A0012E-17CF-4309-9F58-D64D7F2E9F9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8CAE27-E080-47CB-8E46-85A5EA56C734}"/>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5" name="フッター プレースホルダー 4">
            <a:extLst>
              <a:ext uri="{FF2B5EF4-FFF2-40B4-BE49-F238E27FC236}">
                <a16:creationId xmlns:a16="http://schemas.microsoft.com/office/drawing/2014/main" id="{78ED5EE9-41C7-4150-971B-ED6AB831B6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2847A1-1B1C-43B5-A2E6-999B63F7AC9C}"/>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215514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08D406-41C4-4ACA-9C79-3786A547686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6F8992-F1C3-4097-AD86-08C6B35E9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344C3-4E38-409F-8B76-7B1AB4EC2CC2}"/>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5" name="フッター プレースホルダー 4">
            <a:extLst>
              <a:ext uri="{FF2B5EF4-FFF2-40B4-BE49-F238E27FC236}">
                <a16:creationId xmlns:a16="http://schemas.microsoft.com/office/drawing/2014/main" id="{3342CE82-930D-4DEA-885D-FD98181002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EA08EE-0CE7-45CA-BB61-6A733DF7179C}"/>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389299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53C53-F32B-4DB9-B536-4E116FC5F3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DD9DF8-2DBD-490F-ACC1-EC61BF6B2A1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E736739-9891-4D7E-B398-2D37B95FB44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EF086F5-BB2D-4E9C-997E-3056ADADBADF}"/>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6" name="フッター プレースホルダー 5">
            <a:extLst>
              <a:ext uri="{FF2B5EF4-FFF2-40B4-BE49-F238E27FC236}">
                <a16:creationId xmlns:a16="http://schemas.microsoft.com/office/drawing/2014/main" id="{304F7568-70B1-44B7-8957-D5893BE582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35E221-B25D-4AC4-80DB-FD45287F5CE0}"/>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9543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990B5-54F6-4061-B7D9-E7B25AB05F3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FE3E62-8758-45A3-AB77-1080DF906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FDB7AAF-4D48-44A9-87D4-7B91BB0138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782E5E2-A258-47F7-91B3-12BA64727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3BCA963-90A2-455B-A475-BE1D1C47CF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3C73E1-D395-498F-8091-92013918733D}"/>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8" name="フッター プレースホルダー 7">
            <a:extLst>
              <a:ext uri="{FF2B5EF4-FFF2-40B4-BE49-F238E27FC236}">
                <a16:creationId xmlns:a16="http://schemas.microsoft.com/office/drawing/2014/main" id="{8F2AA911-5D5B-4154-84B6-153F80EB79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23AD18-C33C-4188-B30B-B259EAAF9E9F}"/>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268705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6FCA4-14E6-4CC3-A061-97BA3E77D5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3FDE7A7-607A-4287-A14F-84D371AA7CC5}"/>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4" name="フッター プレースホルダー 3">
            <a:extLst>
              <a:ext uri="{FF2B5EF4-FFF2-40B4-BE49-F238E27FC236}">
                <a16:creationId xmlns:a16="http://schemas.microsoft.com/office/drawing/2014/main" id="{6AC8D038-B1F5-4636-AD69-ECAB9676A6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C1DC0AC-242C-4CCC-9319-6CEC5444CB01}"/>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215259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AD79296-6BFC-4374-A88B-C93E58890F3A}"/>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3" name="フッター プレースホルダー 2">
            <a:extLst>
              <a:ext uri="{FF2B5EF4-FFF2-40B4-BE49-F238E27FC236}">
                <a16:creationId xmlns:a16="http://schemas.microsoft.com/office/drawing/2014/main" id="{807AAA71-8B9E-48E7-B955-C67F4996A0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AD66C5D-8A53-4C92-BE7E-182F51BE5B03}"/>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39758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09F03-C470-4AA0-9849-31C7611BFB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C2D0BD-8B36-4B11-81C0-917E6206D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DF6F15-9ECC-46D0-A7BF-12D594EA4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03C303-9021-4171-8B47-011A4B35B009}"/>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6" name="フッター プレースホルダー 5">
            <a:extLst>
              <a:ext uri="{FF2B5EF4-FFF2-40B4-BE49-F238E27FC236}">
                <a16:creationId xmlns:a16="http://schemas.microsoft.com/office/drawing/2014/main" id="{C43E038E-EF1E-4718-8853-C7C0D832E1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E2BBCC-DAC6-4C89-BDEB-B91BCB3B948E}"/>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256117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CCF4FC-59BB-40CC-B83E-65276D387B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289CC6D-C10B-4610-8B1C-4A11BC540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6E428C-3C55-4099-A428-31CA04E0F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E11161-4D40-4CD4-8686-43780471B818}"/>
              </a:ext>
            </a:extLst>
          </p:cNvPr>
          <p:cNvSpPr>
            <a:spLocks noGrp="1"/>
          </p:cNvSpPr>
          <p:nvPr>
            <p:ph type="dt" sz="half" idx="10"/>
          </p:nvPr>
        </p:nvSpPr>
        <p:spPr/>
        <p:txBody>
          <a:bodyPr/>
          <a:lstStyle/>
          <a:p>
            <a:fld id="{923CE5EE-18C9-4D94-A4FC-24C8592B444C}" type="datetimeFigureOut">
              <a:rPr kumimoji="1" lang="ja-JP" altLang="en-US" smtClean="0"/>
              <a:t>2021/10/12</a:t>
            </a:fld>
            <a:endParaRPr kumimoji="1" lang="ja-JP" altLang="en-US"/>
          </a:p>
        </p:txBody>
      </p:sp>
      <p:sp>
        <p:nvSpPr>
          <p:cNvPr id="6" name="フッター プレースホルダー 5">
            <a:extLst>
              <a:ext uri="{FF2B5EF4-FFF2-40B4-BE49-F238E27FC236}">
                <a16:creationId xmlns:a16="http://schemas.microsoft.com/office/drawing/2014/main" id="{412CDA0B-8EFC-4294-B04B-85EBC9F176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9CEFC8-A9EA-4F27-969A-FF5DA14157A5}"/>
              </a:ext>
            </a:extLst>
          </p:cNvPr>
          <p:cNvSpPr>
            <a:spLocks noGrp="1"/>
          </p:cNvSpPr>
          <p:nvPr>
            <p:ph type="sldNum" sz="quarter" idx="12"/>
          </p:nvPr>
        </p:nvSpPr>
        <p:spPr/>
        <p:txBody>
          <a:body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291646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594684E-B8B0-41EC-94CB-77BDF7EBD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A83B11-44DE-475A-847D-B57E2878F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4CBAB9-4E4A-4CBE-B182-1CAE19239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CE5EE-18C9-4D94-A4FC-24C8592B444C}" type="datetimeFigureOut">
              <a:rPr kumimoji="1" lang="ja-JP" altLang="en-US" smtClean="0"/>
              <a:t>2021/10/12</a:t>
            </a:fld>
            <a:endParaRPr kumimoji="1" lang="ja-JP" altLang="en-US"/>
          </a:p>
        </p:txBody>
      </p:sp>
      <p:sp>
        <p:nvSpPr>
          <p:cNvPr id="5" name="フッター プレースホルダー 4">
            <a:extLst>
              <a:ext uri="{FF2B5EF4-FFF2-40B4-BE49-F238E27FC236}">
                <a16:creationId xmlns:a16="http://schemas.microsoft.com/office/drawing/2014/main" id="{28E2444D-2FBE-4C70-883E-E6241089D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A9B0111-483B-451B-AC29-85A2C375A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80D0E-3424-47D7-9DA7-B21F620F46F2}" type="slidenum">
              <a:rPr kumimoji="1" lang="ja-JP" altLang="en-US" smtClean="0"/>
              <a:t>‹#›</a:t>
            </a:fld>
            <a:endParaRPr kumimoji="1" lang="ja-JP" altLang="en-US"/>
          </a:p>
        </p:txBody>
      </p:sp>
    </p:spTree>
    <p:extLst>
      <p:ext uri="{BB962C8B-B14F-4D97-AF65-F5344CB8AC3E}">
        <p14:creationId xmlns:p14="http://schemas.microsoft.com/office/powerpoint/2010/main" val="198576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E2FF7-58DF-416B-803A-531C3A671D38}"/>
              </a:ext>
            </a:extLst>
          </p:cNvPr>
          <p:cNvSpPr>
            <a:spLocks noGrp="1"/>
          </p:cNvSpPr>
          <p:nvPr>
            <p:ph type="ctrTitle"/>
          </p:nvPr>
        </p:nvSpPr>
        <p:spPr/>
        <p:txBody>
          <a:bodyPr/>
          <a:lstStyle/>
          <a:p>
            <a:r>
              <a:rPr kumimoji="1" lang="en-US" altLang="ja-JP" dirty="0"/>
              <a:t>10</a:t>
            </a:r>
            <a:r>
              <a:rPr kumimoji="1" lang="ja-JP" altLang="en-US" dirty="0"/>
              <a:t>月</a:t>
            </a:r>
            <a:r>
              <a:rPr kumimoji="1" lang="en-US" altLang="ja-JP" dirty="0"/>
              <a:t>12</a:t>
            </a:r>
            <a:r>
              <a:rPr kumimoji="1" lang="ja-JP" altLang="en-US" dirty="0"/>
              <a:t>日　報告会</a:t>
            </a:r>
          </a:p>
        </p:txBody>
      </p:sp>
      <p:sp>
        <p:nvSpPr>
          <p:cNvPr id="3" name="字幕 2">
            <a:extLst>
              <a:ext uri="{FF2B5EF4-FFF2-40B4-BE49-F238E27FC236}">
                <a16:creationId xmlns:a16="http://schemas.microsoft.com/office/drawing/2014/main" id="{C5AD5246-D76F-413E-BF4D-F18443BA9EA8}"/>
              </a:ext>
            </a:extLst>
          </p:cNvPr>
          <p:cNvSpPr>
            <a:spLocks noGrp="1"/>
          </p:cNvSpPr>
          <p:nvPr>
            <p:ph type="subTitle" idx="1"/>
          </p:nvPr>
        </p:nvSpPr>
        <p:spPr/>
        <p:txBody>
          <a:bodyPr/>
          <a:lstStyle/>
          <a:p>
            <a:r>
              <a:rPr kumimoji="1" lang="en-US" altLang="ja-JP" dirty="0"/>
              <a:t>8535048Y </a:t>
            </a:r>
            <a:r>
              <a:rPr kumimoji="1" lang="ja-JP" altLang="en-US" dirty="0"/>
              <a:t>田原直哉</a:t>
            </a:r>
          </a:p>
        </p:txBody>
      </p:sp>
    </p:spTree>
    <p:extLst>
      <p:ext uri="{BB962C8B-B14F-4D97-AF65-F5344CB8AC3E}">
        <p14:creationId xmlns:p14="http://schemas.microsoft.com/office/powerpoint/2010/main" val="137542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ダイアグラム&#10;&#10;自動的に生成された説明">
            <a:extLst>
              <a:ext uri="{FF2B5EF4-FFF2-40B4-BE49-F238E27FC236}">
                <a16:creationId xmlns:a16="http://schemas.microsoft.com/office/drawing/2014/main" id="{822F71AB-7C33-4825-B14F-83E0C2CA7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977" y="16295"/>
            <a:ext cx="9644045" cy="6841705"/>
          </a:xfrm>
        </p:spPr>
      </p:pic>
    </p:spTree>
    <p:extLst>
      <p:ext uri="{BB962C8B-B14F-4D97-AF65-F5344CB8AC3E}">
        <p14:creationId xmlns:p14="http://schemas.microsoft.com/office/powerpoint/2010/main" val="362689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5D0F06-A581-4D3B-8C85-1F5ADEE50C13}"/>
              </a:ext>
            </a:extLst>
          </p:cNvPr>
          <p:cNvSpPr>
            <a:spLocks noGrp="1"/>
          </p:cNvSpPr>
          <p:nvPr>
            <p:ph type="title"/>
          </p:nvPr>
        </p:nvSpPr>
        <p:spPr/>
        <p:txBody>
          <a:bodyPr/>
          <a:lstStyle/>
          <a:p>
            <a:r>
              <a:rPr kumimoji="1" lang="ja-JP" altLang="en-US" dirty="0"/>
              <a:t>分からないこと</a:t>
            </a:r>
          </a:p>
        </p:txBody>
      </p:sp>
      <p:sp>
        <p:nvSpPr>
          <p:cNvPr id="3" name="コンテンツ プレースホルダー 2">
            <a:extLst>
              <a:ext uri="{FF2B5EF4-FFF2-40B4-BE49-F238E27FC236}">
                <a16:creationId xmlns:a16="http://schemas.microsoft.com/office/drawing/2014/main" id="{C05B7B0E-14CA-448C-A091-002F9C21E73C}"/>
              </a:ext>
            </a:extLst>
          </p:cNvPr>
          <p:cNvSpPr>
            <a:spLocks noGrp="1"/>
          </p:cNvSpPr>
          <p:nvPr>
            <p:ph idx="1"/>
          </p:nvPr>
        </p:nvSpPr>
        <p:spPr/>
        <p:txBody>
          <a:bodyPr/>
          <a:lstStyle/>
          <a:p>
            <a:r>
              <a:rPr kumimoji="1" lang="en-US" altLang="ja-JP" dirty="0"/>
              <a:t>RS</a:t>
            </a:r>
            <a:r>
              <a:rPr kumimoji="1" lang="ja-JP" altLang="en-US" dirty="0"/>
              <a:t>符号に必要な知識をどのように学習すればよいのか</a:t>
            </a:r>
            <a:endParaRPr kumimoji="1" lang="en-US" altLang="ja-JP" dirty="0"/>
          </a:p>
          <a:p>
            <a:pPr lvl="1"/>
            <a:r>
              <a:rPr lang="ja-JP" altLang="en-US" dirty="0"/>
              <a:t>図書館で学習</a:t>
            </a:r>
            <a:endParaRPr lang="en-US" altLang="ja-JP" dirty="0"/>
          </a:p>
          <a:p>
            <a:pPr lvl="1"/>
            <a:r>
              <a:rPr kumimoji="1" lang="ja-JP" altLang="en-US" dirty="0"/>
              <a:t>福田さんに聞く</a:t>
            </a:r>
            <a:endParaRPr kumimoji="1" lang="en-US" altLang="ja-JP" dirty="0"/>
          </a:p>
          <a:p>
            <a:endParaRPr kumimoji="1" lang="ja-JP" altLang="en-US" dirty="0"/>
          </a:p>
        </p:txBody>
      </p:sp>
    </p:spTree>
    <p:extLst>
      <p:ext uri="{BB962C8B-B14F-4D97-AF65-F5344CB8AC3E}">
        <p14:creationId xmlns:p14="http://schemas.microsoft.com/office/powerpoint/2010/main" val="327680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48EFA-7107-4069-9B5D-7E7C56A362EA}"/>
              </a:ext>
            </a:extLst>
          </p:cNvPr>
          <p:cNvSpPr>
            <a:spLocks noGrp="1"/>
          </p:cNvSpPr>
          <p:nvPr>
            <p:ph type="title"/>
          </p:nvPr>
        </p:nvSpPr>
        <p:spPr/>
        <p:txBody>
          <a:bodyPr/>
          <a:lstStyle/>
          <a:p>
            <a:r>
              <a:rPr kumimoji="1" lang="ja-JP" altLang="en-US" dirty="0"/>
              <a:t>次回までに</a:t>
            </a:r>
          </a:p>
        </p:txBody>
      </p:sp>
      <p:sp>
        <p:nvSpPr>
          <p:cNvPr id="3" name="コンテンツ プレースホルダー 2">
            <a:extLst>
              <a:ext uri="{FF2B5EF4-FFF2-40B4-BE49-F238E27FC236}">
                <a16:creationId xmlns:a16="http://schemas.microsoft.com/office/drawing/2014/main" id="{51F8D615-8647-4B30-ABE4-7EAAEDA2612E}"/>
              </a:ext>
            </a:extLst>
          </p:cNvPr>
          <p:cNvSpPr>
            <a:spLocks noGrp="1"/>
          </p:cNvSpPr>
          <p:nvPr>
            <p:ph idx="1"/>
          </p:nvPr>
        </p:nvSpPr>
        <p:spPr/>
        <p:txBody>
          <a:bodyPr/>
          <a:lstStyle/>
          <a:p>
            <a:r>
              <a:rPr lang="en-US" altLang="ja-JP" dirty="0"/>
              <a:t>BCH</a:t>
            </a:r>
            <a:r>
              <a:rPr lang="ja-JP" altLang="en-US" dirty="0"/>
              <a:t>符号の具体例を理解する</a:t>
            </a:r>
            <a:endParaRPr lang="en-US" altLang="ja-JP" dirty="0"/>
          </a:p>
          <a:p>
            <a:r>
              <a:rPr kumimoji="1" lang="en-US" altLang="ja-JP" dirty="0"/>
              <a:t>RS</a:t>
            </a:r>
            <a:r>
              <a:rPr kumimoji="1" lang="ja-JP" altLang="en-US" dirty="0"/>
              <a:t>符号について福田さんの卒論で理解する</a:t>
            </a:r>
            <a:endParaRPr kumimoji="1" lang="en-US" altLang="ja-JP" dirty="0"/>
          </a:p>
          <a:p>
            <a:r>
              <a:rPr lang="en-US" altLang="ja-JP" dirty="0"/>
              <a:t>QR</a:t>
            </a:r>
            <a:r>
              <a:rPr lang="ja-JP" altLang="en-US" dirty="0"/>
              <a:t>コードの仕組みについて理解する</a:t>
            </a:r>
            <a:endParaRPr lang="en-US" altLang="ja-JP" dirty="0"/>
          </a:p>
          <a:p>
            <a:r>
              <a:rPr kumimoji="1" lang="en-US" altLang="ja-JP" dirty="0"/>
              <a:t>Java</a:t>
            </a:r>
            <a:r>
              <a:rPr kumimoji="1" lang="ja-JP" altLang="en-US" dirty="0"/>
              <a:t>の学習</a:t>
            </a:r>
          </a:p>
        </p:txBody>
      </p:sp>
    </p:spTree>
    <p:extLst>
      <p:ext uri="{BB962C8B-B14F-4D97-AF65-F5344CB8AC3E}">
        <p14:creationId xmlns:p14="http://schemas.microsoft.com/office/powerpoint/2010/main" val="392121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E918E-C7EC-4E43-A486-2B275FA85FCA}"/>
              </a:ext>
            </a:extLst>
          </p:cNvPr>
          <p:cNvSpPr>
            <a:spLocks noGrp="1"/>
          </p:cNvSpPr>
          <p:nvPr>
            <p:ph type="title"/>
          </p:nvPr>
        </p:nvSpPr>
        <p:spPr/>
        <p:txBody>
          <a:bodyPr/>
          <a:lstStyle/>
          <a:p>
            <a:r>
              <a:rPr kumimoji="1" lang="ja-JP" altLang="en-US" dirty="0"/>
              <a:t>今回行ったこと</a:t>
            </a:r>
          </a:p>
        </p:txBody>
      </p:sp>
      <p:sp>
        <p:nvSpPr>
          <p:cNvPr id="3" name="コンテンツ プレースホルダー 2">
            <a:extLst>
              <a:ext uri="{FF2B5EF4-FFF2-40B4-BE49-F238E27FC236}">
                <a16:creationId xmlns:a16="http://schemas.microsoft.com/office/drawing/2014/main" id="{DD57BAC7-4309-485E-AB13-ADF8CF9062E0}"/>
              </a:ext>
            </a:extLst>
          </p:cNvPr>
          <p:cNvSpPr>
            <a:spLocks noGrp="1"/>
          </p:cNvSpPr>
          <p:nvPr>
            <p:ph idx="1"/>
          </p:nvPr>
        </p:nvSpPr>
        <p:spPr/>
        <p:txBody>
          <a:bodyPr/>
          <a:lstStyle/>
          <a:p>
            <a:r>
              <a:rPr kumimoji="1" lang="ja-JP" altLang="en-US" dirty="0"/>
              <a:t>先輩の卒論を理解する</a:t>
            </a:r>
            <a:endParaRPr kumimoji="1" lang="en-US" altLang="ja-JP" dirty="0"/>
          </a:p>
        </p:txBody>
      </p:sp>
    </p:spTree>
    <p:extLst>
      <p:ext uri="{BB962C8B-B14F-4D97-AF65-F5344CB8AC3E}">
        <p14:creationId xmlns:p14="http://schemas.microsoft.com/office/powerpoint/2010/main" val="32978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545F9-938A-46D1-9545-6C1E8129688F}"/>
              </a:ext>
            </a:extLst>
          </p:cNvPr>
          <p:cNvSpPr>
            <a:spLocks noGrp="1"/>
          </p:cNvSpPr>
          <p:nvPr>
            <p:ph type="title"/>
          </p:nvPr>
        </p:nvSpPr>
        <p:spPr/>
        <p:txBody>
          <a:bodyPr/>
          <a:lstStyle/>
          <a:p>
            <a:r>
              <a:rPr kumimoji="1" lang="ja-JP" altLang="en-US" dirty="0"/>
              <a:t>先行研究の理解</a:t>
            </a:r>
          </a:p>
        </p:txBody>
      </p:sp>
      <p:sp>
        <p:nvSpPr>
          <p:cNvPr id="3" name="コンテンツ プレースホルダー 2">
            <a:extLst>
              <a:ext uri="{FF2B5EF4-FFF2-40B4-BE49-F238E27FC236}">
                <a16:creationId xmlns:a16="http://schemas.microsoft.com/office/drawing/2014/main" id="{947740CB-31DB-4E6B-BD20-093B2737833E}"/>
              </a:ext>
            </a:extLst>
          </p:cNvPr>
          <p:cNvSpPr>
            <a:spLocks noGrp="1"/>
          </p:cNvSpPr>
          <p:nvPr>
            <p:ph idx="1"/>
          </p:nvPr>
        </p:nvSpPr>
        <p:spPr/>
        <p:txBody>
          <a:bodyPr/>
          <a:lstStyle/>
          <a:p>
            <a:r>
              <a:rPr kumimoji="1" lang="en-US" altLang="ja-JP" dirty="0"/>
              <a:t>QR</a:t>
            </a:r>
            <a:r>
              <a:rPr kumimoji="1" lang="ja-JP" altLang="en-US" dirty="0"/>
              <a:t>コードについて</a:t>
            </a:r>
            <a:endParaRPr kumimoji="1" lang="en-US" altLang="ja-JP" dirty="0"/>
          </a:p>
          <a:p>
            <a:pPr lvl="1"/>
            <a:r>
              <a:rPr lang="en-US" altLang="ja-JP" dirty="0"/>
              <a:t>RS</a:t>
            </a:r>
            <a:r>
              <a:rPr lang="ja-JP" altLang="en-US" dirty="0"/>
              <a:t>符号</a:t>
            </a:r>
            <a:endParaRPr lang="en-US" altLang="ja-JP" dirty="0"/>
          </a:p>
          <a:p>
            <a:pPr lvl="2"/>
            <a:r>
              <a:rPr lang="ja-JP" altLang="en-US" dirty="0"/>
              <a:t>符号化、誤り訂正の復習</a:t>
            </a:r>
            <a:endParaRPr lang="en-US" altLang="ja-JP" dirty="0"/>
          </a:p>
          <a:p>
            <a:pPr lvl="2"/>
            <a:r>
              <a:rPr lang="ja-JP" altLang="en-US" dirty="0"/>
              <a:t>体とは</a:t>
            </a:r>
            <a:endParaRPr lang="en-US" altLang="ja-JP" dirty="0"/>
          </a:p>
          <a:p>
            <a:pPr lvl="2"/>
            <a:r>
              <a:rPr lang="ja-JP" altLang="en-US" dirty="0"/>
              <a:t>有限体＝ガロア体</a:t>
            </a:r>
            <a:endParaRPr lang="en-US" altLang="ja-JP" dirty="0"/>
          </a:p>
          <a:p>
            <a:pPr lvl="2"/>
            <a:r>
              <a:rPr lang="ja-JP" altLang="en-US" dirty="0"/>
              <a:t>拡大体</a:t>
            </a:r>
            <a:endParaRPr lang="en-US" altLang="ja-JP" dirty="0"/>
          </a:p>
          <a:p>
            <a:pPr lvl="1"/>
            <a:r>
              <a:rPr lang="en-US" altLang="ja-JP" dirty="0"/>
              <a:t>Aesthetic QR</a:t>
            </a:r>
            <a:r>
              <a:rPr lang="ja-JP" altLang="en-US" dirty="0"/>
              <a:t>コードについて</a:t>
            </a:r>
            <a:endParaRPr lang="en-US" altLang="ja-JP" dirty="0"/>
          </a:p>
          <a:p>
            <a:pPr lvl="2"/>
            <a:r>
              <a:rPr lang="en-US" altLang="ja-JP" dirty="0"/>
              <a:t>RS</a:t>
            </a:r>
            <a:r>
              <a:rPr lang="ja-JP" altLang="en-US" dirty="0"/>
              <a:t>符号の生成の時間短縮</a:t>
            </a:r>
            <a:endParaRPr lang="en-US" altLang="ja-JP" dirty="0"/>
          </a:p>
          <a:p>
            <a:pPr lvl="3"/>
            <a:r>
              <a:rPr lang="ja-JP" altLang="en-US" dirty="0"/>
              <a:t>院研究でもう解決済み？</a:t>
            </a:r>
            <a:endParaRPr lang="en-US" altLang="ja-JP" dirty="0"/>
          </a:p>
          <a:p>
            <a:pPr lvl="3"/>
            <a:r>
              <a:rPr lang="ja-JP" altLang="en-US" dirty="0"/>
              <a:t>まだ解決していない</a:t>
            </a:r>
            <a:endParaRPr lang="en-US" altLang="ja-JP" dirty="0"/>
          </a:p>
          <a:p>
            <a:pPr lvl="1"/>
            <a:endParaRPr lang="en-US" altLang="ja-JP" dirty="0"/>
          </a:p>
        </p:txBody>
      </p:sp>
    </p:spTree>
    <p:extLst>
      <p:ext uri="{BB962C8B-B14F-4D97-AF65-F5344CB8AC3E}">
        <p14:creationId xmlns:p14="http://schemas.microsoft.com/office/powerpoint/2010/main" val="26125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55B05-2E07-449E-939B-7D3E055F865B}"/>
              </a:ext>
            </a:extLst>
          </p:cNvPr>
          <p:cNvSpPr>
            <a:spLocks noGrp="1"/>
          </p:cNvSpPr>
          <p:nvPr>
            <p:ph type="title"/>
          </p:nvPr>
        </p:nvSpPr>
        <p:spPr/>
        <p:txBody>
          <a:bodyPr/>
          <a:lstStyle/>
          <a:p>
            <a:r>
              <a:rPr kumimoji="1" lang="en-US" altLang="ja-JP" dirty="0"/>
              <a:t>RS</a:t>
            </a:r>
            <a:r>
              <a:rPr kumimoji="1" lang="ja-JP" altLang="en-US" dirty="0"/>
              <a:t>符号の理解への道のり</a:t>
            </a:r>
          </a:p>
        </p:txBody>
      </p:sp>
      <p:sp>
        <p:nvSpPr>
          <p:cNvPr id="4" name="テキスト ボックス 3">
            <a:extLst>
              <a:ext uri="{FF2B5EF4-FFF2-40B4-BE49-F238E27FC236}">
                <a16:creationId xmlns:a16="http://schemas.microsoft.com/office/drawing/2014/main" id="{BB2E5EA7-72D7-409C-8C41-E4023517DD94}"/>
              </a:ext>
            </a:extLst>
          </p:cNvPr>
          <p:cNvSpPr txBox="1"/>
          <p:nvPr/>
        </p:nvSpPr>
        <p:spPr>
          <a:xfrm>
            <a:off x="1392200" y="5165856"/>
            <a:ext cx="3644347" cy="584775"/>
          </a:xfrm>
          <a:prstGeom prst="rect">
            <a:avLst/>
          </a:prstGeom>
          <a:noFill/>
        </p:spPr>
        <p:txBody>
          <a:bodyPr wrap="square" rtlCol="0">
            <a:spAutoFit/>
          </a:bodyPr>
          <a:lstStyle/>
          <a:p>
            <a:pPr algn="ctr"/>
            <a:r>
              <a:rPr kumimoji="1" lang="en-US" altLang="ja-JP" sz="3200" dirty="0"/>
              <a:t>RS</a:t>
            </a:r>
            <a:r>
              <a:rPr kumimoji="1" lang="ja-JP" altLang="en-US" sz="3200" dirty="0"/>
              <a:t>符号</a:t>
            </a:r>
          </a:p>
        </p:txBody>
      </p:sp>
      <p:sp>
        <p:nvSpPr>
          <p:cNvPr id="5" name="テキスト ボックス 4">
            <a:extLst>
              <a:ext uri="{FF2B5EF4-FFF2-40B4-BE49-F238E27FC236}">
                <a16:creationId xmlns:a16="http://schemas.microsoft.com/office/drawing/2014/main" id="{DE26827A-5F48-497B-B046-F61D70C73811}"/>
              </a:ext>
            </a:extLst>
          </p:cNvPr>
          <p:cNvSpPr txBox="1"/>
          <p:nvPr/>
        </p:nvSpPr>
        <p:spPr>
          <a:xfrm>
            <a:off x="1392200" y="3747873"/>
            <a:ext cx="3644347" cy="584775"/>
          </a:xfrm>
          <a:prstGeom prst="rect">
            <a:avLst/>
          </a:prstGeom>
          <a:noFill/>
        </p:spPr>
        <p:txBody>
          <a:bodyPr wrap="square" rtlCol="0">
            <a:spAutoFit/>
          </a:bodyPr>
          <a:lstStyle/>
          <a:p>
            <a:pPr algn="ctr"/>
            <a:r>
              <a:rPr lang="en-US" altLang="ja-JP" sz="3200" dirty="0"/>
              <a:t>BCH</a:t>
            </a:r>
            <a:r>
              <a:rPr kumimoji="1" lang="ja-JP" altLang="en-US" sz="3200" dirty="0"/>
              <a:t>符号</a:t>
            </a:r>
          </a:p>
        </p:txBody>
      </p:sp>
      <p:sp>
        <p:nvSpPr>
          <p:cNvPr id="6" name="テキスト ボックス 5">
            <a:extLst>
              <a:ext uri="{FF2B5EF4-FFF2-40B4-BE49-F238E27FC236}">
                <a16:creationId xmlns:a16="http://schemas.microsoft.com/office/drawing/2014/main" id="{0A5D1486-2C08-4942-9CEC-7365FC29BC30}"/>
              </a:ext>
            </a:extLst>
          </p:cNvPr>
          <p:cNvSpPr txBox="1"/>
          <p:nvPr/>
        </p:nvSpPr>
        <p:spPr>
          <a:xfrm>
            <a:off x="1392200" y="2329890"/>
            <a:ext cx="3644347" cy="584775"/>
          </a:xfrm>
          <a:prstGeom prst="rect">
            <a:avLst/>
          </a:prstGeom>
          <a:noFill/>
        </p:spPr>
        <p:txBody>
          <a:bodyPr wrap="square" rtlCol="0">
            <a:spAutoFit/>
          </a:bodyPr>
          <a:lstStyle/>
          <a:p>
            <a:pPr algn="ctr"/>
            <a:r>
              <a:rPr lang="ja-JP" altLang="en-US" sz="3200" dirty="0">
                <a:solidFill>
                  <a:srgbClr val="FF0000"/>
                </a:solidFill>
              </a:rPr>
              <a:t>巡回</a:t>
            </a:r>
            <a:r>
              <a:rPr kumimoji="1" lang="ja-JP" altLang="en-US" sz="3200" dirty="0">
                <a:solidFill>
                  <a:srgbClr val="FF0000"/>
                </a:solidFill>
              </a:rPr>
              <a:t>符号</a:t>
            </a:r>
          </a:p>
        </p:txBody>
      </p:sp>
      <p:cxnSp>
        <p:nvCxnSpPr>
          <p:cNvPr id="10" name="直線矢印コネクタ 9">
            <a:extLst>
              <a:ext uri="{FF2B5EF4-FFF2-40B4-BE49-F238E27FC236}">
                <a16:creationId xmlns:a16="http://schemas.microsoft.com/office/drawing/2014/main" id="{08E3CA92-B114-4D66-BEE3-0F42F69DF906}"/>
              </a:ext>
            </a:extLst>
          </p:cNvPr>
          <p:cNvCxnSpPr/>
          <p:nvPr/>
        </p:nvCxnSpPr>
        <p:spPr>
          <a:xfrm>
            <a:off x="3214372" y="2914665"/>
            <a:ext cx="1" cy="58700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17396C09-03B4-49C4-A3F0-18CA66F5F39F}"/>
              </a:ext>
            </a:extLst>
          </p:cNvPr>
          <p:cNvCxnSpPr/>
          <p:nvPr/>
        </p:nvCxnSpPr>
        <p:spPr>
          <a:xfrm>
            <a:off x="3214372" y="4455749"/>
            <a:ext cx="1" cy="58700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6CD72873-77A5-483A-BE57-4C2B870D9B8C}"/>
              </a:ext>
            </a:extLst>
          </p:cNvPr>
          <p:cNvSpPr txBox="1"/>
          <p:nvPr/>
        </p:nvSpPr>
        <p:spPr>
          <a:xfrm>
            <a:off x="6453089" y="2329890"/>
            <a:ext cx="4346711" cy="1200329"/>
          </a:xfrm>
          <a:prstGeom prst="rect">
            <a:avLst/>
          </a:prstGeom>
          <a:noFill/>
        </p:spPr>
        <p:txBody>
          <a:bodyPr wrap="square" rtlCol="0">
            <a:spAutoFit/>
          </a:bodyPr>
          <a:lstStyle/>
          <a:p>
            <a:r>
              <a:rPr kumimoji="1" lang="ja-JP" altLang="en-US" sz="2400" dirty="0"/>
              <a:t>代数についての理解が必要</a:t>
            </a:r>
            <a:endParaRPr kumimoji="1" lang="en-US" altLang="ja-JP" sz="2400" dirty="0"/>
          </a:p>
          <a:p>
            <a:pPr algn="ctr"/>
            <a:endParaRPr lang="en-US" altLang="ja-JP" sz="2400" dirty="0"/>
          </a:p>
          <a:p>
            <a:r>
              <a:rPr kumimoji="1" lang="ja-JP" altLang="en-US" sz="2400" dirty="0"/>
              <a:t>今回は代数について学習した</a:t>
            </a:r>
          </a:p>
        </p:txBody>
      </p:sp>
      <p:sp>
        <p:nvSpPr>
          <p:cNvPr id="15" name="テキスト ボックス 14">
            <a:extLst>
              <a:ext uri="{FF2B5EF4-FFF2-40B4-BE49-F238E27FC236}">
                <a16:creationId xmlns:a16="http://schemas.microsoft.com/office/drawing/2014/main" id="{2FA883FC-532D-442C-A75F-AFA5402AE61B}"/>
              </a:ext>
            </a:extLst>
          </p:cNvPr>
          <p:cNvSpPr txBox="1"/>
          <p:nvPr/>
        </p:nvSpPr>
        <p:spPr>
          <a:xfrm>
            <a:off x="3571462" y="2993825"/>
            <a:ext cx="1107996" cy="461665"/>
          </a:xfrm>
          <a:prstGeom prst="rect">
            <a:avLst/>
          </a:prstGeom>
          <a:noFill/>
        </p:spPr>
        <p:txBody>
          <a:bodyPr wrap="none" rtlCol="0">
            <a:spAutoFit/>
          </a:bodyPr>
          <a:lstStyle/>
          <a:p>
            <a:r>
              <a:rPr kumimoji="1" lang="ja-JP" altLang="en-US" sz="2400" dirty="0">
                <a:solidFill>
                  <a:srgbClr val="FF0000"/>
                </a:solidFill>
              </a:rPr>
              <a:t>拡大体</a:t>
            </a:r>
          </a:p>
        </p:txBody>
      </p:sp>
      <p:sp>
        <p:nvSpPr>
          <p:cNvPr id="16" name="テキスト ボックス 15">
            <a:extLst>
              <a:ext uri="{FF2B5EF4-FFF2-40B4-BE49-F238E27FC236}">
                <a16:creationId xmlns:a16="http://schemas.microsoft.com/office/drawing/2014/main" id="{11D77356-DC7E-40BA-BC3D-FCFF3CC190F5}"/>
              </a:ext>
            </a:extLst>
          </p:cNvPr>
          <p:cNvSpPr txBox="1"/>
          <p:nvPr/>
        </p:nvSpPr>
        <p:spPr>
          <a:xfrm>
            <a:off x="3571462" y="4510940"/>
            <a:ext cx="966931" cy="461665"/>
          </a:xfrm>
          <a:prstGeom prst="rect">
            <a:avLst/>
          </a:prstGeom>
          <a:noFill/>
        </p:spPr>
        <p:txBody>
          <a:bodyPr wrap="none" rtlCol="0">
            <a:spAutoFit/>
          </a:bodyPr>
          <a:lstStyle/>
          <a:p>
            <a:r>
              <a:rPr lang="ja-JP" altLang="en-US" sz="2400" dirty="0">
                <a:solidFill>
                  <a:srgbClr val="FF0000"/>
                </a:solidFill>
              </a:rPr>
              <a:t>非</a:t>
            </a:r>
            <a:r>
              <a:rPr lang="en-US" altLang="ja-JP" sz="2400" dirty="0">
                <a:solidFill>
                  <a:srgbClr val="FF0000"/>
                </a:solidFill>
              </a:rPr>
              <a:t>2</a:t>
            </a:r>
            <a:r>
              <a:rPr lang="ja-JP" altLang="en-US" sz="2400" dirty="0">
                <a:solidFill>
                  <a:srgbClr val="FF0000"/>
                </a:solidFill>
              </a:rPr>
              <a:t>元</a:t>
            </a:r>
            <a:endParaRPr kumimoji="1" lang="ja-JP" altLang="en-US" sz="2400" dirty="0">
              <a:solidFill>
                <a:srgbClr val="FF0000"/>
              </a:solidFill>
            </a:endParaRPr>
          </a:p>
        </p:txBody>
      </p:sp>
    </p:spTree>
    <p:extLst>
      <p:ext uri="{BB962C8B-B14F-4D97-AF65-F5344CB8AC3E}">
        <p14:creationId xmlns:p14="http://schemas.microsoft.com/office/powerpoint/2010/main" val="271858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7241D-3F0A-4A57-BBBE-57A31E48AF85}"/>
              </a:ext>
            </a:extLst>
          </p:cNvPr>
          <p:cNvSpPr>
            <a:spLocks noGrp="1"/>
          </p:cNvSpPr>
          <p:nvPr>
            <p:ph type="title"/>
          </p:nvPr>
        </p:nvSpPr>
        <p:spPr/>
        <p:txBody>
          <a:bodyPr/>
          <a:lstStyle/>
          <a:p>
            <a:r>
              <a:rPr kumimoji="1" lang="ja-JP" altLang="en-US" dirty="0"/>
              <a:t>誤り訂正の復習</a:t>
            </a:r>
          </a:p>
        </p:txBody>
      </p:sp>
      <p:sp>
        <p:nvSpPr>
          <p:cNvPr id="3" name="コンテンツ プレースホルダー 2">
            <a:extLst>
              <a:ext uri="{FF2B5EF4-FFF2-40B4-BE49-F238E27FC236}">
                <a16:creationId xmlns:a16="http://schemas.microsoft.com/office/drawing/2014/main" id="{E81F29BE-80B4-434C-A182-C40F28DFC81E}"/>
              </a:ext>
            </a:extLst>
          </p:cNvPr>
          <p:cNvSpPr>
            <a:spLocks noGrp="1"/>
          </p:cNvSpPr>
          <p:nvPr>
            <p:ph idx="1"/>
          </p:nvPr>
        </p:nvSpPr>
        <p:spPr/>
        <p:txBody>
          <a:bodyPr/>
          <a:lstStyle/>
          <a:p>
            <a:r>
              <a:rPr lang="ja-JP" altLang="en-US" dirty="0"/>
              <a:t>誤りが生じてもそれを訂正できるように符号化</a:t>
            </a:r>
            <a:endParaRPr lang="en-US" altLang="ja-JP" dirty="0"/>
          </a:p>
          <a:p>
            <a:endParaRPr lang="en-US" altLang="ja-JP" dirty="0"/>
          </a:p>
          <a:p>
            <a:r>
              <a:rPr lang="en-US" altLang="ja-JP" dirty="0"/>
              <a:t>0,1</a:t>
            </a:r>
            <a:r>
              <a:rPr lang="ja-JP" altLang="en-US" dirty="0"/>
              <a:t>をそれぞれ</a:t>
            </a:r>
            <a:r>
              <a:rPr lang="en-US" altLang="ja-JP" dirty="0"/>
              <a:t>000,111</a:t>
            </a:r>
            <a:r>
              <a:rPr lang="ja-JP" altLang="en-US" dirty="0"/>
              <a:t>と対応して送信</a:t>
            </a:r>
            <a:endParaRPr lang="en-US" altLang="ja-JP" dirty="0"/>
          </a:p>
          <a:p>
            <a:pPr lvl="1"/>
            <a:r>
              <a:rPr lang="en-US" altLang="ja-JP" dirty="0"/>
              <a:t>001,010,100,000</a:t>
            </a:r>
            <a:r>
              <a:rPr lang="ja-JP" altLang="en-US" dirty="0"/>
              <a:t>は</a:t>
            </a:r>
            <a:r>
              <a:rPr lang="en-US" altLang="ja-JP" dirty="0"/>
              <a:t>0</a:t>
            </a:r>
            <a:r>
              <a:rPr lang="ja-JP" altLang="en-US" dirty="0"/>
              <a:t>として受信</a:t>
            </a:r>
            <a:endParaRPr lang="en-US" altLang="ja-JP" dirty="0"/>
          </a:p>
          <a:p>
            <a:pPr lvl="1"/>
            <a:r>
              <a:rPr lang="en-US" altLang="ja-JP" dirty="0"/>
              <a:t>110,101,011,111</a:t>
            </a:r>
            <a:r>
              <a:rPr lang="ja-JP" altLang="en-US" dirty="0"/>
              <a:t>は</a:t>
            </a:r>
            <a:r>
              <a:rPr lang="en-US" altLang="ja-JP" dirty="0"/>
              <a:t>1</a:t>
            </a:r>
            <a:r>
              <a:rPr lang="ja-JP" altLang="en-US" dirty="0"/>
              <a:t>として受信</a:t>
            </a:r>
            <a:endParaRPr lang="en-US" altLang="ja-JP" dirty="0"/>
          </a:p>
          <a:p>
            <a:pPr lvl="1"/>
            <a:r>
              <a:rPr lang="ja-JP" altLang="en-US" dirty="0"/>
              <a:t>これで</a:t>
            </a:r>
            <a:r>
              <a:rPr lang="en-US" altLang="ja-JP" dirty="0"/>
              <a:t>1</a:t>
            </a:r>
            <a:r>
              <a:rPr lang="ja-JP" altLang="en-US" dirty="0"/>
              <a:t>か所の誤りを訂正できる</a:t>
            </a:r>
            <a:endParaRPr lang="en-US" altLang="ja-JP" dirty="0"/>
          </a:p>
          <a:p>
            <a:pPr lvl="1"/>
            <a:r>
              <a:rPr lang="ja-JP" altLang="en-US" dirty="0"/>
              <a:t>これを最近傍複号という</a:t>
            </a:r>
            <a:endParaRPr lang="en-US" altLang="ja-JP" dirty="0"/>
          </a:p>
        </p:txBody>
      </p:sp>
    </p:spTree>
    <p:extLst>
      <p:ext uri="{BB962C8B-B14F-4D97-AF65-F5344CB8AC3E}">
        <p14:creationId xmlns:p14="http://schemas.microsoft.com/office/powerpoint/2010/main" val="400746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7E78B-2651-42A9-88BD-E62CA8B90E62}"/>
              </a:ext>
            </a:extLst>
          </p:cNvPr>
          <p:cNvSpPr>
            <a:spLocks noGrp="1"/>
          </p:cNvSpPr>
          <p:nvPr>
            <p:ph type="title"/>
          </p:nvPr>
        </p:nvSpPr>
        <p:spPr/>
        <p:txBody>
          <a:bodyPr/>
          <a:lstStyle/>
          <a:p>
            <a:r>
              <a:rPr kumimoji="1" lang="ja-JP" altLang="en-US" dirty="0"/>
              <a:t>巡回符号の符号化の例</a:t>
            </a:r>
          </a:p>
        </p:txBody>
      </p:sp>
      <p:sp>
        <p:nvSpPr>
          <p:cNvPr id="3" name="コンテンツ プレースホルダー 2">
            <a:extLst>
              <a:ext uri="{FF2B5EF4-FFF2-40B4-BE49-F238E27FC236}">
                <a16:creationId xmlns:a16="http://schemas.microsoft.com/office/drawing/2014/main" id="{191D5B6A-6B33-42F0-A323-9F1EA121A2BB}"/>
              </a:ext>
            </a:extLst>
          </p:cNvPr>
          <p:cNvSpPr>
            <a:spLocks noGrp="1"/>
          </p:cNvSpPr>
          <p:nvPr>
            <p:ph idx="1"/>
          </p:nvPr>
        </p:nvSpPr>
        <p:spPr>
          <a:xfrm>
            <a:off x="6817896" y="1825625"/>
            <a:ext cx="4535903" cy="4351338"/>
          </a:xfrm>
        </p:spPr>
        <p:txBody>
          <a:bodyPr>
            <a:normAutofit/>
          </a:bodyPr>
          <a:lstStyle/>
          <a:p>
            <a:r>
              <a:rPr kumimoji="1" lang="ja-JP" altLang="en-US" sz="2000" dirty="0"/>
              <a:t>生成多項式の</a:t>
            </a:r>
            <a:r>
              <a:rPr lang="ja-JP" altLang="en-US" sz="2000" dirty="0"/>
              <a:t>求め方が分からない</a:t>
            </a:r>
            <a:endParaRPr kumimoji="1" lang="en-US" altLang="ja-JP" sz="2000" dirty="0"/>
          </a:p>
          <a:p>
            <a:endParaRPr lang="en-US" altLang="ja-JP" sz="2000" dirty="0"/>
          </a:p>
          <a:p>
            <a:r>
              <a:rPr kumimoji="1" lang="ja-JP" altLang="en-US" sz="2000" dirty="0"/>
              <a:t>検査方法</a:t>
            </a:r>
            <a:r>
              <a:rPr kumimoji="1" lang="en-US" altLang="ja-JP" sz="2000" dirty="0"/>
              <a:t>(CRC</a:t>
            </a:r>
            <a:r>
              <a:rPr kumimoji="1" lang="ja-JP" altLang="en-US" sz="2000" dirty="0"/>
              <a:t>方式</a:t>
            </a:r>
            <a:r>
              <a:rPr kumimoji="1" lang="en-US" altLang="ja-JP" sz="2000" dirty="0"/>
              <a:t>)</a:t>
            </a:r>
          </a:p>
          <a:p>
            <a:r>
              <a:rPr kumimoji="1" lang="ja-JP" altLang="en-US" sz="2000" dirty="0"/>
              <a:t>送信側</a:t>
            </a:r>
            <a:endParaRPr kumimoji="1" lang="en-US" altLang="ja-JP" sz="2000" dirty="0"/>
          </a:p>
          <a:p>
            <a:pPr lvl="1"/>
            <a:r>
              <a:rPr kumimoji="1" lang="ja-JP" altLang="en-US" sz="1600" dirty="0"/>
              <a:t>ビット列をある生成多項式で割った余りをそのビット列に付加して送信</a:t>
            </a:r>
            <a:endParaRPr kumimoji="1" lang="en-US" altLang="ja-JP" sz="1600" dirty="0"/>
          </a:p>
          <a:p>
            <a:r>
              <a:rPr kumimoji="1" lang="ja-JP" altLang="en-US" sz="2000" dirty="0"/>
              <a:t>受信側</a:t>
            </a:r>
            <a:endParaRPr kumimoji="1" lang="en-US" altLang="ja-JP" sz="2000" dirty="0"/>
          </a:p>
          <a:p>
            <a:pPr lvl="1"/>
            <a:r>
              <a:rPr kumimoji="1" lang="ja-JP" altLang="en-US" sz="1600" dirty="0"/>
              <a:t>受信したビット列が同じ生成多項式で割り切れるか否かで誤りの発生を判断する誤り検査方式</a:t>
            </a:r>
          </a:p>
        </p:txBody>
      </p:sp>
      <p:pic>
        <p:nvPicPr>
          <p:cNvPr id="5" name="図 4">
            <a:extLst>
              <a:ext uri="{FF2B5EF4-FFF2-40B4-BE49-F238E27FC236}">
                <a16:creationId xmlns:a16="http://schemas.microsoft.com/office/drawing/2014/main" id="{1B0A4685-C7F6-41A5-B615-B492350DD381}"/>
              </a:ext>
            </a:extLst>
          </p:cNvPr>
          <p:cNvPicPr>
            <a:picLocks noChangeAspect="1"/>
          </p:cNvPicPr>
          <p:nvPr/>
        </p:nvPicPr>
        <p:blipFill>
          <a:blip r:embed="rId2"/>
          <a:stretch>
            <a:fillRect/>
          </a:stretch>
        </p:blipFill>
        <p:spPr>
          <a:xfrm>
            <a:off x="838200" y="1690688"/>
            <a:ext cx="5979697" cy="4459995"/>
          </a:xfrm>
          <a:prstGeom prst="rect">
            <a:avLst/>
          </a:prstGeom>
        </p:spPr>
      </p:pic>
      <p:sp>
        <p:nvSpPr>
          <p:cNvPr id="7" name="テキスト ボックス 6">
            <a:extLst>
              <a:ext uri="{FF2B5EF4-FFF2-40B4-BE49-F238E27FC236}">
                <a16:creationId xmlns:a16="http://schemas.microsoft.com/office/drawing/2014/main" id="{F9D81FE7-131F-4BDD-B029-2DAD30FF311E}"/>
              </a:ext>
            </a:extLst>
          </p:cNvPr>
          <p:cNvSpPr txBox="1"/>
          <p:nvPr/>
        </p:nvSpPr>
        <p:spPr>
          <a:xfrm>
            <a:off x="3106151" y="6311900"/>
            <a:ext cx="6096000" cy="369332"/>
          </a:xfrm>
          <a:prstGeom prst="rect">
            <a:avLst/>
          </a:prstGeom>
          <a:noFill/>
        </p:spPr>
        <p:txBody>
          <a:bodyPr wrap="square">
            <a:spAutoFit/>
          </a:bodyPr>
          <a:lstStyle/>
          <a:p>
            <a:r>
              <a:rPr lang="ja-JP" altLang="en-US" dirty="0"/>
              <a:t>http://www-ikn.ist.hokudai.ac.jp/~kida/lecture/IT_14.pdf</a:t>
            </a:r>
          </a:p>
        </p:txBody>
      </p:sp>
    </p:spTree>
    <p:extLst>
      <p:ext uri="{BB962C8B-B14F-4D97-AF65-F5344CB8AC3E}">
        <p14:creationId xmlns:p14="http://schemas.microsoft.com/office/powerpoint/2010/main" val="6274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32E75-B5A8-4746-AEE8-28B6550A7339}"/>
              </a:ext>
            </a:extLst>
          </p:cNvPr>
          <p:cNvSpPr>
            <a:spLocks noGrp="1"/>
          </p:cNvSpPr>
          <p:nvPr>
            <p:ph type="title"/>
          </p:nvPr>
        </p:nvSpPr>
        <p:spPr/>
        <p:txBody>
          <a:bodyPr/>
          <a:lstStyle/>
          <a:p>
            <a:r>
              <a:rPr lang="ja-JP" altLang="en-US" dirty="0"/>
              <a:t>拡大体とは何かの理解</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2BC83D0-3201-44F5-B49E-A8785D041B98}"/>
                  </a:ext>
                </a:extLst>
              </p:cNvPr>
              <p:cNvSpPr>
                <a:spLocks noGrp="1"/>
              </p:cNvSpPr>
              <p:nvPr>
                <p:ph idx="1"/>
              </p:nvPr>
            </p:nvSpPr>
            <p:spPr/>
            <p:txBody>
              <a:bodyPr/>
              <a:lstStyle/>
              <a:p>
                <a:r>
                  <a:rPr lang="ja-JP" altLang="en-US" b="0" i="1" dirty="0">
                    <a:latin typeface="Cambria Math" panose="02040503050406030204" pitchFamily="18" charset="0"/>
                  </a:rPr>
                  <a:t>そもそも体とは</a:t>
                </a:r>
                <a:endParaRPr lang="en-US" altLang="ja-JP" b="0" i="1" dirty="0">
                  <a:latin typeface="Cambria Math" panose="02040503050406030204" pitchFamily="18" charset="0"/>
                </a:endParaRPr>
              </a:p>
              <a:p>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oMath>
                </a14:m>
                <a:r>
                  <a:rPr lang="ja-JP" altLang="en-US" dirty="0"/>
                  <a:t> や </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𝑎</m:t>
                        </m:r>
                      </m:e>
                      <m:sup>
                        <m:r>
                          <a:rPr lang="en-US" altLang="ja-JP" b="0" i="1" smtClean="0">
                            <a:latin typeface="Cambria Math" panose="02040503050406030204" pitchFamily="18" charset="0"/>
                          </a:rPr>
                          <m:t>−1</m:t>
                        </m:r>
                      </m:sup>
                    </m:sSup>
                  </m:oMath>
                </a14:m>
                <a:r>
                  <a:rPr lang="en-US" altLang="ja-JP" dirty="0"/>
                  <a:t> </a:t>
                </a:r>
                <a:r>
                  <a:rPr lang="ja-JP" altLang="en-US" dirty="0"/>
                  <a:t>が存在し、四則演算ができる数の集合</a:t>
                </a:r>
                <a:endParaRPr lang="en-US" altLang="ja-JP" dirty="0"/>
              </a:p>
              <a:p>
                <a:pPr lvl="1"/>
                <a:r>
                  <a:rPr lang="ja-JP" altLang="en-US" dirty="0"/>
                  <a:t>実数、複素数、有理数は体</a:t>
                </a:r>
                <a:endParaRPr lang="en-US" altLang="ja-JP" dirty="0"/>
              </a:p>
              <a:p>
                <a:pPr lvl="1"/>
                <a:r>
                  <a:rPr lang="ja-JP" altLang="en-US" dirty="0"/>
                  <a:t>整数は体では無い（</a:t>
                </a:r>
                <a:r>
                  <a:rPr lang="en-US" altLang="ja-JP" dirty="0"/>
                  <a:t>2÷3</a:t>
                </a:r>
                <a:r>
                  <a:rPr lang="ja-JP" altLang="en-US" dirty="0"/>
                  <a:t>の結果が整数にならない）</a:t>
                </a:r>
                <a:endParaRPr lang="en-US" altLang="ja-JP" dirty="0"/>
              </a:p>
              <a:p>
                <a:endParaRPr lang="en-US" altLang="ja-JP" dirty="0"/>
              </a:p>
              <a:p>
                <a:r>
                  <a:rPr lang="ja-JP" altLang="en-US" dirty="0"/>
                  <a:t>他にガロア体（＝有限体）も体である</a:t>
                </a:r>
                <a:endParaRPr lang="en-US" altLang="ja-JP" dirty="0"/>
              </a:p>
            </p:txBody>
          </p:sp>
        </mc:Choice>
        <mc:Fallback>
          <p:sp>
            <p:nvSpPr>
              <p:cNvPr id="3" name="コンテンツ プレースホルダー 2">
                <a:extLst>
                  <a:ext uri="{FF2B5EF4-FFF2-40B4-BE49-F238E27FC236}">
                    <a16:creationId xmlns:a16="http://schemas.microsoft.com/office/drawing/2014/main" id="{32BC83D0-3201-44F5-B49E-A8785D041B9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97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1C811-A0B8-4342-86DA-311BA66688B6}"/>
              </a:ext>
            </a:extLst>
          </p:cNvPr>
          <p:cNvSpPr>
            <a:spLocks noGrp="1"/>
          </p:cNvSpPr>
          <p:nvPr>
            <p:ph type="title"/>
          </p:nvPr>
        </p:nvSpPr>
        <p:spPr/>
        <p:txBody>
          <a:bodyPr/>
          <a:lstStyle/>
          <a:p>
            <a:r>
              <a:rPr kumimoji="1" lang="ja-JP" altLang="en-US" dirty="0"/>
              <a:t>ガロア体（＝有限体）とは</a:t>
            </a:r>
          </a:p>
        </p:txBody>
      </p:sp>
      <p:sp>
        <p:nvSpPr>
          <p:cNvPr id="3" name="コンテンツ プレースホルダー 2">
            <a:extLst>
              <a:ext uri="{FF2B5EF4-FFF2-40B4-BE49-F238E27FC236}">
                <a16:creationId xmlns:a16="http://schemas.microsoft.com/office/drawing/2014/main" id="{086D4CB3-332C-454E-9D5A-D3C739C042D9}"/>
              </a:ext>
            </a:extLst>
          </p:cNvPr>
          <p:cNvSpPr>
            <a:spLocks noGrp="1"/>
          </p:cNvSpPr>
          <p:nvPr>
            <p:ph idx="1"/>
          </p:nvPr>
        </p:nvSpPr>
        <p:spPr>
          <a:xfrm>
            <a:off x="838200" y="1825625"/>
            <a:ext cx="10515600" cy="4667250"/>
          </a:xfrm>
        </p:spPr>
        <p:txBody>
          <a:bodyPr/>
          <a:lstStyle/>
          <a:p>
            <a:r>
              <a:rPr kumimoji="1" lang="ja-JP" altLang="en-US" dirty="0"/>
              <a:t>数の集合で要素数が有限でその個数が素数となるもの</a:t>
            </a:r>
            <a:endParaRPr kumimoji="1" lang="en-US" altLang="ja-JP" dirty="0"/>
          </a:p>
          <a:p>
            <a:pPr lvl="1"/>
            <a:r>
              <a:rPr lang="en-US" altLang="ja-JP" dirty="0"/>
              <a:t>GF(q)</a:t>
            </a:r>
            <a:r>
              <a:rPr lang="ja-JP" altLang="en-US" dirty="0"/>
              <a:t>のように表す </a:t>
            </a:r>
            <a:r>
              <a:rPr lang="en-US" altLang="ja-JP" dirty="0"/>
              <a:t>(q </a:t>
            </a:r>
            <a:r>
              <a:rPr lang="ja-JP" altLang="en-US" dirty="0"/>
              <a:t>は要素数であり素数が入る</a:t>
            </a:r>
            <a:r>
              <a:rPr lang="en-US" altLang="ja-JP" dirty="0"/>
              <a:t>)</a:t>
            </a:r>
          </a:p>
          <a:p>
            <a:pPr lvl="2"/>
            <a:r>
              <a:rPr lang="en-US" altLang="ja-JP" dirty="0"/>
              <a:t>GF </a:t>
            </a:r>
            <a:r>
              <a:rPr lang="ja-JP" altLang="en-US" dirty="0"/>
              <a:t>は </a:t>
            </a:r>
            <a:r>
              <a:rPr lang="en-US" altLang="ja-JP" dirty="0"/>
              <a:t>Galois field </a:t>
            </a:r>
            <a:r>
              <a:rPr lang="ja-JP" altLang="en-US" dirty="0"/>
              <a:t>の略らしい</a:t>
            </a:r>
            <a:endParaRPr lang="en-US" altLang="ja-JP" dirty="0"/>
          </a:p>
          <a:p>
            <a:pPr lvl="2"/>
            <a:r>
              <a:rPr kumimoji="1" lang="ja-JP" altLang="en-US" dirty="0"/>
              <a:t>素数でないと逆元が存在しなくなる</a:t>
            </a:r>
            <a:endParaRPr kumimoji="1" lang="en-US" altLang="ja-JP" dirty="0"/>
          </a:p>
          <a:p>
            <a:pPr lvl="1"/>
            <a:r>
              <a:rPr lang="en-US" altLang="ja-JP" dirty="0"/>
              <a:t>GF(2) = {0,1}</a:t>
            </a:r>
          </a:p>
          <a:p>
            <a:pPr lvl="1"/>
            <a:r>
              <a:rPr kumimoji="1" lang="en-US" altLang="ja-JP" dirty="0"/>
              <a:t>GF(5) = {0,1,2,3,4}</a:t>
            </a:r>
          </a:p>
          <a:p>
            <a:pPr marL="457200" lvl="1" indent="0">
              <a:buNone/>
            </a:pPr>
            <a:endParaRPr kumimoji="1" lang="en-US" altLang="ja-JP" dirty="0"/>
          </a:p>
          <a:p>
            <a:r>
              <a:rPr lang="ja-JP" altLang="en-US" dirty="0"/>
              <a:t>計算方法</a:t>
            </a:r>
            <a:endParaRPr lang="en-US" altLang="ja-JP" dirty="0"/>
          </a:p>
          <a:p>
            <a:pPr lvl="1"/>
            <a:r>
              <a:rPr kumimoji="1" lang="ja-JP" altLang="en-US" dirty="0"/>
              <a:t>計算結果に</a:t>
            </a:r>
            <a:r>
              <a:rPr kumimoji="1" lang="en-US" altLang="ja-JP" dirty="0"/>
              <a:t>mod q </a:t>
            </a:r>
            <a:r>
              <a:rPr kumimoji="1" lang="ja-JP" altLang="en-US" dirty="0"/>
              <a:t>をすればよい</a:t>
            </a:r>
            <a:endParaRPr kumimoji="1" lang="en-US" altLang="ja-JP" dirty="0"/>
          </a:p>
          <a:p>
            <a:pPr lvl="1"/>
            <a:r>
              <a:rPr lang="ja-JP" altLang="en-US" dirty="0"/>
              <a:t>例えば</a:t>
            </a:r>
            <a:r>
              <a:rPr lang="en-US" altLang="ja-JP" dirty="0"/>
              <a:t>GF(2) </a:t>
            </a:r>
            <a:r>
              <a:rPr lang="ja-JP" altLang="en-US" dirty="0"/>
              <a:t>では </a:t>
            </a:r>
            <a:r>
              <a:rPr lang="en-US" altLang="ja-JP" dirty="0"/>
              <a:t>1 + 1 = 2 mod 2 = 0</a:t>
            </a:r>
          </a:p>
          <a:p>
            <a:pPr lvl="2"/>
            <a:r>
              <a:rPr lang="en-US" altLang="ja-JP" dirty="0"/>
              <a:t>XOR</a:t>
            </a:r>
            <a:r>
              <a:rPr lang="ja-JP" altLang="en-US" dirty="0"/>
              <a:t>演算</a:t>
            </a:r>
            <a:endParaRPr lang="en-US" altLang="ja-JP" dirty="0"/>
          </a:p>
        </p:txBody>
      </p:sp>
    </p:spTree>
    <p:extLst>
      <p:ext uri="{BB962C8B-B14F-4D97-AF65-F5344CB8AC3E}">
        <p14:creationId xmlns:p14="http://schemas.microsoft.com/office/powerpoint/2010/main" val="283773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7AB48-FA26-40E6-9EF3-C2BF7DEF4723}"/>
              </a:ext>
            </a:extLst>
          </p:cNvPr>
          <p:cNvSpPr>
            <a:spLocks noGrp="1"/>
          </p:cNvSpPr>
          <p:nvPr>
            <p:ph type="title"/>
          </p:nvPr>
        </p:nvSpPr>
        <p:spPr/>
        <p:txBody>
          <a:bodyPr/>
          <a:lstStyle/>
          <a:p>
            <a:r>
              <a:rPr kumimoji="1" lang="ja-JP" altLang="en-US" dirty="0"/>
              <a:t>拡大体について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78A941E-21A6-4E0F-A734-71FCC673DAA7}"/>
                  </a:ext>
                </a:extLst>
              </p:cNvPr>
              <p:cNvSpPr>
                <a:spLocks noGrp="1"/>
              </p:cNvSpPr>
              <p:nvPr>
                <p:ph idx="1"/>
              </p:nvPr>
            </p:nvSpPr>
            <p:spPr/>
            <p:txBody>
              <a:bodyPr/>
              <a:lstStyle/>
              <a:p>
                <a:r>
                  <a:rPr kumimoji="1" lang="en-US" altLang="ja-JP" dirty="0"/>
                  <a:t>GF(</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𝑞</m:t>
                        </m:r>
                      </m:e>
                      <m:sup>
                        <m:r>
                          <a:rPr kumimoji="1" lang="en-US" altLang="ja-JP" b="0" i="1" smtClean="0">
                            <a:latin typeface="Cambria Math" panose="02040503050406030204" pitchFamily="18" charset="0"/>
                          </a:rPr>
                          <m:t>𝑚</m:t>
                        </m:r>
                      </m:sup>
                    </m:sSup>
                  </m:oMath>
                </a14:m>
                <a:r>
                  <a:rPr kumimoji="1" lang="en-US" altLang="ja-JP" dirty="0"/>
                  <a:t>)</a:t>
                </a:r>
                <a:r>
                  <a:rPr kumimoji="1" lang="ja-JP" altLang="en-US" dirty="0"/>
                  <a:t>のように、素数の二乗以上の位数を持つガロア体</a:t>
                </a:r>
                <a:endParaRPr kumimoji="1" lang="en-US" altLang="ja-JP" dirty="0"/>
              </a:p>
              <a:p>
                <a:pPr lvl="1"/>
                <a:r>
                  <a:rPr kumimoji="1" lang="en-US" altLang="ja-JP" dirty="0"/>
                  <a:t>GF(</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4</m:t>
                        </m:r>
                      </m:sup>
                    </m:sSup>
                  </m:oMath>
                </a14:m>
                <a:r>
                  <a:rPr kumimoji="1" lang="en-US" altLang="ja-JP" dirty="0"/>
                  <a:t>)</a:t>
                </a:r>
                <a:r>
                  <a:rPr kumimoji="1" lang="ja-JP" altLang="en-US" dirty="0"/>
                  <a:t>などをよく見かける</a:t>
                </a:r>
                <a:endParaRPr lang="en-US" altLang="ja-JP" dirty="0"/>
              </a:p>
              <a:p>
                <a:pPr lvl="1"/>
                <a:r>
                  <a:rPr kumimoji="1" lang="en-US" altLang="ja-JP" dirty="0"/>
                  <a:t>m</a:t>
                </a:r>
                <a:r>
                  <a:rPr kumimoji="1" lang="ja-JP" altLang="en-US" dirty="0"/>
                  <a:t>次原子多項式の根の一つ </a:t>
                </a:r>
                <a:r>
                  <a:rPr kumimoji="1" lang="en-US" altLang="ja-JP" dirty="0"/>
                  <a:t>α </a:t>
                </a:r>
                <a:r>
                  <a:rPr kumimoji="1" lang="ja-JP" altLang="en-US" dirty="0"/>
                  <a:t>を</a:t>
                </a:r>
                <a:r>
                  <a:rPr kumimoji="1" lang="en-US" altLang="ja-JP" dirty="0"/>
                  <a:t>GF(p)</a:t>
                </a:r>
                <a:r>
                  <a:rPr kumimoji="1" lang="ja-JP" altLang="en-US" dirty="0"/>
                  <a:t>に加えて体を作ったもの</a:t>
                </a:r>
                <a:endParaRPr lang="en-US" altLang="ja-JP" dirty="0"/>
              </a:p>
              <a:p>
                <a:pPr lvl="2"/>
                <a:r>
                  <a:rPr kumimoji="1" lang="ja-JP" altLang="en-US" dirty="0"/>
                  <a:t>イメージは実数体→虚数体への拡大</a:t>
                </a:r>
                <a:endParaRPr kumimoji="1" lang="en-US" altLang="ja-JP" dirty="0"/>
              </a:p>
              <a:p>
                <a:pPr lvl="2"/>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+1=0</m:t>
                    </m:r>
                  </m:oMath>
                </a14:m>
                <a:r>
                  <a:rPr kumimoji="1" lang="ja-JP" altLang="en-US" dirty="0"/>
                  <a:t> の根の一つ</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oMath>
                </a14:m>
                <a:r>
                  <a:rPr kumimoji="1" lang="ja-JP" altLang="en-US" dirty="0"/>
                  <a:t>を実数体に加えた</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78A941E-21A6-4E0F-A734-71FCC673DAA7}"/>
                  </a:ext>
                </a:extLst>
              </p:cNvPr>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242010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見やすい">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512</Words>
  <Application>Microsoft Office PowerPoint</Application>
  <PresentationFormat>ワイド画面</PresentationFormat>
  <Paragraphs>75</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Cambria Math</vt:lpstr>
      <vt:lpstr>Segoe UI</vt:lpstr>
      <vt:lpstr>Office テーマ</vt:lpstr>
      <vt:lpstr>10月12日　報告会</vt:lpstr>
      <vt:lpstr>今回行ったこと</vt:lpstr>
      <vt:lpstr>先行研究の理解</vt:lpstr>
      <vt:lpstr>RS符号の理解への道のり</vt:lpstr>
      <vt:lpstr>誤り訂正の復習</vt:lpstr>
      <vt:lpstr>巡回符号の符号化の例</vt:lpstr>
      <vt:lpstr>拡大体とは何かの理解</vt:lpstr>
      <vt:lpstr>ガロア体（＝有限体）とは</vt:lpstr>
      <vt:lpstr>拡大体について</vt:lpstr>
      <vt:lpstr>PowerPoint プレゼンテーション</vt:lpstr>
      <vt:lpstr>分からないこと</vt:lpstr>
      <vt:lpstr>次回までに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10月12日　報告会</dc:title>
  <dc:creator>Naoya Tahara</dc:creator>
  <cp:lastModifiedBy>Naoya Tahara</cp:lastModifiedBy>
  <cp:revision>59</cp:revision>
  <dcterms:created xsi:type="dcterms:W3CDTF">2021-10-10T19:05:53Z</dcterms:created>
  <dcterms:modified xsi:type="dcterms:W3CDTF">2021-10-12T06:37:13Z</dcterms:modified>
</cp:coreProperties>
</file>