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68" r:id="rId5"/>
    <p:sldId id="262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7" r:id="rId16"/>
    <p:sldId id="27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D307-908B-4CD2-B464-5DF8257D9729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07521-BAAA-4B50-8A34-12597BF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5E1E5-147E-4F99-9B46-C74E98EF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83B0CF-4FF9-4729-A83B-4D6445F58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92470E-1454-4FCF-B0A1-4FA9FFDD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E1B-A517-4013-B8B2-8D52361464B2}" type="datetime1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5D6A5-8D5B-4A29-ABFD-0BC8C99A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3AA58-53A2-463D-BA5A-10CE451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48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35249-6D5D-428B-945D-6F24D1F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9C75F-0642-46EB-B928-BD0CAE68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50B82-30FC-43D9-BA1D-A249FC98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EB4D-FDCD-406C-8C26-67AA4B57BEF5}" type="datetime1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225D-2ED7-43C0-9FD9-34AE80C7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01FB9-8408-4775-BE2D-5DC879D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6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8A683F-6153-4A71-9FBB-620549E7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9DC13B-92DE-44D5-B54F-C3BC786A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BE3B2B-2012-4BB9-87CE-D6299D4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7055-30DD-493D-91AB-7BE6AD270AC9}" type="datetime1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2139-17B0-4F87-B154-9F47680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5953E-5F3E-48D1-A664-550E0AA8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CF53B-60C7-4F8E-9B1E-376CB9B2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A0012E-17CF-4309-9F58-D64D7F2E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CAE27-E080-47CB-8E46-85A5EA5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949C-FC24-4C87-B683-6EC0F5D3B7B7}" type="datetime1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D5EE9-41C7-4150-971B-ED6AB831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847A1-1B1C-43B5-A2E6-999B63F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14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8D406-41C4-4ACA-9C79-3786A54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6F8992-F1C3-4097-AD86-08C6B35E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344C3-4E38-409F-8B76-7B1AB4EC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24D-20DB-4803-BCA4-919305991DD8}" type="datetime1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2CE82-930D-4DEA-885D-FD981810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A08EE-0CE7-45CA-BB61-6A733DF7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99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53C53-F32B-4DB9-B536-4E116FC5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D9DF8-2DBD-490F-ACC1-EC61BF6B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736739-9891-4D7E-B398-2D37B95F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086F5-BB2D-4E9C-997E-3056ADAD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38B6-0261-4BC0-BCE8-6D29D1AA1DE6}" type="datetime1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4F7568-70B1-44B7-8957-D5893BE5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E221-B25D-4AC4-80DB-FD45287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3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990B5-54F6-4061-B7D9-E7B25AB0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FE3E62-8758-45A3-AB77-1080DF90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DB7AAF-4D48-44A9-87D4-7B91BB01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82E5E2-A258-47F7-91B3-12BA6472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BCA963-90A2-455B-A475-BE1D1C47C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3C73E1-D395-498F-8091-92013918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BE75-1452-4162-99B6-2D0B972BC885}" type="datetime1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2AA911-5D5B-4154-84B6-153F80EB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23AD18-C33C-4188-B30B-B259EAAF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6FCA4-14E6-4CC3-A061-97BA3E7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FDE7A7-607A-4287-A14F-84D371AA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A43C-4769-4578-8963-0A72FD910A21}" type="datetime1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C8D038-B1F5-4636-AD69-ECAB9676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1DC0AC-242C-4CCC-9319-6CEC5444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D79296-6BFC-4374-A88B-C93E588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7E20-031D-487D-B201-DC703E77E0C6}" type="datetime1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7AAA71-8B9E-48E7-B955-C67F499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D66C5D-8A53-4C92-BE7E-182F51BE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09F03-C470-4AA0-9849-31C7611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2D0BD-8B36-4B11-81C0-917E620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DF6F15-9ECC-46D0-A7BF-12D594EA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03C303-9021-4171-8B47-011A4B35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ABA8-7477-4962-AC7D-E84CA457AC38}" type="datetime1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E038E-EF1E-4718-8853-C7C0D832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2BBCC-DAC6-4C89-BDEB-B91BCB3B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CF4FC-59BB-40CC-B83E-65276D38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89CC6D-C10B-4610-8B1C-4A11BC540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6E428C-3C55-4099-A428-31CA04E0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11161-4D40-4CD4-8686-43780471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DD5D-D739-47D1-B634-8CF74308950F}" type="datetime1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CDA0B-8EFC-4294-B04B-85EBC9F1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9CEFC8-A9EA-4F27-969A-FF5DA141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6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4684E-B8B0-41EC-94CB-77BDF7EB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A83B11-44DE-475A-847D-B57E2878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CBAB9-4E4A-4CBE-B182-1CAE1923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3B0B8-29D8-4EE5-8DDE-94E0BD7A1373}" type="datetime1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2444D-2FBE-4C70-883E-E6241089D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B0111-483B-451B-AC29-85A2C375A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7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agram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E2FF7-58DF-416B-803A-531C3A67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10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19</a:t>
            </a:r>
            <a:r>
              <a:rPr kumimoji="1" lang="ja-JP" altLang="en-US" dirty="0"/>
              <a:t>日　報告会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AD5246-D76F-413E-BF4D-F18443BA9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8535048Y </a:t>
            </a:r>
            <a:r>
              <a:rPr kumimoji="1" lang="ja-JP" altLang="en-US" dirty="0"/>
              <a:t>田原直哉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EC8136-7B97-45FA-82B4-99087FB7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42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7DF12-4609-4B19-BF3E-C23A2F4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生成行列について</a:t>
            </a:r>
          </a:p>
        </p:txBody>
      </p:sp>
      <p:pic>
        <p:nvPicPr>
          <p:cNvPr id="5" name="コンテンツ プレースホルダー 4" descr="カレンダー が含まれている画像&#10;&#10;自動的に生成された説明">
            <a:extLst>
              <a:ext uri="{FF2B5EF4-FFF2-40B4-BE49-F238E27FC236}">
                <a16:creationId xmlns:a16="http://schemas.microsoft.com/office/drawing/2014/main" id="{81336C25-9F5C-481A-A6FE-5FE0E78FD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91" y="1414807"/>
            <a:ext cx="9093283" cy="5078068"/>
          </a:xfr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A8A536-AB92-43DB-B449-40C545E3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20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E7421-4ED2-451D-A9FC-467D7197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パリティ検査行列</a:t>
            </a:r>
          </a:p>
        </p:txBody>
      </p:sp>
      <p:pic>
        <p:nvPicPr>
          <p:cNvPr id="5" name="コンテンツ プレースホルダー 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0D0A6CD3-B0A1-407D-AE1B-91884B794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25" y="1690688"/>
            <a:ext cx="7643550" cy="5032375"/>
          </a:xfr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99E380-D279-4303-B3CE-8DDD0FCA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0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FD745-5FA4-4B06-8D46-B670A47B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シンドロームについて</a:t>
            </a:r>
          </a:p>
        </p:txBody>
      </p:sp>
      <p:pic>
        <p:nvPicPr>
          <p:cNvPr id="5" name="コンテンツ プレースホルダー 4" descr="テキスト, 手紙&#10;&#10;自動的に生成された説明">
            <a:extLst>
              <a:ext uri="{FF2B5EF4-FFF2-40B4-BE49-F238E27FC236}">
                <a16:creationId xmlns:a16="http://schemas.microsoft.com/office/drawing/2014/main" id="{72A999FF-D5A6-4EF3-8D01-4B41F24B1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99" y="1507572"/>
            <a:ext cx="9571602" cy="5198766"/>
          </a:xfr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6A218D-1F6B-43D8-A602-EEF17427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40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1B653-3FD1-477F-8513-079D3035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シンドロームと</a:t>
            </a:r>
            <a:r>
              <a:rPr lang="ja-JP" altLang="en-US" dirty="0"/>
              <a:t>検査行列について</a:t>
            </a:r>
            <a:endParaRPr kumimoji="1" lang="ja-JP" altLang="en-US" dirty="0"/>
          </a:p>
        </p:txBody>
      </p:sp>
      <p:pic>
        <p:nvPicPr>
          <p:cNvPr id="5" name="コンテンツ プレースホルダー 4" descr="グラフ&#10;&#10;自動的に生成された説明">
            <a:extLst>
              <a:ext uri="{FF2B5EF4-FFF2-40B4-BE49-F238E27FC236}">
                <a16:creationId xmlns:a16="http://schemas.microsoft.com/office/drawing/2014/main" id="{4DE7D63E-FEB5-470F-BB97-AE796869C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66" y="1690688"/>
            <a:ext cx="8915867" cy="5167312"/>
          </a:xfr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E6F11-2985-45AC-AB14-5D47A955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25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B2E67-6623-4D5D-9803-7749CA5B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検査結果について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E67EED-2FE7-497D-9D40-C85F7D30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検査行列により求められたシンドロームにより誤り位置が特定でき、訂正を行うことができる</a:t>
            </a:r>
          </a:p>
        </p:txBody>
      </p:sp>
      <p:pic>
        <p:nvPicPr>
          <p:cNvPr id="5" name="図 4" descr="クロスワードパズル が含まれている画像&#10;&#10;自動的に生成された説明">
            <a:extLst>
              <a:ext uri="{FF2B5EF4-FFF2-40B4-BE49-F238E27FC236}">
                <a16:creationId xmlns:a16="http://schemas.microsoft.com/office/drawing/2014/main" id="{8885CB79-56DF-4D5F-A145-5F721C72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210" y="2683737"/>
            <a:ext cx="4521580" cy="4074181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C83D465-8E95-4E83-9417-0F7BA1543A17}"/>
              </a:ext>
            </a:extLst>
          </p:cNvPr>
          <p:cNvCxnSpPr/>
          <p:nvPr/>
        </p:nvCxnSpPr>
        <p:spPr>
          <a:xfrm>
            <a:off x="3835210" y="3432312"/>
            <a:ext cx="4521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4074FA3-8F87-4CB0-BC4D-22F7196E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48EFA-7107-4069-9B5D-7E7C56A3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次回までに行う事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F8D615-8647-4B30-ABE4-7EAAEDA2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巡回符号の理解</a:t>
            </a:r>
            <a:endParaRPr kumimoji="1" lang="en-US" altLang="ja-JP" dirty="0"/>
          </a:p>
          <a:p>
            <a:r>
              <a:rPr kumimoji="1" lang="en-US" altLang="ja-JP" dirty="0"/>
              <a:t>Java</a:t>
            </a:r>
            <a:r>
              <a:rPr kumimoji="1" lang="ja-JP" altLang="en-US" dirty="0"/>
              <a:t>の学習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86596C-5802-40E1-8F79-EC6AB463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219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48E8C-BC03-488F-988A-ED774E4D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フローチャート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A4964F-09AD-48FF-BEBA-04CF09F8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71D4BD-B83A-474A-AC98-4D07C3A5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108E6B-AFEC-458E-8631-F3221CEF33E6}"/>
              </a:ext>
            </a:extLst>
          </p:cNvPr>
          <p:cNvSpPr txBox="1"/>
          <p:nvPr/>
        </p:nvSpPr>
        <p:spPr>
          <a:xfrm>
            <a:off x="838200" y="22263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https://www.diagrams.net/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C11AE6-6F8A-4068-A65F-391098A199E4}"/>
              </a:ext>
            </a:extLst>
          </p:cNvPr>
          <p:cNvSpPr txBox="1"/>
          <p:nvPr/>
        </p:nvSpPr>
        <p:spPr>
          <a:xfrm>
            <a:off x="838200" y="261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Diagram Software and Flowchart Maker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405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E918E-C7EC-4E43-A486-2B275FA8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今回行ったこと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57BAC7-4309-485E-AB13-ADF8CF906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先輩の卒論を理解する</a:t>
            </a:r>
            <a:endParaRPr kumimoji="1" lang="en-US" altLang="ja-JP" dirty="0"/>
          </a:p>
          <a:p>
            <a:pPr lvl="1"/>
            <a:r>
              <a:rPr lang="ja-JP" altLang="en-US" dirty="0"/>
              <a:t>符号理論</a:t>
            </a:r>
            <a:endParaRPr lang="en-US" altLang="ja-JP" dirty="0"/>
          </a:p>
          <a:p>
            <a:pPr lvl="2"/>
            <a:r>
              <a:rPr lang="ja-JP" altLang="en-US" dirty="0"/>
              <a:t>教科書を用いて学習を行う</a:t>
            </a:r>
            <a:endParaRPr lang="en-US" altLang="ja-JP" dirty="0"/>
          </a:p>
          <a:p>
            <a:pPr lvl="1"/>
            <a:r>
              <a:rPr lang="en-US" altLang="ja-JP" dirty="0"/>
              <a:t>Java</a:t>
            </a:r>
            <a:r>
              <a:rPr lang="ja-JP" altLang="en-US" dirty="0"/>
              <a:t>について</a:t>
            </a:r>
            <a:endParaRPr lang="en-US" altLang="ja-JP" dirty="0"/>
          </a:p>
          <a:p>
            <a:pPr lvl="2"/>
            <a:r>
              <a:rPr lang="ja-JP" altLang="en-US" dirty="0"/>
              <a:t>研究室のパソコンで</a:t>
            </a:r>
            <a:r>
              <a:rPr lang="en-US" altLang="ja-JP" dirty="0"/>
              <a:t>eclipse</a:t>
            </a:r>
            <a:r>
              <a:rPr lang="ja-JP" altLang="en-US" dirty="0"/>
              <a:t>を用いて行う</a:t>
            </a:r>
            <a:endParaRPr lang="en-US" altLang="ja-JP" dirty="0"/>
          </a:p>
          <a:p>
            <a:pPr lvl="3"/>
            <a:r>
              <a:rPr lang="ja-JP" altLang="en-US" dirty="0"/>
              <a:t>今回は</a:t>
            </a:r>
            <a:r>
              <a:rPr lang="en-US" altLang="ja-JP" dirty="0"/>
              <a:t>”Hello World”</a:t>
            </a:r>
            <a:r>
              <a:rPr lang="ja-JP" altLang="en-US" dirty="0"/>
              <a:t>をコンソールに出力した</a:t>
            </a:r>
            <a:endParaRPr lang="en-US" altLang="ja-JP" dirty="0"/>
          </a:p>
          <a:p>
            <a:pPr lvl="2"/>
            <a:r>
              <a:rPr lang="ja-JP" altLang="en-US" dirty="0"/>
              <a:t>先輩の卒論に書いてあるものを理解する</a:t>
            </a:r>
            <a:endParaRPr lang="en-US" altLang="ja-JP" dirty="0"/>
          </a:p>
          <a:p>
            <a:pPr lvl="1"/>
            <a:r>
              <a:rPr kumimoji="1" lang="en-US" altLang="ja-JP" dirty="0"/>
              <a:t>Maple</a:t>
            </a:r>
            <a:r>
              <a:rPr kumimoji="1" lang="ja-JP" altLang="en-US" dirty="0"/>
              <a:t>について</a:t>
            </a:r>
            <a:endParaRPr kumimoji="1" lang="en-US" altLang="ja-JP" dirty="0"/>
          </a:p>
          <a:p>
            <a:pPr lvl="2"/>
            <a:r>
              <a:rPr lang="ja-JP" altLang="en-US" dirty="0"/>
              <a:t>複雑な計算が行えるソフト</a:t>
            </a:r>
            <a:endParaRPr kumimoji="1" lang="en-US" altLang="ja-JP" dirty="0"/>
          </a:p>
          <a:p>
            <a:pPr lvl="2"/>
            <a:r>
              <a:rPr lang="ja-JP" altLang="en-US" dirty="0"/>
              <a:t>先輩から送っていただいたコードを理解する</a:t>
            </a:r>
            <a:endParaRPr lang="en-US" altLang="ja-JP" dirty="0"/>
          </a:p>
          <a:p>
            <a:pPr lvl="2"/>
            <a:r>
              <a:rPr kumimoji="1" lang="ja-JP" altLang="en-US" dirty="0"/>
              <a:t>これは</a:t>
            </a:r>
            <a:r>
              <a:rPr kumimoji="1" lang="en-US" altLang="ja-JP" dirty="0"/>
              <a:t>RS</a:t>
            </a:r>
            <a:r>
              <a:rPr kumimoji="1" lang="ja-JP" altLang="en-US" dirty="0"/>
              <a:t>符号についての理解が必要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457EA4-5582-45D4-BB96-50FA16D6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8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55B05-2E07-449E-939B-7D3E055F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RS</a:t>
            </a:r>
            <a:r>
              <a:rPr kumimoji="1" lang="ja-JP" altLang="en-US" dirty="0"/>
              <a:t>符号の理解への道のり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2E5EA7-72D7-409C-8C41-E4023517DD94}"/>
              </a:ext>
            </a:extLst>
          </p:cNvPr>
          <p:cNvSpPr txBox="1"/>
          <p:nvPr/>
        </p:nvSpPr>
        <p:spPr>
          <a:xfrm>
            <a:off x="1392200" y="5781410"/>
            <a:ext cx="364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RS</a:t>
            </a:r>
            <a:r>
              <a:rPr kumimoji="1" lang="ja-JP" altLang="en-US" sz="3200" dirty="0"/>
              <a:t>符号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26827A-5F48-497B-B046-F61D70C73811}"/>
              </a:ext>
            </a:extLst>
          </p:cNvPr>
          <p:cNvSpPr txBox="1"/>
          <p:nvPr/>
        </p:nvSpPr>
        <p:spPr>
          <a:xfrm>
            <a:off x="1392200" y="4363427"/>
            <a:ext cx="364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BCH</a:t>
            </a:r>
            <a:r>
              <a:rPr kumimoji="1" lang="ja-JP" altLang="en-US" sz="3200" dirty="0"/>
              <a:t>符号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5D1486-2C08-4942-9CEC-7365FC29BC30}"/>
              </a:ext>
            </a:extLst>
          </p:cNvPr>
          <p:cNvSpPr txBox="1"/>
          <p:nvPr/>
        </p:nvSpPr>
        <p:spPr>
          <a:xfrm>
            <a:off x="1392200" y="2945444"/>
            <a:ext cx="364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巡回</a:t>
            </a:r>
            <a:r>
              <a:rPr kumimoji="1" lang="ja-JP" altLang="en-US" sz="3200" dirty="0"/>
              <a:t>符号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E3CA92-B114-4D66-BEE3-0F42F69DF906}"/>
              </a:ext>
            </a:extLst>
          </p:cNvPr>
          <p:cNvCxnSpPr/>
          <p:nvPr/>
        </p:nvCxnSpPr>
        <p:spPr>
          <a:xfrm>
            <a:off x="3214372" y="3530219"/>
            <a:ext cx="1" cy="587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7396C09-03B4-49C4-A3F0-18CA66F5F39F}"/>
              </a:ext>
            </a:extLst>
          </p:cNvPr>
          <p:cNvCxnSpPr/>
          <p:nvPr/>
        </p:nvCxnSpPr>
        <p:spPr>
          <a:xfrm>
            <a:off x="3214372" y="5071303"/>
            <a:ext cx="1" cy="587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D72873-77A5-483A-BE57-4C2B870D9B8C}"/>
              </a:ext>
            </a:extLst>
          </p:cNvPr>
          <p:cNvSpPr txBox="1"/>
          <p:nvPr/>
        </p:nvSpPr>
        <p:spPr>
          <a:xfrm>
            <a:off x="6453089" y="2329890"/>
            <a:ext cx="4346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2400" dirty="0"/>
          </a:p>
          <a:p>
            <a:r>
              <a:rPr kumimoji="1" lang="ja-JP" altLang="en-US" sz="2400" dirty="0"/>
              <a:t>今回は</a:t>
            </a:r>
            <a:r>
              <a:rPr lang="ja-JP" altLang="en-US" sz="2400" dirty="0"/>
              <a:t>ハミング符号</a:t>
            </a:r>
            <a:r>
              <a:rPr kumimoji="1" lang="ja-JP" altLang="en-US" sz="2400" dirty="0"/>
              <a:t>について学習した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FA883FC-532D-442C-A75F-AFA5402AE61B}"/>
              </a:ext>
            </a:extLst>
          </p:cNvPr>
          <p:cNvSpPr txBox="1"/>
          <p:nvPr/>
        </p:nvSpPr>
        <p:spPr>
          <a:xfrm>
            <a:off x="3571462" y="360937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拡大体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D77356-DC7E-40BA-BC3D-FCFF3CC190F5}"/>
              </a:ext>
            </a:extLst>
          </p:cNvPr>
          <p:cNvSpPr txBox="1"/>
          <p:nvPr/>
        </p:nvSpPr>
        <p:spPr>
          <a:xfrm>
            <a:off x="3571462" y="5126494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非</a:t>
            </a:r>
            <a:r>
              <a:rPr lang="en-US" altLang="ja-JP" sz="2400" dirty="0"/>
              <a:t>2</a:t>
            </a:r>
            <a:r>
              <a:rPr lang="ja-JP" altLang="en-US" sz="2400" dirty="0"/>
              <a:t>元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572C08-4BF7-49BB-8AFE-79600632C0BC}"/>
              </a:ext>
            </a:extLst>
          </p:cNvPr>
          <p:cNvSpPr txBox="1"/>
          <p:nvPr/>
        </p:nvSpPr>
        <p:spPr>
          <a:xfrm>
            <a:off x="1392198" y="1762563"/>
            <a:ext cx="364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ハミング符号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73BE9ED-0AF2-4C35-9B69-7B1C62F5967A}"/>
              </a:ext>
            </a:extLst>
          </p:cNvPr>
          <p:cNvCxnSpPr/>
          <p:nvPr/>
        </p:nvCxnSpPr>
        <p:spPr>
          <a:xfrm>
            <a:off x="3214370" y="2347338"/>
            <a:ext cx="1" cy="587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E907E3-EE9E-4AC5-845C-8A64BD1F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58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CD7E6-620F-436F-8241-53F24F7B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誤り訂正の復習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C7BDF-B447-4B24-B8BC-9E07F143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ハミング距離</a:t>
            </a:r>
            <a:endParaRPr kumimoji="1" lang="en-US" altLang="ja-JP" dirty="0"/>
          </a:p>
          <a:p>
            <a:pPr lvl="1"/>
            <a:r>
              <a:rPr lang="en-US" altLang="ja-JP" dirty="0"/>
              <a:t>001</a:t>
            </a:r>
            <a:r>
              <a:rPr lang="ja-JP" altLang="en-US" dirty="0"/>
              <a:t>と</a:t>
            </a:r>
            <a:r>
              <a:rPr lang="en-US" altLang="ja-JP" dirty="0"/>
              <a:t>001</a:t>
            </a:r>
            <a:r>
              <a:rPr lang="ja-JP" altLang="en-US" dirty="0"/>
              <a:t>のハミング距離は</a:t>
            </a:r>
            <a:r>
              <a:rPr lang="en-US" altLang="ja-JP" dirty="0"/>
              <a:t>0</a:t>
            </a:r>
          </a:p>
          <a:p>
            <a:pPr lvl="1"/>
            <a:r>
              <a:rPr lang="en-US" altLang="ja-JP" dirty="0"/>
              <a:t>001</a:t>
            </a:r>
            <a:r>
              <a:rPr lang="ja-JP" altLang="en-US" dirty="0"/>
              <a:t>と</a:t>
            </a:r>
            <a:r>
              <a:rPr lang="en-US" altLang="ja-JP" dirty="0"/>
              <a:t>011</a:t>
            </a:r>
            <a:r>
              <a:rPr lang="ja-JP" altLang="en-US" dirty="0"/>
              <a:t>のハミング距離は</a:t>
            </a:r>
            <a:r>
              <a:rPr lang="en-US" altLang="ja-JP" dirty="0"/>
              <a:t>1</a:t>
            </a:r>
          </a:p>
          <a:p>
            <a:pPr lvl="1"/>
            <a:r>
              <a:rPr lang="en-US" altLang="ja-JP" dirty="0"/>
              <a:t>001</a:t>
            </a:r>
            <a:r>
              <a:rPr lang="ja-JP" altLang="en-US" dirty="0"/>
              <a:t>と</a:t>
            </a:r>
            <a:r>
              <a:rPr lang="en-US" altLang="ja-JP" dirty="0"/>
              <a:t>111</a:t>
            </a:r>
            <a:r>
              <a:rPr lang="ja-JP" altLang="en-US" dirty="0"/>
              <a:t>のハミング距離は</a:t>
            </a:r>
            <a:r>
              <a:rPr lang="en-US" altLang="ja-JP" dirty="0"/>
              <a:t>2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ハミング重み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001</a:t>
            </a:r>
            <a:r>
              <a:rPr kumimoji="1" lang="ja-JP" altLang="en-US" dirty="0"/>
              <a:t>のハミング重みは</a:t>
            </a:r>
            <a:r>
              <a:rPr kumimoji="1" lang="en-US" altLang="ja-JP" dirty="0"/>
              <a:t>1</a:t>
            </a:r>
          </a:p>
          <a:p>
            <a:pPr lvl="1"/>
            <a:r>
              <a:rPr kumimoji="1" lang="en-US" altLang="ja-JP" dirty="0"/>
              <a:t>011</a:t>
            </a:r>
            <a:r>
              <a:rPr kumimoji="1" lang="ja-JP" altLang="en-US" dirty="0"/>
              <a:t>のハミング重みは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20DB73-3D18-46B0-80FB-15E88B4D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21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7241D-3F0A-4A57-BBBE-57A31E48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誤り訂正の復習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1F29BE-80B4-434C-A182-C40F28DF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誤りが生じてもそれを訂正できるように符号化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0,1</a:t>
            </a:r>
            <a:r>
              <a:rPr lang="ja-JP" altLang="en-US" dirty="0"/>
              <a:t>をそれぞれ</a:t>
            </a:r>
            <a:r>
              <a:rPr lang="en-US" altLang="ja-JP" dirty="0"/>
              <a:t>000,111</a:t>
            </a:r>
            <a:r>
              <a:rPr lang="ja-JP" altLang="en-US" dirty="0"/>
              <a:t>と対応して送信</a:t>
            </a:r>
            <a:endParaRPr lang="en-US" altLang="ja-JP" dirty="0"/>
          </a:p>
          <a:p>
            <a:pPr lvl="1"/>
            <a:r>
              <a:rPr lang="en-US" altLang="ja-JP" dirty="0"/>
              <a:t>001,010,100,000</a:t>
            </a:r>
            <a:r>
              <a:rPr lang="ja-JP" altLang="en-US" dirty="0"/>
              <a:t>は</a:t>
            </a:r>
            <a:r>
              <a:rPr lang="en-US" altLang="ja-JP" dirty="0"/>
              <a:t>0</a:t>
            </a:r>
            <a:r>
              <a:rPr lang="ja-JP" altLang="en-US" dirty="0"/>
              <a:t>として受信</a:t>
            </a:r>
            <a:endParaRPr lang="en-US" altLang="ja-JP" dirty="0"/>
          </a:p>
          <a:p>
            <a:pPr lvl="1"/>
            <a:r>
              <a:rPr lang="en-US" altLang="ja-JP" dirty="0"/>
              <a:t>110,101,011,111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として受信</a:t>
            </a:r>
            <a:endParaRPr lang="en-US" altLang="ja-JP" dirty="0"/>
          </a:p>
          <a:p>
            <a:pPr lvl="1"/>
            <a:r>
              <a:rPr lang="ja-JP" altLang="en-US" dirty="0"/>
              <a:t>これで</a:t>
            </a:r>
            <a:r>
              <a:rPr lang="en-US" altLang="ja-JP" dirty="0"/>
              <a:t>1</a:t>
            </a:r>
            <a:r>
              <a:rPr lang="ja-JP" altLang="en-US" dirty="0"/>
              <a:t>か所の誤りを訂正できる</a:t>
            </a:r>
            <a:endParaRPr lang="en-US" altLang="ja-JP" dirty="0"/>
          </a:p>
          <a:p>
            <a:pPr lvl="1"/>
            <a:r>
              <a:rPr lang="ja-JP" altLang="en-US" dirty="0"/>
              <a:t>これを最近傍複号という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EE91D8-B163-4FAA-AD38-7BDCB572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6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CB4AA-E3BA-4305-80D6-FFC2BA5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誤り訂正能力について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7183DF-8DEA-4CDD-B880-8213C1A8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526773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符号が </a:t>
            </a:r>
            <a:r>
              <a:rPr kumimoji="1" lang="en-US" altLang="ja-JP" dirty="0"/>
              <a:t>t </a:t>
            </a:r>
            <a:r>
              <a:rPr kumimoji="1" lang="ja-JP" altLang="en-US" dirty="0"/>
              <a:t>個までの誤りを訂正できるならば、どの二つの符号語間のハミング距離も </a:t>
            </a:r>
            <a:r>
              <a:rPr kumimoji="1" lang="en-US" altLang="ja-JP" dirty="0"/>
              <a:t>2t+1 </a:t>
            </a:r>
            <a:r>
              <a:rPr kumimoji="1" lang="ja-JP" altLang="en-US" dirty="0"/>
              <a:t>以上である</a:t>
            </a:r>
            <a:endParaRPr lang="en-US" altLang="ja-JP" dirty="0"/>
          </a:p>
          <a:p>
            <a:pPr lvl="1"/>
            <a:r>
              <a:rPr kumimoji="1" lang="ja-JP" altLang="en-US" dirty="0"/>
              <a:t>これは必要十分条件である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sz="2400" dirty="0"/>
              <a:t>例</a:t>
            </a:r>
            <a:endParaRPr lang="en-US" altLang="ja-JP" sz="2400" dirty="0"/>
          </a:p>
          <a:p>
            <a:r>
              <a:rPr lang="en-US" altLang="ja-JP" sz="2400" dirty="0"/>
              <a:t>0,1</a:t>
            </a:r>
            <a:r>
              <a:rPr lang="ja-JP" altLang="en-US" sz="2400" dirty="0"/>
              <a:t>をそれぞれ</a:t>
            </a:r>
            <a:r>
              <a:rPr lang="en-US" altLang="ja-JP" sz="2400" dirty="0"/>
              <a:t>000,111</a:t>
            </a:r>
            <a:r>
              <a:rPr lang="ja-JP" altLang="en-US" sz="2400" dirty="0"/>
              <a:t>と対応して送信</a:t>
            </a:r>
            <a:endParaRPr lang="en-US" altLang="ja-JP" sz="2400" dirty="0"/>
          </a:p>
          <a:p>
            <a:pPr lvl="1"/>
            <a:r>
              <a:rPr lang="en-US" altLang="ja-JP" sz="2000" dirty="0"/>
              <a:t>001,010,100,000</a:t>
            </a:r>
            <a:r>
              <a:rPr lang="ja-JP" altLang="en-US" sz="2000" dirty="0"/>
              <a:t>は</a:t>
            </a:r>
            <a:r>
              <a:rPr lang="en-US" altLang="ja-JP" sz="2000" dirty="0"/>
              <a:t>0</a:t>
            </a:r>
            <a:r>
              <a:rPr lang="ja-JP" altLang="en-US" sz="2000" dirty="0"/>
              <a:t>として受信</a:t>
            </a:r>
            <a:endParaRPr lang="en-US" altLang="ja-JP" sz="2000" dirty="0"/>
          </a:p>
          <a:p>
            <a:pPr lvl="1"/>
            <a:r>
              <a:rPr lang="en-US" altLang="ja-JP" sz="2000" dirty="0"/>
              <a:t>110,101,011,111</a:t>
            </a:r>
            <a:r>
              <a:rPr lang="ja-JP" altLang="en-US" sz="2000" dirty="0"/>
              <a:t>は</a:t>
            </a:r>
            <a:r>
              <a:rPr lang="en-US" altLang="ja-JP" sz="2000" dirty="0"/>
              <a:t>1</a:t>
            </a:r>
            <a:r>
              <a:rPr lang="ja-JP" altLang="en-US" sz="2000" dirty="0"/>
              <a:t>として受信</a:t>
            </a:r>
            <a:endParaRPr lang="en-US" altLang="ja-JP" sz="2000" dirty="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136EDF2A-4259-4732-B46D-4012D7235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6" y="4399010"/>
            <a:ext cx="6016488" cy="245899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D65CE-FC0E-4C4D-8923-C3E2269B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83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36DCB-C21D-43B2-AD45-9CE6F29D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誤り検出能力について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B3FF3E-975C-406C-8FC2-C38EFDDF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符号が</a:t>
            </a:r>
            <a:r>
              <a:rPr lang="en-US" altLang="ja-JP" dirty="0"/>
              <a:t> t </a:t>
            </a:r>
            <a:r>
              <a:rPr lang="ja-JP" altLang="en-US" dirty="0"/>
              <a:t>個までの誤りを検出できるならば、どの二つの符号語間のハミング距離も </a:t>
            </a:r>
            <a:r>
              <a:rPr lang="en-US" altLang="ja-JP" dirty="0"/>
              <a:t>t+1 </a:t>
            </a:r>
            <a:r>
              <a:rPr lang="ja-JP" altLang="en-US" dirty="0"/>
              <a:t>以上である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400" dirty="0"/>
              <a:t>例</a:t>
            </a:r>
            <a:endParaRPr lang="en-US" altLang="ja-JP" sz="2400" dirty="0"/>
          </a:p>
          <a:p>
            <a:r>
              <a:rPr lang="en-US" altLang="ja-JP" sz="2400" dirty="0"/>
              <a:t>0,1</a:t>
            </a:r>
            <a:r>
              <a:rPr lang="ja-JP" altLang="en-US" sz="2400" dirty="0"/>
              <a:t>をそれぞれ</a:t>
            </a:r>
            <a:r>
              <a:rPr lang="en-US" altLang="ja-JP" sz="2400" dirty="0"/>
              <a:t>000,111</a:t>
            </a:r>
            <a:r>
              <a:rPr lang="ja-JP" altLang="en-US" sz="2400" dirty="0"/>
              <a:t>と対応して送信</a:t>
            </a:r>
            <a:endParaRPr lang="en-US" altLang="ja-JP" sz="2400" dirty="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3111A70F-6553-4C05-99BC-B060C1E45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4" y="3599817"/>
            <a:ext cx="7633252" cy="3106775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866521-F653-4EE8-B011-B121B583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13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2824D-FCA9-40AC-BB3E-F506BA20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前の二つを組み合わせると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D6AA73-2EBB-4D1A-8F4C-F82F2AA0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符号が </a:t>
            </a:r>
            <a:r>
              <a:rPr lang="en-US" altLang="ja-JP" dirty="0"/>
              <a:t>t </a:t>
            </a:r>
            <a:r>
              <a:rPr lang="ja-JP" altLang="en-US" dirty="0"/>
              <a:t>個までの誤りを訂正し、かつ </a:t>
            </a:r>
            <a:r>
              <a:rPr lang="en-US" altLang="ja-JP" dirty="0"/>
              <a:t>t+1 </a:t>
            </a:r>
            <a:r>
              <a:rPr lang="ja-JP" altLang="en-US" dirty="0"/>
              <a:t>個以上 </a:t>
            </a:r>
            <a:r>
              <a:rPr lang="en-US" altLang="ja-JP" dirty="0"/>
              <a:t>t + r (r </a:t>
            </a:r>
            <a:r>
              <a:rPr lang="ja-JP" altLang="en-US" dirty="0"/>
              <a:t>≧ </a:t>
            </a:r>
            <a:r>
              <a:rPr lang="en-US" altLang="ja-JP" dirty="0"/>
              <a:t>1)</a:t>
            </a:r>
            <a:r>
              <a:rPr lang="ja-JP" altLang="en-US" dirty="0"/>
              <a:t>個以下の誤りを検出できるならば、どの二つの符号語間のハミング距離も </a:t>
            </a:r>
            <a:r>
              <a:rPr lang="en-US" altLang="ja-JP" dirty="0"/>
              <a:t>2t+r+1 </a:t>
            </a:r>
            <a:r>
              <a:rPr lang="ja-JP" altLang="en-US" dirty="0"/>
              <a:t>個以上である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034510-EBBB-4E69-A4BA-52037173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3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45F67-1C7F-4ED5-9B40-F73646A4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ハミング符号</a:t>
            </a:r>
          </a:p>
        </p:txBody>
      </p:sp>
      <p:pic>
        <p:nvPicPr>
          <p:cNvPr id="5" name="コンテンツ プレースホルダー 4" descr="テキスト, 手紙&#10;&#10;自動的に生成された説明">
            <a:extLst>
              <a:ext uri="{FF2B5EF4-FFF2-40B4-BE49-F238E27FC236}">
                <a16:creationId xmlns:a16="http://schemas.microsoft.com/office/drawing/2014/main" id="{C667F651-2E5B-4EED-931B-756EFCB04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54" y="1447578"/>
            <a:ext cx="5777691" cy="5212924"/>
          </a:xfr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80F79B-AE2F-4D21-91B3-7E72B9F8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96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見やすい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448</Words>
  <Application>Microsoft Office PowerPoint</Application>
  <PresentationFormat>ワイド画面</PresentationFormat>
  <Paragraphs>82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Arial</vt:lpstr>
      <vt:lpstr>Segoe UI</vt:lpstr>
      <vt:lpstr>Office テーマ</vt:lpstr>
      <vt:lpstr>10月19日　報告会</vt:lpstr>
      <vt:lpstr>今回行ったこと</vt:lpstr>
      <vt:lpstr>RS符号の理解への道のり</vt:lpstr>
      <vt:lpstr>誤り訂正の復習</vt:lpstr>
      <vt:lpstr>誤り訂正の復習</vt:lpstr>
      <vt:lpstr>誤り訂正能力について</vt:lpstr>
      <vt:lpstr>誤り検出能力について</vt:lpstr>
      <vt:lpstr>前の二つを組み合わせると</vt:lpstr>
      <vt:lpstr>ハミング符号</vt:lpstr>
      <vt:lpstr>生成行列について</vt:lpstr>
      <vt:lpstr>パリティ検査行列</vt:lpstr>
      <vt:lpstr>シンドロームについて</vt:lpstr>
      <vt:lpstr>シンドロームと検査行列について</vt:lpstr>
      <vt:lpstr>検査結果について</vt:lpstr>
      <vt:lpstr>次回までに行う事</vt:lpstr>
      <vt:lpstr>フローチャート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10月12日　報告会</dc:title>
  <dc:creator>Naoya Tahara</dc:creator>
  <cp:lastModifiedBy>Naoya Tahara</cp:lastModifiedBy>
  <cp:revision>93</cp:revision>
  <dcterms:created xsi:type="dcterms:W3CDTF">2021-10-10T19:05:53Z</dcterms:created>
  <dcterms:modified xsi:type="dcterms:W3CDTF">2021-10-26T07:19:56Z</dcterms:modified>
</cp:coreProperties>
</file>