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87" r:id="rId4"/>
    <p:sldId id="281" r:id="rId5"/>
    <p:sldId id="282" r:id="rId6"/>
    <p:sldId id="283" r:id="rId7"/>
    <p:sldId id="284" r:id="rId8"/>
    <p:sldId id="260" r:id="rId9"/>
    <p:sldId id="262" r:id="rId10"/>
    <p:sldId id="263" r:id="rId11"/>
    <p:sldId id="264" r:id="rId12"/>
    <p:sldId id="285" r:id="rId13"/>
    <p:sldId id="265" r:id="rId14"/>
    <p:sldId id="266" r:id="rId15"/>
    <p:sldId id="286" r:id="rId16"/>
    <p:sldId id="288" r:id="rId17"/>
    <p:sldId id="290" r:id="rId18"/>
    <p:sldId id="291" r:id="rId19"/>
    <p:sldId id="289" r:id="rId20"/>
    <p:sldId id="257" r:id="rId21"/>
    <p:sldId id="258" r:id="rId22"/>
    <p:sldId id="259" r:id="rId23"/>
    <p:sldId id="261" r:id="rId24"/>
    <p:sldId id="267" r:id="rId25"/>
    <p:sldId id="292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2.15017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1-11-26T01:14:40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12961 8984 0,'0'40'156,"-40"-40"-94,40 40-15,0 0-31,-40 1-1,40-1 79,0 0-78,0 0-1,-41 0 17,1 0-1,40 0-15,0 0 30,0 0-30,0 1 15,0-1 1,0 0-17,0 0 16,0 0 16,0 0-31,0 0 0,0 0 30,0 0-14,0 0 15,0 1-32,0-1 16,0 0 32,0 0-1,40 0-30,-40 0-1,41-40-15,-41 40 46,40-40-46,-40 40-1,40-40 1,0 0 0,-40 40 15,40-40 16</inkml:trace>
  <inkml:trace contextRef="#ctx0" brushRef="#br0" timeOffset="2721.34">14124 8864 0,'0'40'219,"0"0"-188,0 0 31,0 0-62,0 0 47,0 0-31,0 1 15,0-1-15,0 0 31,0 0-16,41-40-31,-1 0 15,-40 40 1,0 0 0,0 0 15,40-40-31,-40 40 16,40 0 15,-40 1 0,40-1 0,0 0 32,-40 0-1,0 0-46,0 0 31,40-40-32,-40 40 1,0 0 31,0 0-16,0 0-15,0 1-1,0-1 1,0 0 15,0 0-15,0 0 15,-40 0 16,0-40-16,40 40 1,0 0-17,0 0 16,-40-40 32</inkml:trace>
  <inkml:trace contextRef="#ctx0" brushRef="#br0" timeOffset="6775.03">14325 8623 0,'40'0'516,"0"0"-485,0 0 0,1 0 63,-1 0 47,-40 40-126,0 0 1,0 1 0,40-1-1,-40 0 1,0 0 15,0 0 0,0 0-15,0 0 0,0 0 30,0 0 64,0 0-79,-40-40 16,0 0 500,-1 41-532,1-41 48,0 0 328,80 0-79,0 0-218,1 0-32,-1 0 1,0 0-1,0 0 1,0 0-48,0 0 110,0 0-15,1 0 15</inkml:trace>
  <inkml:trace contextRef="#ctx0" brushRef="#br0" timeOffset="10738.84">19542 8864 0,'0'40'343,"0"0"-140,0 0-124,-41 0-48,41 0 0,0 0 78,0 1-62,-40-41-31,40 40 31,0 0-16,0 0 32,-40-40-32,40 40-16,0 0 17,0 0-1,0 0 0,0 0 0,0 1 16,0-1 0,0 0-31,0 0 31,0 0-32,0 0 17,0 0-17,0 0 1,0 0 15,0 0 0,0 1 1,0-1 30,0 0-15,40 0 15,-40 0-46,0 0 31,40-40-16,-40 40 0,41-40-15,-1 40 62,-40 0-31</inkml:trace>
  <inkml:trace contextRef="#ctx0" brushRef="#br0" timeOffset="12645.82">20625 8824 0,'40'0'141,"-40"40"-126,40 0 1,-40 0 0,0 0-1,40-40-15,0 0 16,-40 40-1,41 0 32,-41 0 0,40 1-16,-40-1 1,0 0 15,0 0-32,0 0 16,0 0 1,40 0-17,-40 0 1,0 0 15,0 1 0,0-1 1,0 0-17,0 0 17,0 0-1,0 0-16,0 0 32,0 0-47,0 0 32,0 0-1,0 1-16,0-1 1,0 0 15,0 0 16,-40 0-31,40 0 15,-40 0 47,40 0-31,-41-40-16,1 0 1,0 0-1</inkml:trace>
  <inkml:trace contextRef="#ctx0" brushRef="#br0" timeOffset="14921.34">21066 8663 0,'0'40'94,"0"1"-78,0-1-1,-40-40-15,40 40 16,0 0-16,0 0 47,0 0-31,0 0 15,0 0 0,0 0 16,0 0 0,0-80 78,40 0-94,-40 0-31,0 0 16,0 0 15,0 0 16,40 0-32,-40 0 79,41 40-31,-1 0-32,0 0 47,0 0 16,0 0-16,-40 40-47,0 0 0,40-40 1,-40 40-1,0 0 31,0 0 1,0 0-47</inkml:trace>
  <inkml:trace contextRef="#ctx0" brushRef="#br0" timeOffset="15784.02">21468 8904 0,'40'0'109,"0"0"-109,0 0 16,0 0-16,40 0 16,-40 0-1,1 0 1,-1 0-16,0 0 15,0 0 1</inkml:trace>
  <inkml:trace contextRef="#ctx0" brushRef="#br0" timeOffset="16933.02">22110 8503 0,'0'40'125,"0"0"-110,0 0 1,0 0 15,0 0 0,0 1 32,0-1-32,0 0 0,0 0 1,0 0 15,0 0-32,0 0 63,40 0-46,-40 0-1,0 0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E1B-A517-4013-B8B2-8D52361464B2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EB4D-FDCD-406C-8C26-67AA4B57BEF5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055-30DD-493D-91AB-7BE6AD270AC9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949C-FC24-4C87-B683-6EC0F5D3B7B7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24D-20DB-4803-BCA4-919305991DD8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38B6-0261-4BC0-BCE8-6D29D1AA1DE6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BE75-1452-4162-99B6-2D0B972BC885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A43C-4769-4578-8963-0A72FD910A21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E20-031D-487D-B201-DC703E77E0C6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BA8-7477-4962-AC7D-E84CA457AC38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DD5D-D739-47D1-B634-8CF74308950F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B0B8-29D8-4EE5-8DDE-94E0BD7A1373}" type="datetime1">
              <a:rPr kumimoji="1" lang="ja-JP" altLang="en-US" smtClean="0"/>
              <a:t>2021/11/30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C8136-7B97-45FA-82B4-99087FB7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S(z)</a:t>
            </a:r>
            <a:r>
              <a:rPr kumimoji="1" lang="ja-JP" altLang="en-US" dirty="0"/>
              <a:t>について</a:t>
            </a:r>
          </a:p>
        </p:txBody>
      </p:sp>
      <p:pic>
        <p:nvPicPr>
          <p:cNvPr id="6" name="コンテンツ プレースホルダー 5" descr="テキスト, 手紙&#10;&#10;自動的に生成された説明">
            <a:extLst>
              <a:ext uri="{FF2B5EF4-FFF2-40B4-BE49-F238E27FC236}">
                <a16:creationId xmlns:a16="http://schemas.microsoft.com/office/drawing/2014/main" id="{5E533628-8989-4B39-89AF-6E3746A6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53" y="1825625"/>
            <a:ext cx="7966294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30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S(z)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" name="コンテンツ プレースホルダー 9" descr="テキスト, 手紙&#10;&#10;自動的に生成された説明">
            <a:extLst>
              <a:ext uri="{FF2B5EF4-FFF2-40B4-BE49-F238E27FC236}">
                <a16:creationId xmlns:a16="http://schemas.microsoft.com/office/drawing/2014/main" id="{73A50B54-23CC-4C3D-8B1E-E2FEE2A7D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511" y="419621"/>
            <a:ext cx="7577590" cy="5936729"/>
          </a:xfrm>
        </p:spPr>
      </p:pic>
    </p:spTree>
    <p:extLst>
      <p:ext uri="{BB962C8B-B14F-4D97-AF65-F5344CB8AC3E}">
        <p14:creationId xmlns:p14="http://schemas.microsoft.com/office/powerpoint/2010/main" val="57057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6C455-1DA2-45F4-8FF3-EF2F4EA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ユークリッド復号法について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C5951-2468-4C39-B0C2-4EBD0BE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手法の手順としては以下の通り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誤りを特定するためのシンドローム多項式を作成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さらに誤りの詳細な情報を得るため、基本方程式というものを作成し、誤り位置多項式を計算する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RS</a:t>
            </a:r>
            <a:r>
              <a:rPr lang="ja-JP" altLang="en-US" dirty="0"/>
              <a:t>符号の場合、誤りの数値を得る必要があるため、誤り数値計算を行う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ユークリッド</a:t>
            </a:r>
            <a:r>
              <a:rPr lang="ja-JP" altLang="en-US" dirty="0"/>
              <a:t>アルゴリズムを適用し、符号を復号する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467F8A-25CC-4230-BA2F-E37A88D3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6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基本方程式について</a:t>
            </a:r>
          </a:p>
        </p:txBody>
      </p:sp>
      <p:pic>
        <p:nvPicPr>
          <p:cNvPr id="6" name="コンテンツ プレースホルダー 5" descr="テキスト, 手紙&#10;&#10;自動的に生成された説明">
            <a:extLst>
              <a:ext uri="{FF2B5EF4-FFF2-40B4-BE49-F238E27FC236}">
                <a16:creationId xmlns:a16="http://schemas.microsoft.com/office/drawing/2014/main" id="{F8BCCC1F-C4D1-4CEA-AA29-16B4A4257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5"/>
          <a:stretch/>
        </p:blipFill>
        <p:spPr>
          <a:xfrm>
            <a:off x="2031133" y="1762528"/>
            <a:ext cx="8129734" cy="4593822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7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誤り位置計算の流れ</a:t>
            </a:r>
          </a:p>
        </p:txBody>
      </p:sp>
      <p:pic>
        <p:nvPicPr>
          <p:cNvPr id="6" name="コンテンツ プレースホルダー 5" descr="テキスト, 手紙&#10;&#10;自動的に生成された説明">
            <a:extLst>
              <a:ext uri="{FF2B5EF4-FFF2-40B4-BE49-F238E27FC236}">
                <a16:creationId xmlns:a16="http://schemas.microsoft.com/office/drawing/2014/main" id="{F07319D6-6519-4733-954F-764FDEE32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1"/>
          <a:stretch/>
        </p:blipFill>
        <p:spPr>
          <a:xfrm>
            <a:off x="999917" y="1903022"/>
            <a:ext cx="10192165" cy="4240994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66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6C455-1DA2-45F4-8FF3-EF2F4EA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ユークリッド復号法について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C5951-2468-4C39-B0C2-4EBD0BE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手法の手順としては以下の通り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誤りを特定するためのシンドローム多項式を作成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さらに誤りの詳細な情報を得るため、基本方程式というものを作成し、誤り位置多項式を計算する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rgbClr val="FF0000"/>
                </a:solidFill>
              </a:rPr>
              <a:t>RS</a:t>
            </a:r>
            <a:r>
              <a:rPr lang="ja-JP" altLang="en-US" dirty="0">
                <a:solidFill>
                  <a:srgbClr val="FF0000"/>
                </a:solidFill>
              </a:rPr>
              <a:t>符号の場合、誤りの数値を得る必要があるため、誤り数値計算を行う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ユークリッド</a:t>
            </a:r>
            <a:r>
              <a:rPr lang="ja-JP" altLang="en-US" dirty="0">
                <a:solidFill>
                  <a:srgbClr val="FF0000"/>
                </a:solidFill>
              </a:rPr>
              <a:t>アルゴリズムを適用し、符号を復号する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467F8A-25CC-4230-BA2F-E37A88D3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20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632BA-E760-4FC4-ACDB-362BB58E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79371-2209-40C5-A77A-406CF3A8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符号理論の学習</a:t>
            </a:r>
            <a:endParaRPr kumimoji="1" lang="en-US" altLang="ja-JP" dirty="0"/>
          </a:p>
          <a:p>
            <a:pPr lvl="1"/>
            <a:r>
              <a:rPr lang="ja-JP" altLang="en-US" dirty="0"/>
              <a:t>ユークリッド復号法の学習</a:t>
            </a:r>
            <a:endParaRPr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福田さんの作成したコードを解読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850224-C844-452B-B3AC-C051E50B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3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8ED0C-EEF7-4B53-B9DF-E9A88492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福田さんの作成したコードを解読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651ED7-FF27-4CDC-8AED-BC74553E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コードを生成するためのコードを解説していただいた</a:t>
            </a:r>
            <a:endParaRPr kumimoji="1" lang="en-US" altLang="ja-JP" dirty="0"/>
          </a:p>
          <a:p>
            <a:r>
              <a:rPr lang="en-US" altLang="ja-JP" dirty="0"/>
              <a:t>Maple</a:t>
            </a:r>
            <a:r>
              <a:rPr lang="ja-JP" altLang="en-US" dirty="0"/>
              <a:t>を用いた生成方法も解説していただいた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私の卒論は、</a:t>
            </a:r>
            <a:r>
              <a:rPr lang="en-US" altLang="ja-JP" dirty="0"/>
              <a:t>Maple</a:t>
            </a:r>
            <a:r>
              <a:rPr lang="ja-JP" altLang="en-US" dirty="0"/>
              <a:t>においてランダム法を適用することで</a:t>
            </a:r>
            <a:r>
              <a:rPr lang="en-US" altLang="ja-JP" dirty="0"/>
              <a:t>Aesthetic QR</a:t>
            </a:r>
            <a:r>
              <a:rPr lang="ja-JP" altLang="en-US" dirty="0"/>
              <a:t>コードを生成するという内容となる予定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CD21FC-6AC8-4490-AF8A-8125ED6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74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F4A53-4E1B-446B-B8D4-E219B144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今後行わなければならないこと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F3849-D87A-4D29-BEC3-8BCB5724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Maple</a:t>
            </a:r>
            <a:r>
              <a:rPr lang="ja-JP" altLang="en-US" dirty="0"/>
              <a:t>の使用方法</a:t>
            </a:r>
            <a:endParaRPr lang="en-US" altLang="ja-JP" dirty="0"/>
          </a:p>
          <a:p>
            <a:r>
              <a:rPr kumimoji="1" lang="ja-JP" altLang="en-US" dirty="0"/>
              <a:t>ランダム法の学習</a:t>
            </a:r>
            <a:endParaRPr kumimoji="1" lang="en-US" altLang="ja-JP" dirty="0"/>
          </a:p>
          <a:p>
            <a:pPr lvl="1"/>
            <a:r>
              <a:rPr lang="ja-JP" altLang="en-US" dirty="0"/>
              <a:t>論文を読む</a:t>
            </a:r>
            <a:endParaRPr lang="en-US" altLang="ja-JP" dirty="0"/>
          </a:p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コードの仕組みの学習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3228ED-46B5-48F9-BAF7-DB0A0074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2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B7C6AAC-856B-4961-8DA9-B67BA651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補助資料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FCF4101-9587-461E-8DBF-973A2ABD5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E06BDA-B33C-469D-AAEC-50A514B1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3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632BA-E760-4FC4-ACDB-362BB58E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79371-2209-40C5-A77A-406CF3A8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符号理論の学習</a:t>
            </a:r>
            <a:endParaRPr kumimoji="1" lang="en-US" altLang="ja-JP" dirty="0"/>
          </a:p>
          <a:p>
            <a:pPr lvl="1"/>
            <a:r>
              <a:rPr lang="ja-JP" altLang="en-US" dirty="0"/>
              <a:t>ユークリッド復号法の学習</a:t>
            </a:r>
            <a:endParaRPr lang="en-US" altLang="ja-JP" dirty="0"/>
          </a:p>
          <a:p>
            <a:r>
              <a:rPr kumimoji="1" lang="ja-JP" altLang="en-US" dirty="0"/>
              <a:t>福田さんの作成したコードを解読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850224-C844-452B-B3AC-C051E50B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81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50484-3955-4ADC-BC5C-F1485D1C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シンドロームについて</a:t>
            </a:r>
          </a:p>
        </p:txBody>
      </p:sp>
      <p:pic>
        <p:nvPicPr>
          <p:cNvPr id="7" name="コンテンツ プレースホルダー 6" descr="テキスト, 手紙&#10;&#10;自動的に生成された説明">
            <a:extLst>
              <a:ext uri="{FF2B5EF4-FFF2-40B4-BE49-F238E27FC236}">
                <a16:creationId xmlns:a16="http://schemas.microsoft.com/office/drawing/2014/main" id="{889ED1EE-0453-4838-BE90-51C62A72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73"/>
          <a:stretch/>
        </p:blipFill>
        <p:spPr>
          <a:xfrm>
            <a:off x="2379589" y="1690688"/>
            <a:ext cx="7432825" cy="1235527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CE67A8-3BF3-4A06-9A43-3F7CA980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8" name="コンテンツ プレースホルダー 6" descr="テキスト, 手紙&#10;&#10;自動的に生成された説明">
            <a:extLst>
              <a:ext uri="{FF2B5EF4-FFF2-40B4-BE49-F238E27FC236}">
                <a16:creationId xmlns:a16="http://schemas.microsoft.com/office/drawing/2014/main" id="{CCB6A7B6-0F74-43AD-81E4-15D619BF3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7"/>
          <a:stretch/>
        </p:blipFill>
        <p:spPr>
          <a:xfrm>
            <a:off x="2379586" y="3327572"/>
            <a:ext cx="7432828" cy="32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50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(6)</a:t>
            </a:r>
            <a:r>
              <a:rPr kumimoji="1" lang="ja-JP" altLang="en-US" dirty="0"/>
              <a:t>の式について</a:t>
            </a:r>
          </a:p>
        </p:txBody>
      </p:sp>
      <p:pic>
        <p:nvPicPr>
          <p:cNvPr id="6" name="コンテンツ プレースホルダー 5" descr="テキスト, 手紙&#10;&#10;自動的に生成された説明">
            <a:extLst>
              <a:ext uri="{FF2B5EF4-FFF2-40B4-BE49-F238E27FC236}">
                <a16:creationId xmlns:a16="http://schemas.microsoft.com/office/drawing/2014/main" id="{73B887A5-35A5-4EFB-BC8E-F7926E414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2"/>
          <a:stretch/>
        </p:blipFill>
        <p:spPr>
          <a:xfrm>
            <a:off x="1557022" y="1690688"/>
            <a:ext cx="9077955" cy="5167312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3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ε </a:t>
            </a:r>
            <a:r>
              <a:rPr kumimoji="1" lang="ja-JP" altLang="en-US" dirty="0"/>
              <a:t>について</a:t>
            </a:r>
          </a:p>
        </p:txBody>
      </p:sp>
      <p:pic>
        <p:nvPicPr>
          <p:cNvPr id="6" name="コンテンツ プレースホルダー 5" descr="テキスト&#10;&#10;自動的に生成された説明">
            <a:extLst>
              <a:ext uri="{FF2B5EF4-FFF2-40B4-BE49-F238E27FC236}">
                <a16:creationId xmlns:a16="http://schemas.microsoft.com/office/drawing/2014/main" id="{1237C287-A516-4C25-A717-4C698C9DD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3" y="2146998"/>
            <a:ext cx="10199154" cy="40354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03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6" name="コンテンツ プレースホルダー 5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DB0EA3C1-0AD8-4B99-9789-9B765DB02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76" y="209097"/>
            <a:ext cx="7949047" cy="6439806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CBF365A-38B9-465E-96F9-468388C7F258}"/>
                  </a:ext>
                </a:extLst>
              </p:cNvPr>
              <p:cNvSpPr txBox="1"/>
              <p:nvPr/>
            </p:nvSpPr>
            <p:spPr>
              <a:xfrm>
                <a:off x="7149693" y="6229032"/>
                <a:ext cx="408241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28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kumimoji="1" lang="ja-JP" altLang="en-US" sz="2800" dirty="0"/>
                  <a:t> </a:t>
                </a:r>
                <a:r>
                  <a:rPr lang="ja-JP" altLang="en-US" sz="2400" dirty="0"/>
                  <a:t>（</a:t>
                </a:r>
                <a:r>
                  <a:rPr kumimoji="1" lang="ja-JP" altLang="en-US" sz="2400" dirty="0"/>
                  <a:t>表１より</a:t>
                </a:r>
                <a:r>
                  <a:rPr lang="ja-JP" altLang="en-US" sz="2400" dirty="0"/>
                  <a:t>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CBF365A-38B9-465E-96F9-468388C7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93" y="6229032"/>
                <a:ext cx="4082414" cy="430887"/>
              </a:xfrm>
              <a:prstGeom prst="rect">
                <a:avLst/>
              </a:prstGeom>
              <a:blipFill>
                <a:blip r:embed="rId3"/>
                <a:stretch>
                  <a:fillRect t="-7042" b="-422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003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(12)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pic>
        <p:nvPicPr>
          <p:cNvPr id="6" name="コンテンツ プレースホルダー 5" descr="テキスト, 手紙&#10;&#10;自動的に生成された説明">
            <a:extLst>
              <a:ext uri="{FF2B5EF4-FFF2-40B4-BE49-F238E27FC236}">
                <a16:creationId xmlns:a16="http://schemas.microsoft.com/office/drawing/2014/main" id="{FEBE4B36-AE27-42FB-A8F4-50CD87C8C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807" y="365125"/>
            <a:ext cx="7507970" cy="635635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67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E00F0-AC4A-4CB0-8D2E-255928F4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88EB8-300B-465A-A2D6-B9295786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E6F710-C40E-4E74-B558-2FAE2332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64E8A9-652C-456C-A7AE-C085A901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786" y="799733"/>
            <a:ext cx="485842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1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632BA-E760-4FC4-ACDB-362BB58E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今週行ったこと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79371-2209-40C5-A77A-406CF3A8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符号理論の学習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ユークリッド復号法の学習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福田さんの作成したコードを解読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850224-C844-452B-B3AC-C051E50B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55B05-2E07-449E-939B-7D3E055F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RS</a:t>
            </a:r>
            <a:r>
              <a:rPr kumimoji="1" lang="ja-JP" altLang="en-US" dirty="0"/>
              <a:t>符号の理解への道のり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E5EA7-72D7-409C-8C41-E4023517DD94}"/>
              </a:ext>
            </a:extLst>
          </p:cNvPr>
          <p:cNvSpPr txBox="1"/>
          <p:nvPr/>
        </p:nvSpPr>
        <p:spPr>
          <a:xfrm>
            <a:off x="1392200" y="5781410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RS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符号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26827A-5F48-497B-B046-F61D70C73811}"/>
              </a:ext>
            </a:extLst>
          </p:cNvPr>
          <p:cNvSpPr txBox="1"/>
          <p:nvPr/>
        </p:nvSpPr>
        <p:spPr>
          <a:xfrm>
            <a:off x="1392200" y="4363427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メイリオ"/>
                <a:cs typeface="+mn-cs"/>
              </a:rPr>
              <a:t>BCH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メイリオ"/>
                <a:cs typeface="+mn-cs"/>
              </a:rPr>
              <a:t>符号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5D1486-2C08-4942-9CEC-7365FC29BC30}"/>
              </a:ext>
            </a:extLst>
          </p:cNvPr>
          <p:cNvSpPr txBox="1"/>
          <p:nvPr/>
        </p:nvSpPr>
        <p:spPr>
          <a:xfrm>
            <a:off x="1392200" y="2945444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巡回符号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E3CA92-B114-4D66-BEE3-0F42F69DF906}"/>
              </a:ext>
            </a:extLst>
          </p:cNvPr>
          <p:cNvCxnSpPr/>
          <p:nvPr/>
        </p:nvCxnSpPr>
        <p:spPr>
          <a:xfrm>
            <a:off x="3214372" y="3530219"/>
            <a:ext cx="1" cy="58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7396C09-03B4-49C4-A3F0-18CA66F5F39F}"/>
              </a:ext>
            </a:extLst>
          </p:cNvPr>
          <p:cNvCxnSpPr/>
          <p:nvPr/>
        </p:nvCxnSpPr>
        <p:spPr>
          <a:xfrm>
            <a:off x="3214372" y="5071303"/>
            <a:ext cx="1" cy="58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D72873-77A5-483A-BE57-4C2B870D9B8C}"/>
              </a:ext>
            </a:extLst>
          </p:cNvPr>
          <p:cNvSpPr txBox="1"/>
          <p:nvPr/>
        </p:nvSpPr>
        <p:spPr>
          <a:xfrm>
            <a:off x="6453089" y="2329890"/>
            <a:ext cx="4346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prstClr val="black"/>
                </a:solidFill>
                <a:latin typeface="Segoe UI"/>
                <a:ea typeface="メイリオ"/>
              </a:rPr>
              <a:t>RS</a:t>
            </a:r>
            <a:r>
              <a:rPr lang="ja-JP" altLang="en-US" sz="2400" dirty="0">
                <a:solidFill>
                  <a:prstClr val="black"/>
                </a:solidFill>
                <a:latin typeface="Segoe UI"/>
                <a:ea typeface="メイリオ"/>
              </a:rPr>
              <a:t>符号の理解まで進むことができた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FA883FC-532D-442C-A75F-AFA5402AE61B}"/>
              </a:ext>
            </a:extLst>
          </p:cNvPr>
          <p:cNvSpPr txBox="1"/>
          <p:nvPr/>
        </p:nvSpPr>
        <p:spPr>
          <a:xfrm>
            <a:off x="3571462" y="360937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拡大体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D77356-DC7E-40BA-BC3D-FCFF3CC190F5}"/>
              </a:ext>
            </a:extLst>
          </p:cNvPr>
          <p:cNvSpPr txBox="1"/>
          <p:nvPr/>
        </p:nvSpPr>
        <p:spPr>
          <a:xfrm>
            <a:off x="3571462" y="5126494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非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2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元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572C08-4BF7-49BB-8AFE-79600632C0BC}"/>
              </a:ext>
            </a:extLst>
          </p:cNvPr>
          <p:cNvSpPr txBox="1"/>
          <p:nvPr/>
        </p:nvSpPr>
        <p:spPr>
          <a:xfrm>
            <a:off x="1392198" y="1762563"/>
            <a:ext cx="364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ハミング符号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73BE9ED-0AF2-4C35-9B69-7B1C62F5967A}"/>
              </a:ext>
            </a:extLst>
          </p:cNvPr>
          <p:cNvCxnSpPr/>
          <p:nvPr/>
        </p:nvCxnSpPr>
        <p:spPr>
          <a:xfrm>
            <a:off x="3214370" y="2347338"/>
            <a:ext cx="1" cy="587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E907E3-EE9E-4AC5-845C-8A64BD1F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80D0E-3424-47D7-9DA7-B21F620F46F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58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58FB4-958C-4A3B-821F-1982A2C7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ユークリッド復号法について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B64E0-56D5-4307-B340-324F5067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RS</a:t>
            </a:r>
            <a:r>
              <a:rPr kumimoji="1" lang="ja-JP" altLang="en-US" dirty="0"/>
              <a:t>符号をどのように復号するかには様々な手法がある</a:t>
            </a:r>
            <a:endParaRPr kumimoji="1" lang="en-US" altLang="ja-JP" dirty="0"/>
          </a:p>
          <a:p>
            <a:r>
              <a:rPr lang="ja-JP" altLang="en-US" dirty="0"/>
              <a:t>そのうちの一つのユークリッド復号法を学習する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9F16BE-15EE-4A86-BA0D-D785388D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7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6C455-1DA2-45F4-8FF3-EF2F4EA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ユークリッド復号法について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C5951-2468-4C39-B0C2-4EBD0BE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手法の手順としては以下の通り</a:t>
            </a:r>
            <a:endParaRPr kumimoji="1"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誤りを特定するためのシンドローム多項式を作成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さらに誤りの詳細な情報を得るため、基本方程式というものを作成し、誤り位置多項式を計算する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RS</a:t>
            </a:r>
            <a:r>
              <a:rPr lang="ja-JP" altLang="en-US" dirty="0"/>
              <a:t>符号の場合、誤りの数値を得る必要があるため、誤り数値計算を行う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ユークリッド</a:t>
            </a:r>
            <a:r>
              <a:rPr lang="ja-JP" altLang="en-US" dirty="0"/>
              <a:t>アルゴリズムを適用し、符号を復号する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467F8A-25CC-4230-BA2F-E37A88D3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51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6C455-1DA2-45F4-8FF3-EF2F4EA6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ユークリッド復号法について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EC5951-2468-4C39-B0C2-4EBD0BE7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手法の手順としては以下の通り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誤りを特定するためのシンドローム多項式を作成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さらに誤りの詳細な情報を得るため、基本方程式というものを作成し、誤り位置多項式を計算する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RS</a:t>
            </a:r>
            <a:r>
              <a:rPr lang="ja-JP" altLang="en-US" dirty="0"/>
              <a:t>符号の場合、誤りの数値を得る必要があるため、誤り数値計算を行う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ユークリッド</a:t>
            </a:r>
            <a:r>
              <a:rPr lang="ja-JP" altLang="en-US" dirty="0"/>
              <a:t>アルゴリズムを適用し、符号を復号する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467F8A-25CC-4230-BA2F-E37A88D3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8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シンドロームについて</a:t>
            </a:r>
          </a:p>
        </p:txBody>
      </p:sp>
      <p:pic>
        <p:nvPicPr>
          <p:cNvPr id="6" name="コンテンツ プレースホルダー 5" descr="テキスト, 手紙&#10;&#10;自動的に生成された説明">
            <a:extLst>
              <a:ext uri="{FF2B5EF4-FFF2-40B4-BE49-F238E27FC236}">
                <a16:creationId xmlns:a16="http://schemas.microsoft.com/office/drawing/2014/main" id="{C8D24391-7511-4F17-A7FA-7B7C2EBAF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9"/>
          <a:stretch/>
        </p:blipFill>
        <p:spPr>
          <a:xfrm>
            <a:off x="975355" y="2309835"/>
            <a:ext cx="10241290" cy="3564361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7B8BE2B0-B893-4CE1-9228-8433693CDAE6}"/>
                  </a:ext>
                </a:extLst>
              </p14:cNvPr>
              <p14:cNvContentPartPr/>
              <p14:nvPr/>
            </p14:nvContentPartPr>
            <p14:xfrm>
              <a:off x="4608000" y="3061080"/>
              <a:ext cx="3366360" cy="62100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7B8BE2B0-B893-4CE1-9228-8433693CD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8640" y="3051720"/>
                <a:ext cx="3385080" cy="6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0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A5526-DA19-426B-9B02-F88E3214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S(z)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pic>
        <p:nvPicPr>
          <p:cNvPr id="6" name="コンテンツ プレースホルダー 5" descr="ダイアグラム, テキスト, 手紙&#10;&#10;自動的に生成された説明">
            <a:extLst>
              <a:ext uri="{FF2B5EF4-FFF2-40B4-BE49-F238E27FC236}">
                <a16:creationId xmlns:a16="http://schemas.microsoft.com/office/drawing/2014/main" id="{251615D3-5D70-40BF-8FF9-BFE8686F2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643" y="309962"/>
            <a:ext cx="7443658" cy="641151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D3556-7242-422C-8505-1A7AE2B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6678</TotalTime>
  <Words>591</Words>
  <Application>Microsoft Office PowerPoint</Application>
  <PresentationFormat>ワイド画面</PresentationFormat>
  <Paragraphs>102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Arial</vt:lpstr>
      <vt:lpstr>Cambria Math</vt:lpstr>
      <vt:lpstr>Segoe UI</vt:lpstr>
      <vt:lpstr>Office テーマ</vt:lpstr>
      <vt:lpstr>11月30日　報告会</vt:lpstr>
      <vt:lpstr>今週行ったこと</vt:lpstr>
      <vt:lpstr>今週行ったこと</vt:lpstr>
      <vt:lpstr>RS符号の理解への道のり</vt:lpstr>
      <vt:lpstr>ユークリッド復号法について</vt:lpstr>
      <vt:lpstr>ユークリッド復号法について</vt:lpstr>
      <vt:lpstr>ユークリッド復号法について</vt:lpstr>
      <vt:lpstr>シンドロームについて</vt:lpstr>
      <vt:lpstr>S(z)について</vt:lpstr>
      <vt:lpstr>S(z)について</vt:lpstr>
      <vt:lpstr>S(z)について</vt:lpstr>
      <vt:lpstr>ユークリッド復号法について</vt:lpstr>
      <vt:lpstr>基本方程式について</vt:lpstr>
      <vt:lpstr>誤り位置計算の流れ</vt:lpstr>
      <vt:lpstr>ユークリッド復号法について</vt:lpstr>
      <vt:lpstr>今週行ったこと</vt:lpstr>
      <vt:lpstr>福田さんの作成したコードを解読</vt:lpstr>
      <vt:lpstr>今後行わなければならないこと</vt:lpstr>
      <vt:lpstr>補助資料</vt:lpstr>
      <vt:lpstr>シンドロームについて</vt:lpstr>
      <vt:lpstr>(6)の式について</vt:lpstr>
      <vt:lpstr> ε について</vt:lpstr>
      <vt:lpstr>例</vt:lpstr>
      <vt:lpstr>(12)について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314</cp:revision>
  <dcterms:created xsi:type="dcterms:W3CDTF">2021-10-10T19:05:53Z</dcterms:created>
  <dcterms:modified xsi:type="dcterms:W3CDTF">2021-12-02T16:14:30Z</dcterms:modified>
</cp:coreProperties>
</file>