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9" r:id="rId4"/>
    <p:sldId id="274" r:id="rId5"/>
    <p:sldId id="276" r:id="rId6"/>
    <p:sldId id="266" r:id="rId7"/>
    <p:sldId id="271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50" autoAdjust="0"/>
  </p:normalViewPr>
  <p:slideViewPr>
    <p:cSldViewPr snapToGrid="0">
      <p:cViewPr varScale="1">
        <p:scale>
          <a:sx n="70" d="100"/>
          <a:sy n="70" d="100"/>
        </p:scale>
        <p:origin x="7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D307-908B-4CD2-B464-5DF8257D9729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7521-BAAA-4B50-8A34-12597BF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5E1E5-147E-4F99-9B46-C74E98EF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3B0CF-4FF9-4729-A83B-4D6445F58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6BA38909-FA89-408C-B715-0C7F06E8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3292-31C9-41F1-94F3-38F0F50B5363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B241D181-1502-4A2E-92C7-7D24D5E5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904EFDA-EAB1-41CF-9301-B6285DD0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8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35249-6D5D-428B-945D-6F24D1F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9C75F-0642-46EB-B928-BD0CAE68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50B82-30FC-43D9-BA1D-A249FC9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6B89-533E-4FBD-8C1D-0AA226B95B70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225D-2ED7-43C0-9FD9-34AE80C7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01FB9-8408-4775-BE2D-5DC879D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8A683F-6153-4A71-9FBB-620549E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9DC13B-92DE-44D5-B54F-C3BC786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BE3B2B-2012-4BB9-87CE-D6299D4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1A3D-E7EB-4F3E-B18E-7CE3BC795C0A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2139-17B0-4F87-B154-9F47680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5953E-5F3E-48D1-A664-550E0AA8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CF53B-60C7-4F8E-9B1E-376CB9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0012E-17CF-4309-9F58-D64D7F2E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CAE27-E080-47CB-8E46-85A5EA5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A56C-DAED-4567-AEFF-63E715EC0E1B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D5EE9-41C7-4150-971B-ED6AB83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847A1-1B1C-43B5-A2E6-999B63F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E4480D0E-3424-47D7-9DA7-B21F620F46F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1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8D406-41C4-4ACA-9C79-3786A54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F8992-F1C3-4097-AD86-08C6B35E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344C3-4E38-409F-8B76-7B1AB4EC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B72-292B-4DA1-A86D-CA8E55918FC2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2CE82-930D-4DEA-885D-FD981810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A08EE-0CE7-45CA-BB61-6A733DF7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53C53-F32B-4DB9-B536-4E116FC5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D9DF8-2DBD-490F-ACC1-EC61BF6B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36739-9891-4D7E-B398-2D37B95F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086F5-BB2D-4E9C-997E-3056ADAD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2F58-82F2-40F4-83BE-995D6DEFBDA2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4F7568-70B1-44B7-8957-D5893BE5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E221-B25D-4AC4-80DB-FD45287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990B5-54F6-4061-B7D9-E7B25AB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E3E62-8758-45A3-AB77-1080DF90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DB7AAF-4D48-44A9-87D4-7B91BB01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82E5E2-A258-47F7-91B3-12BA6472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BCA963-90A2-455B-A475-BE1D1C47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C73E1-D395-498F-8091-9201391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EA3-24C5-4F9D-893B-BDE49AD23E9F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2AA911-5D5B-4154-84B6-153F80EB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23AD18-C33C-4188-B30B-B259EAA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4480D0E-3424-47D7-9DA7-B21F620F46F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70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6FCA4-14E6-4CC3-A061-97BA3E7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FDE7A7-607A-4287-A14F-84D371A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9DD-CD03-48B9-8141-A082658AF8EB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C8D038-B1F5-4636-AD69-ECAB967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1DC0AC-242C-4CCC-9319-6CEC544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D79296-6BFC-4374-A88B-C93E588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D053-30B6-441B-8399-09C51AFF9491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7AAA71-8B9E-48E7-B955-C67F499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D66C5D-8A53-4C92-BE7E-182F51B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09F03-C470-4AA0-9849-31C761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2D0BD-8B36-4B11-81C0-917E620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F6F15-9ECC-46D0-A7BF-12D594EA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3C303-9021-4171-8B47-011A4B3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1A08-294E-4244-9341-91BED855EC6D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E038E-EF1E-4718-8853-C7C0D832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2BBCC-DAC6-4C89-BDEB-B91BCB3B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CF4FC-59BB-40CC-B83E-65276D38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9CC6D-C10B-4610-8B1C-4A11BC54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E428C-3C55-4099-A428-31CA04E0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11161-4D40-4CD4-8686-43780471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AE6C-B677-4810-9752-D63426C99FF0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CDA0B-8EFC-4294-B04B-85EBC9F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9CEFC8-A9EA-4F27-969A-FF5DA141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4684E-B8B0-41EC-94CB-77BDF7EB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83B11-44DE-475A-847D-B57E2878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CBAB9-4E4A-4CBE-B182-1CAE1923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3292-31C9-41F1-94F3-38F0F50B5363}" type="datetime1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2444D-2FBE-4C70-883E-E6241089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B0111-483B-451B-AC29-85A2C375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E4480D0E-3424-47D7-9DA7-B21F620F46F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E2FF7-58DF-416B-803A-531C3A67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数式処理</a:t>
            </a:r>
            <a:r>
              <a:rPr kumimoji="1" lang="en-US" altLang="ja-JP"/>
              <a:t>Maple</a:t>
            </a:r>
            <a:r>
              <a:rPr kumimoji="1" lang="ja-JP" altLang="en-US"/>
              <a:t>を</a:t>
            </a:r>
            <a:r>
              <a:rPr kumimoji="1" lang="ja-JP" altLang="en-US" dirty="0"/>
              <a:t>用いた</a:t>
            </a:r>
            <a:r>
              <a:rPr lang="en-US" altLang="ja-JP" dirty="0"/>
              <a:t>Aesthetic QR</a:t>
            </a:r>
            <a:r>
              <a:rPr lang="ja-JP" altLang="en-US" dirty="0"/>
              <a:t>コードの実装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D5246-D76F-413E-BF4D-F18443BA9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r>
              <a:rPr lang="ja-JP" altLang="en-US" dirty="0"/>
              <a:t>愛媛大学工学部情報工学科</a:t>
            </a:r>
            <a:endParaRPr lang="en-US" altLang="ja-JP" dirty="0"/>
          </a:p>
          <a:p>
            <a:r>
              <a:rPr kumimoji="1" lang="ja-JP" altLang="en-US" dirty="0"/>
              <a:t>計算機</a:t>
            </a:r>
            <a:r>
              <a:rPr kumimoji="1" lang="en-US" altLang="ja-JP" dirty="0"/>
              <a:t>/</a:t>
            </a:r>
            <a:r>
              <a:rPr kumimoji="1" lang="ja-JP" altLang="en-US" dirty="0"/>
              <a:t>ソフトウェアシステム分野</a:t>
            </a:r>
            <a:endParaRPr kumimoji="1" lang="en-US" altLang="ja-JP" dirty="0"/>
          </a:p>
          <a:p>
            <a:r>
              <a:rPr kumimoji="1" lang="en-US" altLang="ja-JP" dirty="0"/>
              <a:t>8535048Y</a:t>
            </a:r>
            <a:r>
              <a:rPr kumimoji="1" lang="ja-JP" altLang="en-US" dirty="0"/>
              <a:t>　田原直哉</a:t>
            </a:r>
            <a:endParaRPr kumimoji="1" lang="en-US" altLang="ja-JP" dirty="0"/>
          </a:p>
          <a:p>
            <a:r>
              <a:rPr kumimoji="1" lang="en-US" altLang="ja-JP" dirty="0"/>
              <a:t>2021/2/18 </a:t>
            </a:r>
            <a:r>
              <a:rPr kumimoji="1" lang="ja-JP" altLang="en-US" dirty="0"/>
              <a:t>卒業論文発表会</a:t>
            </a:r>
          </a:p>
        </p:txBody>
      </p:sp>
    </p:spTree>
    <p:extLst>
      <p:ext uri="{BB962C8B-B14F-4D97-AF65-F5344CB8AC3E}">
        <p14:creationId xmlns:p14="http://schemas.microsoft.com/office/powerpoint/2010/main" val="13754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BDD3616-8AD6-4D47-B629-B086976C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RS</a:t>
            </a:r>
            <a:r>
              <a:rPr lang="ja-JP" altLang="en-US" dirty="0"/>
              <a:t>符号について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92150D6-FF3E-4E44-BF72-13A322A1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637"/>
            <a:ext cx="10515600" cy="2981325"/>
          </a:xfrm>
        </p:spPr>
        <p:txBody>
          <a:bodyPr/>
          <a:lstStyle/>
          <a:p>
            <a:r>
              <a:rPr lang="ja-JP" altLang="en-US" dirty="0"/>
              <a:t>各符号について</a:t>
            </a:r>
            <a:endParaRPr lang="en-US" altLang="ja-JP" dirty="0"/>
          </a:p>
          <a:p>
            <a:pPr lvl="1"/>
            <a:r>
              <a:rPr lang="ja-JP" altLang="en-US" dirty="0"/>
              <a:t>データ：</a:t>
            </a:r>
            <a:r>
              <a:rPr lang="en-US" altLang="ja-JP" dirty="0"/>
              <a:t>Tahara</a:t>
            </a:r>
            <a:r>
              <a:rPr lang="ja-JP" altLang="en-US" dirty="0"/>
              <a:t>が入っている</a:t>
            </a:r>
            <a:endParaRPr lang="en-US" altLang="ja-JP" dirty="0"/>
          </a:p>
          <a:p>
            <a:pPr lvl="1"/>
            <a:r>
              <a:rPr lang="ja-JP" altLang="en-US" dirty="0"/>
              <a:t>埋め草コード：自由に内容を決められる</a:t>
            </a:r>
            <a:endParaRPr lang="en-US" altLang="ja-JP" dirty="0"/>
          </a:p>
          <a:p>
            <a:pPr lvl="1"/>
            <a:r>
              <a:rPr lang="ja-JP" altLang="en-US" dirty="0"/>
              <a:t>検査記号：誤り訂正のための符号</a:t>
            </a:r>
            <a:endParaRPr lang="en-US" altLang="ja-JP" dirty="0"/>
          </a:p>
          <a:p>
            <a:r>
              <a:rPr lang="ja-JP" altLang="en-US" dirty="0"/>
              <a:t>埋め草コードと検査記号は規則に則って、非組織化することが出来る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C937A6-E9D7-4121-AF08-27FBC11C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CC8CD74-1EFA-46D6-83E5-39949E9B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37" y="1870075"/>
            <a:ext cx="77457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9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BDD3616-8AD6-4D47-B629-B086976C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RS</a:t>
            </a:r>
            <a:r>
              <a:rPr lang="ja-JP" altLang="en-US" dirty="0"/>
              <a:t>符号について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92150D6-FF3E-4E44-BF72-13A322A1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3323"/>
            <a:ext cx="10515600" cy="1337148"/>
          </a:xfrm>
        </p:spPr>
        <p:txBody>
          <a:bodyPr/>
          <a:lstStyle/>
          <a:p>
            <a:r>
              <a:rPr lang="ja-JP" altLang="en-US" dirty="0"/>
              <a:t>埋め草コードを二値化画像から取得する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C937A6-E9D7-4121-AF08-27FBC11C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CC8CD74-1EFA-46D6-83E5-39949E9B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04" y="3354945"/>
            <a:ext cx="7745763" cy="13371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020DF1F-40FA-4A6F-B9FC-FA0DA07D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219447"/>
            <a:ext cx="2743200" cy="27432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2996B23-06B8-43F7-9D77-FE995DE2F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213" y="1487706"/>
            <a:ext cx="1788343" cy="18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A79AB-EB41-4083-BA7D-5D8C2D04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6966B1-3EED-4181-AC80-61C4D991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広告、サービス業でのデザイン性を考慮した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コードの要求</a:t>
            </a:r>
            <a:endParaRPr kumimoji="1" lang="en-US" altLang="ja-JP" dirty="0"/>
          </a:p>
          <a:p>
            <a:pPr lvl="1"/>
            <a:r>
              <a:rPr lang="en-US" altLang="ja-JP" dirty="0"/>
              <a:t>Aesthetic QR</a:t>
            </a:r>
            <a:r>
              <a:rPr lang="ja-JP" altLang="en-US" dirty="0"/>
              <a:t>コード</a:t>
            </a:r>
            <a:endParaRPr lang="en-US" altLang="ja-JP" dirty="0"/>
          </a:p>
          <a:p>
            <a:r>
              <a:rPr lang="en-US" altLang="ja-JP" dirty="0"/>
              <a:t>Aesthetic QR</a:t>
            </a:r>
            <a:r>
              <a:rPr lang="ja-JP" altLang="en-US" dirty="0"/>
              <a:t>コードの生成方法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QR</a:t>
            </a:r>
            <a:r>
              <a:rPr kumimoji="1" lang="ja-JP" altLang="en-US" dirty="0"/>
              <a:t>コードの一部に画像を埋め込む</a:t>
            </a:r>
            <a:r>
              <a:rPr lang="ja-JP" altLang="en-US" dirty="0"/>
              <a:t>方法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画像のヒストグラムを考慮して画像を埋め込む方法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QR</a:t>
            </a:r>
            <a:r>
              <a:rPr lang="ja-JP" altLang="en-US" dirty="0">
                <a:solidFill>
                  <a:srgbClr val="FF0000"/>
                </a:solidFill>
              </a:rPr>
              <a:t>コードの誤り訂正符号</a:t>
            </a:r>
            <a:r>
              <a:rPr lang="en-US" altLang="ja-JP" dirty="0">
                <a:solidFill>
                  <a:srgbClr val="FF0000"/>
                </a:solidFill>
              </a:rPr>
              <a:t>(RS</a:t>
            </a:r>
            <a:r>
              <a:rPr lang="ja-JP" altLang="en-US" dirty="0">
                <a:solidFill>
                  <a:srgbClr val="FF0000"/>
                </a:solidFill>
              </a:rPr>
              <a:t>符号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を考慮して画像を埋め込む方法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ja-JP" altLang="en-US" dirty="0"/>
              <a:t>埋め込む画像に近いものが作れる</a:t>
            </a:r>
            <a:endParaRPr lang="en-US" altLang="ja-JP" dirty="0"/>
          </a:p>
          <a:p>
            <a:pPr lvl="2"/>
            <a:r>
              <a:rPr lang="ja-JP" altLang="en-US" dirty="0"/>
              <a:t>作成ツールが存在しない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6238452-C36A-4E96-B3E9-7800CC7D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70" y="4996880"/>
            <a:ext cx="3865276" cy="126531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D2FFDE-DAFE-497A-BC70-406553C1118F}"/>
              </a:ext>
            </a:extLst>
          </p:cNvPr>
          <p:cNvSpPr txBox="1"/>
          <p:nvPr/>
        </p:nvSpPr>
        <p:spPr>
          <a:xfrm>
            <a:off x="6970364" y="635635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Aesthetic QR</a:t>
            </a:r>
            <a:r>
              <a:rPr kumimoji="1" lang="ja-JP" altLang="en-US" dirty="0"/>
              <a:t>コードの例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05A8A1-3322-4DB5-976C-A61E56F8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00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FBC77-16C5-4141-8B6C-816DDB1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目的・目標・研究手法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90169-C49E-4444-AD0C-05EDAC24F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en-US" altLang="ja-JP" dirty="0"/>
              <a:t>Aesthetic QR</a:t>
            </a:r>
            <a:r>
              <a:rPr lang="ja-JP" altLang="en-US" dirty="0"/>
              <a:t>コードの自動生成</a:t>
            </a:r>
            <a:endParaRPr lang="en-US" altLang="ja-JP" dirty="0"/>
          </a:p>
          <a:p>
            <a:pPr lvl="2"/>
            <a:r>
              <a:rPr lang="en-US" altLang="ja-JP" dirty="0"/>
              <a:t>RS</a:t>
            </a:r>
            <a:r>
              <a:rPr lang="ja-JP" altLang="en-US" dirty="0"/>
              <a:t>符号を考慮した生成方法の実装</a:t>
            </a:r>
            <a:endParaRPr lang="en-US" altLang="ja-JP" dirty="0"/>
          </a:p>
          <a:p>
            <a:pPr lvl="2"/>
            <a:r>
              <a:rPr lang="ja-JP" altLang="en-US" dirty="0"/>
              <a:t>自動生成するソフトウェアの開発</a:t>
            </a:r>
            <a:endParaRPr lang="en-US" altLang="ja-JP" dirty="0"/>
          </a:p>
          <a:p>
            <a:pPr lvl="2"/>
            <a:r>
              <a:rPr lang="ja-JP" altLang="en-US" dirty="0"/>
              <a:t>デザイン性、実用性の考慮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研究手法</a:t>
            </a:r>
            <a:endParaRPr lang="en-US" altLang="ja-JP" dirty="0"/>
          </a:p>
          <a:p>
            <a:pPr lvl="1"/>
            <a:r>
              <a:rPr lang="en-US" altLang="ja-JP" dirty="0"/>
              <a:t>Kuribayashi </a:t>
            </a:r>
            <a:r>
              <a:rPr lang="ja-JP" altLang="en-US" dirty="0"/>
              <a:t>らの提案したランダム手法を用いる</a:t>
            </a:r>
            <a:endParaRPr lang="en-US" altLang="ja-JP" dirty="0"/>
          </a:p>
          <a:p>
            <a:pPr lvl="1"/>
            <a:r>
              <a:rPr lang="en-US" altLang="ja-JP" dirty="0"/>
              <a:t>Maple</a:t>
            </a:r>
            <a:r>
              <a:rPr lang="ja-JP" altLang="en-US" dirty="0"/>
              <a:t>によるソフトウェア実装</a:t>
            </a:r>
            <a:endParaRPr kumimoji="1" lang="en-US" altLang="ja-JP" dirty="0"/>
          </a:p>
          <a:p>
            <a:pPr lvl="1"/>
            <a:r>
              <a:rPr lang="ja-JP" altLang="en-US" dirty="0"/>
              <a:t>生成された</a:t>
            </a:r>
            <a:r>
              <a:rPr lang="en-US" altLang="ja-JP" dirty="0"/>
              <a:t>Aesthetic QR</a:t>
            </a:r>
            <a:r>
              <a:rPr lang="ja-JP" altLang="en-US" dirty="0"/>
              <a:t>コードの評価</a:t>
            </a:r>
            <a:endParaRPr kumimoji="1" lang="ja-JP" altLang="en-US" dirty="0"/>
          </a:p>
          <a:p>
            <a:pPr lvl="2"/>
            <a:r>
              <a:rPr lang="ja-JP" altLang="en-US" dirty="0"/>
              <a:t>元の画像に近いものか</a:t>
            </a:r>
            <a:endParaRPr lang="en-US" altLang="ja-JP" dirty="0"/>
          </a:p>
          <a:p>
            <a:pPr lvl="2"/>
            <a:r>
              <a:rPr lang="ja-JP" altLang="en-US" dirty="0"/>
              <a:t>生成速度</a:t>
            </a:r>
            <a:endParaRPr lang="en-US" altLang="ja-JP" dirty="0"/>
          </a:p>
          <a:p>
            <a:pPr lvl="2"/>
            <a:r>
              <a:rPr lang="ja-JP" altLang="en-US" dirty="0"/>
              <a:t>読み取ることが出来るか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B9B9E4-91C6-4003-A142-B8D94A36789C}"/>
              </a:ext>
            </a:extLst>
          </p:cNvPr>
          <p:cNvSpPr txBox="1"/>
          <p:nvPr/>
        </p:nvSpPr>
        <p:spPr>
          <a:xfrm>
            <a:off x="7512482" y="5601213"/>
            <a:ext cx="420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ランダム手法により生成された</a:t>
            </a:r>
            <a:r>
              <a:rPr lang="en-US" altLang="ja-JP" sz="1400" dirty="0" err="1"/>
              <a:t>AestheticQR</a:t>
            </a:r>
            <a:r>
              <a:rPr lang="ja-JP" altLang="en-US" sz="1400" dirty="0"/>
              <a:t>コード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D3F2CF-994B-4847-8AB7-291C9409BF97}"/>
              </a:ext>
            </a:extLst>
          </p:cNvPr>
          <p:cNvSpPr txBox="1"/>
          <p:nvPr/>
        </p:nvSpPr>
        <p:spPr>
          <a:xfrm>
            <a:off x="9165979" y="25703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元の画像</a:t>
            </a:r>
            <a:endParaRPr kumimoji="1" lang="ja-JP" altLang="en-US" sz="1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25095C1-4542-4A14-BD7B-272938F42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90" t="12624" r="11054" b="19079"/>
          <a:stretch/>
        </p:blipFill>
        <p:spPr>
          <a:xfrm>
            <a:off x="8610600" y="746887"/>
            <a:ext cx="2013853" cy="1753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A5A6AD3-5C17-4C60-A9AC-3976FA14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429000"/>
            <a:ext cx="2172486" cy="213657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DD3C61-4B5E-4279-A2BA-FE93E574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51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E7F36-B264-41A6-A122-24F5D421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</a:t>
            </a:r>
            <a:r>
              <a:rPr kumimoji="1" lang="ja-JP" altLang="en-US" dirty="0"/>
              <a:t>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18B8A2-387C-422B-8462-A4D79541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ソフトウェア実装環境</a:t>
            </a:r>
            <a:endParaRPr kumimoji="1" lang="en-US" altLang="ja-JP" dirty="0"/>
          </a:p>
          <a:p>
            <a:pPr lvl="1"/>
            <a:r>
              <a:rPr lang="en-US" altLang="ja-JP" dirty="0"/>
              <a:t>CPU : Intel(R)Core i5 7500 3.4GHz</a:t>
            </a:r>
          </a:p>
          <a:p>
            <a:pPr lvl="1"/>
            <a:r>
              <a:rPr lang="en-US" altLang="ja-JP" dirty="0"/>
              <a:t>OS</a:t>
            </a:r>
            <a:r>
              <a:rPr lang="ja-JP" altLang="en-US" dirty="0"/>
              <a:t>：</a:t>
            </a:r>
            <a:r>
              <a:rPr lang="en-US" altLang="ja-JP" dirty="0"/>
              <a:t>Windows 10 pro </a:t>
            </a:r>
          </a:p>
          <a:p>
            <a:pPr lvl="1"/>
            <a:r>
              <a:rPr lang="ja-JP" altLang="en-US" dirty="0"/>
              <a:t>実装 </a:t>
            </a:r>
            <a:r>
              <a:rPr lang="en-US" altLang="ja-JP" dirty="0"/>
              <a:t>RAM</a:t>
            </a:r>
            <a:r>
              <a:rPr lang="ja-JP" altLang="en-US" dirty="0"/>
              <a:t>：</a:t>
            </a:r>
            <a:r>
              <a:rPr lang="en-US" altLang="ja-JP" dirty="0"/>
              <a:t>16.0GB </a:t>
            </a:r>
          </a:p>
          <a:p>
            <a:pPr lvl="1"/>
            <a:endParaRPr kumimoji="1" lang="en-US" altLang="ja-JP" dirty="0"/>
          </a:p>
          <a:p>
            <a:r>
              <a:rPr lang="ja-JP" altLang="en-US" dirty="0"/>
              <a:t>開発環境</a:t>
            </a:r>
            <a:endParaRPr lang="en-US" altLang="ja-JP" dirty="0"/>
          </a:p>
          <a:p>
            <a:pPr lvl="1"/>
            <a:r>
              <a:rPr lang="en-US" altLang="ja-JP" dirty="0"/>
              <a:t>Maple</a:t>
            </a:r>
            <a:r>
              <a:rPr lang="ja-JP" altLang="en-US" dirty="0"/>
              <a:t>：</a:t>
            </a:r>
            <a:r>
              <a:rPr lang="en-US" altLang="ja-JP" dirty="0"/>
              <a:t>Maple 2021.1 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07AD52-7B10-4D52-A550-373EB56F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D6BCD-1519-43F8-AF4C-CFE048F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作成したソフトウェア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0911C16-19AA-456D-B21B-EDDEBA036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74"/>
          <a:stretch/>
        </p:blipFill>
        <p:spPr>
          <a:xfrm>
            <a:off x="190131" y="2724319"/>
            <a:ext cx="1515162" cy="1709610"/>
          </a:xfrm>
          <a:prstGeom prst="rect">
            <a:avLst/>
          </a:prstGeom>
          <a:ln>
            <a:noFill/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1209FF7-984B-47AF-BF11-21782962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18" y="2996662"/>
            <a:ext cx="1115704" cy="116492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D5429B8-31E7-4AD1-B9A2-3CF6711B1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295" y="3784868"/>
            <a:ext cx="1591194" cy="158509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813BE9A-7D13-4277-8BD0-BD21219AC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27" y="4775523"/>
            <a:ext cx="876704" cy="876704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997EA61-5ECC-4EC4-B45E-3E61C6542F7A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1705293" y="3579124"/>
            <a:ext cx="16745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A91F4F6-517D-417D-A4A1-292F4BE8BE24}"/>
              </a:ext>
            </a:extLst>
          </p:cNvPr>
          <p:cNvCxnSpPr>
            <a:cxnSpLocks/>
            <a:stCxn id="28" idx="3"/>
            <a:endCxn id="103" idx="1"/>
          </p:cNvCxnSpPr>
          <p:nvPr/>
        </p:nvCxnSpPr>
        <p:spPr>
          <a:xfrm>
            <a:off x="2834485" y="5212021"/>
            <a:ext cx="8638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A37A9A-C8FA-4267-8E77-740D592F7052}"/>
              </a:ext>
            </a:extLst>
          </p:cNvPr>
          <p:cNvSpPr txBox="1"/>
          <p:nvPr/>
        </p:nvSpPr>
        <p:spPr>
          <a:xfrm>
            <a:off x="3379850" y="3209792"/>
            <a:ext cx="14414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二値化し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文字列の情報を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書き加える</a:t>
            </a: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854C45AE-DEBE-4277-B75F-64CA5C9653D2}"/>
              </a:ext>
            </a:extLst>
          </p:cNvPr>
          <p:cNvCxnSpPr>
            <a:cxnSpLocks/>
            <a:stCxn id="9" idx="2"/>
            <a:endCxn id="103" idx="0"/>
          </p:cNvCxnSpPr>
          <p:nvPr/>
        </p:nvCxnSpPr>
        <p:spPr>
          <a:xfrm rot="5400000">
            <a:off x="4857954" y="3684173"/>
            <a:ext cx="681102" cy="163593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8D41C00-2FA3-4834-B331-715D3F11E4FC}"/>
              </a:ext>
            </a:extLst>
          </p:cNvPr>
          <p:cNvSpPr txBox="1"/>
          <p:nvPr/>
        </p:nvSpPr>
        <p:spPr>
          <a:xfrm>
            <a:off x="7122748" y="3899121"/>
            <a:ext cx="90281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ハミング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距離を</a:t>
            </a:r>
            <a:endParaRPr kumimoji="1" lang="en-US" altLang="ja-JP" sz="1400" b="1" dirty="0"/>
          </a:p>
          <a:p>
            <a:r>
              <a:rPr lang="ja-JP" altLang="en-US" sz="1400" b="1" dirty="0"/>
              <a:t>求める</a:t>
            </a:r>
            <a:endParaRPr kumimoji="1" lang="ja-JP" altLang="en-US" sz="14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8279CE7-00A8-4375-AC29-0E7695A8D042}"/>
              </a:ext>
            </a:extLst>
          </p:cNvPr>
          <p:cNvSpPr txBox="1"/>
          <p:nvPr/>
        </p:nvSpPr>
        <p:spPr>
          <a:xfrm>
            <a:off x="5267200" y="5703219"/>
            <a:ext cx="15151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非組織化された</a:t>
            </a:r>
            <a:endParaRPr kumimoji="1" lang="en-US" altLang="ja-JP" sz="1400" b="1" dirty="0"/>
          </a:p>
          <a:p>
            <a:r>
              <a:rPr lang="en-US" altLang="ja-JP" sz="1400" b="1" dirty="0"/>
              <a:t>RS</a:t>
            </a:r>
            <a:r>
              <a:rPr lang="ja-JP" altLang="en-US" sz="1400" b="1" dirty="0"/>
              <a:t>符号で</a:t>
            </a:r>
            <a:endParaRPr lang="en-US" altLang="ja-JP" sz="1400" b="1" dirty="0"/>
          </a:p>
          <a:p>
            <a:r>
              <a:rPr kumimoji="1" lang="en-US" altLang="ja-JP" sz="1400" b="1" dirty="0"/>
              <a:t>QR</a:t>
            </a:r>
            <a:r>
              <a:rPr kumimoji="1" lang="ja-JP" altLang="en-US" sz="1400" b="1" dirty="0"/>
              <a:t>コードを生成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9EFAE18-4E7B-400F-B19D-162DA88FAB05}"/>
              </a:ext>
            </a:extLst>
          </p:cNvPr>
          <p:cNvSpPr/>
          <p:nvPr/>
        </p:nvSpPr>
        <p:spPr>
          <a:xfrm>
            <a:off x="2946648" y="2659876"/>
            <a:ext cx="5245238" cy="3832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3C92E33-E8E2-4666-9A96-A505D4A45B3B}"/>
              </a:ext>
            </a:extLst>
          </p:cNvPr>
          <p:cNvSpPr txBox="1"/>
          <p:nvPr/>
        </p:nvSpPr>
        <p:spPr>
          <a:xfrm>
            <a:off x="4316411" y="2307458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試行回数</a:t>
            </a:r>
            <a:r>
              <a:rPr lang="en-US" altLang="ja-JP" b="1" dirty="0">
                <a:solidFill>
                  <a:srgbClr val="FF0000"/>
                </a:solidFill>
              </a:rPr>
              <a:t>(N)</a:t>
            </a:r>
            <a:r>
              <a:rPr lang="ja-JP" altLang="en-US" b="1" dirty="0">
                <a:solidFill>
                  <a:srgbClr val="FF0000"/>
                </a:solidFill>
              </a:rPr>
              <a:t>回繰り返す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8A3E09C-E251-4439-93A1-A7F80F493D6F}"/>
              </a:ext>
            </a:extLst>
          </p:cNvPr>
          <p:cNvCxnSpPr>
            <a:cxnSpLocks/>
            <a:stCxn id="76" idx="3"/>
            <a:endCxn id="14" idx="1"/>
          </p:cNvCxnSpPr>
          <p:nvPr/>
        </p:nvCxnSpPr>
        <p:spPr>
          <a:xfrm>
            <a:off x="8191886" y="4576376"/>
            <a:ext cx="2040409" cy="10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8B2E6A2-2B85-4AB3-A9B2-23164DC601E3}"/>
              </a:ext>
            </a:extLst>
          </p:cNvPr>
          <p:cNvSpPr txBox="1"/>
          <p:nvPr/>
        </p:nvSpPr>
        <p:spPr>
          <a:xfrm>
            <a:off x="8173642" y="3711037"/>
            <a:ext cx="159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ハミング距離が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最小の</a:t>
            </a:r>
            <a:r>
              <a:rPr kumimoji="1" lang="en-US" altLang="ja-JP" sz="1400" b="1" dirty="0"/>
              <a:t>QR</a:t>
            </a:r>
            <a:r>
              <a:rPr kumimoji="1" lang="ja-JP" altLang="en-US" sz="1400" b="1" dirty="0"/>
              <a:t>コードを選択</a:t>
            </a:r>
            <a:endParaRPr kumimoji="1" lang="en-US" altLang="ja-JP" sz="1400" b="1" dirty="0"/>
          </a:p>
        </p:txBody>
      </p:sp>
      <p:pic>
        <p:nvPicPr>
          <p:cNvPr id="86" name="図 85">
            <a:extLst>
              <a:ext uri="{FF2B5EF4-FFF2-40B4-BE49-F238E27FC236}">
                <a16:creationId xmlns:a16="http://schemas.microsoft.com/office/drawing/2014/main" id="{85FD9C58-8F7F-41B5-8AFA-54E2C8AD4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6"/>
          <a:stretch/>
        </p:blipFill>
        <p:spPr>
          <a:xfrm>
            <a:off x="8370729" y="5133218"/>
            <a:ext cx="1266102" cy="1177023"/>
          </a:xfrm>
          <a:prstGeom prst="rect">
            <a:avLst/>
          </a:prstGeom>
        </p:spPr>
      </p:pic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64DA400-5B1E-4D22-8A58-31A9F89524AF}"/>
              </a:ext>
            </a:extLst>
          </p:cNvPr>
          <p:cNvCxnSpPr>
            <a:cxnSpLocks/>
          </p:cNvCxnSpPr>
          <p:nvPr/>
        </p:nvCxnSpPr>
        <p:spPr>
          <a:xfrm flipV="1">
            <a:off x="8991125" y="4597368"/>
            <a:ext cx="0" cy="594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B096377C-85CD-46A2-A5C3-9C6770852E4E}"/>
              </a:ext>
            </a:extLst>
          </p:cNvPr>
          <p:cNvSpPr txBox="1"/>
          <p:nvPr/>
        </p:nvSpPr>
        <p:spPr>
          <a:xfrm>
            <a:off x="441232" y="4561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目的画像</a:t>
            </a:r>
            <a:endParaRPr kumimoji="1" lang="ja-JP" altLang="en-US" b="1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CB7FDE9-37F3-4459-86E9-DDA18DB85E29}"/>
              </a:ext>
            </a:extLst>
          </p:cNvPr>
          <p:cNvSpPr txBox="1"/>
          <p:nvPr/>
        </p:nvSpPr>
        <p:spPr>
          <a:xfrm>
            <a:off x="8449782" y="63449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目的画像</a:t>
            </a:r>
            <a:endParaRPr kumimoji="1" lang="ja-JP" altLang="en-US" b="1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911BB1B-E9DD-47EA-B98E-04F6791E41D6}"/>
              </a:ext>
            </a:extLst>
          </p:cNvPr>
          <p:cNvSpPr txBox="1"/>
          <p:nvPr/>
        </p:nvSpPr>
        <p:spPr>
          <a:xfrm>
            <a:off x="1922100" y="5541795"/>
            <a:ext cx="91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文字列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125BBA2-7403-4334-8654-84A4B07D4AA5}"/>
              </a:ext>
            </a:extLst>
          </p:cNvPr>
          <p:cNvSpPr txBox="1"/>
          <p:nvPr/>
        </p:nvSpPr>
        <p:spPr>
          <a:xfrm>
            <a:off x="1968260" y="5027355"/>
            <a:ext cx="866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Tahara</a:t>
            </a:r>
            <a:endParaRPr kumimoji="1" lang="ja-JP" altLang="en-US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49E96CE-B044-4056-95A8-E53D8C2D7E21}"/>
              </a:ext>
            </a:extLst>
          </p:cNvPr>
          <p:cNvSpPr/>
          <p:nvPr/>
        </p:nvSpPr>
        <p:spPr>
          <a:xfrm>
            <a:off x="1856096" y="2156346"/>
            <a:ext cx="7942997" cy="455791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BA9F16A-5CE7-4412-894F-5606C2D278E2}"/>
              </a:ext>
            </a:extLst>
          </p:cNvPr>
          <p:cNvSpPr txBox="1"/>
          <p:nvPr/>
        </p:nvSpPr>
        <p:spPr>
          <a:xfrm>
            <a:off x="1935498" y="219821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1"/>
                </a:solidFill>
              </a:rPr>
              <a:t>Maple 2021.1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CE0BC7C-AB35-43D6-80FE-B9C7D84219EA}"/>
              </a:ext>
            </a:extLst>
          </p:cNvPr>
          <p:cNvSpPr txBox="1"/>
          <p:nvPr/>
        </p:nvSpPr>
        <p:spPr>
          <a:xfrm>
            <a:off x="10376443" y="5482165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Aesthetic </a:t>
            </a:r>
          </a:p>
          <a:p>
            <a:pPr algn="ctr"/>
            <a:r>
              <a:rPr kumimoji="1" lang="en-US" altLang="ja-JP" b="1" dirty="0"/>
              <a:t>QR</a:t>
            </a:r>
            <a:r>
              <a:rPr kumimoji="1" lang="ja-JP" altLang="en-US" b="1" dirty="0"/>
              <a:t>コード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E056C20-0BA7-4E8A-9EB6-806C6B3D2D36}"/>
              </a:ext>
            </a:extLst>
          </p:cNvPr>
          <p:cNvSpPr txBox="1"/>
          <p:nvPr/>
        </p:nvSpPr>
        <p:spPr>
          <a:xfrm>
            <a:off x="543824" y="15059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入力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5D3B72-755A-42F9-A690-41810713761A}"/>
              </a:ext>
            </a:extLst>
          </p:cNvPr>
          <p:cNvSpPr txBox="1"/>
          <p:nvPr/>
        </p:nvSpPr>
        <p:spPr>
          <a:xfrm>
            <a:off x="10557245" y="15059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出</a:t>
            </a:r>
            <a:r>
              <a:rPr kumimoji="1" lang="ja-JP" altLang="en-US" sz="2800" b="1" dirty="0"/>
              <a:t>力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BD2BF24-93C4-4C18-9356-C4A8DF5504D0}"/>
              </a:ext>
            </a:extLst>
          </p:cNvPr>
          <p:cNvSpPr txBox="1"/>
          <p:nvPr/>
        </p:nvSpPr>
        <p:spPr>
          <a:xfrm>
            <a:off x="4090022" y="156374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作成したソフトウェア</a:t>
            </a:r>
          </a:p>
        </p:txBody>
      </p:sp>
      <p:sp>
        <p:nvSpPr>
          <p:cNvPr id="49" name="スライド番号プレースホルダー 48">
            <a:extLst>
              <a:ext uri="{FF2B5EF4-FFF2-40B4-BE49-F238E27FC236}">
                <a16:creationId xmlns:a16="http://schemas.microsoft.com/office/drawing/2014/main" id="{A4215FC1-CA1C-4713-B8E8-E9E41D94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941B0B4-B174-42F7-B67D-DFA021C22F0F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>
            <a:off x="4821270" y="3579124"/>
            <a:ext cx="63734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89CB22F5-DA7D-46F5-8181-35E18D2351C4}"/>
              </a:ext>
            </a:extLst>
          </p:cNvPr>
          <p:cNvSpPr txBox="1"/>
          <p:nvPr/>
        </p:nvSpPr>
        <p:spPr>
          <a:xfrm>
            <a:off x="3698301" y="4842689"/>
            <a:ext cx="136447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b="1" dirty="0"/>
              <a:t>2</a:t>
            </a:r>
            <a:r>
              <a:rPr lang="ja-JP" altLang="en-US" sz="1400" b="1" dirty="0"/>
              <a:t>つの情報から</a:t>
            </a:r>
            <a:endParaRPr lang="en-US" altLang="ja-JP" sz="1400" b="1" dirty="0"/>
          </a:p>
          <a:p>
            <a:r>
              <a:rPr kumimoji="1" lang="ja-JP" altLang="en-US" sz="1400" b="1" dirty="0"/>
              <a:t>ランダムに</a:t>
            </a:r>
            <a:endParaRPr kumimoji="1" lang="en-US" altLang="ja-JP" sz="1400" b="1" dirty="0"/>
          </a:p>
          <a:p>
            <a:r>
              <a:rPr kumimoji="1" lang="en-US" altLang="ja-JP" sz="1400" b="1" dirty="0"/>
              <a:t>RS</a:t>
            </a:r>
            <a:r>
              <a:rPr kumimoji="1" lang="ja-JP" altLang="en-US" sz="1400" b="1" dirty="0"/>
              <a:t>符号を生成</a:t>
            </a:r>
          </a:p>
        </p:txBody>
      </p: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55A728B0-9510-4053-9748-AC1C7E0D1BCB}"/>
              </a:ext>
            </a:extLst>
          </p:cNvPr>
          <p:cNvCxnSpPr>
            <a:cxnSpLocks/>
            <a:stCxn id="52" idx="0"/>
            <a:endCxn id="9" idx="3"/>
          </p:cNvCxnSpPr>
          <p:nvPr/>
        </p:nvCxnSpPr>
        <p:spPr>
          <a:xfrm rot="16200000" flipV="1">
            <a:off x="6914240" y="3239207"/>
            <a:ext cx="319996" cy="99983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コネクタ: カギ線 113">
            <a:extLst>
              <a:ext uri="{FF2B5EF4-FFF2-40B4-BE49-F238E27FC236}">
                <a16:creationId xmlns:a16="http://schemas.microsoft.com/office/drawing/2014/main" id="{E9DFC589-F67C-4DE1-B8A9-91293C48491C}"/>
              </a:ext>
            </a:extLst>
          </p:cNvPr>
          <p:cNvCxnSpPr>
            <a:cxnSpLocks/>
            <a:stCxn id="52" idx="2"/>
            <a:endCxn id="16" idx="3"/>
          </p:cNvCxnSpPr>
          <p:nvPr/>
        </p:nvCxnSpPr>
        <p:spPr>
          <a:xfrm rot="5400000">
            <a:off x="6730598" y="4370319"/>
            <a:ext cx="576090" cy="111102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712D84FD-B36F-4B72-A303-9EB103468064}"/>
              </a:ext>
            </a:extLst>
          </p:cNvPr>
          <p:cNvCxnSpPr>
            <a:cxnSpLocks/>
            <a:stCxn id="103" idx="3"/>
            <a:endCxn id="16" idx="1"/>
          </p:cNvCxnSpPr>
          <p:nvPr/>
        </p:nvCxnSpPr>
        <p:spPr>
          <a:xfrm>
            <a:off x="5062777" y="5212021"/>
            <a:ext cx="523650" cy="18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コネクタ: カギ線 139">
            <a:extLst>
              <a:ext uri="{FF2B5EF4-FFF2-40B4-BE49-F238E27FC236}">
                <a16:creationId xmlns:a16="http://schemas.microsoft.com/office/drawing/2014/main" id="{44489C0A-E302-48B8-BD3C-07CE0ECCC697}"/>
              </a:ext>
            </a:extLst>
          </p:cNvPr>
          <p:cNvCxnSpPr>
            <a:cxnSpLocks/>
            <a:endCxn id="25" idx="2"/>
          </p:cNvCxnSpPr>
          <p:nvPr/>
        </p:nvCxnSpPr>
        <p:spPr>
          <a:xfrm rot="5400000" flipH="1" flipV="1">
            <a:off x="3022087" y="4108459"/>
            <a:ext cx="1238476" cy="91847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8684D61-A489-439D-937B-35B8BF4B8C6B}"/>
              </a:ext>
            </a:extLst>
          </p:cNvPr>
          <p:cNvSpPr txBox="1"/>
          <p:nvPr/>
        </p:nvSpPr>
        <p:spPr>
          <a:xfrm>
            <a:off x="4951200" y="27860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生成された二値化画像</a:t>
            </a:r>
          </a:p>
        </p:txBody>
      </p:sp>
    </p:spTree>
    <p:extLst>
      <p:ext uri="{BB962C8B-B14F-4D97-AF65-F5344CB8AC3E}">
        <p14:creationId xmlns:p14="http://schemas.microsoft.com/office/powerpoint/2010/main" val="260759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EA8ED-8ADD-4D3E-8D5B-C65E6E74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研究結果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3A3CE2E2-C91F-4D96-A586-131145C8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60370"/>
            <a:ext cx="10512424" cy="823912"/>
          </a:xfrm>
        </p:spPr>
        <p:txBody>
          <a:bodyPr/>
          <a:lstStyle/>
          <a:p>
            <a:r>
              <a:rPr kumimoji="1" lang="en-US" altLang="ja-JP" b="0" dirty="0"/>
              <a:t>Maple</a:t>
            </a:r>
            <a:r>
              <a:rPr lang="ja-JP" altLang="en-US" b="0" dirty="0"/>
              <a:t>での</a:t>
            </a:r>
            <a:r>
              <a:rPr lang="en-US" altLang="ja-JP" b="0" dirty="0"/>
              <a:t>Aesthetic QR</a:t>
            </a:r>
            <a:r>
              <a:rPr lang="ja-JP" altLang="en-US" b="0" dirty="0"/>
              <a:t>コードの生成例</a:t>
            </a:r>
            <a:endParaRPr lang="en-US" altLang="ja-JP" b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7A924E-0D15-4AB0-BE6E-5D02C5013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69032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入力</a:t>
            </a:r>
            <a:endParaRPr kumimoji="1" lang="en-US" altLang="ja-JP" dirty="0"/>
          </a:p>
          <a:p>
            <a:pPr lvl="1"/>
            <a:r>
              <a:rPr lang="ja-JP" altLang="en-US" dirty="0"/>
              <a:t>文字列：</a:t>
            </a:r>
            <a:r>
              <a:rPr lang="en-US" altLang="ja-JP" dirty="0"/>
              <a:t>Tahara</a:t>
            </a:r>
          </a:p>
          <a:p>
            <a:pPr lvl="1"/>
            <a:r>
              <a:rPr lang="ja-JP" altLang="en-US" dirty="0"/>
              <a:t>目的画像：</a:t>
            </a:r>
            <a:r>
              <a:rPr lang="en-US" altLang="ja-JP" dirty="0"/>
              <a:t>suika.png</a:t>
            </a:r>
          </a:p>
          <a:p>
            <a:pPr lvl="1"/>
            <a:r>
              <a:rPr lang="en-US" altLang="ja-JP" dirty="0"/>
              <a:t>QR</a:t>
            </a:r>
            <a:r>
              <a:rPr lang="ja-JP" altLang="en-US" dirty="0"/>
              <a:t>コードバージョン：１</a:t>
            </a:r>
            <a:r>
              <a:rPr lang="en-US" altLang="ja-JP" dirty="0"/>
              <a:t>(21×21)</a:t>
            </a:r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B1C20956-BD7B-46F2-B794-F8462D4A9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79768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出力</a:t>
            </a:r>
            <a:endParaRPr lang="en-US" altLang="ja-JP" dirty="0"/>
          </a:p>
          <a:p>
            <a:pPr lvl="1"/>
            <a:r>
              <a:rPr lang="en-US" altLang="ja-JP" dirty="0"/>
              <a:t>Aesthetic QR</a:t>
            </a:r>
            <a:r>
              <a:rPr lang="ja-JP" altLang="en-US" dirty="0"/>
              <a:t>コード</a:t>
            </a:r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52710DE-8C92-4187-A6F1-686AC0C2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38" y="4074107"/>
            <a:ext cx="2447046" cy="24470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31D5146-C018-4247-9690-A8D58FB9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57" y="3260537"/>
            <a:ext cx="2967485" cy="296748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B8DCA1-A5FC-4DC4-92F1-2031D268EEE3}"/>
              </a:ext>
            </a:extLst>
          </p:cNvPr>
          <p:cNvSpPr txBox="1"/>
          <p:nvPr/>
        </p:nvSpPr>
        <p:spPr>
          <a:xfrm>
            <a:off x="2418657" y="630820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suika.png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D7086D-9479-4BD3-9AFC-9CC6ADA92E77}"/>
              </a:ext>
            </a:extLst>
          </p:cNvPr>
          <p:cNvSpPr txBox="1"/>
          <p:nvPr/>
        </p:nvSpPr>
        <p:spPr>
          <a:xfrm>
            <a:off x="8034159" y="6308209"/>
            <a:ext cx="11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出力画像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DA5877-8117-410E-8E25-BCEACE5C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99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4AE20-56E9-4CD1-9523-481A3F63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CB8574-A0D0-415F-AEC4-81CA72CF858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評価方法</a:t>
            </a:r>
            <a:endParaRPr lang="en-US" altLang="ja-JP" dirty="0"/>
          </a:p>
          <a:p>
            <a:pPr lvl="1"/>
            <a:r>
              <a:rPr lang="ja-JP" altLang="en-US" dirty="0"/>
              <a:t>生成速度</a:t>
            </a:r>
            <a:endParaRPr lang="en-US" altLang="ja-JP" dirty="0"/>
          </a:p>
          <a:p>
            <a:pPr lvl="1"/>
            <a:r>
              <a:rPr lang="ja-JP" altLang="en-US" dirty="0"/>
              <a:t>元の画像と近いものか</a:t>
            </a:r>
            <a:endParaRPr lang="en-US" altLang="ja-JP" dirty="0"/>
          </a:p>
          <a:p>
            <a:pPr lvl="2"/>
            <a:r>
              <a:rPr lang="ja-JP" altLang="en-US" dirty="0"/>
              <a:t>目的画像とのハミング距離を計測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評価結果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9B230B-1C1E-417C-B821-76B3C011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61" y="4602564"/>
            <a:ext cx="6989477" cy="1753785"/>
          </a:xfrm>
          <a:prstGeom prst="rect">
            <a:avLst/>
          </a:prstGeom>
        </p:spPr>
      </p:pic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8FE483B5-9B35-4516-9FAA-970092FD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952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D2862-1BC8-4D5B-9809-7B335C92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考察と課題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EA04E-4518-4201-90AE-F51E8D708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kumimoji="1" lang="ja-JP" altLang="en-US" b="0" dirty="0"/>
              <a:t>考察</a:t>
            </a:r>
            <a:endParaRPr kumimoji="1" lang="en-US" altLang="ja-JP" b="0" dirty="0"/>
          </a:p>
          <a:p>
            <a:pPr lvl="1"/>
            <a:r>
              <a:rPr kumimoji="1" lang="en-US" altLang="ja-JP" b="0" dirty="0"/>
              <a:t>Maple</a:t>
            </a:r>
            <a:r>
              <a:rPr lang="ja-JP" altLang="en-US" b="0" dirty="0"/>
              <a:t>での</a:t>
            </a:r>
            <a:r>
              <a:rPr lang="en-US" altLang="ja-JP" b="0" dirty="0"/>
              <a:t>Aesthetic QR</a:t>
            </a:r>
            <a:r>
              <a:rPr lang="ja-JP" altLang="en-US" b="0" dirty="0"/>
              <a:t>コードの生成結果より</a:t>
            </a:r>
            <a:endParaRPr lang="en-US" altLang="ja-JP" b="0" dirty="0"/>
          </a:p>
          <a:p>
            <a:pPr lvl="2"/>
            <a:r>
              <a:rPr lang="ja-JP" altLang="en-US" dirty="0"/>
              <a:t>バージョン１の</a:t>
            </a:r>
            <a:r>
              <a:rPr lang="en-US" altLang="ja-JP" dirty="0"/>
              <a:t>Aesthetic QR</a:t>
            </a:r>
            <a:r>
              <a:rPr lang="ja-JP" altLang="en-US" dirty="0"/>
              <a:t>コードの生成ができた</a:t>
            </a:r>
            <a:endParaRPr lang="en-US" altLang="ja-JP" dirty="0"/>
          </a:p>
          <a:p>
            <a:pPr lvl="1"/>
            <a:r>
              <a:rPr kumimoji="1" lang="ja-JP" altLang="en-US" dirty="0"/>
              <a:t>評価結果より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2"/>
            <a:r>
              <a:rPr kumimoji="1" lang="ja-JP" altLang="en-US" dirty="0"/>
              <a:t>試行回数を増やす度に最小ハミング距離が小さくなっている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試行回数</a:t>
            </a:r>
            <a:r>
              <a:rPr kumimoji="1" lang="en-US" altLang="ja-JP" dirty="0"/>
              <a:t>10000</a:t>
            </a:r>
            <a:r>
              <a:rPr kumimoji="1" lang="ja-JP" altLang="en-US" dirty="0"/>
              <a:t>回は生成に約</a:t>
            </a:r>
            <a:r>
              <a:rPr kumimoji="1" lang="en-US" altLang="ja-JP" dirty="0"/>
              <a:t>13</a:t>
            </a:r>
            <a:r>
              <a:rPr kumimoji="1" lang="ja-JP" altLang="en-US" dirty="0"/>
              <a:t>分が必要</a:t>
            </a:r>
            <a:endParaRPr kumimoji="1" lang="en-US" altLang="ja-JP" dirty="0"/>
          </a:p>
          <a:p>
            <a:r>
              <a:rPr kumimoji="1" lang="ja-JP" altLang="en-US" dirty="0"/>
              <a:t>課題</a:t>
            </a:r>
            <a:endParaRPr kumimoji="1" lang="en-US" altLang="ja-JP" dirty="0"/>
          </a:p>
          <a:p>
            <a:pPr lvl="1"/>
            <a:r>
              <a:rPr lang="ja-JP" altLang="en-US" dirty="0"/>
              <a:t>生成可能な </a:t>
            </a:r>
            <a:r>
              <a:rPr lang="en-US" altLang="ja-JP" dirty="0"/>
              <a:t>Aesthetic QR</a:t>
            </a:r>
            <a:r>
              <a:rPr lang="ja-JP" altLang="en-US" dirty="0"/>
              <a:t>コードのバージョンの追加</a:t>
            </a:r>
            <a:endParaRPr lang="en-US" altLang="ja-JP" dirty="0"/>
          </a:p>
          <a:p>
            <a:pPr lvl="1"/>
            <a:r>
              <a:rPr lang="ja-JP" altLang="en-US" dirty="0"/>
              <a:t>生成速度の短縮方法の検討</a:t>
            </a:r>
            <a:endParaRPr lang="en-US" altLang="ja-JP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D59C2D-F6B5-44FE-A718-16D1A8FC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9476F68-ECBD-4CE9-B238-B81F6078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9" y="3209001"/>
            <a:ext cx="5000542" cy="12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7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8B07A-53EC-4B3A-AFC7-DF84864C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3AEC52-6C07-4DD8-8DB9-9E46AB2AF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pPr lvl="1"/>
            <a:r>
              <a:rPr lang="en-US" altLang="ja-JP" dirty="0"/>
              <a:t>Aesthetic QR</a:t>
            </a:r>
            <a:r>
              <a:rPr lang="ja-JP" altLang="en-US" dirty="0"/>
              <a:t>コードの自動生成</a:t>
            </a:r>
            <a:endParaRPr lang="en-US" altLang="ja-JP" dirty="0"/>
          </a:p>
          <a:p>
            <a:r>
              <a:rPr lang="ja-JP" altLang="en-US" dirty="0"/>
              <a:t>研究手法</a:t>
            </a:r>
            <a:endParaRPr lang="en-US" altLang="ja-JP" dirty="0"/>
          </a:p>
          <a:p>
            <a:pPr lvl="1"/>
            <a:r>
              <a:rPr lang="ja-JP" altLang="en-US" dirty="0"/>
              <a:t>ランダム手法を用いる</a:t>
            </a:r>
            <a:endParaRPr lang="en-US" altLang="ja-JP" dirty="0"/>
          </a:p>
          <a:p>
            <a:pPr lvl="1"/>
            <a:r>
              <a:rPr lang="en-US" altLang="ja-JP" dirty="0"/>
              <a:t>Maple</a:t>
            </a:r>
            <a:r>
              <a:rPr lang="ja-JP" altLang="en-US" dirty="0"/>
              <a:t>によるソフトウェア実装</a:t>
            </a:r>
            <a:endParaRPr kumimoji="1" lang="en-US" altLang="ja-JP" dirty="0"/>
          </a:p>
          <a:p>
            <a:pPr lvl="1"/>
            <a:r>
              <a:rPr lang="en-US" altLang="ja-JP" dirty="0"/>
              <a:t>Aesthetic QR</a:t>
            </a:r>
            <a:r>
              <a:rPr lang="ja-JP" altLang="en-US" dirty="0"/>
              <a:t>コードの評価</a:t>
            </a:r>
            <a:endParaRPr lang="en-US" altLang="ja-JP" dirty="0"/>
          </a:p>
          <a:p>
            <a:r>
              <a:rPr lang="ja-JP" altLang="en-US" dirty="0"/>
              <a:t>実験結果</a:t>
            </a:r>
            <a:endParaRPr lang="en-US" altLang="ja-JP" dirty="0"/>
          </a:p>
          <a:p>
            <a:pPr lvl="1"/>
            <a:r>
              <a:rPr lang="en-US" altLang="ja-JP" dirty="0"/>
              <a:t>Aesthetic QR</a:t>
            </a:r>
            <a:r>
              <a:rPr lang="ja-JP" altLang="en-US" dirty="0"/>
              <a:t>コードの自動生成</a:t>
            </a:r>
            <a:endParaRPr lang="en-US" altLang="ja-JP" dirty="0"/>
          </a:p>
          <a:p>
            <a:pPr lvl="1"/>
            <a:r>
              <a:rPr lang="ja-JP" altLang="en-US" dirty="0"/>
              <a:t>生成速度と最小ハミング距離の計測</a:t>
            </a:r>
            <a:endParaRPr lang="en-US" altLang="ja-JP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E55A55D-1733-4926-A224-2D790CCA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852157" cy="4895851"/>
          </a:xfrm>
        </p:spPr>
        <p:txBody>
          <a:bodyPr>
            <a:normAutofit/>
          </a:bodyPr>
          <a:lstStyle/>
          <a:p>
            <a:r>
              <a:rPr lang="ja-JP" altLang="en-US" dirty="0"/>
              <a:t>考察</a:t>
            </a:r>
            <a:endParaRPr lang="en-US" altLang="ja-JP" dirty="0"/>
          </a:p>
          <a:p>
            <a:pPr lvl="1"/>
            <a:r>
              <a:rPr lang="ja-JP" altLang="en-US" dirty="0"/>
              <a:t>バージョン１の</a:t>
            </a:r>
            <a:r>
              <a:rPr lang="en-US" altLang="ja-JP" dirty="0"/>
              <a:t>Aesthetic QR</a:t>
            </a:r>
            <a:r>
              <a:rPr lang="ja-JP" altLang="en-US" dirty="0"/>
              <a:t>コードを生成した</a:t>
            </a:r>
            <a:endParaRPr lang="en-US" altLang="ja-JP" dirty="0"/>
          </a:p>
          <a:p>
            <a:pPr lvl="1"/>
            <a:r>
              <a:rPr lang="ja-JP" altLang="en-US" dirty="0"/>
              <a:t>試行回数を増やすことで目的画像に近づく</a:t>
            </a:r>
            <a:endParaRPr lang="en-US" altLang="ja-JP" dirty="0"/>
          </a:p>
          <a:p>
            <a:pPr lvl="1"/>
            <a:r>
              <a:rPr lang="ja-JP" altLang="en-US" dirty="0"/>
              <a:t>試行回数を増やすと生成時間が多くかかる</a:t>
            </a:r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pPr lvl="1"/>
            <a:r>
              <a:rPr lang="ja-JP" altLang="en-US" dirty="0"/>
              <a:t>生成可能な </a:t>
            </a:r>
            <a:r>
              <a:rPr lang="en-US" altLang="ja-JP" dirty="0"/>
              <a:t>Aesthetic QR</a:t>
            </a:r>
            <a:r>
              <a:rPr lang="ja-JP" altLang="en-US" dirty="0"/>
              <a:t>コードのバージョンの追加</a:t>
            </a:r>
            <a:r>
              <a:rPr lang="en-US" altLang="ja-JP" dirty="0"/>
              <a:t> </a:t>
            </a:r>
          </a:p>
          <a:p>
            <a:pPr lvl="1"/>
            <a:r>
              <a:rPr lang="ja-JP" altLang="en-US" dirty="0"/>
              <a:t>生成時間の短縮</a:t>
            </a:r>
            <a:endParaRPr lang="en-US" altLang="ja-JP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9EBEA99-D387-4689-AA95-8D9A1C249052}"/>
              </a:ext>
            </a:extLst>
          </p:cNvPr>
          <p:cNvCxnSpPr>
            <a:cxnSpLocks/>
          </p:cNvCxnSpPr>
          <p:nvPr/>
        </p:nvCxnSpPr>
        <p:spPr>
          <a:xfrm>
            <a:off x="6096000" y="1294903"/>
            <a:ext cx="0" cy="5426572"/>
          </a:xfrm>
          <a:prstGeom prst="line">
            <a:avLst/>
          </a:prstGeom>
          <a:ln w="3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5B7EF6E3-A2B7-465A-9BA1-D780C209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0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8278</TotalTime>
  <Words>564</Words>
  <Application>Microsoft Office PowerPoint</Application>
  <PresentationFormat>ワイド画面</PresentationFormat>
  <Paragraphs>133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Arial</vt:lpstr>
      <vt:lpstr>Segoe UI</vt:lpstr>
      <vt:lpstr>Office テーマ</vt:lpstr>
      <vt:lpstr>数式処理Mapleを用いたAesthetic QRコードの実装</vt:lpstr>
      <vt:lpstr>背景</vt:lpstr>
      <vt:lpstr>目的・目標・研究手法</vt:lpstr>
      <vt:lpstr>開発環境</vt:lpstr>
      <vt:lpstr>作成したソフトウェア</vt:lpstr>
      <vt:lpstr>研究結果</vt:lpstr>
      <vt:lpstr>研究結果</vt:lpstr>
      <vt:lpstr>考察と課題</vt:lpstr>
      <vt:lpstr>まとめ</vt:lpstr>
      <vt:lpstr>RS符号について</vt:lpstr>
      <vt:lpstr>RS符号について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10月12日　報告会</dc:title>
  <dc:creator>Naoya Tahara</dc:creator>
  <cp:lastModifiedBy>Naoya Tahara</cp:lastModifiedBy>
  <cp:revision>494</cp:revision>
  <dcterms:created xsi:type="dcterms:W3CDTF">2021-10-10T19:05:53Z</dcterms:created>
  <dcterms:modified xsi:type="dcterms:W3CDTF">2022-02-18T01:50:54Z</dcterms:modified>
</cp:coreProperties>
</file>