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72" r:id="rId3"/>
    <p:sldId id="277" r:id="rId4"/>
    <p:sldId id="278" r:id="rId5"/>
    <p:sldId id="268" r:id="rId6"/>
    <p:sldId id="269" r:id="rId7"/>
    <p:sldId id="261" r:id="rId8"/>
    <p:sldId id="265" r:id="rId9"/>
    <p:sldId id="274" r:id="rId10"/>
    <p:sldId id="275" r:id="rId11"/>
    <p:sldId id="266" r:id="rId12"/>
    <p:sldId id="27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5B28-CCD8-41C1-A856-305DECBF89F5}" type="datetimeFigureOut">
              <a:rPr kumimoji="1" lang="ja-JP" altLang="en-US" smtClean="0"/>
              <a:t>2022/2/16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29891-39A0-4C77-9384-F299D2586337}" type="slidenum">
              <a:rPr kumimoji="1" lang="ja-JP" altLang="en-US" smtClean="0"/>
              <a:t>‹#›</a:t>
            </a:fld>
            <a:endParaRPr kumimoji="1" lang="ja-JP" altLang="en-US"/>
          </a:p>
        </p:txBody>
      </p:sp>
    </p:spTree>
    <p:extLst>
      <p:ext uri="{BB962C8B-B14F-4D97-AF65-F5344CB8AC3E}">
        <p14:creationId xmlns:p14="http://schemas.microsoft.com/office/powerpoint/2010/main" val="39198391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近年、現場で動作するエッジデバイスに機械学習モデルを実装し、その場で推論処理を行うエッジ </a:t>
            </a:r>
            <a:r>
              <a:rPr kumimoji="1" lang="en-US" altLang="ja-JP" dirty="0"/>
              <a:t>AI </a:t>
            </a:r>
            <a:r>
              <a:rPr kumimoji="1" lang="ja-JP" altLang="en-US" dirty="0"/>
              <a:t>が注目を集めている。</a:t>
            </a:r>
          </a:p>
          <a:p>
            <a:endParaRPr kumimoji="1" lang="ja-JP" altLang="en-US" dirty="0"/>
          </a:p>
          <a:p>
            <a:r>
              <a:rPr kumimoji="1" lang="ja-JP" altLang="en-US" dirty="0"/>
              <a:t>エッジ </a:t>
            </a:r>
            <a:r>
              <a:rPr kumimoji="1" lang="en-US" altLang="ja-JP" dirty="0"/>
              <a:t>AI </a:t>
            </a:r>
            <a:r>
              <a:rPr kumimoji="1" lang="ja-JP" altLang="en-US" dirty="0"/>
              <a:t>の普及には，処理能力の高いエッジデバイスが求められるが、</a:t>
            </a:r>
            <a:r>
              <a:rPr kumimoji="1" lang="en-US" altLang="ja-JP" dirty="0"/>
              <a:t>IoT </a:t>
            </a:r>
            <a:r>
              <a:rPr kumimoji="1" lang="ja-JP" altLang="en-US" dirty="0"/>
              <a:t>端末のようなエッジデバイスに用いられる機器は、</a:t>
            </a:r>
            <a:r>
              <a:rPr kumimoji="1" lang="en-US" altLang="ja-JP" dirty="0"/>
              <a:t>CPU </a:t>
            </a:r>
            <a:r>
              <a:rPr kumimoji="1" lang="ja-JP" altLang="en-US" dirty="0"/>
              <a:t>などのリソースが限られており、その中でエッジデバイスを単独で学習・推論させるためには限界があるのが現状である。</a:t>
            </a:r>
          </a:p>
          <a:p>
            <a:endParaRPr kumimoji="1" lang="ja-JP" altLang="en-US" dirty="0"/>
          </a:p>
          <a:p>
            <a:r>
              <a:rPr kumimoji="1" lang="ja-JP" altLang="en-US" dirty="0"/>
              <a:t>この問題を解決する手法として、機械学習モデルの精度を維持した上、モデルのサイズ や必要な計算を削減する「モデル圧縮」技術が挙げられる。</a:t>
            </a:r>
          </a:p>
          <a:p>
            <a:endParaRPr kumimoji="1" lang="ja-JP" altLang="en-US" dirty="0"/>
          </a:p>
          <a:p>
            <a:r>
              <a:rPr kumimoji="1" lang="ja-JP" altLang="en-US" dirty="0"/>
              <a:t>このモデル圧縮等の技術を用いてモデルの変換を行い、より少ないハードウェアリソースで </a:t>
            </a:r>
            <a:r>
              <a:rPr kumimoji="1" lang="en-US" altLang="ja-JP" dirty="0"/>
              <a:t>AI </a:t>
            </a:r>
            <a:r>
              <a:rPr kumimoji="1" lang="ja-JP" altLang="en-US" dirty="0"/>
              <a:t>推論を実現するための開発プラットフォームとして </a:t>
            </a:r>
            <a:r>
              <a:rPr kumimoji="1" lang="en-US" altLang="ja-JP" dirty="0"/>
              <a:t>Xilinx </a:t>
            </a:r>
            <a:r>
              <a:rPr kumimoji="1" lang="ja-JP" altLang="en-US" dirty="0"/>
              <a:t>社が提供しはじめる</a:t>
            </a:r>
            <a:r>
              <a:rPr kumimoji="1" lang="en-US" altLang="ja-JP" dirty="0"/>
              <a:t>Vitis AI </a:t>
            </a:r>
            <a:r>
              <a:rPr kumimoji="1" lang="ja-JP" altLang="en-US" dirty="0"/>
              <a:t>がある。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28529891-39A0-4C77-9384-F299D2586337}" type="slidenum">
              <a:rPr kumimoji="1" lang="ja-JP" altLang="en-US" smtClean="0"/>
              <a:t>3</a:t>
            </a:fld>
            <a:endParaRPr kumimoji="1" lang="ja-JP" altLang="en-US"/>
          </a:p>
        </p:txBody>
      </p:sp>
    </p:spTree>
    <p:extLst>
      <p:ext uri="{BB962C8B-B14F-4D97-AF65-F5344CB8AC3E}">
        <p14:creationId xmlns:p14="http://schemas.microsoft.com/office/powerpoint/2010/main" val="351029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近年、現場で動作するエッジデバイスに機械学習モデルを実装し、その場で推論処理を行うエッジ </a:t>
            </a:r>
            <a:r>
              <a:rPr kumimoji="1" lang="en-US" altLang="ja-JP" dirty="0"/>
              <a:t>AI </a:t>
            </a:r>
            <a:r>
              <a:rPr kumimoji="1" lang="ja-JP" altLang="en-US" dirty="0"/>
              <a:t>が注目を集めている。</a:t>
            </a:r>
          </a:p>
          <a:p>
            <a:endParaRPr kumimoji="1" lang="ja-JP" altLang="en-US" dirty="0"/>
          </a:p>
          <a:p>
            <a:r>
              <a:rPr kumimoji="1" lang="ja-JP" altLang="en-US" dirty="0"/>
              <a:t>エッジ </a:t>
            </a:r>
            <a:r>
              <a:rPr kumimoji="1" lang="en-US" altLang="ja-JP" dirty="0"/>
              <a:t>AI </a:t>
            </a:r>
            <a:r>
              <a:rPr kumimoji="1" lang="ja-JP" altLang="en-US" dirty="0"/>
              <a:t>の普及には，処理能力の高いエッジデバイスが求められるが、</a:t>
            </a:r>
            <a:r>
              <a:rPr kumimoji="1" lang="en-US" altLang="ja-JP" dirty="0"/>
              <a:t>IoT </a:t>
            </a:r>
            <a:r>
              <a:rPr kumimoji="1" lang="ja-JP" altLang="en-US" dirty="0"/>
              <a:t>端末のようなエッジデバイスに用いられる機器は、</a:t>
            </a:r>
            <a:r>
              <a:rPr kumimoji="1" lang="en-US" altLang="ja-JP" dirty="0"/>
              <a:t>CPU </a:t>
            </a:r>
            <a:r>
              <a:rPr kumimoji="1" lang="ja-JP" altLang="en-US" dirty="0"/>
              <a:t>などのリソースが限られており、その中でエッジデバイスを単独で学習・推論させるためには限界があるのが現状である。</a:t>
            </a:r>
          </a:p>
          <a:p>
            <a:endParaRPr kumimoji="1" lang="ja-JP" altLang="en-US" dirty="0"/>
          </a:p>
          <a:p>
            <a:r>
              <a:rPr kumimoji="1" lang="ja-JP" altLang="en-US" dirty="0"/>
              <a:t>この問題を解決する手法として、機械学習モデルの精度を維持した上、モデルのサイズ や必要な計算を削減する「モデル圧縮」技術が挙げられる。</a:t>
            </a:r>
          </a:p>
          <a:p>
            <a:endParaRPr kumimoji="1" lang="ja-JP" altLang="en-US" dirty="0"/>
          </a:p>
          <a:p>
            <a:r>
              <a:rPr kumimoji="1" lang="ja-JP" altLang="en-US" dirty="0"/>
              <a:t>このモデル圧縮等の技術を用いてモデルの変換を行い、より少ないハードウェアリソースで </a:t>
            </a:r>
            <a:r>
              <a:rPr kumimoji="1" lang="en-US" altLang="ja-JP" dirty="0"/>
              <a:t>AI </a:t>
            </a:r>
            <a:r>
              <a:rPr kumimoji="1" lang="ja-JP" altLang="en-US" dirty="0"/>
              <a:t>推論を実現するための開発プラットフォームとして </a:t>
            </a:r>
            <a:r>
              <a:rPr kumimoji="1" lang="en-US" altLang="ja-JP" dirty="0"/>
              <a:t>Xilinx </a:t>
            </a:r>
            <a:r>
              <a:rPr kumimoji="1" lang="ja-JP" altLang="en-US" dirty="0"/>
              <a:t>社が提供しはじめる</a:t>
            </a:r>
            <a:r>
              <a:rPr kumimoji="1" lang="en-US" altLang="ja-JP" dirty="0"/>
              <a:t>Vitis AI </a:t>
            </a:r>
            <a:r>
              <a:rPr kumimoji="1" lang="ja-JP" altLang="en-US" dirty="0"/>
              <a:t>がある。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28529891-39A0-4C77-9384-F299D2586337}" type="slidenum">
              <a:rPr kumimoji="1" lang="ja-JP" altLang="en-US" smtClean="0"/>
              <a:t>4</a:t>
            </a:fld>
            <a:endParaRPr kumimoji="1" lang="ja-JP" altLang="en-US"/>
          </a:p>
        </p:txBody>
      </p:sp>
    </p:spTree>
    <p:extLst>
      <p:ext uri="{BB962C8B-B14F-4D97-AF65-F5344CB8AC3E}">
        <p14:creationId xmlns:p14="http://schemas.microsoft.com/office/powerpoint/2010/main" val="92037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8529891-39A0-4C77-9384-F299D2586337}" type="slidenum">
              <a:rPr kumimoji="1" lang="ja-JP" altLang="en-US" smtClean="0"/>
              <a:t>5</a:t>
            </a:fld>
            <a:endParaRPr kumimoji="1" lang="ja-JP" altLang="en-US"/>
          </a:p>
        </p:txBody>
      </p:sp>
    </p:spTree>
    <p:extLst>
      <p:ext uri="{BB962C8B-B14F-4D97-AF65-F5344CB8AC3E}">
        <p14:creationId xmlns:p14="http://schemas.microsoft.com/office/powerpoint/2010/main" val="311824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8529891-39A0-4C77-9384-F299D2586337}" type="slidenum">
              <a:rPr kumimoji="1" lang="ja-JP" altLang="en-US" smtClean="0"/>
              <a:t>6</a:t>
            </a:fld>
            <a:endParaRPr kumimoji="1" lang="ja-JP" altLang="en-US"/>
          </a:p>
        </p:txBody>
      </p:sp>
    </p:spTree>
    <p:extLst>
      <p:ext uri="{BB962C8B-B14F-4D97-AF65-F5344CB8AC3E}">
        <p14:creationId xmlns:p14="http://schemas.microsoft.com/office/powerpoint/2010/main" val="349051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B4CAB-2E8E-4283-BE1C-8B4054ABAE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B3161E-059A-41D0-A4B8-2694ECE60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A2B44D7-8A00-4AA0-80AA-AD22A33B606C}"/>
              </a:ext>
            </a:extLst>
          </p:cNvPr>
          <p:cNvSpPr>
            <a:spLocks noGrp="1"/>
          </p:cNvSpPr>
          <p:nvPr>
            <p:ph type="dt" sz="half" idx="10"/>
          </p:nvPr>
        </p:nvSpPr>
        <p:spPr/>
        <p:txBody>
          <a:bodyPr/>
          <a:lstStyle/>
          <a:p>
            <a:fld id="{B9B2941A-EC6C-481F-863A-CF2642CA9E7C}"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5344977E-DAFD-4C81-A60A-D7E294F2BA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C0F6F0-592E-4F59-A2EC-92857DA76353}"/>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286890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E3982-66B1-457D-9CC5-5B76E08347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CA6EAE3-19B8-49B6-B3A0-3725FDB27C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2DB788-BC98-42A4-9869-A94F3BD41B17}"/>
              </a:ext>
            </a:extLst>
          </p:cNvPr>
          <p:cNvSpPr>
            <a:spLocks noGrp="1"/>
          </p:cNvSpPr>
          <p:nvPr>
            <p:ph type="dt" sz="half" idx="10"/>
          </p:nvPr>
        </p:nvSpPr>
        <p:spPr/>
        <p:txBody>
          <a:bodyPr/>
          <a:lstStyle/>
          <a:p>
            <a:fld id="{AC9AD895-7D06-4845-9416-EA5F9B511708}"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C249D82F-A682-4AD9-96A8-3239BE136F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79167E-9EA5-40B3-932D-651BC026E477}"/>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354577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2546E27-8DFF-46AC-A634-A3CF23FFE35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B23C78-2B33-47D4-B10A-6FE8E8EF10B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4FCA27-6B56-4E73-BFAC-F2C679361919}"/>
              </a:ext>
            </a:extLst>
          </p:cNvPr>
          <p:cNvSpPr>
            <a:spLocks noGrp="1"/>
          </p:cNvSpPr>
          <p:nvPr>
            <p:ph type="dt" sz="half" idx="10"/>
          </p:nvPr>
        </p:nvSpPr>
        <p:spPr/>
        <p:txBody>
          <a:bodyPr/>
          <a:lstStyle/>
          <a:p>
            <a:fld id="{702F9606-9CA3-4F88-8456-FECE8C52ED25}"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CA5B796B-1C34-4D7D-9889-6CB76F109D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B7C9DE-1DBC-4841-A9F2-3A025441D63A}"/>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412807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15E88-DDBB-43D2-B8CC-DD03C3835C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908F19-FED5-45D3-A111-5EE83B820A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F0D0BF-BFDB-4256-B749-510CF1A2F561}"/>
              </a:ext>
            </a:extLst>
          </p:cNvPr>
          <p:cNvSpPr>
            <a:spLocks noGrp="1"/>
          </p:cNvSpPr>
          <p:nvPr>
            <p:ph type="dt" sz="half" idx="10"/>
          </p:nvPr>
        </p:nvSpPr>
        <p:spPr/>
        <p:txBody>
          <a:bodyPr/>
          <a:lstStyle/>
          <a:p>
            <a:fld id="{B5002019-CFA4-49E2-8E1A-D86506CCE5CE}"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706BB8AF-30A7-4ABE-8E69-AEA595C955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BF3C6C-3365-4E16-A73E-F97B4F23FEF4}"/>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394682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D0D49-8DBD-4B02-BD0B-403814A26C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F82F27-F75E-4E17-966A-CAA4308A11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0E1FD8-6C4C-4854-AA1B-3A892DAF2E17}"/>
              </a:ext>
            </a:extLst>
          </p:cNvPr>
          <p:cNvSpPr>
            <a:spLocks noGrp="1"/>
          </p:cNvSpPr>
          <p:nvPr>
            <p:ph type="dt" sz="half" idx="10"/>
          </p:nvPr>
        </p:nvSpPr>
        <p:spPr/>
        <p:txBody>
          <a:bodyPr/>
          <a:lstStyle/>
          <a:p>
            <a:fld id="{A1EA08F6-C9B3-4732-BB23-80D995B23283}"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8910A6EA-BB7B-4D65-B893-937FB6D86D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6E5D99-EC4E-4062-8CCB-7D00228C79AD}"/>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407644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D7791-B3D1-4AC6-8AC7-48536F45C3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BFBBE2-F197-4064-8803-78DA8F5F7F4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D9E0B9-D2A5-40FC-ACC4-B8C31B9608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28111FE-6DBC-4926-BB65-DF91A1AE9C0E}"/>
              </a:ext>
            </a:extLst>
          </p:cNvPr>
          <p:cNvSpPr>
            <a:spLocks noGrp="1"/>
          </p:cNvSpPr>
          <p:nvPr>
            <p:ph type="dt" sz="half" idx="10"/>
          </p:nvPr>
        </p:nvSpPr>
        <p:spPr/>
        <p:txBody>
          <a:bodyPr/>
          <a:lstStyle/>
          <a:p>
            <a:fld id="{D271B928-FAA3-470F-B907-00EADB2A0033}"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B439971F-456B-4837-8DB8-B7F1D5FB97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36910F-ADBB-43CD-A008-B59F423921F0}"/>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175021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A71AE-E714-4569-941C-283A2EDE24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4731BB-77E8-4441-9765-EA6F8281D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665F92-7219-4A77-8B72-8DB5A7ED4D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125239-3A1E-4156-90B9-5F2F46F9F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C84FED-5DEE-47E7-9718-03134A3803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C2A21B-C7AA-4EF4-BEF9-7D08453A9930}"/>
              </a:ext>
            </a:extLst>
          </p:cNvPr>
          <p:cNvSpPr>
            <a:spLocks noGrp="1"/>
          </p:cNvSpPr>
          <p:nvPr>
            <p:ph type="dt" sz="half" idx="10"/>
          </p:nvPr>
        </p:nvSpPr>
        <p:spPr/>
        <p:txBody>
          <a:bodyPr/>
          <a:lstStyle/>
          <a:p>
            <a:fld id="{1EC8C043-3011-4711-9507-5FFA778ACA54}" type="datetime1">
              <a:rPr kumimoji="1" lang="ja-JP" altLang="en-US" smtClean="0"/>
              <a:t>2022/2/16</a:t>
            </a:fld>
            <a:endParaRPr kumimoji="1" lang="ja-JP" altLang="en-US"/>
          </a:p>
        </p:txBody>
      </p:sp>
      <p:sp>
        <p:nvSpPr>
          <p:cNvPr id="8" name="フッター プレースホルダー 7">
            <a:extLst>
              <a:ext uri="{FF2B5EF4-FFF2-40B4-BE49-F238E27FC236}">
                <a16:creationId xmlns:a16="http://schemas.microsoft.com/office/drawing/2014/main" id="{81A885EB-179E-4B43-A350-D004C14C13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608B52-EB5E-44CB-AD57-7615A78D3B02}"/>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261967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3AFAC-DBB0-4EF8-9BF5-58022E84C1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0EA049-1A53-44DE-85BB-6859296DF252}"/>
              </a:ext>
            </a:extLst>
          </p:cNvPr>
          <p:cNvSpPr>
            <a:spLocks noGrp="1"/>
          </p:cNvSpPr>
          <p:nvPr>
            <p:ph type="dt" sz="half" idx="10"/>
          </p:nvPr>
        </p:nvSpPr>
        <p:spPr/>
        <p:txBody>
          <a:bodyPr/>
          <a:lstStyle/>
          <a:p>
            <a:fld id="{25200F9F-E887-40AD-8570-6642AD394D9B}" type="datetime1">
              <a:rPr kumimoji="1" lang="ja-JP" altLang="en-US" smtClean="0"/>
              <a:t>2022/2/16</a:t>
            </a:fld>
            <a:endParaRPr kumimoji="1" lang="ja-JP" altLang="en-US"/>
          </a:p>
        </p:txBody>
      </p:sp>
      <p:sp>
        <p:nvSpPr>
          <p:cNvPr id="4" name="フッター プレースホルダー 3">
            <a:extLst>
              <a:ext uri="{FF2B5EF4-FFF2-40B4-BE49-F238E27FC236}">
                <a16:creationId xmlns:a16="http://schemas.microsoft.com/office/drawing/2014/main" id="{7D73E43F-25B0-4C26-B478-63FB0E620EE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0BFA03B-901E-4A69-9A7F-9448201DDDA8}"/>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66629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BA359-CAA6-4CC2-A210-3C255D53C593}"/>
              </a:ext>
            </a:extLst>
          </p:cNvPr>
          <p:cNvSpPr>
            <a:spLocks noGrp="1"/>
          </p:cNvSpPr>
          <p:nvPr>
            <p:ph type="dt" sz="half" idx="10"/>
          </p:nvPr>
        </p:nvSpPr>
        <p:spPr/>
        <p:txBody>
          <a:bodyPr/>
          <a:lstStyle/>
          <a:p>
            <a:fld id="{6676610B-AB19-444A-99FA-681017B69106}" type="datetime1">
              <a:rPr kumimoji="1" lang="ja-JP" altLang="en-US" smtClean="0"/>
              <a:t>2022/2/16</a:t>
            </a:fld>
            <a:endParaRPr kumimoji="1" lang="ja-JP" altLang="en-US"/>
          </a:p>
        </p:txBody>
      </p:sp>
      <p:sp>
        <p:nvSpPr>
          <p:cNvPr id="3" name="フッター プレースホルダー 2">
            <a:extLst>
              <a:ext uri="{FF2B5EF4-FFF2-40B4-BE49-F238E27FC236}">
                <a16:creationId xmlns:a16="http://schemas.microsoft.com/office/drawing/2014/main" id="{8900DB9E-4377-459D-BCC8-9B3B4A9C55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E3F7B0-7442-4635-92B3-E861EF0602F0}"/>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43471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45B89-9717-4071-A975-ACA26A6D14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3C665-5231-4081-862E-DFFFD2B50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77118C-0C59-4E53-B66C-08ACD210D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B1B5E9-2337-4287-962B-4EA96C040272}"/>
              </a:ext>
            </a:extLst>
          </p:cNvPr>
          <p:cNvSpPr>
            <a:spLocks noGrp="1"/>
          </p:cNvSpPr>
          <p:nvPr>
            <p:ph type="dt" sz="half" idx="10"/>
          </p:nvPr>
        </p:nvSpPr>
        <p:spPr/>
        <p:txBody>
          <a:bodyPr/>
          <a:lstStyle/>
          <a:p>
            <a:fld id="{438AD2A9-3050-404C-8829-6560B28CEDE1}"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477009A5-B23D-4BCD-83B9-1B75E89D29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BBDCED-1108-4E12-9863-9EE516D2785C}"/>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38511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BC312-1C1E-48D3-B30C-7571229C2D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011FE8B-5E82-40A0-B5D8-E59D93B35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D83C33-F126-447B-A9CA-19EE9E42E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6179E7-850B-4AA7-9B00-12848D6E0A5C}"/>
              </a:ext>
            </a:extLst>
          </p:cNvPr>
          <p:cNvSpPr>
            <a:spLocks noGrp="1"/>
          </p:cNvSpPr>
          <p:nvPr>
            <p:ph type="dt" sz="half" idx="10"/>
          </p:nvPr>
        </p:nvSpPr>
        <p:spPr/>
        <p:txBody>
          <a:bodyPr/>
          <a:lstStyle/>
          <a:p>
            <a:fld id="{09288D60-132C-4E7E-8A2D-2D58E764935C}" type="datetime1">
              <a:rPr kumimoji="1" lang="ja-JP" altLang="en-US" smtClean="0"/>
              <a:t>2022/2/16</a:t>
            </a:fld>
            <a:endParaRPr kumimoji="1" lang="ja-JP" altLang="en-US"/>
          </a:p>
        </p:txBody>
      </p:sp>
      <p:sp>
        <p:nvSpPr>
          <p:cNvPr id="6" name="フッター プレースホルダー 5">
            <a:extLst>
              <a:ext uri="{FF2B5EF4-FFF2-40B4-BE49-F238E27FC236}">
                <a16:creationId xmlns:a16="http://schemas.microsoft.com/office/drawing/2014/main" id="{ACF5A3FC-1278-4B73-B0E8-811EDEC9A7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68611-DCA5-49EA-BCEE-35C316C360C2}"/>
              </a:ext>
            </a:extLst>
          </p:cNvPr>
          <p:cNvSpPr>
            <a:spLocks noGrp="1"/>
          </p:cNvSpPr>
          <p:nvPr>
            <p:ph type="sldNum" sz="quarter" idx="12"/>
          </p:nvPr>
        </p:nvSpPr>
        <p:spPr/>
        <p:txBody>
          <a:body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96621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031794C-8F30-4419-B6E2-A0DBEA52D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A8A2E6-B218-4EB8-992C-B9933E07E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3FC632-88FB-4C42-A398-4B01C7894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46AA7-C794-4D15-AEF4-AA8B97671D29}" type="datetime1">
              <a:rPr kumimoji="1" lang="ja-JP" altLang="en-US" smtClean="0"/>
              <a:t>2022/2/16</a:t>
            </a:fld>
            <a:endParaRPr kumimoji="1" lang="ja-JP" altLang="en-US"/>
          </a:p>
        </p:txBody>
      </p:sp>
      <p:sp>
        <p:nvSpPr>
          <p:cNvPr id="5" name="フッター プレースホルダー 4">
            <a:extLst>
              <a:ext uri="{FF2B5EF4-FFF2-40B4-BE49-F238E27FC236}">
                <a16:creationId xmlns:a16="http://schemas.microsoft.com/office/drawing/2014/main" id="{568E0143-44F7-4760-B5A1-4465B829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81E1AF6-1322-455E-B31B-3FF4F9E94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9101-0596-4757-8B89-3F7DF5B27CEB}" type="slidenum">
              <a:rPr kumimoji="1" lang="ja-JP" altLang="en-US" smtClean="0"/>
              <a:t>‹#›</a:t>
            </a:fld>
            <a:endParaRPr kumimoji="1" lang="ja-JP" altLang="en-US"/>
          </a:p>
        </p:txBody>
      </p:sp>
    </p:spTree>
    <p:extLst>
      <p:ext uri="{BB962C8B-B14F-4D97-AF65-F5344CB8AC3E}">
        <p14:creationId xmlns:p14="http://schemas.microsoft.com/office/powerpoint/2010/main" val="270259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48977F-C361-4084-B141-E5890817808A}"/>
              </a:ext>
            </a:extLst>
          </p:cNvPr>
          <p:cNvSpPr>
            <a:spLocks noGrp="1"/>
          </p:cNvSpPr>
          <p:nvPr>
            <p:ph type="ctrTitle"/>
          </p:nvPr>
        </p:nvSpPr>
        <p:spPr>
          <a:xfrm>
            <a:off x="1524000" y="2129589"/>
            <a:ext cx="9144000" cy="1126373"/>
          </a:xfrm>
        </p:spPr>
        <p:txBody>
          <a:bodyPr>
            <a:normAutofit/>
          </a:bodyPr>
          <a:lstStyle/>
          <a:p>
            <a:r>
              <a:rPr kumimoji="1" lang="en-US" altLang="ja-JP" sz="3600" dirty="0">
                <a:latin typeface="HGPｺﾞｼｯｸE" panose="020B0900000000000000" pitchFamily="50" charset="-128"/>
                <a:ea typeface="HGPｺﾞｼｯｸE" panose="020B0900000000000000" pitchFamily="50" charset="-128"/>
              </a:rPr>
              <a:t>Vitis</a:t>
            </a:r>
            <a:r>
              <a:rPr kumimoji="1" lang="ja-JP" altLang="en-US" sz="3600" dirty="0">
                <a:latin typeface="HGPｺﾞｼｯｸE" panose="020B0900000000000000" pitchFamily="50" charset="-128"/>
                <a:ea typeface="HGPｺﾞｼｯｸE" panose="020B0900000000000000" pitchFamily="50" charset="-128"/>
              </a:rPr>
              <a:t> </a:t>
            </a:r>
            <a:r>
              <a:rPr kumimoji="1" lang="en-US" altLang="ja-JP" sz="3600" dirty="0">
                <a:latin typeface="HGPｺﾞｼｯｸE" panose="020B0900000000000000" pitchFamily="50" charset="-128"/>
                <a:ea typeface="HGPｺﾞｼｯｸE" panose="020B0900000000000000" pitchFamily="50" charset="-128"/>
              </a:rPr>
              <a:t>AI</a:t>
            </a:r>
            <a:r>
              <a:rPr lang="ja-JP" altLang="en-US" sz="3600" dirty="0">
                <a:latin typeface="HGPｺﾞｼｯｸE" panose="020B0900000000000000" pitchFamily="50" charset="-128"/>
                <a:ea typeface="HGPｺﾞｼｯｸE" panose="020B0900000000000000" pitchFamily="50" charset="-128"/>
              </a:rPr>
              <a:t>ハードウェアコンパイラの性能評価</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字幕 2">
            <a:extLst>
              <a:ext uri="{FF2B5EF4-FFF2-40B4-BE49-F238E27FC236}">
                <a16:creationId xmlns:a16="http://schemas.microsoft.com/office/drawing/2014/main" id="{76DD3B2C-31D0-4C24-985F-7AB033664F6E}"/>
              </a:ext>
            </a:extLst>
          </p:cNvPr>
          <p:cNvSpPr>
            <a:spLocks noGrp="1"/>
          </p:cNvSpPr>
          <p:nvPr>
            <p:ph type="subTitle" idx="1"/>
          </p:nvPr>
        </p:nvSpPr>
        <p:spPr/>
        <p:txBody>
          <a:bodyPr/>
          <a:lstStyle/>
          <a:p>
            <a:pPr algn="r"/>
            <a:endParaRPr lang="en-US" altLang="ja-JP" dirty="0"/>
          </a:p>
          <a:p>
            <a:pPr algn="r"/>
            <a:r>
              <a:rPr lang="ja-JP" altLang="en-US" dirty="0"/>
              <a:t>計算機</a:t>
            </a:r>
            <a:r>
              <a:rPr lang="en-US" altLang="ja-JP" dirty="0"/>
              <a:t>/</a:t>
            </a:r>
            <a:r>
              <a:rPr lang="ja-JP" altLang="en-US" dirty="0"/>
              <a:t>ソフトウェアシステム研究室  池田</a:t>
            </a:r>
            <a:r>
              <a:rPr kumimoji="1" lang="ja-JP" altLang="en-US" dirty="0"/>
              <a:t>晃輝</a:t>
            </a:r>
            <a:endParaRPr kumimoji="1" lang="en-US" altLang="ja-JP" dirty="0"/>
          </a:p>
          <a:p>
            <a:pPr algn="r"/>
            <a:r>
              <a:rPr lang="ja-JP" altLang="en-US" dirty="0"/>
              <a:t>指導教員：高橋寛，王森レイ，甲斐博</a:t>
            </a:r>
            <a:endParaRPr lang="en-US" altLang="ja-JP" dirty="0"/>
          </a:p>
          <a:p>
            <a:endParaRPr kumimoji="1" lang="ja-JP" altLang="en-US" dirty="0"/>
          </a:p>
        </p:txBody>
      </p:sp>
    </p:spTree>
    <p:extLst>
      <p:ext uri="{BB962C8B-B14F-4D97-AF65-F5344CB8AC3E}">
        <p14:creationId xmlns:p14="http://schemas.microsoft.com/office/powerpoint/2010/main" val="280826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84221"/>
            <a:ext cx="10515600" cy="838033"/>
          </a:xfrm>
        </p:spPr>
        <p:txBody>
          <a:bodyPr>
            <a:normAutofit/>
          </a:bodyPr>
          <a:lstStyle/>
          <a:p>
            <a:r>
              <a:rPr kumimoji="1" lang="en-US" altLang="ja-JP" sz="3200" dirty="0">
                <a:latin typeface="HGPｺﾞｼｯｸE" panose="020B0900000000000000" pitchFamily="50" charset="-128"/>
                <a:ea typeface="HGPｺﾞｼｯｸE" panose="020B0900000000000000" pitchFamily="50" charset="-128"/>
              </a:rPr>
              <a:t>Vitis</a:t>
            </a:r>
            <a:r>
              <a:rPr kumimoji="1" lang="ja-JP" altLang="en-US" sz="3200" dirty="0">
                <a:latin typeface="HGPｺﾞｼｯｸE" panose="020B0900000000000000" pitchFamily="50" charset="-128"/>
                <a:ea typeface="HGPｺﾞｼｯｸE" panose="020B0900000000000000" pitchFamily="50" charset="-128"/>
              </a:rPr>
              <a:t> </a:t>
            </a:r>
            <a:r>
              <a:rPr kumimoji="1" lang="en-US" altLang="ja-JP" sz="3200" dirty="0">
                <a:latin typeface="HGPｺﾞｼｯｸE" panose="020B0900000000000000" pitchFamily="50" charset="-128"/>
                <a:ea typeface="HGPｺﾞｼｯｸE" panose="020B0900000000000000" pitchFamily="50" charset="-128"/>
              </a:rPr>
              <a:t>AI</a:t>
            </a:r>
            <a:r>
              <a:rPr kumimoji="1" lang="ja-JP" altLang="en-US" sz="32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を用いた</a:t>
            </a:r>
            <a:r>
              <a:rPr lang="en-US" altLang="ja-JP" sz="3200" dirty="0">
                <a:latin typeface="HGPｺﾞｼｯｸE" panose="020B0900000000000000" pitchFamily="50" charset="-128"/>
                <a:ea typeface="HGPｺﾞｼｯｸE" panose="020B0900000000000000" pitchFamily="50" charset="-128"/>
              </a:rPr>
              <a:t>AI</a:t>
            </a:r>
            <a:r>
              <a:rPr lang="ja-JP" altLang="en-US" sz="3200" dirty="0">
                <a:latin typeface="HGPｺﾞｼｯｸE" panose="020B0900000000000000" pitchFamily="50" charset="-128"/>
                <a:ea typeface="HGPｺﾞｼｯｸE" panose="020B0900000000000000" pitchFamily="50" charset="-128"/>
              </a:rPr>
              <a:t> 推論の実装</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１</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の結果</a:t>
            </a:r>
            <a:endParaRPr kumimoji="1" lang="ja-JP" altLang="en-US" sz="32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922254"/>
            <a:ext cx="10515600" cy="5254709"/>
          </a:xfrm>
        </p:spPr>
        <p:txBody>
          <a:bodyPr/>
          <a:lstStyle/>
          <a:p>
            <a:r>
              <a:rPr kumimoji="1" lang="en-US" altLang="ja-JP" dirty="0"/>
              <a:t> Ultra96v2 </a:t>
            </a:r>
            <a:r>
              <a:rPr kumimoji="1" lang="ja-JP" altLang="en-US" dirty="0"/>
              <a:t>上での </a:t>
            </a:r>
            <a:r>
              <a:rPr kumimoji="1" lang="en-US" altLang="ja-JP" dirty="0"/>
              <a:t>DPU </a:t>
            </a:r>
            <a:r>
              <a:rPr kumimoji="1" lang="ja-JP" altLang="en-US" dirty="0"/>
              <a:t>使用率</a:t>
            </a:r>
            <a:endParaRPr kumimoji="1" lang="en-US" altLang="ja-JP" dirty="0"/>
          </a:p>
          <a:p>
            <a:pPr marL="0" indent="0">
              <a:buNone/>
            </a:pPr>
            <a:r>
              <a:rPr lang="ja-JP" altLang="en-US" dirty="0"/>
              <a:t>   </a:t>
            </a:r>
            <a:r>
              <a:rPr lang="ja-JP" altLang="en-US" sz="2400" dirty="0"/>
              <a:t>全ての量子化ビット幅で</a:t>
            </a:r>
            <a:r>
              <a:rPr lang="en-US" altLang="ja-JP" sz="2400" dirty="0"/>
              <a:t>DPU</a:t>
            </a:r>
            <a:r>
              <a:rPr lang="ja-JP" altLang="en-US" sz="2400" dirty="0"/>
              <a:t>使用率は変化しなかった</a:t>
            </a:r>
            <a:endParaRPr kumimoji="1" lang="en-US" altLang="ja-JP" dirty="0"/>
          </a:p>
        </p:txBody>
      </p:sp>
      <p:pic>
        <p:nvPicPr>
          <p:cNvPr id="8" name="図 7" descr="グラフ&#10;&#10;自動的に生成された説明">
            <a:extLst>
              <a:ext uri="{FF2B5EF4-FFF2-40B4-BE49-F238E27FC236}">
                <a16:creationId xmlns:a16="http://schemas.microsoft.com/office/drawing/2014/main" id="{51940014-398E-4D00-9FFF-12ECF51F1687}"/>
              </a:ext>
            </a:extLst>
          </p:cNvPr>
          <p:cNvPicPr>
            <a:picLocks noChangeAspect="1"/>
          </p:cNvPicPr>
          <p:nvPr/>
        </p:nvPicPr>
        <p:blipFill rotWithShape="1">
          <a:blip r:embed="rId2">
            <a:extLst>
              <a:ext uri="{28A0092B-C50C-407E-A947-70E740481C1C}">
                <a14:useLocalDpi xmlns:a14="http://schemas.microsoft.com/office/drawing/2010/main" val="0"/>
              </a:ext>
            </a:extLst>
          </a:blip>
          <a:srcRect b="6272"/>
          <a:stretch/>
        </p:blipFill>
        <p:spPr>
          <a:xfrm>
            <a:off x="2654750" y="2064360"/>
            <a:ext cx="6882500" cy="4793640"/>
          </a:xfrm>
          <a:prstGeom prst="rect">
            <a:avLst/>
          </a:prstGeom>
        </p:spPr>
      </p:pic>
      <p:sp>
        <p:nvSpPr>
          <p:cNvPr id="4" name="スライド番号プレースホルダー 3">
            <a:extLst>
              <a:ext uri="{FF2B5EF4-FFF2-40B4-BE49-F238E27FC236}">
                <a16:creationId xmlns:a16="http://schemas.microsoft.com/office/drawing/2014/main" id="{35FD6594-3CDA-46BB-B247-543C2CB71A92}"/>
              </a:ext>
            </a:extLst>
          </p:cNvPr>
          <p:cNvSpPr>
            <a:spLocks noGrp="1"/>
          </p:cNvSpPr>
          <p:nvPr>
            <p:ph type="sldNum" sz="quarter" idx="12"/>
          </p:nvPr>
        </p:nvSpPr>
        <p:spPr/>
        <p:txBody>
          <a:bodyPr/>
          <a:lstStyle/>
          <a:p>
            <a:fld id="{EC259101-0596-4757-8B89-3F7DF5B27CEB}" type="slidenum">
              <a:rPr kumimoji="1" lang="ja-JP" altLang="en-US" smtClean="0"/>
              <a:t>10</a:t>
            </a:fld>
            <a:endParaRPr kumimoji="1" lang="ja-JP" altLang="en-US"/>
          </a:p>
        </p:txBody>
      </p:sp>
    </p:spTree>
    <p:extLst>
      <p:ext uri="{BB962C8B-B14F-4D97-AF65-F5344CB8AC3E}">
        <p14:creationId xmlns:p14="http://schemas.microsoft.com/office/powerpoint/2010/main" val="376844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262021"/>
            <a:ext cx="10515600" cy="838033"/>
          </a:xfrm>
        </p:spPr>
        <p:txBody>
          <a:bodyPr>
            <a:normAutofit/>
          </a:bodyPr>
          <a:lstStyle/>
          <a:p>
            <a:r>
              <a:rPr lang="ja-JP" altLang="en-US" sz="3600" dirty="0">
                <a:latin typeface="HGPｺﾞｼｯｸE" panose="020B0900000000000000" pitchFamily="50" charset="-128"/>
                <a:ea typeface="HGPｺﾞｼｯｸE" panose="020B0900000000000000" pitchFamily="50" charset="-128"/>
              </a:rPr>
              <a:t>より規模の大きい</a:t>
            </a:r>
            <a:r>
              <a:rPr lang="en-US" altLang="ja-JP" sz="3600" dirty="0">
                <a:latin typeface="HGPｺﾞｼｯｸE" panose="020B0900000000000000" pitchFamily="50" charset="-128"/>
                <a:ea typeface="HGPｺﾞｼｯｸE" panose="020B0900000000000000" pitchFamily="50" charset="-128"/>
              </a:rPr>
              <a:t>Model</a:t>
            </a:r>
            <a:r>
              <a:rPr lang="ja-JP" altLang="en-US" sz="3600" dirty="0">
                <a:latin typeface="HGPｺﾞｼｯｸE" panose="020B0900000000000000" pitchFamily="50" charset="-128"/>
                <a:ea typeface="HGPｺﾞｼｯｸE" panose="020B0900000000000000" pitchFamily="50" charset="-128"/>
              </a:rPr>
              <a:t>の変換</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456267"/>
            <a:ext cx="10515600" cy="4720695"/>
          </a:xfrm>
        </p:spPr>
        <p:txBody>
          <a:bodyPr/>
          <a:lstStyle/>
          <a:p>
            <a:r>
              <a:rPr lang="en-US" altLang="ja-JP" dirty="0"/>
              <a:t>Vitis AI Model Zoo</a:t>
            </a:r>
            <a:r>
              <a:rPr lang="ja-JP" altLang="en-US" dirty="0"/>
              <a:t>で公開されている学習済みモデルを使用</a:t>
            </a:r>
            <a:endParaRPr lang="en-US" altLang="ja-JP" dirty="0"/>
          </a:p>
          <a:p>
            <a:pPr marL="0" indent="0">
              <a:buNone/>
            </a:pPr>
            <a:endParaRPr lang="en-US" altLang="ja-JP" sz="1100" dirty="0"/>
          </a:p>
          <a:p>
            <a:pPr marL="0" indent="0">
              <a:buNone/>
            </a:pPr>
            <a:r>
              <a:rPr kumimoji="1" lang="en-US" altLang="ja-JP" dirty="0"/>
              <a:t>AlexNet</a:t>
            </a:r>
            <a:r>
              <a:rPr kumimoji="1" lang="ja-JP" altLang="en-US" dirty="0"/>
              <a:t>：</a:t>
            </a:r>
            <a:r>
              <a:rPr lang="en-US" altLang="ja-JP" dirty="0"/>
              <a:t>3 </a:t>
            </a:r>
            <a:r>
              <a:rPr lang="ja-JP" altLang="en-US" dirty="0"/>
              <a:t>つの畳み込み層、</a:t>
            </a:r>
            <a:r>
              <a:rPr lang="en-US" altLang="ja-JP" dirty="0"/>
              <a:t>2 </a:t>
            </a:r>
            <a:r>
              <a:rPr lang="ja-JP" altLang="en-US" dirty="0"/>
              <a:t>つのプーリング層および </a:t>
            </a:r>
            <a:r>
              <a:rPr lang="en-US" altLang="ja-JP" dirty="0"/>
              <a:t>3 </a:t>
            </a:r>
            <a:r>
              <a:rPr lang="ja-JP" altLang="en-US" dirty="0"/>
              <a:t>つ</a:t>
            </a:r>
            <a:endParaRPr lang="en-US" altLang="ja-JP" dirty="0"/>
          </a:p>
          <a:p>
            <a:pPr marL="0" indent="0">
              <a:buNone/>
            </a:pPr>
            <a:r>
              <a:rPr lang="ja-JP" altLang="en-US" dirty="0"/>
              <a:t>                の全結合層から構成された</a:t>
            </a:r>
            <a:r>
              <a:rPr lang="en-US" altLang="ja-JP" dirty="0"/>
              <a:t>CNN</a:t>
            </a:r>
          </a:p>
          <a:p>
            <a:pPr marL="0" indent="0">
              <a:buNone/>
            </a:pPr>
            <a:r>
              <a:rPr lang="ja-JP" altLang="en-US" dirty="0"/>
              <a:t>    データセット：</a:t>
            </a:r>
            <a:r>
              <a:rPr lang="en-US" altLang="ja-JP" dirty="0"/>
              <a:t> Dogs vs. Cats(</a:t>
            </a:r>
            <a:r>
              <a:rPr lang="ja-JP" altLang="en-US" dirty="0"/>
              <a:t>犬猫判別</a:t>
            </a:r>
            <a:r>
              <a:rPr lang="en-US" altLang="ja-JP" dirty="0"/>
              <a:t>)</a:t>
            </a:r>
          </a:p>
          <a:p>
            <a:pPr marL="0" indent="0">
              <a:buNone/>
            </a:pPr>
            <a:r>
              <a:rPr kumimoji="1" lang="en-US" altLang="ja-JP" dirty="0"/>
              <a:t>ResNet</a:t>
            </a:r>
            <a:r>
              <a:rPr kumimoji="1" lang="ja-JP" altLang="en-US" dirty="0"/>
              <a:t>：層の入力を参照した残差関数を学習する残差ブロック</a:t>
            </a:r>
            <a:endParaRPr kumimoji="1" lang="en-US" altLang="ja-JP" dirty="0"/>
          </a:p>
          <a:p>
            <a:pPr marL="0" indent="0">
              <a:buNone/>
            </a:pPr>
            <a:r>
              <a:rPr kumimoji="1" lang="ja-JP" altLang="en-US" dirty="0"/>
              <a:t>               を導入した</a:t>
            </a:r>
            <a:r>
              <a:rPr kumimoji="1" lang="en-US" altLang="ja-JP" dirty="0"/>
              <a:t>CNN(</a:t>
            </a:r>
            <a:r>
              <a:rPr kumimoji="1" lang="ja-JP" altLang="en-US" dirty="0"/>
              <a:t>本実験で使用したものは</a:t>
            </a:r>
            <a:r>
              <a:rPr kumimoji="1" lang="en-US" altLang="ja-JP" dirty="0"/>
              <a:t>50</a:t>
            </a:r>
            <a:r>
              <a:rPr kumimoji="1" lang="ja-JP" altLang="en-US" dirty="0"/>
              <a:t>層</a:t>
            </a:r>
            <a:r>
              <a:rPr kumimoji="1" lang="en-US" altLang="ja-JP" dirty="0"/>
              <a:t>)</a:t>
            </a:r>
          </a:p>
          <a:p>
            <a:pPr marL="0" indent="0">
              <a:buNone/>
            </a:pPr>
            <a:r>
              <a:rPr kumimoji="1" lang="ja-JP" altLang="en-US" dirty="0"/>
              <a:t>    データセット：</a:t>
            </a:r>
            <a:r>
              <a:rPr kumimoji="1" lang="en-US" altLang="ja-JP" dirty="0"/>
              <a:t>IMAGENET(ILSVRC2012)(</a:t>
            </a:r>
            <a:r>
              <a:rPr kumimoji="1" lang="ja-JP" altLang="en-US" dirty="0"/>
              <a:t>視覚認識</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A53B8F4-127C-4129-A196-5247E86709DE}"/>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11</a:t>
            </a:fld>
            <a:endParaRPr kumimoji="1" lang="ja-JP" altLang="en-US" dirty="0">
              <a:solidFill>
                <a:schemeClr val="tx1"/>
              </a:solidFill>
            </a:endParaRPr>
          </a:p>
        </p:txBody>
      </p:sp>
    </p:spTree>
    <p:extLst>
      <p:ext uri="{BB962C8B-B14F-4D97-AF65-F5344CB8AC3E}">
        <p14:creationId xmlns:p14="http://schemas.microsoft.com/office/powerpoint/2010/main" val="191657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kumimoji="1" lang="ja-JP" altLang="en-US" sz="3600" dirty="0">
                <a:latin typeface="HGPｺﾞｼｯｸE" panose="020B0900000000000000" pitchFamily="50" charset="-128"/>
                <a:ea typeface="HGPｺﾞｼｯｸE" panose="020B0900000000000000" pitchFamily="50" charset="-128"/>
              </a:rPr>
              <a:t>より規模の大きい</a:t>
            </a:r>
            <a:r>
              <a:rPr kumimoji="1" lang="en-US" altLang="ja-JP" sz="3600" dirty="0">
                <a:latin typeface="HGPｺﾞｼｯｸE" panose="020B0900000000000000" pitchFamily="50" charset="-128"/>
                <a:ea typeface="HGPｺﾞｼｯｸE" panose="020B0900000000000000" pitchFamily="50" charset="-128"/>
              </a:rPr>
              <a:t>Model</a:t>
            </a:r>
            <a:r>
              <a:rPr kumimoji="1" lang="ja-JP" altLang="en-US" sz="3600" dirty="0">
                <a:latin typeface="HGPｺﾞｼｯｸE" panose="020B0900000000000000" pitchFamily="50" charset="-128"/>
                <a:ea typeface="HGPｺﾞｼｯｸE" panose="020B0900000000000000" pitchFamily="50" charset="-128"/>
              </a:rPr>
              <a:t>の変換</a:t>
            </a:r>
            <a:r>
              <a:rPr lang="ja-JP" altLang="en-US" sz="3600" dirty="0">
                <a:latin typeface="HGPｺﾞｼｯｸE" panose="020B0900000000000000" pitchFamily="50" charset="-128"/>
                <a:ea typeface="HGPｺﾞｼｯｸE" panose="020B0900000000000000" pitchFamily="50" charset="-128"/>
              </a:rPr>
              <a:t>の結果</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199" y="1383322"/>
            <a:ext cx="10731285" cy="5234453"/>
          </a:xfrm>
        </p:spPr>
        <p:txBody>
          <a:bodyPr>
            <a:normAutofit fontScale="92500" lnSpcReduction="20000"/>
          </a:bodyPr>
          <a:lstStyle/>
          <a:p>
            <a:r>
              <a:rPr kumimoji="1" lang="ja-JP" altLang="en-US" sz="2400" dirty="0"/>
              <a:t>量子化による識別精度の変化</a:t>
            </a:r>
            <a:endParaRPr kumimoji="1" lang="en-US" altLang="ja-JP" sz="2400" dirty="0"/>
          </a:p>
          <a:p>
            <a:pPr marL="0" indent="0">
              <a:buNone/>
            </a:pPr>
            <a:endParaRPr lang="en-US" altLang="ja-JP" sz="2000" dirty="0"/>
          </a:p>
          <a:p>
            <a:pPr marL="0" indent="0">
              <a:buNone/>
            </a:pPr>
            <a:r>
              <a:rPr lang="ja-JP" altLang="en-US" sz="2000" dirty="0"/>
              <a:t>                            </a:t>
            </a:r>
            <a:r>
              <a:rPr lang="en-US" altLang="ja-JP" sz="2000" dirty="0"/>
              <a:t>AlexNet</a:t>
            </a:r>
            <a:r>
              <a:rPr lang="ja-JP" altLang="en-US" sz="2000" dirty="0"/>
              <a:t>                                                                </a:t>
            </a:r>
            <a:r>
              <a:rPr lang="en-US" altLang="ja-JP" sz="2000" dirty="0"/>
              <a:t>ResNet</a:t>
            </a:r>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＊コンパイルすることができなかったため </a:t>
            </a:r>
            <a:r>
              <a:rPr lang="en-US" altLang="ja-JP" sz="2000" dirty="0"/>
              <a:t>FPGA </a:t>
            </a:r>
            <a:r>
              <a:rPr lang="ja-JP" altLang="en-US" sz="2000" dirty="0"/>
              <a:t>上での動作確認を行うことができなかった</a:t>
            </a:r>
            <a:endParaRPr kumimoji="1" lang="en-US" altLang="ja-JP" sz="2000" dirty="0"/>
          </a:p>
          <a:p>
            <a:pPr marL="0" indent="0">
              <a:buNone/>
            </a:pPr>
            <a:endParaRPr kumimoji="1" lang="en-US" altLang="ja-JP" dirty="0"/>
          </a:p>
          <a:p>
            <a:pPr marL="0" indent="0">
              <a:buNone/>
            </a:pPr>
            <a:endParaRPr lang="en-US" altLang="ja-JP" dirty="0"/>
          </a:p>
          <a:p>
            <a:pPr marL="0" indent="0">
              <a:buNone/>
            </a:pPr>
            <a:endParaRPr kumimoji="1" lang="ja-JP" altLang="en-US" dirty="0"/>
          </a:p>
        </p:txBody>
      </p:sp>
      <p:pic>
        <p:nvPicPr>
          <p:cNvPr id="8" name="図 7">
            <a:extLst>
              <a:ext uri="{FF2B5EF4-FFF2-40B4-BE49-F238E27FC236}">
                <a16:creationId xmlns:a16="http://schemas.microsoft.com/office/drawing/2014/main" id="{6697ACEA-40F4-44CB-A3AA-0FCF766F1BE4}"/>
              </a:ext>
            </a:extLst>
          </p:cNvPr>
          <p:cNvPicPr>
            <a:picLocks noChangeAspect="1"/>
          </p:cNvPicPr>
          <p:nvPr/>
        </p:nvPicPr>
        <p:blipFill>
          <a:blip r:embed="rId2"/>
          <a:stretch>
            <a:fillRect/>
          </a:stretch>
        </p:blipFill>
        <p:spPr>
          <a:xfrm>
            <a:off x="838199" y="2395356"/>
            <a:ext cx="4787991" cy="3611784"/>
          </a:xfrm>
          <a:prstGeom prst="rect">
            <a:avLst/>
          </a:prstGeom>
        </p:spPr>
      </p:pic>
      <p:pic>
        <p:nvPicPr>
          <p:cNvPr id="10" name="図 9">
            <a:extLst>
              <a:ext uri="{FF2B5EF4-FFF2-40B4-BE49-F238E27FC236}">
                <a16:creationId xmlns:a16="http://schemas.microsoft.com/office/drawing/2014/main" id="{3D92430C-A1AB-4A2E-B5CC-44BEFD16F0EC}"/>
              </a:ext>
            </a:extLst>
          </p:cNvPr>
          <p:cNvPicPr>
            <a:picLocks noChangeAspect="1"/>
          </p:cNvPicPr>
          <p:nvPr/>
        </p:nvPicPr>
        <p:blipFill>
          <a:blip r:embed="rId3"/>
          <a:stretch>
            <a:fillRect/>
          </a:stretch>
        </p:blipFill>
        <p:spPr>
          <a:xfrm>
            <a:off x="6096000" y="2395356"/>
            <a:ext cx="4792309" cy="3162924"/>
          </a:xfrm>
          <a:prstGeom prst="rect">
            <a:avLst/>
          </a:prstGeom>
        </p:spPr>
      </p:pic>
      <p:sp>
        <p:nvSpPr>
          <p:cNvPr id="11" name="スライド番号プレースホルダー 10">
            <a:extLst>
              <a:ext uri="{FF2B5EF4-FFF2-40B4-BE49-F238E27FC236}">
                <a16:creationId xmlns:a16="http://schemas.microsoft.com/office/drawing/2014/main" id="{3724CEA3-CD08-4892-A034-C48254219CF2}"/>
              </a:ext>
            </a:extLst>
          </p:cNvPr>
          <p:cNvSpPr>
            <a:spLocks noGrp="1"/>
          </p:cNvSpPr>
          <p:nvPr>
            <p:ph type="sldNum" sz="quarter" idx="12"/>
          </p:nvPr>
        </p:nvSpPr>
        <p:spPr/>
        <p:txBody>
          <a:bodyPr/>
          <a:lstStyle/>
          <a:p>
            <a:fld id="{EC259101-0596-4757-8B89-3F7DF5B27CEB}" type="slidenum">
              <a:rPr kumimoji="1" lang="ja-JP" altLang="en-US" smtClean="0"/>
              <a:t>12</a:t>
            </a:fld>
            <a:endParaRPr kumimoji="1" lang="ja-JP" altLang="en-US"/>
          </a:p>
        </p:txBody>
      </p:sp>
    </p:spTree>
    <p:extLst>
      <p:ext uri="{BB962C8B-B14F-4D97-AF65-F5344CB8AC3E}">
        <p14:creationId xmlns:p14="http://schemas.microsoft.com/office/powerpoint/2010/main" val="333866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lang="ja-JP" altLang="en-US" sz="3600" dirty="0">
                <a:latin typeface="HGPｺﾞｼｯｸE" panose="020B0900000000000000" pitchFamily="50" charset="-128"/>
                <a:ea typeface="HGPｺﾞｼｯｸE" panose="020B0900000000000000" pitchFamily="50" charset="-128"/>
              </a:rPr>
              <a:t>まとめ</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383323"/>
            <a:ext cx="10515600" cy="4793640"/>
          </a:xfrm>
        </p:spPr>
        <p:txBody>
          <a:bodyPr/>
          <a:lstStyle/>
          <a:p>
            <a:r>
              <a:rPr kumimoji="1" lang="ja-JP" altLang="en-US" dirty="0"/>
              <a:t>単純な構造のモデルの場合、</a:t>
            </a:r>
            <a:r>
              <a:rPr kumimoji="1" lang="en-US" altLang="ja-JP" dirty="0"/>
              <a:t>4</a:t>
            </a:r>
            <a:r>
              <a:rPr kumimoji="1" lang="ja-JP" altLang="en-US" dirty="0"/>
              <a:t>ビット量子化までは現実的な精度を維持した量子化が出来るが、モデルの構造が複雑な場合は</a:t>
            </a:r>
            <a:r>
              <a:rPr lang="en-US" altLang="ja-JP" dirty="0"/>
              <a:t>4</a:t>
            </a:r>
            <a:r>
              <a:rPr lang="ja-JP" altLang="en-US" dirty="0"/>
              <a:t>ビット以下の量子化は現実的ではない</a:t>
            </a:r>
            <a:endParaRPr kumimoji="1" lang="en-US" altLang="ja-JP" dirty="0"/>
          </a:p>
          <a:p>
            <a:r>
              <a:rPr kumimoji="1" lang="ja-JP" altLang="en-US" dirty="0"/>
              <a:t>オーバフローを許可した量子化の方が精度の低下が小さい</a:t>
            </a:r>
            <a:endParaRPr kumimoji="1" lang="en-US" altLang="ja-JP" dirty="0"/>
          </a:p>
          <a:p>
            <a:endParaRPr lang="en-US" altLang="ja-JP" dirty="0"/>
          </a:p>
          <a:p>
            <a:pPr marL="0" indent="0">
              <a:buNone/>
            </a:pPr>
            <a:r>
              <a:rPr lang="ja-JP" altLang="en-US" dirty="0"/>
              <a:t>課題</a:t>
            </a:r>
            <a:endParaRPr kumimoji="1" lang="en-US" altLang="ja-JP" dirty="0"/>
          </a:p>
          <a:p>
            <a:r>
              <a:rPr lang="ja-JP" altLang="en-US" dirty="0"/>
              <a:t>量子化による影響を受けやすいモデルに対する量子化後のモデルの再学習による精度回復プログラムの実装。</a:t>
            </a:r>
            <a:endParaRPr kumimoji="1" lang="en-US" altLang="ja-JP" dirty="0"/>
          </a:p>
          <a:p>
            <a:r>
              <a:rPr kumimoji="1" lang="en-US" altLang="ja-JP" dirty="0"/>
              <a:t>ZCU102</a:t>
            </a:r>
            <a:r>
              <a:rPr kumimoji="1" lang="ja-JP" altLang="en-US" dirty="0"/>
              <a:t>等の</a:t>
            </a:r>
            <a:r>
              <a:rPr kumimoji="1" lang="en-US" altLang="ja-JP" dirty="0"/>
              <a:t>FPGA</a:t>
            </a:r>
            <a:r>
              <a:rPr kumimoji="1" lang="ja-JP" altLang="en-US" dirty="0"/>
              <a:t>使用した</a:t>
            </a:r>
            <a:r>
              <a:rPr kumimoji="1" lang="en-US" altLang="ja-JP" dirty="0"/>
              <a:t>AI</a:t>
            </a:r>
            <a:r>
              <a:rPr kumimoji="1" lang="ja-JP" altLang="en-US" dirty="0"/>
              <a:t> </a:t>
            </a:r>
            <a:r>
              <a:rPr kumimoji="1" lang="en-US" altLang="ja-JP" dirty="0"/>
              <a:t>Model</a:t>
            </a:r>
            <a:r>
              <a:rPr kumimoji="1" lang="ja-JP" altLang="en-US" dirty="0"/>
              <a:t> </a:t>
            </a:r>
            <a:r>
              <a:rPr kumimoji="1" lang="en-US" altLang="ja-JP" dirty="0"/>
              <a:t>Zoo</a:t>
            </a:r>
            <a:r>
              <a:rPr kumimoji="1" lang="ja-JP" altLang="en-US" dirty="0"/>
              <a:t>の学習済みモデルの評価</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542EABE-3C54-4213-B0F6-8BF48B01BCE7}"/>
              </a:ext>
            </a:extLst>
          </p:cNvPr>
          <p:cNvSpPr>
            <a:spLocks noGrp="1"/>
          </p:cNvSpPr>
          <p:nvPr>
            <p:ph type="sldNum" sz="quarter" idx="12"/>
          </p:nvPr>
        </p:nvSpPr>
        <p:spPr/>
        <p:txBody>
          <a:bodyPr/>
          <a:lstStyle/>
          <a:p>
            <a:fld id="{EC259101-0596-4757-8B89-3F7DF5B27CEB}" type="slidenum">
              <a:rPr kumimoji="1" lang="ja-JP" altLang="en-US" smtClean="0"/>
              <a:t>13</a:t>
            </a:fld>
            <a:endParaRPr kumimoji="1" lang="ja-JP" altLang="en-US"/>
          </a:p>
        </p:txBody>
      </p:sp>
    </p:spTree>
    <p:extLst>
      <p:ext uri="{BB962C8B-B14F-4D97-AF65-F5344CB8AC3E}">
        <p14:creationId xmlns:p14="http://schemas.microsoft.com/office/powerpoint/2010/main" val="429264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A51FF-43CC-44E1-B015-734BA04745C0}"/>
              </a:ext>
            </a:extLst>
          </p:cNvPr>
          <p:cNvSpPr>
            <a:spLocks noGrp="1"/>
          </p:cNvSpPr>
          <p:nvPr>
            <p:ph type="title"/>
          </p:nvPr>
        </p:nvSpPr>
        <p:spPr>
          <a:xfrm>
            <a:off x="838200" y="365126"/>
            <a:ext cx="10515600" cy="597400"/>
          </a:xfrm>
        </p:spPr>
        <p:txBody>
          <a:bodyPr>
            <a:normAutofit fontScale="90000"/>
          </a:bodyPr>
          <a:lstStyle/>
          <a:p>
            <a:r>
              <a:rPr lang="ja-JP" altLang="en-US" sz="4000" dirty="0">
                <a:latin typeface="HGPｺﾞｼｯｸE" panose="020B0900000000000000" pitchFamily="50" charset="-128"/>
                <a:ea typeface="HGPｺﾞｼｯｸE" panose="020B0900000000000000" pitchFamily="50" charset="-128"/>
              </a:rPr>
              <a:t>概要</a:t>
            </a:r>
            <a:endParaRPr kumimoji="1" lang="ja-JP" altLang="en-US" sz="40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E658C15-09C2-4585-9773-9BD7F2ADCFE6}"/>
              </a:ext>
            </a:extLst>
          </p:cNvPr>
          <p:cNvSpPr>
            <a:spLocks noGrp="1"/>
          </p:cNvSpPr>
          <p:nvPr>
            <p:ph idx="1"/>
          </p:nvPr>
        </p:nvSpPr>
        <p:spPr>
          <a:xfrm>
            <a:off x="838200" y="1203158"/>
            <a:ext cx="10515600" cy="5534526"/>
          </a:xfrm>
        </p:spPr>
        <p:txBody>
          <a:bodyPr>
            <a:normAutofit/>
          </a:bodyPr>
          <a:lstStyle/>
          <a:p>
            <a:r>
              <a:rPr kumimoji="1" lang="ja-JP" altLang="en-US" sz="2400" dirty="0"/>
              <a:t>研究背景</a:t>
            </a:r>
            <a:endParaRPr kumimoji="1" lang="en-US" altLang="ja-JP" sz="2400" dirty="0"/>
          </a:p>
          <a:p>
            <a:r>
              <a:rPr lang="ja-JP" altLang="en-US" sz="2400" dirty="0"/>
              <a:t>研究の目的</a:t>
            </a:r>
            <a:endParaRPr lang="en-US" altLang="ja-JP" sz="2400" dirty="0"/>
          </a:p>
          <a:p>
            <a:r>
              <a:rPr lang="en-US" altLang="ja-JP" sz="2400" dirty="0"/>
              <a:t>Vitis</a:t>
            </a:r>
            <a:r>
              <a:rPr lang="ja-JP" altLang="en-US" sz="2400" dirty="0"/>
              <a:t> </a:t>
            </a:r>
            <a:r>
              <a:rPr lang="en-US" altLang="ja-JP" sz="2400" dirty="0"/>
              <a:t>AI</a:t>
            </a:r>
            <a:r>
              <a:rPr lang="ja-JP" altLang="en-US" sz="2400" dirty="0"/>
              <a:t> を用いたエッジ</a:t>
            </a:r>
            <a:r>
              <a:rPr lang="en-US" altLang="ja-JP" sz="2400" dirty="0"/>
              <a:t>AI</a:t>
            </a:r>
            <a:r>
              <a:rPr lang="ja-JP" altLang="en-US" sz="2400" dirty="0"/>
              <a:t> 開発フロー</a:t>
            </a:r>
          </a:p>
          <a:p>
            <a:r>
              <a:rPr lang="en-US" altLang="ja-JP" sz="2400" dirty="0"/>
              <a:t>Vitis</a:t>
            </a:r>
            <a:r>
              <a:rPr lang="ja-JP" altLang="en-US" sz="2400" dirty="0"/>
              <a:t> </a:t>
            </a:r>
            <a:r>
              <a:rPr lang="en-US" altLang="ja-JP" sz="2400" dirty="0"/>
              <a:t>AI</a:t>
            </a:r>
            <a:r>
              <a:rPr lang="ja-JP" altLang="en-US" sz="2400" dirty="0"/>
              <a:t> によるモデルの圧縮と変換</a:t>
            </a:r>
            <a:endParaRPr lang="en-US" altLang="ja-JP" sz="2400" dirty="0"/>
          </a:p>
          <a:p>
            <a:r>
              <a:rPr kumimoji="1" lang="en-US" altLang="ja-JP" sz="2400" dirty="0"/>
              <a:t>AI</a:t>
            </a:r>
            <a:r>
              <a:rPr kumimoji="1" lang="ja-JP" altLang="en-US" sz="2400" dirty="0"/>
              <a:t> </a:t>
            </a:r>
            <a:r>
              <a:rPr kumimoji="1" lang="en-US" altLang="ja-JP" sz="2400" dirty="0"/>
              <a:t>Optimizer</a:t>
            </a:r>
          </a:p>
          <a:p>
            <a:r>
              <a:rPr kumimoji="1" lang="en-US" altLang="ja-JP" sz="2400" dirty="0"/>
              <a:t>AI</a:t>
            </a:r>
            <a:r>
              <a:rPr kumimoji="1" lang="ja-JP" altLang="en-US" sz="2400" dirty="0"/>
              <a:t> </a:t>
            </a:r>
            <a:r>
              <a:rPr kumimoji="1" lang="en-US" altLang="ja-JP" sz="2400" dirty="0"/>
              <a:t>Quantizer</a:t>
            </a:r>
          </a:p>
          <a:p>
            <a:r>
              <a:rPr kumimoji="1" lang="en-US" altLang="ja-JP" sz="2400" dirty="0"/>
              <a:t>AI</a:t>
            </a:r>
            <a:r>
              <a:rPr kumimoji="1" lang="ja-JP" altLang="en-US" sz="2400" dirty="0"/>
              <a:t> </a:t>
            </a:r>
            <a:r>
              <a:rPr lang="en-US" altLang="ja-JP" sz="2400" dirty="0"/>
              <a:t>Compiler</a:t>
            </a:r>
          </a:p>
          <a:p>
            <a:r>
              <a:rPr kumimoji="1" lang="en-US" altLang="ja-JP" sz="2400" dirty="0"/>
              <a:t>Vitis</a:t>
            </a:r>
            <a:r>
              <a:rPr kumimoji="1" lang="ja-JP" altLang="en-US" sz="2400" dirty="0"/>
              <a:t> </a:t>
            </a:r>
            <a:r>
              <a:rPr kumimoji="1" lang="en-US" altLang="ja-JP" sz="2400" dirty="0"/>
              <a:t>AI</a:t>
            </a:r>
            <a:r>
              <a:rPr kumimoji="1" lang="ja-JP" altLang="en-US" sz="2400" dirty="0"/>
              <a:t> </a:t>
            </a:r>
            <a:r>
              <a:rPr lang="ja-JP" altLang="en-US" sz="2400" dirty="0"/>
              <a:t>を用いた</a:t>
            </a:r>
            <a:r>
              <a:rPr lang="en-US" altLang="ja-JP" sz="2400" dirty="0"/>
              <a:t>AI</a:t>
            </a:r>
            <a:r>
              <a:rPr lang="ja-JP" altLang="en-US" sz="2400" dirty="0"/>
              <a:t> 推論の実装</a:t>
            </a:r>
            <a:endParaRPr lang="en-US" altLang="ja-JP" sz="2400" dirty="0"/>
          </a:p>
          <a:p>
            <a:r>
              <a:rPr lang="ja-JP" altLang="en-US" sz="2400" dirty="0"/>
              <a:t>より規模の大きい</a:t>
            </a:r>
            <a:r>
              <a:rPr lang="en-US" altLang="ja-JP" sz="2400" dirty="0"/>
              <a:t>Model</a:t>
            </a:r>
            <a:r>
              <a:rPr lang="ja-JP" altLang="en-US" sz="2400" dirty="0"/>
              <a:t>の変換</a:t>
            </a:r>
            <a:endParaRPr lang="en-US" altLang="ja-JP" sz="2400" dirty="0"/>
          </a:p>
          <a:p>
            <a:r>
              <a:rPr kumimoji="1" lang="ja-JP" altLang="en-US" sz="2400" dirty="0"/>
              <a:t>まとめ</a:t>
            </a:r>
          </a:p>
        </p:txBody>
      </p:sp>
      <p:sp>
        <p:nvSpPr>
          <p:cNvPr id="4" name="スライド番号プレースホルダー 3">
            <a:extLst>
              <a:ext uri="{FF2B5EF4-FFF2-40B4-BE49-F238E27FC236}">
                <a16:creationId xmlns:a16="http://schemas.microsoft.com/office/drawing/2014/main" id="{1A087837-54DF-4F34-AEC6-302C3CEC9FA2}"/>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2</a:t>
            </a:fld>
            <a:endParaRPr kumimoji="1" lang="ja-JP" altLang="en-US" dirty="0">
              <a:solidFill>
                <a:schemeClr val="tx1"/>
              </a:solidFill>
            </a:endParaRPr>
          </a:p>
        </p:txBody>
      </p:sp>
    </p:spTree>
    <p:extLst>
      <p:ext uri="{BB962C8B-B14F-4D97-AF65-F5344CB8AC3E}">
        <p14:creationId xmlns:p14="http://schemas.microsoft.com/office/powerpoint/2010/main" val="241449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lang="ja-JP" altLang="en-US" sz="3600" dirty="0">
                <a:latin typeface="HGPｺﾞｼｯｸE" panose="020B0900000000000000" pitchFamily="50" charset="-128"/>
                <a:ea typeface="HGPｺﾞｼｯｸE" panose="020B0900000000000000" pitchFamily="50" charset="-128"/>
              </a:rPr>
              <a:t>研究背景</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383323"/>
            <a:ext cx="10515600" cy="5109552"/>
          </a:xfrm>
        </p:spPr>
        <p:txBody>
          <a:bodyPr>
            <a:normAutofit/>
          </a:bodyPr>
          <a:lstStyle/>
          <a:p>
            <a:pPr marL="0" indent="0">
              <a:buNone/>
            </a:pPr>
            <a:r>
              <a:rPr lang="ja-JP" altLang="en-US" sz="2400" dirty="0"/>
              <a:t>近年、現場で動作するエッジデバイスに機械学習モデルを実装し、その場で推論処理を行う</a:t>
            </a:r>
            <a:r>
              <a:rPr lang="ja-JP" altLang="en-US" sz="2400" b="1" dirty="0"/>
              <a:t>エッジ </a:t>
            </a:r>
            <a:r>
              <a:rPr lang="en-US" altLang="ja-JP" sz="2400" b="1" dirty="0"/>
              <a:t>AI </a:t>
            </a:r>
            <a:r>
              <a:rPr lang="ja-JP" altLang="en-US" sz="2400" dirty="0"/>
              <a:t>が注目を集めている</a:t>
            </a:r>
            <a:endParaRPr lang="en-US" altLang="ja-JP" sz="2400" dirty="0"/>
          </a:p>
          <a:p>
            <a:pPr marL="0" indent="0">
              <a:buNone/>
            </a:pPr>
            <a:endParaRPr lang="en-US" altLang="ja-JP" sz="2400" dirty="0"/>
          </a:p>
        </p:txBody>
      </p:sp>
      <p:sp>
        <p:nvSpPr>
          <p:cNvPr id="4" name="スライド番号プレースホルダー 3">
            <a:extLst>
              <a:ext uri="{FF2B5EF4-FFF2-40B4-BE49-F238E27FC236}">
                <a16:creationId xmlns:a16="http://schemas.microsoft.com/office/drawing/2014/main" id="{193A0AC8-DF89-4A48-9F73-D804376A7CC0}"/>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3</a:t>
            </a:fld>
            <a:endParaRPr kumimoji="1" lang="ja-JP" altLang="en-US" dirty="0">
              <a:solidFill>
                <a:schemeClr val="tx1"/>
              </a:solidFill>
            </a:endParaRPr>
          </a:p>
        </p:txBody>
      </p:sp>
      <p:pic>
        <p:nvPicPr>
          <p:cNvPr id="7" name="図 6">
            <a:extLst>
              <a:ext uri="{FF2B5EF4-FFF2-40B4-BE49-F238E27FC236}">
                <a16:creationId xmlns:a16="http://schemas.microsoft.com/office/drawing/2014/main" id="{DE61B0CB-5AC2-4515-A189-E76BAE7E1F21}"/>
              </a:ext>
            </a:extLst>
          </p:cNvPr>
          <p:cNvPicPr>
            <a:picLocks noChangeAspect="1"/>
          </p:cNvPicPr>
          <p:nvPr/>
        </p:nvPicPr>
        <p:blipFill>
          <a:blip r:embed="rId3"/>
          <a:stretch>
            <a:fillRect/>
          </a:stretch>
        </p:blipFill>
        <p:spPr>
          <a:xfrm>
            <a:off x="6679461" y="2444807"/>
            <a:ext cx="5060942" cy="4182503"/>
          </a:xfrm>
          <a:prstGeom prst="rect">
            <a:avLst/>
          </a:prstGeom>
        </p:spPr>
      </p:pic>
      <p:grpSp>
        <p:nvGrpSpPr>
          <p:cNvPr id="13" name="グループ化 12">
            <a:extLst>
              <a:ext uri="{FF2B5EF4-FFF2-40B4-BE49-F238E27FC236}">
                <a16:creationId xmlns:a16="http://schemas.microsoft.com/office/drawing/2014/main" id="{FCB53F41-F81B-45E8-8CCE-78BB9FD5BE7B}"/>
              </a:ext>
            </a:extLst>
          </p:cNvPr>
          <p:cNvGrpSpPr/>
          <p:nvPr/>
        </p:nvGrpSpPr>
        <p:grpSpPr>
          <a:xfrm>
            <a:off x="2594811" y="3771976"/>
            <a:ext cx="2744749" cy="2634539"/>
            <a:chOff x="2577766" y="2959613"/>
            <a:chExt cx="2744749" cy="2634539"/>
          </a:xfrm>
        </p:grpSpPr>
        <p:sp>
          <p:nvSpPr>
            <p:cNvPr id="5" name="四角形: 角を丸くする 4">
              <a:extLst>
                <a:ext uri="{FF2B5EF4-FFF2-40B4-BE49-F238E27FC236}">
                  <a16:creationId xmlns:a16="http://schemas.microsoft.com/office/drawing/2014/main" id="{58542598-F3F3-4012-BDB8-7A7ECCA2655F}"/>
                </a:ext>
              </a:extLst>
            </p:cNvPr>
            <p:cNvSpPr/>
            <p:nvPr/>
          </p:nvSpPr>
          <p:spPr>
            <a:xfrm>
              <a:off x="2577766" y="3898231"/>
              <a:ext cx="2249906" cy="1191126"/>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エッジデバイス</a:t>
              </a:r>
            </a:p>
          </p:txBody>
        </p:sp>
        <p:sp>
          <p:nvSpPr>
            <p:cNvPr id="6" name="正方形/長方形 5">
              <a:extLst>
                <a:ext uri="{FF2B5EF4-FFF2-40B4-BE49-F238E27FC236}">
                  <a16:creationId xmlns:a16="http://schemas.microsoft.com/office/drawing/2014/main" id="{67747026-F07F-4314-BB7C-93D952B3F79C}"/>
                </a:ext>
              </a:extLst>
            </p:cNvPr>
            <p:cNvSpPr/>
            <p:nvPr/>
          </p:nvSpPr>
          <p:spPr>
            <a:xfrm>
              <a:off x="2869532" y="4102769"/>
              <a:ext cx="1666374" cy="391026"/>
            </a:xfrm>
            <a:prstGeom prst="rect">
              <a:avLst/>
            </a:prstGeom>
            <a:solidFill>
              <a:schemeClr val="accent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機械学習モデル</a:t>
              </a:r>
            </a:p>
          </p:txBody>
        </p:sp>
        <p:sp>
          <p:nvSpPr>
            <p:cNvPr id="9" name="吹き出し: 円形 8">
              <a:extLst>
                <a:ext uri="{FF2B5EF4-FFF2-40B4-BE49-F238E27FC236}">
                  <a16:creationId xmlns:a16="http://schemas.microsoft.com/office/drawing/2014/main" id="{2FBE4638-3450-4EDE-9510-DFD0C2651A5B}"/>
                </a:ext>
              </a:extLst>
            </p:cNvPr>
            <p:cNvSpPr/>
            <p:nvPr/>
          </p:nvSpPr>
          <p:spPr>
            <a:xfrm>
              <a:off x="4023105" y="2959613"/>
              <a:ext cx="1299410" cy="686109"/>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推論</a:t>
              </a:r>
            </a:p>
          </p:txBody>
        </p:sp>
        <p:sp>
          <p:nvSpPr>
            <p:cNvPr id="10" name="テキスト ボックス 9">
              <a:extLst>
                <a:ext uri="{FF2B5EF4-FFF2-40B4-BE49-F238E27FC236}">
                  <a16:creationId xmlns:a16="http://schemas.microsoft.com/office/drawing/2014/main" id="{4BC43AFB-BF05-4ABB-89FB-CF8F34824023}"/>
                </a:ext>
              </a:extLst>
            </p:cNvPr>
            <p:cNvSpPr txBox="1"/>
            <p:nvPr/>
          </p:nvSpPr>
          <p:spPr>
            <a:xfrm>
              <a:off x="3155934" y="5224820"/>
              <a:ext cx="1109599" cy="369332"/>
            </a:xfrm>
            <a:prstGeom prst="rect">
              <a:avLst/>
            </a:prstGeom>
            <a:noFill/>
          </p:spPr>
          <p:txBody>
            <a:bodyPr wrap="none" rtlCol="0">
              <a:spAutoFit/>
            </a:bodyPr>
            <a:lstStyle/>
            <a:p>
              <a:r>
                <a:rPr kumimoji="1" lang="ja-JP" altLang="en-US" b="1" dirty="0"/>
                <a:t>エッジ</a:t>
              </a:r>
              <a:r>
                <a:rPr kumimoji="1" lang="en-US" altLang="ja-JP" b="1" dirty="0"/>
                <a:t>AI</a:t>
              </a:r>
              <a:endParaRPr kumimoji="1" lang="ja-JP" altLang="en-US" b="1" dirty="0"/>
            </a:p>
          </p:txBody>
        </p:sp>
      </p:grpSp>
      <p:sp>
        <p:nvSpPr>
          <p:cNvPr id="11" name="吹き出し: 四角形 10">
            <a:extLst>
              <a:ext uri="{FF2B5EF4-FFF2-40B4-BE49-F238E27FC236}">
                <a16:creationId xmlns:a16="http://schemas.microsoft.com/office/drawing/2014/main" id="{AF19CED0-C472-4954-AC29-7CB0DAF3C586}"/>
              </a:ext>
            </a:extLst>
          </p:cNvPr>
          <p:cNvSpPr/>
          <p:nvPr/>
        </p:nvSpPr>
        <p:spPr>
          <a:xfrm>
            <a:off x="427782" y="4536059"/>
            <a:ext cx="1756611" cy="938618"/>
          </a:xfrm>
          <a:prstGeom prst="wedgeRectCallout">
            <a:avLst>
              <a:gd name="adj1" fmla="val 70122"/>
              <a:gd name="adj2" fmla="val 20199"/>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ハードウェアリソース</a:t>
            </a:r>
            <a:endParaRPr kumimoji="1" lang="en-US" altLang="ja-JP" b="1" dirty="0">
              <a:solidFill>
                <a:schemeClr val="tx1"/>
              </a:solidFill>
            </a:endParaRPr>
          </a:p>
          <a:p>
            <a:pPr algn="ctr"/>
            <a:r>
              <a:rPr kumimoji="1" lang="ja-JP" altLang="en-US" b="1" dirty="0">
                <a:solidFill>
                  <a:schemeClr val="tx1"/>
                </a:solidFill>
              </a:rPr>
              <a:t>が少ない</a:t>
            </a:r>
          </a:p>
        </p:txBody>
      </p:sp>
      <p:sp>
        <p:nvSpPr>
          <p:cNvPr id="14" name="吹き出し: 四角形 13">
            <a:extLst>
              <a:ext uri="{FF2B5EF4-FFF2-40B4-BE49-F238E27FC236}">
                <a16:creationId xmlns:a16="http://schemas.microsoft.com/office/drawing/2014/main" id="{45A15A58-2682-49B4-BD33-BB266D61A078}"/>
              </a:ext>
            </a:extLst>
          </p:cNvPr>
          <p:cNvSpPr/>
          <p:nvPr/>
        </p:nvSpPr>
        <p:spPr>
          <a:xfrm>
            <a:off x="1513033" y="3380952"/>
            <a:ext cx="2042236" cy="938618"/>
          </a:xfrm>
          <a:prstGeom prst="wedgeRectCallout">
            <a:avLst>
              <a:gd name="adj1" fmla="val 67713"/>
              <a:gd name="adj2" fmla="val 29172"/>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実行できる処理に</a:t>
            </a:r>
            <a:endParaRPr kumimoji="1" lang="en-US" altLang="ja-JP" b="1" dirty="0">
              <a:solidFill>
                <a:schemeClr val="tx1"/>
              </a:solidFill>
            </a:endParaRPr>
          </a:p>
          <a:p>
            <a:pPr algn="ctr"/>
            <a:r>
              <a:rPr kumimoji="1" lang="ja-JP" altLang="en-US" b="1" dirty="0">
                <a:solidFill>
                  <a:schemeClr val="tx1"/>
                </a:solidFill>
              </a:rPr>
              <a:t>限界がある</a:t>
            </a:r>
          </a:p>
        </p:txBody>
      </p:sp>
    </p:spTree>
    <p:extLst>
      <p:ext uri="{BB962C8B-B14F-4D97-AF65-F5344CB8AC3E}">
        <p14:creationId xmlns:p14="http://schemas.microsoft.com/office/powerpoint/2010/main" val="19774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4CE28A8F-18FB-42EA-A012-CEE0E6340B73}"/>
              </a:ext>
            </a:extLst>
          </p:cNvPr>
          <p:cNvSpPr/>
          <p:nvPr/>
        </p:nvSpPr>
        <p:spPr>
          <a:xfrm>
            <a:off x="1419727" y="2803358"/>
            <a:ext cx="4343400" cy="36895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Vitis</a:t>
            </a:r>
            <a:r>
              <a:rPr kumimoji="1" lang="ja-JP" altLang="en-US" sz="2400" b="1" dirty="0">
                <a:solidFill>
                  <a:schemeClr val="tx1"/>
                </a:solidFill>
              </a:rPr>
              <a:t> </a:t>
            </a:r>
            <a:r>
              <a:rPr kumimoji="1" lang="en-US" altLang="ja-JP" sz="2400" b="1" dirty="0">
                <a:solidFill>
                  <a:schemeClr val="tx1"/>
                </a:solidFill>
              </a:rPr>
              <a:t>AI</a:t>
            </a:r>
            <a:r>
              <a:rPr kumimoji="1" lang="ja-JP" altLang="en-US" sz="2400" b="1" dirty="0">
                <a:solidFill>
                  <a:schemeClr val="tx1"/>
                </a:solidFill>
              </a:rPr>
              <a:t>を用いて実装</a:t>
            </a:r>
            <a:endParaRPr kumimoji="1" lang="en-US" altLang="ja-JP" sz="2400" b="1" dirty="0">
              <a:solidFill>
                <a:schemeClr val="tx1"/>
              </a:solidFill>
            </a:endParaRPr>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lang="ja-JP" altLang="en-US" sz="3600" dirty="0">
                <a:latin typeface="HGPｺﾞｼｯｸE" panose="020B0900000000000000" pitchFamily="50" charset="-128"/>
                <a:ea typeface="HGPｺﾞｼｯｸE" panose="020B0900000000000000" pitchFamily="50" charset="-128"/>
              </a:rPr>
              <a:t>研究背景</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383323"/>
            <a:ext cx="10515600" cy="5109552"/>
          </a:xfrm>
        </p:spPr>
        <p:txBody>
          <a:bodyPr>
            <a:normAutofit/>
          </a:bodyPr>
          <a:lstStyle/>
          <a:p>
            <a:pPr marL="0" indent="0">
              <a:buNone/>
            </a:pPr>
            <a:r>
              <a:rPr lang="ja-JP" altLang="en-US" sz="2400" dirty="0"/>
              <a:t>近年、現場で動作するエッジデバイスに機械学習モデルを実装し、その場で推論処理を行う</a:t>
            </a:r>
            <a:r>
              <a:rPr lang="ja-JP" altLang="en-US" sz="2400" b="1" dirty="0"/>
              <a:t>エッジ </a:t>
            </a:r>
            <a:r>
              <a:rPr lang="en-US" altLang="ja-JP" sz="2400" b="1" dirty="0"/>
              <a:t>AI </a:t>
            </a:r>
            <a:r>
              <a:rPr lang="ja-JP" altLang="en-US" sz="2400" dirty="0"/>
              <a:t>が注目を集めている</a:t>
            </a:r>
            <a:endParaRPr lang="en-US" altLang="ja-JP" sz="24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2400" dirty="0"/>
          </a:p>
        </p:txBody>
      </p:sp>
      <p:sp>
        <p:nvSpPr>
          <p:cNvPr id="4" name="スライド番号プレースホルダー 3">
            <a:extLst>
              <a:ext uri="{FF2B5EF4-FFF2-40B4-BE49-F238E27FC236}">
                <a16:creationId xmlns:a16="http://schemas.microsoft.com/office/drawing/2014/main" id="{193A0AC8-DF89-4A48-9F73-D804376A7CC0}"/>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4</a:t>
            </a:fld>
            <a:endParaRPr kumimoji="1" lang="ja-JP" altLang="en-US" dirty="0">
              <a:solidFill>
                <a:schemeClr val="tx1"/>
              </a:solidFill>
            </a:endParaRPr>
          </a:p>
        </p:txBody>
      </p:sp>
      <p:pic>
        <p:nvPicPr>
          <p:cNvPr id="7" name="図 6">
            <a:extLst>
              <a:ext uri="{FF2B5EF4-FFF2-40B4-BE49-F238E27FC236}">
                <a16:creationId xmlns:a16="http://schemas.microsoft.com/office/drawing/2014/main" id="{DE61B0CB-5AC2-4515-A189-E76BAE7E1F21}"/>
              </a:ext>
            </a:extLst>
          </p:cNvPr>
          <p:cNvPicPr>
            <a:picLocks noChangeAspect="1"/>
          </p:cNvPicPr>
          <p:nvPr/>
        </p:nvPicPr>
        <p:blipFill>
          <a:blip r:embed="rId3"/>
          <a:stretch>
            <a:fillRect/>
          </a:stretch>
        </p:blipFill>
        <p:spPr>
          <a:xfrm>
            <a:off x="6685537" y="2424672"/>
            <a:ext cx="5060942" cy="4182503"/>
          </a:xfrm>
          <a:prstGeom prst="rect">
            <a:avLst/>
          </a:prstGeom>
        </p:spPr>
      </p:pic>
      <p:grpSp>
        <p:nvGrpSpPr>
          <p:cNvPr id="13" name="グループ化 12">
            <a:extLst>
              <a:ext uri="{FF2B5EF4-FFF2-40B4-BE49-F238E27FC236}">
                <a16:creationId xmlns:a16="http://schemas.microsoft.com/office/drawing/2014/main" id="{FCB53F41-F81B-45E8-8CCE-78BB9FD5BE7B}"/>
              </a:ext>
            </a:extLst>
          </p:cNvPr>
          <p:cNvGrpSpPr/>
          <p:nvPr/>
        </p:nvGrpSpPr>
        <p:grpSpPr>
          <a:xfrm>
            <a:off x="2594811" y="3771976"/>
            <a:ext cx="2744749" cy="2634539"/>
            <a:chOff x="2577766" y="2959613"/>
            <a:chExt cx="2744749" cy="2634539"/>
          </a:xfrm>
        </p:grpSpPr>
        <p:sp>
          <p:nvSpPr>
            <p:cNvPr id="5" name="四角形: 角を丸くする 4">
              <a:extLst>
                <a:ext uri="{FF2B5EF4-FFF2-40B4-BE49-F238E27FC236}">
                  <a16:creationId xmlns:a16="http://schemas.microsoft.com/office/drawing/2014/main" id="{58542598-F3F3-4012-BDB8-7A7ECCA2655F}"/>
                </a:ext>
              </a:extLst>
            </p:cNvPr>
            <p:cNvSpPr/>
            <p:nvPr/>
          </p:nvSpPr>
          <p:spPr>
            <a:xfrm>
              <a:off x="2577766" y="3898231"/>
              <a:ext cx="2249906" cy="1191126"/>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エッジデバイス</a:t>
              </a:r>
            </a:p>
          </p:txBody>
        </p:sp>
        <p:sp>
          <p:nvSpPr>
            <p:cNvPr id="6" name="正方形/長方形 5">
              <a:extLst>
                <a:ext uri="{FF2B5EF4-FFF2-40B4-BE49-F238E27FC236}">
                  <a16:creationId xmlns:a16="http://schemas.microsoft.com/office/drawing/2014/main" id="{67747026-F07F-4314-BB7C-93D952B3F79C}"/>
                </a:ext>
              </a:extLst>
            </p:cNvPr>
            <p:cNvSpPr/>
            <p:nvPr/>
          </p:nvSpPr>
          <p:spPr>
            <a:xfrm>
              <a:off x="2869532" y="4102769"/>
              <a:ext cx="1666374" cy="391026"/>
            </a:xfrm>
            <a:prstGeom prst="rect">
              <a:avLst/>
            </a:prstGeom>
            <a:solidFill>
              <a:schemeClr val="accent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機械学習モデル</a:t>
              </a:r>
            </a:p>
          </p:txBody>
        </p:sp>
        <p:sp>
          <p:nvSpPr>
            <p:cNvPr id="9" name="吹き出し: 円形 8">
              <a:extLst>
                <a:ext uri="{FF2B5EF4-FFF2-40B4-BE49-F238E27FC236}">
                  <a16:creationId xmlns:a16="http://schemas.microsoft.com/office/drawing/2014/main" id="{2FBE4638-3450-4EDE-9510-DFD0C2651A5B}"/>
                </a:ext>
              </a:extLst>
            </p:cNvPr>
            <p:cNvSpPr/>
            <p:nvPr/>
          </p:nvSpPr>
          <p:spPr>
            <a:xfrm>
              <a:off x="4023105" y="2959613"/>
              <a:ext cx="1299410" cy="686109"/>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推論</a:t>
              </a:r>
            </a:p>
          </p:txBody>
        </p:sp>
        <p:sp>
          <p:nvSpPr>
            <p:cNvPr id="10" name="テキスト ボックス 9">
              <a:extLst>
                <a:ext uri="{FF2B5EF4-FFF2-40B4-BE49-F238E27FC236}">
                  <a16:creationId xmlns:a16="http://schemas.microsoft.com/office/drawing/2014/main" id="{4BC43AFB-BF05-4ABB-89FB-CF8F34824023}"/>
                </a:ext>
              </a:extLst>
            </p:cNvPr>
            <p:cNvSpPr txBox="1"/>
            <p:nvPr/>
          </p:nvSpPr>
          <p:spPr>
            <a:xfrm>
              <a:off x="3155934" y="5224820"/>
              <a:ext cx="1109599" cy="369332"/>
            </a:xfrm>
            <a:prstGeom prst="rect">
              <a:avLst/>
            </a:prstGeom>
            <a:noFill/>
          </p:spPr>
          <p:txBody>
            <a:bodyPr wrap="none" rtlCol="0">
              <a:spAutoFit/>
            </a:bodyPr>
            <a:lstStyle/>
            <a:p>
              <a:r>
                <a:rPr kumimoji="1" lang="ja-JP" altLang="en-US" b="1" dirty="0"/>
                <a:t>エッジ</a:t>
              </a:r>
              <a:r>
                <a:rPr kumimoji="1" lang="en-US" altLang="ja-JP" b="1" dirty="0"/>
                <a:t>AI</a:t>
              </a:r>
              <a:endParaRPr kumimoji="1" lang="ja-JP" altLang="en-US" b="1" dirty="0"/>
            </a:p>
          </p:txBody>
        </p:sp>
      </p:grpSp>
      <p:sp>
        <p:nvSpPr>
          <p:cNvPr id="8" name="吹き出し: 四角形 7">
            <a:extLst>
              <a:ext uri="{FF2B5EF4-FFF2-40B4-BE49-F238E27FC236}">
                <a16:creationId xmlns:a16="http://schemas.microsoft.com/office/drawing/2014/main" id="{CF9CAD7A-1353-441D-9CF2-6259ADF0B62C}"/>
              </a:ext>
            </a:extLst>
          </p:cNvPr>
          <p:cNvSpPr/>
          <p:nvPr/>
        </p:nvSpPr>
        <p:spPr>
          <a:xfrm>
            <a:off x="838200" y="3561576"/>
            <a:ext cx="2334779" cy="1022763"/>
          </a:xfrm>
          <a:prstGeom prst="wedgeRectCallout">
            <a:avLst>
              <a:gd name="adj1" fmla="val 41521"/>
              <a:gd name="adj2" fmla="val 810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モデル圧縮による</a:t>
            </a:r>
            <a:endParaRPr kumimoji="1" lang="en-US" altLang="ja-JP" sz="2000" b="1" dirty="0">
              <a:solidFill>
                <a:schemeClr val="tx1"/>
              </a:solidFill>
            </a:endParaRPr>
          </a:p>
          <a:p>
            <a:pPr algn="ctr"/>
            <a:r>
              <a:rPr kumimoji="1" lang="ja-JP" altLang="en-US" sz="2000" b="1" dirty="0">
                <a:solidFill>
                  <a:schemeClr val="tx1"/>
                </a:solidFill>
              </a:rPr>
              <a:t>軽量化</a:t>
            </a:r>
          </a:p>
        </p:txBody>
      </p:sp>
    </p:spTree>
    <p:extLst>
      <p:ext uri="{BB962C8B-B14F-4D97-AF65-F5344CB8AC3E}">
        <p14:creationId xmlns:p14="http://schemas.microsoft.com/office/powerpoint/2010/main" val="12309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419016"/>
            <a:ext cx="10515600" cy="838033"/>
          </a:xfrm>
        </p:spPr>
        <p:txBody>
          <a:bodyPr>
            <a:normAutofit/>
          </a:bodyPr>
          <a:lstStyle/>
          <a:p>
            <a:r>
              <a:rPr lang="ja-JP" altLang="en-US" sz="3600" dirty="0">
                <a:latin typeface="HGPｺﾞｼｯｸE" panose="020B0900000000000000" pitchFamily="50" charset="-128"/>
                <a:ea typeface="HGPｺﾞｼｯｸE" panose="020B0900000000000000" pitchFamily="50" charset="-128"/>
              </a:rPr>
              <a:t>研究の目的</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199" y="1693333"/>
            <a:ext cx="10145890" cy="4483629"/>
          </a:xfrm>
        </p:spPr>
        <p:txBody>
          <a:bodyPr>
            <a:normAutofit/>
          </a:bodyPr>
          <a:lstStyle/>
          <a:p>
            <a:pPr marL="0" indent="0">
              <a:buNone/>
            </a:pPr>
            <a:r>
              <a:rPr kumimoji="1" lang="en-US" altLang="ja-JP" dirty="0"/>
              <a:t>Vitis AI </a:t>
            </a:r>
            <a:r>
              <a:rPr kumimoji="1" lang="ja-JP" altLang="en-US" dirty="0"/>
              <a:t>のハードウェアコンパイラを用いて</a:t>
            </a:r>
            <a:r>
              <a:rPr kumimoji="1" lang="en-US" altLang="ja-JP" dirty="0"/>
              <a:t>FPGA</a:t>
            </a:r>
            <a:r>
              <a:rPr kumimoji="1" lang="ja-JP" altLang="en-US" dirty="0"/>
              <a:t>に機械学習モデルを実装し、性能評価を行う</a:t>
            </a:r>
            <a:endParaRPr kumimoji="1" lang="en-US" altLang="ja-JP" dirty="0"/>
          </a:p>
          <a:p>
            <a:pPr marL="0" indent="0">
              <a:buNone/>
            </a:pPr>
            <a:endParaRPr kumimoji="1" lang="en-US" altLang="ja-JP" dirty="0"/>
          </a:p>
          <a:p>
            <a:pPr marL="0" indent="0">
              <a:buNone/>
            </a:pPr>
            <a:r>
              <a:rPr kumimoji="1" lang="ja-JP" altLang="en-US" dirty="0"/>
              <a:t>機械学習モデルのモデル圧縮技術の評価を行う</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B2D0FBA8-0157-4EB9-B90E-D94BA84D8CD3}"/>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5</a:t>
            </a:fld>
            <a:endParaRPr kumimoji="1" lang="ja-JP" altLang="en-US" dirty="0">
              <a:solidFill>
                <a:schemeClr val="tx1"/>
              </a:solidFill>
            </a:endParaRPr>
          </a:p>
        </p:txBody>
      </p:sp>
    </p:spTree>
    <p:extLst>
      <p:ext uri="{BB962C8B-B14F-4D97-AF65-F5344CB8AC3E}">
        <p14:creationId xmlns:p14="http://schemas.microsoft.com/office/powerpoint/2010/main" val="240816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グループ化 61">
            <a:extLst>
              <a:ext uri="{FF2B5EF4-FFF2-40B4-BE49-F238E27FC236}">
                <a16:creationId xmlns:a16="http://schemas.microsoft.com/office/drawing/2014/main" id="{AEA619F0-F462-49AF-8AAE-CCDBB865407E}"/>
              </a:ext>
            </a:extLst>
          </p:cNvPr>
          <p:cNvGrpSpPr/>
          <p:nvPr/>
        </p:nvGrpSpPr>
        <p:grpSpPr>
          <a:xfrm>
            <a:off x="6585752" y="3957592"/>
            <a:ext cx="4960485" cy="2161177"/>
            <a:chOff x="508000" y="1264356"/>
            <a:chExt cx="2711360" cy="2004184"/>
          </a:xfrm>
          <a:solidFill>
            <a:schemeClr val="bg2">
              <a:lumMod val="90000"/>
            </a:schemeClr>
          </a:solidFill>
        </p:grpSpPr>
        <p:sp>
          <p:nvSpPr>
            <p:cNvPr id="63" name="正方形/長方形 62">
              <a:extLst>
                <a:ext uri="{FF2B5EF4-FFF2-40B4-BE49-F238E27FC236}">
                  <a16:creationId xmlns:a16="http://schemas.microsoft.com/office/drawing/2014/main" id="{D56339CE-1A02-4AC8-A190-9C25C2F4AD23}"/>
                </a:ext>
              </a:extLst>
            </p:cNvPr>
            <p:cNvSpPr/>
            <p:nvPr/>
          </p:nvSpPr>
          <p:spPr>
            <a:xfrm>
              <a:off x="508000" y="1264356"/>
              <a:ext cx="2711360" cy="200418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2ACE4EA5-F3B9-4CFD-B896-4B9CBB40840C}"/>
                </a:ext>
              </a:extLst>
            </p:cNvPr>
            <p:cNvSpPr txBox="1"/>
            <p:nvPr/>
          </p:nvSpPr>
          <p:spPr>
            <a:xfrm>
              <a:off x="584679" y="2865386"/>
              <a:ext cx="2564087" cy="313961"/>
            </a:xfrm>
            <a:prstGeom prst="rect">
              <a:avLst/>
            </a:prstGeom>
            <a:grpFill/>
          </p:spPr>
          <p:txBody>
            <a:bodyPr wrap="square" rtlCol="0">
              <a:spAutoFit/>
            </a:bodyPr>
            <a:lstStyle/>
            <a:p>
              <a:pPr algn="ctr"/>
              <a:r>
                <a:rPr lang="en-US" altLang="ja-JP" sz="1600" dirty="0"/>
                <a:t>(</a:t>
              </a:r>
              <a:r>
                <a:rPr lang="ja-JP" altLang="en-US" sz="1600" dirty="0"/>
                <a:t>５</a:t>
              </a:r>
              <a:r>
                <a:rPr lang="en-US" altLang="ja-JP" sz="1600" dirty="0"/>
                <a:t>)Vitis</a:t>
              </a:r>
              <a:r>
                <a:rPr lang="ja-JP" altLang="en-US" sz="1600" dirty="0"/>
                <a:t>上で統合</a:t>
              </a:r>
              <a:endParaRPr kumimoji="1" lang="ja-JP" altLang="en-US" sz="1600" dirty="0"/>
            </a:p>
          </p:txBody>
        </p:sp>
      </p:grpSp>
      <p:grpSp>
        <p:nvGrpSpPr>
          <p:cNvPr id="57" name="グループ化 56">
            <a:extLst>
              <a:ext uri="{FF2B5EF4-FFF2-40B4-BE49-F238E27FC236}">
                <a16:creationId xmlns:a16="http://schemas.microsoft.com/office/drawing/2014/main" id="{22114CC3-9252-43F1-B0D5-2B9F40E3D84C}"/>
              </a:ext>
            </a:extLst>
          </p:cNvPr>
          <p:cNvGrpSpPr/>
          <p:nvPr/>
        </p:nvGrpSpPr>
        <p:grpSpPr>
          <a:xfrm>
            <a:off x="6642744" y="891823"/>
            <a:ext cx="4775291" cy="2864125"/>
            <a:chOff x="508000" y="1264356"/>
            <a:chExt cx="2711360" cy="2004184"/>
          </a:xfrm>
          <a:solidFill>
            <a:schemeClr val="bg2">
              <a:lumMod val="90000"/>
            </a:schemeClr>
          </a:solidFill>
        </p:grpSpPr>
        <p:sp>
          <p:nvSpPr>
            <p:cNvPr id="59" name="正方形/長方形 58">
              <a:extLst>
                <a:ext uri="{FF2B5EF4-FFF2-40B4-BE49-F238E27FC236}">
                  <a16:creationId xmlns:a16="http://schemas.microsoft.com/office/drawing/2014/main" id="{8C375127-D6F4-4E0D-8DB2-9F36CFD5198E}"/>
                </a:ext>
              </a:extLst>
            </p:cNvPr>
            <p:cNvSpPr/>
            <p:nvPr/>
          </p:nvSpPr>
          <p:spPr>
            <a:xfrm>
              <a:off x="508000" y="1264356"/>
              <a:ext cx="2711360" cy="200418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3333E158-4BC6-4B5C-9E97-5AEE5CDE1DED}"/>
                </a:ext>
              </a:extLst>
            </p:cNvPr>
            <p:cNvSpPr txBox="1"/>
            <p:nvPr/>
          </p:nvSpPr>
          <p:spPr>
            <a:xfrm>
              <a:off x="584679" y="2865386"/>
              <a:ext cx="2564087" cy="236905"/>
            </a:xfrm>
            <a:prstGeom prst="rect">
              <a:avLst/>
            </a:prstGeom>
            <a:grpFill/>
          </p:spPr>
          <p:txBody>
            <a:bodyPr wrap="square" rtlCol="0">
              <a:spAutoFit/>
            </a:bodyPr>
            <a:lstStyle/>
            <a:p>
              <a:pPr algn="ctr"/>
              <a:r>
                <a:rPr lang="en-US" altLang="ja-JP" sz="1600" dirty="0"/>
                <a:t>(</a:t>
              </a:r>
              <a:r>
                <a:rPr lang="ja-JP" altLang="en-US" sz="1600" dirty="0"/>
                <a:t>３</a:t>
              </a:r>
              <a:r>
                <a:rPr lang="en-US" altLang="ja-JP" sz="1600" dirty="0"/>
                <a:t>)</a:t>
              </a:r>
              <a:r>
                <a:rPr lang="ja-JP" altLang="en-US" sz="1600" dirty="0"/>
                <a:t>ターゲットプラットフォームの作成</a:t>
              </a:r>
              <a:endParaRPr kumimoji="1" lang="ja-JP" altLang="en-US" sz="1600" dirty="0"/>
            </a:p>
          </p:txBody>
        </p:sp>
      </p:grpSp>
      <p:grpSp>
        <p:nvGrpSpPr>
          <p:cNvPr id="53" name="グループ化 52">
            <a:extLst>
              <a:ext uri="{FF2B5EF4-FFF2-40B4-BE49-F238E27FC236}">
                <a16:creationId xmlns:a16="http://schemas.microsoft.com/office/drawing/2014/main" id="{2758B5D2-3957-4C59-91F4-EE7A2B3A6E19}"/>
              </a:ext>
            </a:extLst>
          </p:cNvPr>
          <p:cNvGrpSpPr/>
          <p:nvPr/>
        </p:nvGrpSpPr>
        <p:grpSpPr>
          <a:xfrm>
            <a:off x="3267179" y="1280443"/>
            <a:ext cx="3246831" cy="2004184"/>
            <a:chOff x="508000" y="1264356"/>
            <a:chExt cx="2711360" cy="2004184"/>
          </a:xfrm>
          <a:solidFill>
            <a:schemeClr val="bg2">
              <a:lumMod val="90000"/>
            </a:schemeClr>
          </a:solidFill>
        </p:grpSpPr>
        <p:sp>
          <p:nvSpPr>
            <p:cNvPr id="54" name="正方形/長方形 53">
              <a:extLst>
                <a:ext uri="{FF2B5EF4-FFF2-40B4-BE49-F238E27FC236}">
                  <a16:creationId xmlns:a16="http://schemas.microsoft.com/office/drawing/2014/main" id="{091C3CAD-933A-42AB-BD53-9E04FDE806AA}"/>
                </a:ext>
              </a:extLst>
            </p:cNvPr>
            <p:cNvSpPr/>
            <p:nvPr/>
          </p:nvSpPr>
          <p:spPr>
            <a:xfrm>
              <a:off x="508000" y="1264356"/>
              <a:ext cx="2711360" cy="200418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D20154B7-5E86-4D90-8EC9-EB7A7E803FAE}"/>
                </a:ext>
              </a:extLst>
            </p:cNvPr>
            <p:cNvSpPr txBox="1"/>
            <p:nvPr/>
          </p:nvSpPr>
          <p:spPr>
            <a:xfrm>
              <a:off x="515660" y="1308168"/>
              <a:ext cx="2656432" cy="584775"/>
            </a:xfrm>
            <a:prstGeom prst="rect">
              <a:avLst/>
            </a:prstGeom>
            <a:grpFill/>
          </p:spPr>
          <p:txBody>
            <a:bodyPr wrap="square" rtlCol="0">
              <a:spAutoFit/>
            </a:bodyPr>
            <a:lstStyle/>
            <a:p>
              <a:pPr algn="ctr"/>
              <a:r>
                <a:rPr kumimoji="1" lang="en-US" altLang="ja-JP" sz="1600" dirty="0"/>
                <a:t>(</a:t>
              </a:r>
              <a:r>
                <a:rPr kumimoji="1" lang="ja-JP" altLang="en-US" sz="1600" dirty="0"/>
                <a:t>２</a:t>
              </a:r>
              <a:r>
                <a:rPr kumimoji="1" lang="en-US" altLang="ja-JP" sz="1600" dirty="0"/>
                <a:t>)Linux</a:t>
              </a:r>
              <a:r>
                <a:rPr kumimoji="1" lang="ja-JP" altLang="en-US" sz="1600" dirty="0"/>
                <a:t>ディストリビューションの作成</a:t>
              </a:r>
            </a:p>
          </p:txBody>
        </p:sp>
      </p:grpSp>
      <p:grpSp>
        <p:nvGrpSpPr>
          <p:cNvPr id="28" name="グループ化 27">
            <a:extLst>
              <a:ext uri="{FF2B5EF4-FFF2-40B4-BE49-F238E27FC236}">
                <a16:creationId xmlns:a16="http://schemas.microsoft.com/office/drawing/2014/main" id="{26FACECD-A39F-4CF0-A85F-289B39E9ACB5}"/>
              </a:ext>
            </a:extLst>
          </p:cNvPr>
          <p:cNvGrpSpPr/>
          <p:nvPr/>
        </p:nvGrpSpPr>
        <p:grpSpPr>
          <a:xfrm>
            <a:off x="508000" y="1264356"/>
            <a:ext cx="2711360" cy="2004184"/>
            <a:chOff x="508000" y="1264356"/>
            <a:chExt cx="2711360" cy="2004184"/>
          </a:xfrm>
          <a:solidFill>
            <a:schemeClr val="bg2">
              <a:lumMod val="90000"/>
            </a:schemeClr>
          </a:solidFill>
        </p:grpSpPr>
        <p:sp>
          <p:nvSpPr>
            <p:cNvPr id="20" name="正方形/長方形 19">
              <a:extLst>
                <a:ext uri="{FF2B5EF4-FFF2-40B4-BE49-F238E27FC236}">
                  <a16:creationId xmlns:a16="http://schemas.microsoft.com/office/drawing/2014/main" id="{B49AB173-A8D1-4BB9-9D0E-70F4F09E08B3}"/>
                </a:ext>
              </a:extLst>
            </p:cNvPr>
            <p:cNvSpPr/>
            <p:nvPr/>
          </p:nvSpPr>
          <p:spPr>
            <a:xfrm>
              <a:off x="508000" y="1264356"/>
              <a:ext cx="2711360" cy="200418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22144445-6239-46FE-80FF-720C3D501AF7}"/>
                </a:ext>
              </a:extLst>
            </p:cNvPr>
            <p:cNvSpPr txBox="1"/>
            <p:nvPr/>
          </p:nvSpPr>
          <p:spPr>
            <a:xfrm>
              <a:off x="623921" y="1386542"/>
              <a:ext cx="2568049" cy="369332"/>
            </a:xfrm>
            <a:prstGeom prst="rect">
              <a:avLst/>
            </a:prstGeom>
            <a:grpFill/>
          </p:spPr>
          <p:txBody>
            <a:bodyPr wrap="square" rtlCol="0">
              <a:spAutoFit/>
            </a:bodyPr>
            <a:lstStyle/>
            <a:p>
              <a:r>
                <a:rPr kumimoji="1" lang="en-US" altLang="ja-JP" dirty="0"/>
                <a:t>(</a:t>
              </a:r>
              <a:r>
                <a:rPr kumimoji="1" lang="ja-JP" altLang="en-US" dirty="0"/>
                <a:t>１</a:t>
              </a:r>
              <a:r>
                <a:rPr kumimoji="1" lang="en-US" altLang="ja-JP" dirty="0"/>
                <a:t>)</a:t>
              </a:r>
              <a:r>
                <a:rPr kumimoji="1" lang="ja-JP" altLang="en-US" dirty="0"/>
                <a:t>ハードウェア設計</a:t>
              </a:r>
            </a:p>
          </p:txBody>
        </p:sp>
      </p:grpSp>
      <p:grpSp>
        <p:nvGrpSpPr>
          <p:cNvPr id="15" name="グループ化 14">
            <a:extLst>
              <a:ext uri="{FF2B5EF4-FFF2-40B4-BE49-F238E27FC236}">
                <a16:creationId xmlns:a16="http://schemas.microsoft.com/office/drawing/2014/main" id="{64E3B605-D6FE-49CC-BFBF-3ED279966DB6}"/>
              </a:ext>
            </a:extLst>
          </p:cNvPr>
          <p:cNvGrpSpPr/>
          <p:nvPr/>
        </p:nvGrpSpPr>
        <p:grpSpPr>
          <a:xfrm>
            <a:off x="1868545" y="3385029"/>
            <a:ext cx="4291690" cy="3153592"/>
            <a:chOff x="1868545" y="3385029"/>
            <a:chExt cx="9679988" cy="2701303"/>
          </a:xfrm>
        </p:grpSpPr>
        <p:sp>
          <p:nvSpPr>
            <p:cNvPr id="7" name="正方形/長方形 6">
              <a:extLst>
                <a:ext uri="{FF2B5EF4-FFF2-40B4-BE49-F238E27FC236}">
                  <a16:creationId xmlns:a16="http://schemas.microsoft.com/office/drawing/2014/main" id="{535C4F9F-A93B-47B8-B1B0-BAE95DD14F4A}"/>
                </a:ext>
              </a:extLst>
            </p:cNvPr>
            <p:cNvSpPr/>
            <p:nvPr/>
          </p:nvSpPr>
          <p:spPr>
            <a:xfrm>
              <a:off x="1868545" y="3385029"/>
              <a:ext cx="9679988" cy="2701303"/>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80A82B-0315-406C-A0D7-18D06F2883BA}"/>
                </a:ext>
              </a:extLst>
            </p:cNvPr>
            <p:cNvSpPr txBox="1"/>
            <p:nvPr/>
          </p:nvSpPr>
          <p:spPr>
            <a:xfrm>
              <a:off x="4020714" y="5655897"/>
              <a:ext cx="5143454" cy="316362"/>
            </a:xfrm>
            <a:prstGeom prst="rect">
              <a:avLst/>
            </a:prstGeom>
            <a:noFill/>
          </p:spPr>
          <p:txBody>
            <a:bodyPr wrap="square" rtlCol="0">
              <a:spAutoFit/>
            </a:bodyPr>
            <a:lstStyle/>
            <a:p>
              <a:pPr algn="ctr"/>
              <a:r>
                <a:rPr lang="ja-JP" altLang="en-US" b="1" dirty="0"/>
                <a:t>本研究で主に扱う所</a:t>
              </a:r>
              <a:endParaRPr kumimoji="1" lang="ja-JP" altLang="en-US" b="1" dirty="0"/>
            </a:p>
          </p:txBody>
        </p:sp>
      </p:grpSp>
      <p:sp>
        <p:nvSpPr>
          <p:cNvPr id="3" name="コンテンツ プレースホルダー 2">
            <a:extLst>
              <a:ext uri="{FF2B5EF4-FFF2-40B4-BE49-F238E27FC236}">
                <a16:creationId xmlns:a16="http://schemas.microsoft.com/office/drawing/2014/main" id="{D212D2CC-24F6-42FA-9D41-C681E36B7778}"/>
              </a:ext>
            </a:extLst>
          </p:cNvPr>
          <p:cNvSpPr>
            <a:spLocks noGrp="1"/>
          </p:cNvSpPr>
          <p:nvPr>
            <p:ph idx="1"/>
          </p:nvPr>
        </p:nvSpPr>
        <p:spPr>
          <a:xfrm>
            <a:off x="280737" y="1084218"/>
            <a:ext cx="11630526" cy="5429955"/>
          </a:xfrm>
        </p:spPr>
        <p:txBody>
          <a:bodyPr>
            <a:normAutofit/>
          </a:bodyPr>
          <a:lstStyle/>
          <a:p>
            <a:pPr marL="0" indent="0">
              <a:buNone/>
            </a:pPr>
            <a:endParaRPr lang="en-US" altLang="ja-JP" sz="24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400" dirty="0"/>
          </a:p>
        </p:txBody>
      </p:sp>
      <p:sp>
        <p:nvSpPr>
          <p:cNvPr id="11" name="正方形/長方形 10">
            <a:extLst>
              <a:ext uri="{FF2B5EF4-FFF2-40B4-BE49-F238E27FC236}">
                <a16:creationId xmlns:a16="http://schemas.microsoft.com/office/drawing/2014/main" id="{A1AFE192-286B-4F2D-83B9-63D7188DEB44}"/>
              </a:ext>
            </a:extLst>
          </p:cNvPr>
          <p:cNvSpPr/>
          <p:nvPr/>
        </p:nvSpPr>
        <p:spPr>
          <a:xfrm>
            <a:off x="6904924" y="4334600"/>
            <a:ext cx="125730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Vitis</a:t>
            </a:r>
            <a:endParaRPr kumimoji="1" lang="ja-JP" altLang="en-US" dirty="0"/>
          </a:p>
        </p:txBody>
      </p:sp>
      <p:grpSp>
        <p:nvGrpSpPr>
          <p:cNvPr id="4" name="グループ化 3">
            <a:extLst>
              <a:ext uri="{FF2B5EF4-FFF2-40B4-BE49-F238E27FC236}">
                <a16:creationId xmlns:a16="http://schemas.microsoft.com/office/drawing/2014/main" id="{37756882-8BD1-422F-987F-F9C22B732262}"/>
              </a:ext>
            </a:extLst>
          </p:cNvPr>
          <p:cNvGrpSpPr/>
          <p:nvPr/>
        </p:nvGrpSpPr>
        <p:grpSpPr>
          <a:xfrm>
            <a:off x="611246" y="1104725"/>
            <a:ext cx="10621452" cy="4491157"/>
            <a:chOff x="611246" y="1104725"/>
            <a:chExt cx="10621452" cy="4491157"/>
          </a:xfrm>
        </p:grpSpPr>
        <p:grpSp>
          <p:nvGrpSpPr>
            <p:cNvPr id="91" name="グループ化 90">
              <a:extLst>
                <a:ext uri="{FF2B5EF4-FFF2-40B4-BE49-F238E27FC236}">
                  <a16:creationId xmlns:a16="http://schemas.microsoft.com/office/drawing/2014/main" id="{D3153975-8BDD-42C2-9F37-3B8C7B2EDD3A}"/>
                </a:ext>
              </a:extLst>
            </p:cNvPr>
            <p:cNvGrpSpPr/>
            <p:nvPr/>
          </p:nvGrpSpPr>
          <p:grpSpPr>
            <a:xfrm>
              <a:off x="611246" y="2167294"/>
              <a:ext cx="2441508" cy="914400"/>
              <a:chOff x="611246" y="2167294"/>
              <a:chExt cx="2441508" cy="914400"/>
            </a:xfrm>
          </p:grpSpPr>
          <p:sp>
            <p:nvSpPr>
              <p:cNvPr id="5" name="正方形/長方形 4">
                <a:extLst>
                  <a:ext uri="{FF2B5EF4-FFF2-40B4-BE49-F238E27FC236}">
                    <a16:creationId xmlns:a16="http://schemas.microsoft.com/office/drawing/2014/main" id="{21AFBCFF-CC81-4AAB-AB52-9A3FAE0D45E9}"/>
                  </a:ext>
                </a:extLst>
              </p:cNvPr>
              <p:cNvSpPr/>
              <p:nvPr/>
            </p:nvSpPr>
            <p:spPr>
              <a:xfrm>
                <a:off x="611246" y="2167294"/>
                <a:ext cx="125730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Vivado</a:t>
                </a:r>
                <a:endParaRPr kumimoji="1" lang="ja-JP" altLang="en-US" dirty="0"/>
              </a:p>
            </p:txBody>
          </p:sp>
          <p:sp>
            <p:nvSpPr>
              <p:cNvPr id="12" name="正方形/長方形 11">
                <a:extLst>
                  <a:ext uri="{FF2B5EF4-FFF2-40B4-BE49-F238E27FC236}">
                    <a16:creationId xmlns:a16="http://schemas.microsoft.com/office/drawing/2014/main" id="{5F3398D7-7C4D-45FA-B87C-371D8EDAD7F6}"/>
                  </a:ext>
                </a:extLst>
              </p:cNvPr>
              <p:cNvSpPr/>
              <p:nvPr/>
            </p:nvSpPr>
            <p:spPr>
              <a:xfrm>
                <a:off x="2176454" y="2375863"/>
                <a:ext cx="876300" cy="48436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XSA</a:t>
                </a:r>
                <a:endParaRPr kumimoji="1" lang="ja-JP" altLang="en-US" dirty="0"/>
              </a:p>
            </p:txBody>
          </p:sp>
        </p:grpSp>
        <p:grpSp>
          <p:nvGrpSpPr>
            <p:cNvPr id="92" name="グループ化 91">
              <a:extLst>
                <a:ext uri="{FF2B5EF4-FFF2-40B4-BE49-F238E27FC236}">
                  <a16:creationId xmlns:a16="http://schemas.microsoft.com/office/drawing/2014/main" id="{288D0AD0-4A4D-434F-BAE5-256868B11C96}"/>
                </a:ext>
              </a:extLst>
            </p:cNvPr>
            <p:cNvGrpSpPr/>
            <p:nvPr/>
          </p:nvGrpSpPr>
          <p:grpSpPr>
            <a:xfrm>
              <a:off x="3442732" y="2163587"/>
              <a:ext cx="2717503" cy="1365531"/>
              <a:chOff x="3442732" y="2163587"/>
              <a:chExt cx="2717503" cy="1365531"/>
            </a:xfrm>
          </p:grpSpPr>
          <p:sp>
            <p:nvSpPr>
              <p:cNvPr id="6" name="正方形/長方形 5">
                <a:extLst>
                  <a:ext uri="{FF2B5EF4-FFF2-40B4-BE49-F238E27FC236}">
                    <a16:creationId xmlns:a16="http://schemas.microsoft.com/office/drawing/2014/main" id="{04E68AEA-9F83-4C81-8D2D-073FE28ED97D}"/>
                  </a:ext>
                </a:extLst>
              </p:cNvPr>
              <p:cNvSpPr/>
              <p:nvPr/>
            </p:nvSpPr>
            <p:spPr>
              <a:xfrm>
                <a:off x="3442732" y="2163587"/>
                <a:ext cx="125730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Petalinux</a:t>
                </a:r>
                <a:endParaRPr kumimoji="1" lang="ja-JP" altLang="en-US" dirty="0"/>
              </a:p>
            </p:txBody>
          </p:sp>
          <p:sp>
            <p:nvSpPr>
              <p:cNvPr id="13" name="正方形/長方形 12">
                <a:extLst>
                  <a:ext uri="{FF2B5EF4-FFF2-40B4-BE49-F238E27FC236}">
                    <a16:creationId xmlns:a16="http://schemas.microsoft.com/office/drawing/2014/main" id="{B28771EB-D447-49F5-9E75-014FBF917594}"/>
                  </a:ext>
                </a:extLst>
              </p:cNvPr>
              <p:cNvSpPr/>
              <p:nvPr/>
            </p:nvSpPr>
            <p:spPr>
              <a:xfrm>
                <a:off x="5115377" y="2304183"/>
                <a:ext cx="1044858"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Boot</a:t>
                </a:r>
              </a:p>
              <a:p>
                <a:pPr algn="ctr"/>
                <a:r>
                  <a:rPr kumimoji="1" lang="en-US" altLang="ja-JP" sz="1600" dirty="0"/>
                  <a:t>image</a:t>
                </a:r>
                <a:endParaRPr kumimoji="1" lang="ja-JP" altLang="en-US" dirty="0"/>
              </a:p>
            </p:txBody>
          </p:sp>
          <p:sp>
            <p:nvSpPr>
              <p:cNvPr id="14" name="正方形/長方形 13">
                <a:extLst>
                  <a:ext uri="{FF2B5EF4-FFF2-40B4-BE49-F238E27FC236}">
                    <a16:creationId xmlns:a16="http://schemas.microsoft.com/office/drawing/2014/main" id="{3F9F9FA8-71D6-4612-B73A-A7088B5DB1C5}"/>
                  </a:ext>
                </a:extLst>
              </p:cNvPr>
              <p:cNvSpPr/>
              <p:nvPr/>
            </p:nvSpPr>
            <p:spPr>
              <a:xfrm>
                <a:off x="5115377" y="3074739"/>
                <a:ext cx="1044858" cy="45437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sysroot</a:t>
                </a:r>
                <a:endParaRPr lang="en-US" altLang="ja-JP" sz="1600" dirty="0"/>
              </a:p>
            </p:txBody>
          </p:sp>
        </p:grpSp>
        <p:grpSp>
          <p:nvGrpSpPr>
            <p:cNvPr id="93" name="グループ化 92">
              <a:extLst>
                <a:ext uri="{FF2B5EF4-FFF2-40B4-BE49-F238E27FC236}">
                  <a16:creationId xmlns:a16="http://schemas.microsoft.com/office/drawing/2014/main" id="{F26DBA16-42D1-4CCD-8B2D-511863D504C3}"/>
                </a:ext>
              </a:extLst>
            </p:cNvPr>
            <p:cNvGrpSpPr/>
            <p:nvPr/>
          </p:nvGrpSpPr>
          <p:grpSpPr>
            <a:xfrm>
              <a:off x="6655476" y="1104725"/>
              <a:ext cx="2703580" cy="1973262"/>
              <a:chOff x="6655476" y="1104725"/>
              <a:chExt cx="2703580" cy="1973262"/>
            </a:xfrm>
          </p:grpSpPr>
          <p:sp>
            <p:nvSpPr>
              <p:cNvPr id="10" name="正方形/長方形 9">
                <a:extLst>
                  <a:ext uri="{FF2B5EF4-FFF2-40B4-BE49-F238E27FC236}">
                    <a16:creationId xmlns:a16="http://schemas.microsoft.com/office/drawing/2014/main" id="{42F4FB0D-60D2-4297-BB03-01D3E9A8321F}"/>
                  </a:ext>
                </a:extLst>
              </p:cNvPr>
              <p:cNvSpPr/>
              <p:nvPr/>
            </p:nvSpPr>
            <p:spPr>
              <a:xfrm>
                <a:off x="6655476" y="2163587"/>
                <a:ext cx="125730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Vitis</a:t>
                </a:r>
                <a:endParaRPr kumimoji="1" lang="ja-JP" altLang="en-US" dirty="0"/>
              </a:p>
            </p:txBody>
          </p:sp>
          <p:sp>
            <p:nvSpPr>
              <p:cNvPr id="16" name="正方形/長方形 15">
                <a:extLst>
                  <a:ext uri="{FF2B5EF4-FFF2-40B4-BE49-F238E27FC236}">
                    <a16:creationId xmlns:a16="http://schemas.microsoft.com/office/drawing/2014/main" id="{68478034-93AF-477B-ACE8-55CEC9C05184}"/>
                  </a:ext>
                </a:extLst>
              </p:cNvPr>
              <p:cNvSpPr/>
              <p:nvPr/>
            </p:nvSpPr>
            <p:spPr>
              <a:xfrm>
                <a:off x="7117366" y="1104725"/>
                <a:ext cx="1044858"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DPU</a:t>
                </a:r>
              </a:p>
            </p:txBody>
          </p:sp>
          <p:sp>
            <p:nvSpPr>
              <p:cNvPr id="17" name="正方形/長方形 16">
                <a:extLst>
                  <a:ext uri="{FF2B5EF4-FFF2-40B4-BE49-F238E27FC236}">
                    <a16:creationId xmlns:a16="http://schemas.microsoft.com/office/drawing/2014/main" id="{02530F3B-DABF-41EB-995E-00028C99326A}"/>
                  </a:ext>
                </a:extLst>
              </p:cNvPr>
              <p:cNvSpPr/>
              <p:nvPr/>
            </p:nvSpPr>
            <p:spPr>
              <a:xfrm>
                <a:off x="8314198" y="2311001"/>
                <a:ext cx="1044858"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Platform</a:t>
                </a:r>
              </a:p>
            </p:txBody>
          </p:sp>
        </p:grpSp>
        <p:grpSp>
          <p:nvGrpSpPr>
            <p:cNvPr id="96" name="グループ化 95">
              <a:extLst>
                <a:ext uri="{FF2B5EF4-FFF2-40B4-BE49-F238E27FC236}">
                  <a16:creationId xmlns:a16="http://schemas.microsoft.com/office/drawing/2014/main" id="{F48F575D-3571-4592-8B2B-8C07FF98859E}"/>
                </a:ext>
              </a:extLst>
            </p:cNvPr>
            <p:cNvGrpSpPr/>
            <p:nvPr/>
          </p:nvGrpSpPr>
          <p:grpSpPr>
            <a:xfrm>
              <a:off x="2396360" y="1385807"/>
              <a:ext cx="8836338" cy="4210075"/>
              <a:chOff x="2396360" y="1385807"/>
              <a:chExt cx="8836338" cy="4210075"/>
            </a:xfrm>
          </p:grpSpPr>
          <p:sp>
            <p:nvSpPr>
              <p:cNvPr id="19" name="正方形/長方形 18">
                <a:extLst>
                  <a:ext uri="{FF2B5EF4-FFF2-40B4-BE49-F238E27FC236}">
                    <a16:creationId xmlns:a16="http://schemas.microsoft.com/office/drawing/2014/main" id="{FE963526-DA9E-49BE-8B7D-F1E4F7467729}"/>
                  </a:ext>
                </a:extLst>
              </p:cNvPr>
              <p:cNvSpPr/>
              <p:nvPr/>
            </p:nvSpPr>
            <p:spPr>
              <a:xfrm>
                <a:off x="4271945" y="4052046"/>
                <a:ext cx="1257300"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Application</a:t>
                </a:r>
              </a:p>
            </p:txBody>
          </p:sp>
          <p:grpSp>
            <p:nvGrpSpPr>
              <p:cNvPr id="95" name="グループ化 94">
                <a:extLst>
                  <a:ext uri="{FF2B5EF4-FFF2-40B4-BE49-F238E27FC236}">
                    <a16:creationId xmlns:a16="http://schemas.microsoft.com/office/drawing/2014/main" id="{F82007F8-1624-4BE7-AC59-C72A31C751F1}"/>
                  </a:ext>
                </a:extLst>
              </p:cNvPr>
              <p:cNvGrpSpPr/>
              <p:nvPr/>
            </p:nvGrpSpPr>
            <p:grpSpPr>
              <a:xfrm>
                <a:off x="2396360" y="1385807"/>
                <a:ext cx="8836338" cy="4210075"/>
                <a:chOff x="2396360" y="1385807"/>
                <a:chExt cx="8836338" cy="4210075"/>
              </a:xfrm>
            </p:grpSpPr>
            <p:sp>
              <p:nvSpPr>
                <p:cNvPr id="9" name="正方形/長方形 8">
                  <a:extLst>
                    <a:ext uri="{FF2B5EF4-FFF2-40B4-BE49-F238E27FC236}">
                      <a16:creationId xmlns:a16="http://schemas.microsoft.com/office/drawing/2014/main" id="{6D0DC359-C7DE-4E1D-B0A3-74F4B116C5E1}"/>
                    </a:ext>
                  </a:extLst>
                </p:cNvPr>
                <p:cNvSpPr/>
                <p:nvPr/>
              </p:nvSpPr>
              <p:spPr>
                <a:xfrm>
                  <a:off x="2396360" y="4681482"/>
                  <a:ext cx="125730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Vitis</a:t>
                  </a:r>
                  <a:r>
                    <a:rPr lang="ja-JP" altLang="en-US" dirty="0"/>
                    <a:t> </a:t>
                  </a:r>
                  <a:r>
                    <a:rPr lang="en-US" altLang="ja-JP" dirty="0"/>
                    <a:t>AI</a:t>
                  </a:r>
                  <a:endParaRPr kumimoji="1" lang="ja-JP" altLang="en-US" dirty="0"/>
                </a:p>
              </p:txBody>
            </p:sp>
            <p:sp>
              <p:nvSpPr>
                <p:cNvPr id="18" name="正方形/長方形 17">
                  <a:extLst>
                    <a:ext uri="{FF2B5EF4-FFF2-40B4-BE49-F238E27FC236}">
                      <a16:creationId xmlns:a16="http://schemas.microsoft.com/office/drawing/2014/main" id="{655E1274-DD55-4BC8-9508-3EA91C68D736}"/>
                    </a:ext>
                  </a:extLst>
                </p:cNvPr>
                <p:cNvSpPr/>
                <p:nvPr/>
              </p:nvSpPr>
              <p:spPr>
                <a:xfrm>
                  <a:off x="2496986" y="3490781"/>
                  <a:ext cx="1044858"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model</a:t>
                  </a:r>
                </a:p>
              </p:txBody>
            </p:sp>
            <p:sp>
              <p:nvSpPr>
                <p:cNvPr id="21" name="正方形/長方形 20">
                  <a:extLst>
                    <a:ext uri="{FF2B5EF4-FFF2-40B4-BE49-F238E27FC236}">
                      <a16:creationId xmlns:a16="http://schemas.microsoft.com/office/drawing/2014/main" id="{3D55B7E6-0EDF-4D9E-893C-F7BB34CC49A4}"/>
                    </a:ext>
                  </a:extLst>
                </p:cNvPr>
                <p:cNvSpPr/>
                <p:nvPr/>
              </p:nvSpPr>
              <p:spPr>
                <a:xfrm>
                  <a:off x="4271945" y="4830267"/>
                  <a:ext cx="1257300" cy="61683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dpu_{mode}.elf</a:t>
                  </a:r>
                </a:p>
              </p:txBody>
            </p:sp>
            <p:grpSp>
              <p:nvGrpSpPr>
                <p:cNvPr id="94" name="グループ化 93">
                  <a:extLst>
                    <a:ext uri="{FF2B5EF4-FFF2-40B4-BE49-F238E27FC236}">
                      <a16:creationId xmlns:a16="http://schemas.microsoft.com/office/drawing/2014/main" id="{32E4832A-598E-46C9-90CE-945D26F0FDF3}"/>
                    </a:ext>
                  </a:extLst>
                </p:cNvPr>
                <p:cNvGrpSpPr/>
                <p:nvPr/>
              </p:nvGrpSpPr>
              <p:grpSpPr>
                <a:xfrm>
                  <a:off x="9688648" y="1385807"/>
                  <a:ext cx="1544050" cy="3863193"/>
                  <a:chOff x="9688648" y="1385807"/>
                  <a:chExt cx="1544050" cy="3863193"/>
                </a:xfrm>
              </p:grpSpPr>
              <p:sp>
                <p:nvSpPr>
                  <p:cNvPr id="22" name="正方形/長方形 21">
                    <a:extLst>
                      <a:ext uri="{FF2B5EF4-FFF2-40B4-BE49-F238E27FC236}">
                        <a16:creationId xmlns:a16="http://schemas.microsoft.com/office/drawing/2014/main" id="{9CDE8EFE-9BEC-440D-8D5A-24FFA93764F8}"/>
                      </a:ext>
                    </a:extLst>
                  </p:cNvPr>
                  <p:cNvSpPr/>
                  <p:nvPr/>
                </p:nvSpPr>
                <p:spPr>
                  <a:xfrm>
                    <a:off x="9688649" y="1385807"/>
                    <a:ext cx="1544049" cy="91439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image.ub</a:t>
                    </a:r>
                    <a:endParaRPr lang="en-US" altLang="ja-JP" sz="1600" dirty="0"/>
                  </a:p>
                  <a:p>
                    <a:pPr algn="ctr"/>
                    <a:r>
                      <a:rPr lang="en-US" altLang="ja-JP" sz="1600" dirty="0"/>
                      <a:t>Root Filesystem</a:t>
                    </a:r>
                  </a:p>
                </p:txBody>
              </p:sp>
              <p:sp>
                <p:nvSpPr>
                  <p:cNvPr id="23" name="正方形/長方形 22">
                    <a:extLst>
                      <a:ext uri="{FF2B5EF4-FFF2-40B4-BE49-F238E27FC236}">
                        <a16:creationId xmlns:a16="http://schemas.microsoft.com/office/drawing/2014/main" id="{5ED3FB3E-F956-4FE5-ACB6-43226E6B8365}"/>
                      </a:ext>
                    </a:extLst>
                  </p:cNvPr>
                  <p:cNvSpPr/>
                  <p:nvPr/>
                </p:nvSpPr>
                <p:spPr>
                  <a:xfrm>
                    <a:off x="9688648" y="4334601"/>
                    <a:ext cx="1544049" cy="91439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BOOT.BIN</a:t>
                    </a:r>
                    <a:br>
                      <a:rPr lang="en-US" altLang="ja-JP" sz="1600" dirty="0"/>
                    </a:br>
                    <a:r>
                      <a:rPr lang="en-US" altLang="ja-JP" sz="1600" dirty="0" err="1"/>
                      <a:t>Application.elf</a:t>
                    </a:r>
                    <a:endParaRPr lang="en-US" altLang="ja-JP" sz="1600" dirty="0"/>
                  </a:p>
                </p:txBody>
              </p:sp>
            </p:grpSp>
          </p:grpSp>
        </p:grpSp>
      </p:grpSp>
      <p:cxnSp>
        <p:nvCxnSpPr>
          <p:cNvPr id="25" name="直線矢印コネクタ 24">
            <a:extLst>
              <a:ext uri="{FF2B5EF4-FFF2-40B4-BE49-F238E27FC236}">
                <a16:creationId xmlns:a16="http://schemas.microsoft.com/office/drawing/2014/main" id="{72340D74-7BE1-4FDE-A112-90CDBE09CED1}"/>
              </a:ext>
            </a:extLst>
          </p:cNvPr>
          <p:cNvCxnSpPr>
            <a:cxnSpLocks/>
            <a:stCxn id="5" idx="3"/>
            <a:endCxn id="12" idx="1"/>
          </p:cNvCxnSpPr>
          <p:nvPr/>
        </p:nvCxnSpPr>
        <p:spPr>
          <a:xfrm flipV="1">
            <a:off x="1868546" y="2618045"/>
            <a:ext cx="307908" cy="6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D09C36D9-5810-474C-B334-DEF9A4D485DB}"/>
              </a:ext>
            </a:extLst>
          </p:cNvPr>
          <p:cNvCxnSpPr>
            <a:cxnSpLocks/>
            <a:stCxn id="12" idx="3"/>
            <a:endCxn id="6" idx="1"/>
          </p:cNvCxnSpPr>
          <p:nvPr/>
        </p:nvCxnSpPr>
        <p:spPr>
          <a:xfrm>
            <a:off x="3052754" y="2618045"/>
            <a:ext cx="389978" cy="27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コネクタ: カギ線 37">
            <a:extLst>
              <a:ext uri="{FF2B5EF4-FFF2-40B4-BE49-F238E27FC236}">
                <a16:creationId xmlns:a16="http://schemas.microsoft.com/office/drawing/2014/main" id="{7EF74EE7-6505-49F3-B64D-CD6D18E0A28A}"/>
              </a:ext>
            </a:extLst>
          </p:cNvPr>
          <p:cNvCxnSpPr>
            <a:stCxn id="12" idx="0"/>
            <a:endCxn id="10" idx="0"/>
          </p:cNvCxnSpPr>
          <p:nvPr/>
        </p:nvCxnSpPr>
        <p:spPr>
          <a:xfrm rot="5400000" flipH="1" flipV="1">
            <a:off x="4843227" y="-65036"/>
            <a:ext cx="212276" cy="4669522"/>
          </a:xfrm>
          <a:prstGeom prst="bentConnector3">
            <a:avLst>
              <a:gd name="adj1" fmla="val 171793"/>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C76FFFBC-CEE2-4543-900C-7D8D5661BD28}"/>
              </a:ext>
            </a:extLst>
          </p:cNvPr>
          <p:cNvCxnSpPr>
            <a:cxnSpLocks/>
            <a:stCxn id="6" idx="3"/>
            <a:endCxn id="13" idx="1"/>
          </p:cNvCxnSpPr>
          <p:nvPr/>
        </p:nvCxnSpPr>
        <p:spPr>
          <a:xfrm flipV="1">
            <a:off x="4700032" y="2612598"/>
            <a:ext cx="415345" cy="81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F9EACA85-2938-4161-82F7-E00127FBB524}"/>
              </a:ext>
            </a:extLst>
          </p:cNvPr>
          <p:cNvCxnSpPr>
            <a:cxnSpLocks/>
            <a:stCxn id="6" idx="3"/>
            <a:endCxn id="14" idx="1"/>
          </p:cNvCxnSpPr>
          <p:nvPr/>
        </p:nvCxnSpPr>
        <p:spPr>
          <a:xfrm>
            <a:off x="4700032" y="2620787"/>
            <a:ext cx="415345" cy="681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27DA70B0-EEBA-4D7F-9209-2EF1F3C2DF3A}"/>
              </a:ext>
            </a:extLst>
          </p:cNvPr>
          <p:cNvCxnSpPr>
            <a:cxnSpLocks/>
            <a:stCxn id="13" idx="3"/>
            <a:endCxn id="10" idx="1"/>
          </p:cNvCxnSpPr>
          <p:nvPr/>
        </p:nvCxnSpPr>
        <p:spPr>
          <a:xfrm>
            <a:off x="6160235" y="2612598"/>
            <a:ext cx="495241" cy="81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コネクタ: カギ線 48">
            <a:extLst>
              <a:ext uri="{FF2B5EF4-FFF2-40B4-BE49-F238E27FC236}">
                <a16:creationId xmlns:a16="http://schemas.microsoft.com/office/drawing/2014/main" id="{80661DDF-382B-4527-A767-960B726570E6}"/>
              </a:ext>
            </a:extLst>
          </p:cNvPr>
          <p:cNvCxnSpPr>
            <a:cxnSpLocks/>
            <a:stCxn id="14" idx="3"/>
            <a:endCxn id="11" idx="1"/>
          </p:cNvCxnSpPr>
          <p:nvPr/>
        </p:nvCxnSpPr>
        <p:spPr>
          <a:xfrm>
            <a:off x="6160235" y="3301929"/>
            <a:ext cx="744689" cy="148987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A7D512C1-72C6-4E0B-A4A6-FCE7846E271C}"/>
              </a:ext>
            </a:extLst>
          </p:cNvPr>
          <p:cNvCxnSpPr>
            <a:cxnSpLocks/>
            <a:stCxn id="19" idx="3"/>
            <a:endCxn id="11" idx="1"/>
          </p:cNvCxnSpPr>
          <p:nvPr/>
        </p:nvCxnSpPr>
        <p:spPr>
          <a:xfrm>
            <a:off x="5529245" y="4360461"/>
            <a:ext cx="1375679" cy="431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a:extLst>
              <a:ext uri="{FF2B5EF4-FFF2-40B4-BE49-F238E27FC236}">
                <a16:creationId xmlns:a16="http://schemas.microsoft.com/office/drawing/2014/main" id="{8B865B34-2296-4B21-BB56-6A7704388313}"/>
              </a:ext>
            </a:extLst>
          </p:cNvPr>
          <p:cNvCxnSpPr>
            <a:cxnSpLocks/>
          </p:cNvCxnSpPr>
          <p:nvPr/>
        </p:nvCxnSpPr>
        <p:spPr>
          <a:xfrm flipV="1">
            <a:off x="5529245" y="4825820"/>
            <a:ext cx="1375679" cy="346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EC648D3C-C2D9-4C21-952E-75B365021FE0}"/>
              </a:ext>
            </a:extLst>
          </p:cNvPr>
          <p:cNvCxnSpPr>
            <a:cxnSpLocks/>
            <a:stCxn id="16" idx="2"/>
            <a:endCxn id="10" idx="0"/>
          </p:cNvCxnSpPr>
          <p:nvPr/>
        </p:nvCxnSpPr>
        <p:spPr>
          <a:xfrm flipH="1">
            <a:off x="7284126" y="1721555"/>
            <a:ext cx="355669" cy="442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コネクタ: カギ線 64">
            <a:extLst>
              <a:ext uri="{FF2B5EF4-FFF2-40B4-BE49-F238E27FC236}">
                <a16:creationId xmlns:a16="http://schemas.microsoft.com/office/drawing/2014/main" id="{2D59A9FA-B300-4F7B-B094-CCD2C88949B8}"/>
              </a:ext>
            </a:extLst>
          </p:cNvPr>
          <p:cNvCxnSpPr>
            <a:cxnSpLocks/>
          </p:cNvCxnSpPr>
          <p:nvPr/>
        </p:nvCxnSpPr>
        <p:spPr>
          <a:xfrm rot="5400000" flipH="1" flipV="1">
            <a:off x="6662733" y="-805257"/>
            <a:ext cx="320580" cy="561726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70" name="直線矢印コネクタ 69">
            <a:extLst>
              <a:ext uri="{FF2B5EF4-FFF2-40B4-BE49-F238E27FC236}">
                <a16:creationId xmlns:a16="http://schemas.microsoft.com/office/drawing/2014/main" id="{01E463DA-4FD3-4E64-86AC-C3B88206CF6D}"/>
              </a:ext>
            </a:extLst>
          </p:cNvPr>
          <p:cNvCxnSpPr>
            <a:cxnSpLocks/>
            <a:stCxn id="10" idx="3"/>
            <a:endCxn id="17" idx="1"/>
          </p:cNvCxnSpPr>
          <p:nvPr/>
        </p:nvCxnSpPr>
        <p:spPr>
          <a:xfrm flipV="1">
            <a:off x="7912776" y="2619416"/>
            <a:ext cx="401422" cy="1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直線矢印コネクタ 72">
            <a:extLst>
              <a:ext uri="{FF2B5EF4-FFF2-40B4-BE49-F238E27FC236}">
                <a16:creationId xmlns:a16="http://schemas.microsoft.com/office/drawing/2014/main" id="{72EF9B92-F17F-4361-985B-C5532C9AC744}"/>
              </a:ext>
            </a:extLst>
          </p:cNvPr>
          <p:cNvCxnSpPr>
            <a:cxnSpLocks/>
            <a:stCxn id="17" idx="2"/>
            <a:endCxn id="11" idx="0"/>
          </p:cNvCxnSpPr>
          <p:nvPr/>
        </p:nvCxnSpPr>
        <p:spPr>
          <a:xfrm flipH="1">
            <a:off x="7533574" y="2927831"/>
            <a:ext cx="1303053" cy="14067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直線矢印コネクタ 75">
            <a:extLst>
              <a:ext uri="{FF2B5EF4-FFF2-40B4-BE49-F238E27FC236}">
                <a16:creationId xmlns:a16="http://schemas.microsoft.com/office/drawing/2014/main" id="{EB000CD1-C705-4C03-B2C1-9326341F404F}"/>
              </a:ext>
            </a:extLst>
          </p:cNvPr>
          <p:cNvCxnSpPr>
            <a:cxnSpLocks/>
            <a:stCxn id="9" idx="3"/>
            <a:endCxn id="21" idx="1"/>
          </p:cNvCxnSpPr>
          <p:nvPr/>
        </p:nvCxnSpPr>
        <p:spPr>
          <a:xfrm>
            <a:off x="3653660" y="5138682"/>
            <a:ext cx="6182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0E540A65-D6D4-484E-9562-6BBA960ECF27}"/>
              </a:ext>
            </a:extLst>
          </p:cNvPr>
          <p:cNvCxnSpPr>
            <a:cxnSpLocks/>
            <a:stCxn id="18" idx="2"/>
            <a:endCxn id="9" idx="0"/>
          </p:cNvCxnSpPr>
          <p:nvPr/>
        </p:nvCxnSpPr>
        <p:spPr>
          <a:xfrm>
            <a:off x="3019415" y="4107611"/>
            <a:ext cx="5595" cy="573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31D2C923-0D54-44DB-9A87-DC9D1A59BA73}"/>
              </a:ext>
            </a:extLst>
          </p:cNvPr>
          <p:cNvCxnSpPr>
            <a:cxnSpLocks/>
            <a:stCxn id="11" idx="3"/>
            <a:endCxn id="23" idx="1"/>
          </p:cNvCxnSpPr>
          <p:nvPr/>
        </p:nvCxnSpPr>
        <p:spPr>
          <a:xfrm>
            <a:off x="8162224" y="4791800"/>
            <a:ext cx="152642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478EC46B-7491-418B-AFDC-27E354B6C46F}"/>
              </a:ext>
            </a:extLst>
          </p:cNvPr>
          <p:cNvSpPr txBox="1"/>
          <p:nvPr/>
        </p:nvSpPr>
        <p:spPr>
          <a:xfrm>
            <a:off x="2621357" y="5699038"/>
            <a:ext cx="2672526" cy="369332"/>
          </a:xfrm>
          <a:prstGeom prst="rect">
            <a:avLst/>
          </a:prstGeom>
          <a:noFill/>
        </p:spPr>
        <p:txBody>
          <a:bodyPr wrap="none" rtlCol="0">
            <a:spAutoFit/>
          </a:bodyPr>
          <a:lstStyle/>
          <a:p>
            <a:r>
              <a:rPr kumimoji="1" lang="en-US" altLang="ja-JP" dirty="0"/>
              <a:t>(</a:t>
            </a:r>
            <a:r>
              <a:rPr kumimoji="1" lang="ja-JP" altLang="en-US" dirty="0"/>
              <a:t>４</a:t>
            </a:r>
            <a:r>
              <a:rPr kumimoji="1" lang="en-US" altLang="ja-JP" dirty="0"/>
              <a:t>)</a:t>
            </a:r>
            <a:r>
              <a:rPr kumimoji="1" lang="ja-JP" altLang="en-US" dirty="0"/>
              <a:t>モデルの</a:t>
            </a:r>
            <a:r>
              <a:rPr lang="ja-JP" altLang="en-US" dirty="0"/>
              <a:t>圧縮と変換</a:t>
            </a:r>
            <a:endParaRPr kumimoji="1" lang="ja-JP" altLang="en-US" dirty="0"/>
          </a:p>
        </p:txBody>
      </p:sp>
      <p:sp>
        <p:nvSpPr>
          <p:cNvPr id="61" name="タイトル 1">
            <a:extLst>
              <a:ext uri="{FF2B5EF4-FFF2-40B4-BE49-F238E27FC236}">
                <a16:creationId xmlns:a16="http://schemas.microsoft.com/office/drawing/2014/main" id="{F9525A9F-1E2D-4B68-A56C-17DD079190BB}"/>
              </a:ext>
            </a:extLst>
          </p:cNvPr>
          <p:cNvSpPr txBox="1">
            <a:spLocks/>
          </p:cNvSpPr>
          <p:nvPr/>
        </p:nvSpPr>
        <p:spPr>
          <a:xfrm>
            <a:off x="508000" y="190325"/>
            <a:ext cx="10515600" cy="838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latin typeface="HGPｺﾞｼｯｸE" panose="020B0900000000000000" pitchFamily="50" charset="-128"/>
                <a:ea typeface="HGPｺﾞｼｯｸE" panose="020B0900000000000000" pitchFamily="50" charset="-128"/>
              </a:rPr>
              <a:t>Vitis</a:t>
            </a:r>
            <a:r>
              <a:rPr lang="ja-JP" altLang="en-US" sz="4000" dirty="0">
                <a:latin typeface="HGPｺﾞｼｯｸE" panose="020B0900000000000000" pitchFamily="50" charset="-128"/>
                <a:ea typeface="HGPｺﾞｼｯｸE" panose="020B0900000000000000" pitchFamily="50" charset="-128"/>
              </a:rPr>
              <a:t> </a:t>
            </a:r>
            <a:r>
              <a:rPr lang="en-US" altLang="ja-JP" sz="4000" dirty="0">
                <a:latin typeface="HGPｺﾞｼｯｸE" panose="020B0900000000000000" pitchFamily="50" charset="-128"/>
                <a:ea typeface="HGPｺﾞｼｯｸE" panose="020B0900000000000000" pitchFamily="50" charset="-128"/>
              </a:rPr>
              <a:t>AI</a:t>
            </a:r>
            <a:r>
              <a:rPr lang="ja-JP" altLang="en-US" sz="4000" dirty="0">
                <a:latin typeface="HGPｺﾞｼｯｸE" panose="020B0900000000000000" pitchFamily="50" charset="-128"/>
                <a:ea typeface="HGPｺﾞｼｯｸE" panose="020B0900000000000000" pitchFamily="50" charset="-128"/>
              </a:rPr>
              <a:t> を用いたエッジ</a:t>
            </a:r>
            <a:r>
              <a:rPr lang="en-US" altLang="ja-JP" sz="4000" dirty="0">
                <a:latin typeface="HGPｺﾞｼｯｸE" panose="020B0900000000000000" pitchFamily="50" charset="-128"/>
                <a:ea typeface="HGPｺﾞｼｯｸE" panose="020B0900000000000000" pitchFamily="50" charset="-128"/>
              </a:rPr>
              <a:t>AI</a:t>
            </a:r>
            <a:r>
              <a:rPr lang="ja-JP" altLang="en-US" sz="4000" dirty="0">
                <a:latin typeface="HGPｺﾞｼｯｸE" panose="020B0900000000000000" pitchFamily="50" charset="-128"/>
                <a:ea typeface="HGPｺﾞｼｯｸE" panose="020B0900000000000000" pitchFamily="50" charset="-128"/>
              </a:rPr>
              <a:t> 開発フロー</a:t>
            </a:r>
          </a:p>
        </p:txBody>
      </p:sp>
      <p:sp>
        <p:nvSpPr>
          <p:cNvPr id="27" name="タイトル 26">
            <a:extLst>
              <a:ext uri="{FF2B5EF4-FFF2-40B4-BE49-F238E27FC236}">
                <a16:creationId xmlns:a16="http://schemas.microsoft.com/office/drawing/2014/main" id="{617386E6-0787-4D4B-B2E4-43CE2F6EAC8B}"/>
              </a:ext>
            </a:extLst>
          </p:cNvPr>
          <p:cNvSpPr>
            <a:spLocks noGrp="1"/>
          </p:cNvSpPr>
          <p:nvPr>
            <p:ph type="title"/>
          </p:nvPr>
        </p:nvSpPr>
        <p:spPr>
          <a:xfrm>
            <a:off x="623921" y="-2644059"/>
            <a:ext cx="10515600" cy="1325563"/>
          </a:xfrm>
        </p:spPr>
        <p:txBody>
          <a:bodyPr/>
          <a:lstStyle/>
          <a:p>
            <a:endParaRPr lang="ja-JP" altLang="en-US" dirty="0"/>
          </a:p>
        </p:txBody>
      </p:sp>
      <p:sp>
        <p:nvSpPr>
          <p:cNvPr id="30" name="スライド番号プレースホルダー 29">
            <a:extLst>
              <a:ext uri="{FF2B5EF4-FFF2-40B4-BE49-F238E27FC236}">
                <a16:creationId xmlns:a16="http://schemas.microsoft.com/office/drawing/2014/main" id="{C15340F8-A309-49B9-B5D3-296BE2E05879}"/>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6</a:t>
            </a:fld>
            <a:endParaRPr kumimoji="1" lang="ja-JP" altLang="en-US" dirty="0">
              <a:solidFill>
                <a:schemeClr val="tx1"/>
              </a:solidFill>
            </a:endParaRPr>
          </a:p>
        </p:txBody>
      </p:sp>
    </p:spTree>
    <p:extLst>
      <p:ext uri="{BB962C8B-B14F-4D97-AF65-F5344CB8AC3E}">
        <p14:creationId xmlns:p14="http://schemas.microsoft.com/office/powerpoint/2010/main" val="8035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ABEEA84-3AB4-485B-B3BE-BE2302DEAEA6}"/>
              </a:ext>
            </a:extLst>
          </p:cNvPr>
          <p:cNvPicPr>
            <a:picLocks noChangeAspect="1"/>
          </p:cNvPicPr>
          <p:nvPr/>
        </p:nvPicPr>
        <p:blipFill rotWithShape="1">
          <a:blip r:embed="rId2"/>
          <a:srcRect b="8474"/>
          <a:stretch/>
        </p:blipFill>
        <p:spPr>
          <a:xfrm>
            <a:off x="225261" y="3308377"/>
            <a:ext cx="11741477" cy="2983832"/>
          </a:xfrm>
          <a:prstGeom prst="rect">
            <a:avLst/>
          </a:prstGeom>
        </p:spPr>
      </p:pic>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lang="en-US" altLang="ja-JP" sz="3200" dirty="0">
                <a:latin typeface="HGPｺﾞｼｯｸE" panose="020B0900000000000000" pitchFamily="50" charset="-128"/>
                <a:ea typeface="HGPｺﾞｼｯｸE" panose="020B0900000000000000" pitchFamily="50" charset="-128"/>
              </a:rPr>
              <a:t>Vitis</a:t>
            </a:r>
            <a:r>
              <a:rPr lang="ja-JP" altLang="en-US" sz="3200" dirty="0">
                <a:latin typeface="HGPｺﾞｼｯｸE" panose="020B0900000000000000" pitchFamily="50" charset="-128"/>
                <a:ea typeface="HGPｺﾞｼｯｸE" panose="020B0900000000000000" pitchFamily="50" charset="-128"/>
              </a:rPr>
              <a:t> </a:t>
            </a:r>
            <a:r>
              <a:rPr lang="en-US" altLang="ja-JP" sz="3200" dirty="0">
                <a:latin typeface="HGPｺﾞｼｯｸE" panose="020B0900000000000000" pitchFamily="50" charset="-128"/>
                <a:ea typeface="HGPｺﾞｼｯｸE" panose="020B0900000000000000" pitchFamily="50" charset="-128"/>
              </a:rPr>
              <a:t>AI</a:t>
            </a:r>
            <a:r>
              <a:rPr lang="ja-JP" altLang="en-US" sz="3200" dirty="0">
                <a:latin typeface="HGPｺﾞｼｯｸE" panose="020B0900000000000000" pitchFamily="50" charset="-128"/>
                <a:ea typeface="HGPｺﾞｼｯｸE" panose="020B0900000000000000" pitchFamily="50" charset="-128"/>
              </a:rPr>
              <a:t> によるモデルの圧縮と変換</a:t>
            </a:r>
            <a:endParaRPr kumimoji="1" lang="ja-JP" altLang="en-US" sz="32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199" y="1383324"/>
            <a:ext cx="10779177" cy="2045676"/>
          </a:xfrm>
        </p:spPr>
        <p:txBody>
          <a:bodyPr>
            <a:normAutofit/>
          </a:bodyPr>
          <a:lstStyle/>
          <a:p>
            <a:r>
              <a:rPr kumimoji="1" lang="en-US" altLang="ja-JP" dirty="0"/>
              <a:t>AI Optimizer</a:t>
            </a:r>
            <a:r>
              <a:rPr kumimoji="1" lang="ja-JP" altLang="en-US" dirty="0"/>
              <a:t>：最適化</a:t>
            </a:r>
            <a:endParaRPr kumimoji="1" lang="en-US" altLang="ja-JP" dirty="0"/>
          </a:p>
          <a:p>
            <a:r>
              <a:rPr kumimoji="1" lang="en-US" altLang="ja-JP" dirty="0"/>
              <a:t>AI Quantizer</a:t>
            </a:r>
            <a:r>
              <a:rPr kumimoji="1" lang="ja-JP" altLang="en-US" dirty="0"/>
              <a:t>：量子化</a:t>
            </a:r>
            <a:endParaRPr kumimoji="1" lang="en-US" altLang="ja-JP" dirty="0"/>
          </a:p>
          <a:p>
            <a:r>
              <a:rPr kumimoji="1" lang="en-US" altLang="ja-JP" dirty="0"/>
              <a:t>AI Compiler </a:t>
            </a:r>
            <a:r>
              <a:rPr lang="ja-JP" altLang="en-US" dirty="0"/>
              <a:t>：</a:t>
            </a:r>
            <a:r>
              <a:rPr lang="en-US" altLang="ja-JP" dirty="0"/>
              <a:t>DPU</a:t>
            </a:r>
            <a:r>
              <a:rPr lang="ja-JP" altLang="en-US" dirty="0"/>
              <a:t>専用のビットストリームへの変換</a:t>
            </a:r>
            <a:endParaRPr lang="en-US" altLang="ja-JP" dirty="0"/>
          </a:p>
          <a:p>
            <a:pPr marL="0" indent="0">
              <a:buNone/>
            </a:pPr>
            <a:r>
              <a:rPr lang="ja-JP" altLang="en-US" dirty="0"/>
              <a:t>                         </a:t>
            </a:r>
            <a:r>
              <a:rPr lang="en-US" altLang="ja-JP" sz="2400" dirty="0"/>
              <a:t>DPU</a:t>
            </a:r>
            <a:r>
              <a:rPr lang="ja-JP" altLang="en-US" sz="2400" dirty="0"/>
              <a:t>：ニューラルネットワークの演算専用のプロセッサ</a:t>
            </a:r>
            <a:endParaRPr lang="en-US" altLang="ja-JP" dirty="0"/>
          </a:p>
        </p:txBody>
      </p:sp>
      <p:sp>
        <p:nvSpPr>
          <p:cNvPr id="6" name="スライド番号プレースホルダー 5">
            <a:extLst>
              <a:ext uri="{FF2B5EF4-FFF2-40B4-BE49-F238E27FC236}">
                <a16:creationId xmlns:a16="http://schemas.microsoft.com/office/drawing/2014/main" id="{1DAF3870-2EFD-4C7F-82A9-DF25397AE8A6}"/>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7</a:t>
            </a:fld>
            <a:endParaRPr kumimoji="1" lang="ja-JP" altLang="en-US" dirty="0">
              <a:solidFill>
                <a:schemeClr val="tx1"/>
              </a:solidFill>
            </a:endParaRPr>
          </a:p>
        </p:txBody>
      </p:sp>
    </p:spTree>
    <p:extLst>
      <p:ext uri="{BB962C8B-B14F-4D97-AF65-F5344CB8AC3E}">
        <p14:creationId xmlns:p14="http://schemas.microsoft.com/office/powerpoint/2010/main" val="220604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kumimoji="1" lang="en-US" altLang="ja-JP" sz="3200" dirty="0">
                <a:latin typeface="HGPｺﾞｼｯｸE" panose="020B0900000000000000" pitchFamily="50" charset="-128"/>
                <a:ea typeface="HGPｺﾞｼｯｸE" panose="020B0900000000000000" pitchFamily="50" charset="-128"/>
              </a:rPr>
              <a:t>Vitis</a:t>
            </a:r>
            <a:r>
              <a:rPr kumimoji="1" lang="ja-JP" altLang="en-US" sz="3200" dirty="0">
                <a:latin typeface="HGPｺﾞｼｯｸE" panose="020B0900000000000000" pitchFamily="50" charset="-128"/>
                <a:ea typeface="HGPｺﾞｼｯｸE" panose="020B0900000000000000" pitchFamily="50" charset="-128"/>
              </a:rPr>
              <a:t> </a:t>
            </a:r>
            <a:r>
              <a:rPr kumimoji="1" lang="en-US" altLang="ja-JP" sz="3200" dirty="0">
                <a:latin typeface="HGPｺﾞｼｯｸE" panose="020B0900000000000000" pitchFamily="50" charset="-128"/>
                <a:ea typeface="HGPｺﾞｼｯｸE" panose="020B0900000000000000" pitchFamily="50" charset="-128"/>
              </a:rPr>
              <a:t>AI</a:t>
            </a:r>
            <a:r>
              <a:rPr kumimoji="1" lang="ja-JP" altLang="en-US" sz="32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を用いた</a:t>
            </a:r>
            <a:r>
              <a:rPr lang="en-US" altLang="ja-JP" sz="3200" dirty="0">
                <a:latin typeface="HGPｺﾞｼｯｸE" panose="020B0900000000000000" pitchFamily="50" charset="-128"/>
                <a:ea typeface="HGPｺﾞｼｯｸE" panose="020B0900000000000000" pitchFamily="50" charset="-128"/>
              </a:rPr>
              <a:t>AI</a:t>
            </a:r>
            <a:r>
              <a:rPr lang="ja-JP" altLang="en-US" sz="3200" dirty="0">
                <a:latin typeface="HGPｺﾞｼｯｸE" panose="020B0900000000000000" pitchFamily="50" charset="-128"/>
                <a:ea typeface="HGPｺﾞｼｯｸE" panose="020B0900000000000000" pitchFamily="50" charset="-128"/>
              </a:rPr>
              <a:t> 推論の実装</a:t>
            </a:r>
            <a:endParaRPr kumimoji="1" lang="ja-JP" altLang="en-US" sz="32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383323"/>
            <a:ext cx="10515600" cy="4793640"/>
          </a:xfrm>
        </p:spPr>
        <p:txBody>
          <a:bodyPr/>
          <a:lstStyle/>
          <a:p>
            <a:r>
              <a:rPr kumimoji="1" lang="en-US" altLang="ja-JP" dirty="0"/>
              <a:t>FPGA(Ultra96v2) </a:t>
            </a:r>
            <a:r>
              <a:rPr kumimoji="1" lang="ja-JP" altLang="en-US" dirty="0"/>
              <a:t>上で</a:t>
            </a:r>
            <a:r>
              <a:rPr kumimoji="1" lang="en-US" altLang="ja-JP" dirty="0"/>
              <a:t>MINIST</a:t>
            </a:r>
            <a:r>
              <a:rPr kumimoji="1" lang="ja-JP" altLang="en-US" dirty="0"/>
              <a:t>の判別を行う</a:t>
            </a:r>
            <a:r>
              <a:rPr kumimoji="1" lang="en-US" altLang="ja-JP" dirty="0"/>
              <a:t>CNN</a:t>
            </a:r>
            <a:r>
              <a:rPr kumimoji="1" lang="ja-JP" altLang="en-US" dirty="0"/>
              <a:t>を実装する</a:t>
            </a:r>
            <a:endParaRPr kumimoji="1" lang="en-US" altLang="ja-JP" dirty="0"/>
          </a:p>
          <a:p>
            <a:pPr marL="0" indent="0">
              <a:buNone/>
            </a:pPr>
            <a:endParaRPr kumimoji="1" lang="en-US" altLang="ja-JP" sz="1200" dirty="0"/>
          </a:p>
          <a:p>
            <a:pPr marL="0" indent="0">
              <a:buNone/>
            </a:pPr>
            <a:r>
              <a:rPr lang="en-US" altLang="ja-JP" sz="2400" dirty="0"/>
              <a:t>CNN</a:t>
            </a:r>
            <a:r>
              <a:rPr lang="ja-JP" altLang="en-US" sz="2400" dirty="0"/>
              <a:t>を</a:t>
            </a:r>
            <a:r>
              <a:rPr lang="en-US" altLang="ja-JP" sz="2400" dirty="0"/>
              <a:t>VAI </a:t>
            </a:r>
            <a:r>
              <a:rPr lang="ja-JP" altLang="en-US" sz="2400" dirty="0"/>
              <a:t>クオンタイザーで量子化し、</a:t>
            </a:r>
            <a:r>
              <a:rPr lang="en-US" altLang="ja-JP" sz="2400" dirty="0"/>
              <a:t>Ultra96v2 </a:t>
            </a:r>
            <a:r>
              <a:rPr lang="ja-JP" altLang="en-US" sz="2400" dirty="0"/>
              <a:t>上で動作確認を行う</a:t>
            </a:r>
            <a:endParaRPr lang="en-US" altLang="ja-JP" sz="2400" dirty="0"/>
          </a:p>
          <a:p>
            <a:pPr marL="0" indent="0">
              <a:buNone/>
            </a:pPr>
            <a:r>
              <a:rPr lang="en-US" altLang="ja-JP" sz="2400" dirty="0"/>
              <a:t>VAI</a:t>
            </a:r>
            <a:r>
              <a:rPr lang="ja-JP" altLang="en-US" sz="2400" dirty="0"/>
              <a:t>クオンタイザーのオプションを変更し正答率等の変化を調べる</a:t>
            </a:r>
            <a:endParaRPr lang="en-US" altLang="ja-JP" sz="2400" dirty="0"/>
          </a:p>
          <a:p>
            <a:pPr marL="0" indent="0">
              <a:buNone/>
            </a:pPr>
            <a:endParaRPr lang="en-US" altLang="ja-JP" sz="600" dirty="0"/>
          </a:p>
          <a:p>
            <a:pPr marL="0" indent="0">
              <a:buNone/>
            </a:pPr>
            <a:r>
              <a:rPr lang="ja-JP" altLang="en-US" sz="2400" dirty="0"/>
              <a:t>変更するオプション：</a:t>
            </a:r>
            <a:r>
              <a:rPr lang="en-US" altLang="ja-JP" sz="2400" dirty="0"/>
              <a:t>weight_bit,</a:t>
            </a:r>
            <a:r>
              <a:rPr lang="ja-JP" altLang="en-US" sz="2400" dirty="0"/>
              <a:t> </a:t>
            </a:r>
            <a:r>
              <a:rPr lang="en-US" altLang="ja-JP" sz="2400" dirty="0"/>
              <a:t>activation_bit, method</a:t>
            </a:r>
          </a:p>
          <a:p>
            <a:pPr marL="0" indent="0">
              <a:buNone/>
            </a:pP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48AC25F5-9295-495A-9677-4A422B3F4BB5}"/>
              </a:ext>
            </a:extLst>
          </p:cNvPr>
          <p:cNvPicPr>
            <a:picLocks noChangeAspect="1"/>
          </p:cNvPicPr>
          <p:nvPr/>
        </p:nvPicPr>
        <p:blipFill rotWithShape="1">
          <a:blip r:embed="rId2"/>
          <a:srcRect t="5880" b="5882"/>
          <a:stretch/>
        </p:blipFill>
        <p:spPr>
          <a:xfrm>
            <a:off x="2435911" y="4211361"/>
            <a:ext cx="7320178" cy="2526632"/>
          </a:xfrm>
          <a:prstGeom prst="rect">
            <a:avLst/>
          </a:prstGeom>
        </p:spPr>
      </p:pic>
      <p:sp>
        <p:nvSpPr>
          <p:cNvPr id="6" name="スライド番号プレースホルダー 5">
            <a:extLst>
              <a:ext uri="{FF2B5EF4-FFF2-40B4-BE49-F238E27FC236}">
                <a16:creationId xmlns:a16="http://schemas.microsoft.com/office/drawing/2014/main" id="{BDA1A352-5A55-4E2F-8DA2-551BB6D15070}"/>
              </a:ext>
            </a:extLst>
          </p:cNvPr>
          <p:cNvSpPr>
            <a:spLocks noGrp="1"/>
          </p:cNvSpPr>
          <p:nvPr>
            <p:ph type="sldNum" sz="quarter" idx="12"/>
          </p:nvPr>
        </p:nvSpPr>
        <p:spPr/>
        <p:txBody>
          <a:bodyPr/>
          <a:lstStyle/>
          <a:p>
            <a:fld id="{EC259101-0596-4757-8B89-3F7DF5B27CEB}" type="slidenum">
              <a:rPr kumimoji="1" lang="ja-JP" altLang="en-US" smtClean="0"/>
              <a:t>8</a:t>
            </a:fld>
            <a:endParaRPr kumimoji="1" lang="ja-JP" altLang="en-US"/>
          </a:p>
        </p:txBody>
      </p:sp>
    </p:spTree>
    <p:extLst>
      <p:ext uri="{BB962C8B-B14F-4D97-AF65-F5344CB8AC3E}">
        <p14:creationId xmlns:p14="http://schemas.microsoft.com/office/powerpoint/2010/main" val="66839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49DAD-334D-4E66-B123-272514801301}"/>
              </a:ext>
            </a:extLst>
          </p:cNvPr>
          <p:cNvSpPr>
            <a:spLocks noGrp="1"/>
          </p:cNvSpPr>
          <p:nvPr>
            <p:ph type="title"/>
          </p:nvPr>
        </p:nvSpPr>
        <p:spPr>
          <a:xfrm>
            <a:off x="838200" y="365125"/>
            <a:ext cx="10515600" cy="838033"/>
          </a:xfrm>
        </p:spPr>
        <p:txBody>
          <a:bodyPr>
            <a:normAutofit/>
          </a:bodyPr>
          <a:lstStyle/>
          <a:p>
            <a:r>
              <a:rPr kumimoji="1" lang="en-US" altLang="ja-JP" sz="3600" dirty="0">
                <a:latin typeface="HGPｺﾞｼｯｸE" panose="020B0900000000000000" pitchFamily="50" charset="-128"/>
                <a:ea typeface="HGPｺﾞｼｯｸE" panose="020B0900000000000000" pitchFamily="50" charset="-128"/>
              </a:rPr>
              <a:t>Vitis</a:t>
            </a:r>
            <a:r>
              <a:rPr kumimoji="1" lang="ja-JP" altLang="en-US" sz="3600" dirty="0">
                <a:latin typeface="HGPｺﾞｼｯｸE" panose="020B0900000000000000" pitchFamily="50" charset="-128"/>
                <a:ea typeface="HGPｺﾞｼｯｸE" panose="020B0900000000000000" pitchFamily="50" charset="-128"/>
              </a:rPr>
              <a:t> </a:t>
            </a:r>
            <a:r>
              <a:rPr kumimoji="1" lang="en-US" altLang="ja-JP" sz="3600" dirty="0">
                <a:latin typeface="HGPｺﾞｼｯｸE" panose="020B0900000000000000" pitchFamily="50" charset="-128"/>
                <a:ea typeface="HGPｺﾞｼｯｸE" panose="020B0900000000000000" pitchFamily="50" charset="-128"/>
              </a:rPr>
              <a:t>AI</a:t>
            </a:r>
            <a:r>
              <a:rPr kumimoji="1" lang="ja-JP" altLang="en-US" sz="3600" dirty="0">
                <a:latin typeface="HGPｺﾞｼｯｸE" panose="020B0900000000000000" pitchFamily="50" charset="-128"/>
                <a:ea typeface="HGPｺﾞｼｯｸE" panose="020B0900000000000000" pitchFamily="50" charset="-128"/>
              </a:rPr>
              <a:t> </a:t>
            </a:r>
            <a:r>
              <a:rPr lang="ja-JP" altLang="en-US" sz="3600" dirty="0">
                <a:latin typeface="HGPｺﾞｼｯｸE" panose="020B0900000000000000" pitchFamily="50" charset="-128"/>
                <a:ea typeface="HGPｺﾞｼｯｸE" panose="020B0900000000000000" pitchFamily="50" charset="-128"/>
              </a:rPr>
              <a:t>を用いた</a:t>
            </a:r>
            <a:r>
              <a:rPr lang="en-US" altLang="ja-JP" sz="3600" dirty="0">
                <a:latin typeface="HGPｺﾞｼｯｸE" panose="020B0900000000000000" pitchFamily="50" charset="-128"/>
                <a:ea typeface="HGPｺﾞｼｯｸE" panose="020B0900000000000000" pitchFamily="50" charset="-128"/>
              </a:rPr>
              <a:t>AI</a:t>
            </a:r>
            <a:r>
              <a:rPr lang="ja-JP" altLang="en-US" sz="3600" dirty="0">
                <a:latin typeface="HGPｺﾞｼｯｸE" panose="020B0900000000000000" pitchFamily="50" charset="-128"/>
                <a:ea typeface="HGPｺﾞｼｯｸE" panose="020B0900000000000000" pitchFamily="50" charset="-128"/>
              </a:rPr>
              <a:t> 推論の実装の結果</a:t>
            </a:r>
            <a:endParaRPr kumimoji="1" lang="ja-JP" altLang="en-US" sz="3600"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3E828860-7B4E-4130-9A8B-ADEC2619EA3E}"/>
              </a:ext>
            </a:extLst>
          </p:cNvPr>
          <p:cNvSpPr>
            <a:spLocks noGrp="1"/>
          </p:cNvSpPr>
          <p:nvPr>
            <p:ph idx="1"/>
          </p:nvPr>
        </p:nvSpPr>
        <p:spPr>
          <a:xfrm>
            <a:off x="838200" y="1383323"/>
            <a:ext cx="10515600" cy="5172460"/>
          </a:xfrm>
        </p:spPr>
        <p:txBody>
          <a:bodyPr/>
          <a:lstStyle/>
          <a:p>
            <a:r>
              <a:rPr kumimoji="1" lang="ja-JP" altLang="en-US" dirty="0"/>
              <a:t>量子化とコンパイルによる識別精度の変化</a:t>
            </a:r>
            <a:endParaRPr kumimoji="1" lang="en-US" altLang="ja-JP" dirty="0"/>
          </a:p>
          <a:p>
            <a:pPr marL="0" indent="0">
              <a:buNone/>
            </a:pPr>
            <a:endParaRPr lang="en-US" altLang="ja-JP" dirty="0"/>
          </a:p>
          <a:p>
            <a:pPr marL="0" indent="0">
              <a:buNone/>
            </a:pPr>
            <a:endParaRPr kumimoji="1" lang="ja-JP" altLang="en-US" dirty="0"/>
          </a:p>
        </p:txBody>
      </p:sp>
      <p:sp>
        <p:nvSpPr>
          <p:cNvPr id="9" name="スライド番号プレースホルダー 8">
            <a:extLst>
              <a:ext uri="{FF2B5EF4-FFF2-40B4-BE49-F238E27FC236}">
                <a16:creationId xmlns:a16="http://schemas.microsoft.com/office/drawing/2014/main" id="{6D920CAB-A43E-4348-A4F9-E0C1A640888A}"/>
              </a:ext>
            </a:extLst>
          </p:cNvPr>
          <p:cNvSpPr>
            <a:spLocks noGrp="1"/>
          </p:cNvSpPr>
          <p:nvPr>
            <p:ph type="sldNum" sz="quarter" idx="12"/>
          </p:nvPr>
        </p:nvSpPr>
        <p:spPr/>
        <p:txBody>
          <a:bodyPr/>
          <a:lstStyle/>
          <a:p>
            <a:fld id="{EC259101-0596-4757-8B89-3F7DF5B27CEB}" type="slidenum">
              <a:rPr kumimoji="1" lang="ja-JP" altLang="en-US" smtClean="0">
                <a:solidFill>
                  <a:schemeClr val="tx1"/>
                </a:solidFill>
              </a:rPr>
              <a:t>9</a:t>
            </a:fld>
            <a:endParaRPr kumimoji="1" lang="ja-JP" altLang="en-US" dirty="0">
              <a:solidFill>
                <a:schemeClr val="tx1"/>
              </a:solidFill>
            </a:endParaRPr>
          </a:p>
        </p:txBody>
      </p:sp>
      <p:pic>
        <p:nvPicPr>
          <p:cNvPr id="5" name="図 4">
            <a:extLst>
              <a:ext uri="{FF2B5EF4-FFF2-40B4-BE49-F238E27FC236}">
                <a16:creationId xmlns:a16="http://schemas.microsoft.com/office/drawing/2014/main" id="{592201F7-66A6-44A4-B715-F2C8B625AF96}"/>
              </a:ext>
            </a:extLst>
          </p:cNvPr>
          <p:cNvPicPr>
            <a:picLocks noChangeAspect="1"/>
          </p:cNvPicPr>
          <p:nvPr/>
        </p:nvPicPr>
        <p:blipFill>
          <a:blip r:embed="rId2"/>
          <a:stretch>
            <a:fillRect/>
          </a:stretch>
        </p:blipFill>
        <p:spPr>
          <a:xfrm>
            <a:off x="838200" y="2159514"/>
            <a:ext cx="7530938" cy="3733286"/>
          </a:xfrm>
          <a:prstGeom prst="rect">
            <a:avLst/>
          </a:prstGeom>
        </p:spPr>
      </p:pic>
      <p:sp>
        <p:nvSpPr>
          <p:cNvPr id="7" name="テキスト ボックス 6">
            <a:extLst>
              <a:ext uri="{FF2B5EF4-FFF2-40B4-BE49-F238E27FC236}">
                <a16:creationId xmlns:a16="http://schemas.microsoft.com/office/drawing/2014/main" id="{666E353C-2E74-4792-9038-D09F6382E99B}"/>
              </a:ext>
            </a:extLst>
          </p:cNvPr>
          <p:cNvSpPr txBox="1"/>
          <p:nvPr/>
        </p:nvSpPr>
        <p:spPr>
          <a:xfrm>
            <a:off x="8610600" y="2505670"/>
            <a:ext cx="3185487" cy="923330"/>
          </a:xfrm>
          <a:prstGeom prst="rect">
            <a:avLst/>
          </a:prstGeom>
          <a:noFill/>
        </p:spPr>
        <p:txBody>
          <a:bodyPr wrap="none" rtlCol="0">
            <a:spAutoFit/>
          </a:bodyPr>
          <a:lstStyle/>
          <a:p>
            <a:r>
              <a:rPr kumimoji="1" lang="ja-JP" altLang="en-US" dirty="0"/>
              <a:t>計算時間</a:t>
            </a:r>
            <a:r>
              <a:rPr kumimoji="1" lang="en-US" altLang="ja-JP" dirty="0"/>
              <a:t>(s)</a:t>
            </a:r>
            <a:r>
              <a:rPr kumimoji="1" lang="ja-JP" altLang="en-US" dirty="0"/>
              <a:t>は画像</a:t>
            </a:r>
            <a:r>
              <a:rPr kumimoji="1" lang="en-US" altLang="ja-JP" dirty="0"/>
              <a:t>1000</a:t>
            </a:r>
            <a:r>
              <a:rPr kumimoji="1" lang="ja-JP" altLang="en-US" dirty="0"/>
              <a:t>枚の</a:t>
            </a:r>
            <a:endParaRPr kumimoji="1" lang="en-US" altLang="ja-JP" dirty="0"/>
          </a:p>
          <a:p>
            <a:r>
              <a:rPr kumimoji="1" lang="ja-JP" altLang="en-US" dirty="0"/>
              <a:t>推論処理に掛かった実行時間</a:t>
            </a:r>
            <a:endParaRPr kumimoji="1" lang="en-US" altLang="ja-JP" dirty="0"/>
          </a:p>
          <a:p>
            <a:r>
              <a:rPr lang="ja-JP" altLang="en-US" dirty="0"/>
              <a:t>を示している。</a:t>
            </a:r>
            <a:endParaRPr lang="en-US" altLang="ja-JP" dirty="0"/>
          </a:p>
        </p:txBody>
      </p:sp>
      <p:sp>
        <p:nvSpPr>
          <p:cNvPr id="10" name="テキスト ボックス 9">
            <a:extLst>
              <a:ext uri="{FF2B5EF4-FFF2-40B4-BE49-F238E27FC236}">
                <a16:creationId xmlns:a16="http://schemas.microsoft.com/office/drawing/2014/main" id="{80F6D763-B3A2-4348-B17F-14B25B787569}"/>
              </a:ext>
            </a:extLst>
          </p:cNvPr>
          <p:cNvSpPr txBox="1"/>
          <p:nvPr/>
        </p:nvSpPr>
        <p:spPr>
          <a:xfrm>
            <a:off x="838200" y="6123543"/>
            <a:ext cx="8494633" cy="646331"/>
          </a:xfrm>
          <a:prstGeom prst="rect">
            <a:avLst/>
          </a:prstGeom>
          <a:noFill/>
        </p:spPr>
        <p:txBody>
          <a:bodyPr wrap="none" rtlCol="0">
            <a:spAutoFit/>
          </a:bodyPr>
          <a:lstStyle/>
          <a:p>
            <a:r>
              <a:rPr kumimoji="1" lang="ja-JP" altLang="en-US" dirty="0"/>
              <a:t>＊オーバーフロー：量子化プロセスで値のオーバーフローを許可するかしないか</a:t>
            </a:r>
            <a:endParaRPr kumimoji="1" lang="en-US" altLang="ja-JP" dirty="0"/>
          </a:p>
          <a:p>
            <a:r>
              <a:rPr lang="ja-JP" altLang="en-US" dirty="0"/>
              <a:t>                                </a:t>
            </a:r>
            <a:r>
              <a:rPr lang="en-US" altLang="ja-JP" dirty="0"/>
              <a:t>method</a:t>
            </a:r>
            <a:r>
              <a:rPr lang="ja-JP" altLang="en-US" dirty="0"/>
              <a:t>オプションで指定する</a:t>
            </a:r>
            <a:endParaRPr kumimoji="1" lang="ja-JP" altLang="en-US" dirty="0"/>
          </a:p>
        </p:txBody>
      </p:sp>
    </p:spTree>
    <p:extLst>
      <p:ext uri="{BB962C8B-B14F-4D97-AF65-F5344CB8AC3E}">
        <p14:creationId xmlns:p14="http://schemas.microsoft.com/office/powerpoint/2010/main" val="1599599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10246</TotalTime>
  <Words>1031</Words>
  <Application>Microsoft Office PowerPoint</Application>
  <PresentationFormat>ワイド画面</PresentationFormat>
  <Paragraphs>164</Paragraphs>
  <Slides>13</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HGPｺﾞｼｯｸE</vt:lpstr>
      <vt:lpstr>游ゴシック</vt:lpstr>
      <vt:lpstr>游ゴシック Light</vt:lpstr>
      <vt:lpstr>Arial</vt:lpstr>
      <vt:lpstr>Office テーマ</vt:lpstr>
      <vt:lpstr>Vitis AIハードウェアコンパイラの性能評価</vt:lpstr>
      <vt:lpstr>概要</vt:lpstr>
      <vt:lpstr>研究背景</vt:lpstr>
      <vt:lpstr>研究背景</vt:lpstr>
      <vt:lpstr>研究の目的</vt:lpstr>
      <vt:lpstr>PowerPoint プレゼンテーション</vt:lpstr>
      <vt:lpstr>Vitis AI によるモデルの圧縮と変換</vt:lpstr>
      <vt:lpstr>Vitis AI を用いたAI 推論の実装</vt:lpstr>
      <vt:lpstr>Vitis AI を用いたAI 推論の実装の結果</vt:lpstr>
      <vt:lpstr>Vitis AI を用いたAI 推論の実装(１)の結果</vt:lpstr>
      <vt:lpstr>より規模の大きいModelの変換</vt:lpstr>
      <vt:lpstr>より規模の大きいModelの変換の結果</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卒業論文発表会 Vitis AIハードウェアコンパイラの性能評価</dc:title>
  <dc:creator>池田 晃輝</dc:creator>
  <cp:lastModifiedBy>池田 晃輝</cp:lastModifiedBy>
  <cp:revision>28</cp:revision>
  <dcterms:created xsi:type="dcterms:W3CDTF">2022-02-11T05:30:17Z</dcterms:created>
  <dcterms:modified xsi:type="dcterms:W3CDTF">2022-02-18T15:39:48Z</dcterms:modified>
</cp:coreProperties>
</file>