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8"/>
  </p:notesMasterIdLst>
  <p:sldIdLst>
    <p:sldId id="256" r:id="rId2"/>
    <p:sldId id="257" r:id="rId3"/>
    <p:sldId id="271" r:id="rId4"/>
    <p:sldId id="261" r:id="rId5"/>
    <p:sldId id="273" r:id="rId6"/>
    <p:sldId id="262" r:id="rId7"/>
    <p:sldId id="272" r:id="rId8"/>
    <p:sldId id="263" r:id="rId9"/>
    <p:sldId id="274" r:id="rId10"/>
    <p:sldId id="266" r:id="rId11"/>
    <p:sldId id="265" r:id="rId12"/>
    <p:sldId id="264"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126A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02" autoAdjust="0"/>
  </p:normalViewPr>
  <p:slideViewPr>
    <p:cSldViewPr snapToGrid="0" snapToObjects="1">
      <p:cViewPr>
        <p:scale>
          <a:sx n="114" d="100"/>
          <a:sy n="114" d="100"/>
        </p:scale>
        <p:origin x="-1672" y="-88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Sheet1!$B$1</c:f>
              <c:strCache>
                <c:ptCount val="1"/>
                <c:pt idx="0">
                  <c:v>Growth rate</c:v>
                </c:pt>
              </c:strCache>
            </c:strRef>
          </c:tx>
          <c:marker>
            <c:symbol val="none"/>
          </c:marker>
          <c:xVal>
            <c:numRef>
              <c:f>Sheet1!$A$2:$A$102</c:f>
              <c:numCache>
                <c:formatCode>General</c:formatCode>
                <c:ptCount val="101"/>
                <c:pt idx="0">
                  <c:v>0.0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1.0</c:v>
                </c:pt>
              </c:numCache>
            </c:numRef>
          </c:xVal>
          <c:yVal>
            <c:numRef>
              <c:f>Sheet1!$B$2:$B$102</c:f>
              <c:numCache>
                <c:formatCode>General</c:formatCode>
                <c:ptCount val="101"/>
                <c:pt idx="0">
                  <c:v>0.25</c:v>
                </c:pt>
                <c:pt idx="1">
                  <c:v>0.2699</c:v>
                </c:pt>
                <c:pt idx="2">
                  <c:v>0.2896</c:v>
                </c:pt>
                <c:pt idx="3">
                  <c:v>0.3091</c:v>
                </c:pt>
                <c:pt idx="4">
                  <c:v>0.3284</c:v>
                </c:pt>
                <c:pt idx="5">
                  <c:v>0.3475</c:v>
                </c:pt>
                <c:pt idx="6">
                  <c:v>0.3664</c:v>
                </c:pt>
                <c:pt idx="7">
                  <c:v>0.3851</c:v>
                </c:pt>
                <c:pt idx="8">
                  <c:v>0.4036</c:v>
                </c:pt>
                <c:pt idx="9">
                  <c:v>0.4219</c:v>
                </c:pt>
                <c:pt idx="10">
                  <c:v>0.44</c:v>
                </c:pt>
                <c:pt idx="11">
                  <c:v>0.4579</c:v>
                </c:pt>
                <c:pt idx="12">
                  <c:v>0.4756</c:v>
                </c:pt>
                <c:pt idx="13">
                  <c:v>0.4931</c:v>
                </c:pt>
                <c:pt idx="14">
                  <c:v>0.5104</c:v>
                </c:pt>
                <c:pt idx="15">
                  <c:v>0.5275</c:v>
                </c:pt>
                <c:pt idx="16">
                  <c:v>0.5444</c:v>
                </c:pt>
                <c:pt idx="17">
                  <c:v>0.5611</c:v>
                </c:pt>
                <c:pt idx="18">
                  <c:v>0.5776</c:v>
                </c:pt>
                <c:pt idx="19">
                  <c:v>0.5939</c:v>
                </c:pt>
                <c:pt idx="20">
                  <c:v>0.61</c:v>
                </c:pt>
                <c:pt idx="21">
                  <c:v>0.6259</c:v>
                </c:pt>
                <c:pt idx="22">
                  <c:v>0.6416</c:v>
                </c:pt>
                <c:pt idx="23">
                  <c:v>0.6571</c:v>
                </c:pt>
                <c:pt idx="24">
                  <c:v>0.6724</c:v>
                </c:pt>
                <c:pt idx="25">
                  <c:v>0.6875</c:v>
                </c:pt>
                <c:pt idx="26">
                  <c:v>0.7024</c:v>
                </c:pt>
                <c:pt idx="27">
                  <c:v>0.7171</c:v>
                </c:pt>
                <c:pt idx="28">
                  <c:v>0.7316</c:v>
                </c:pt>
                <c:pt idx="29">
                  <c:v>0.7459</c:v>
                </c:pt>
                <c:pt idx="30">
                  <c:v>0.76</c:v>
                </c:pt>
                <c:pt idx="31">
                  <c:v>0.7739</c:v>
                </c:pt>
                <c:pt idx="32">
                  <c:v>0.7876</c:v>
                </c:pt>
                <c:pt idx="33">
                  <c:v>0.8011</c:v>
                </c:pt>
                <c:pt idx="34">
                  <c:v>0.8144</c:v>
                </c:pt>
                <c:pt idx="35">
                  <c:v>0.8275</c:v>
                </c:pt>
                <c:pt idx="36">
                  <c:v>0.8404</c:v>
                </c:pt>
                <c:pt idx="37">
                  <c:v>0.8531</c:v>
                </c:pt>
                <c:pt idx="38">
                  <c:v>0.8656</c:v>
                </c:pt>
                <c:pt idx="39">
                  <c:v>0.8779</c:v>
                </c:pt>
                <c:pt idx="40">
                  <c:v>0.89</c:v>
                </c:pt>
                <c:pt idx="41">
                  <c:v>0.9019</c:v>
                </c:pt>
                <c:pt idx="42">
                  <c:v>0.9136</c:v>
                </c:pt>
                <c:pt idx="43">
                  <c:v>0.9251</c:v>
                </c:pt>
                <c:pt idx="44">
                  <c:v>0.9364</c:v>
                </c:pt>
                <c:pt idx="45">
                  <c:v>0.9475</c:v>
                </c:pt>
                <c:pt idx="46">
                  <c:v>0.9584</c:v>
                </c:pt>
                <c:pt idx="47">
                  <c:v>0.9691</c:v>
                </c:pt>
                <c:pt idx="48">
                  <c:v>0.9796</c:v>
                </c:pt>
                <c:pt idx="49">
                  <c:v>0.9899</c:v>
                </c:pt>
                <c:pt idx="50">
                  <c:v>1.0</c:v>
                </c:pt>
                <c:pt idx="51">
                  <c:v>1.0099</c:v>
                </c:pt>
                <c:pt idx="52">
                  <c:v>1.0196</c:v>
                </c:pt>
                <c:pt idx="53">
                  <c:v>1.0291</c:v>
                </c:pt>
                <c:pt idx="54">
                  <c:v>1.0384</c:v>
                </c:pt>
                <c:pt idx="55">
                  <c:v>1.0475</c:v>
                </c:pt>
                <c:pt idx="56">
                  <c:v>1.0564</c:v>
                </c:pt>
                <c:pt idx="57">
                  <c:v>1.0651</c:v>
                </c:pt>
                <c:pt idx="58">
                  <c:v>1.0736</c:v>
                </c:pt>
                <c:pt idx="59">
                  <c:v>1.0819</c:v>
                </c:pt>
                <c:pt idx="60">
                  <c:v>1.09</c:v>
                </c:pt>
                <c:pt idx="61">
                  <c:v>1.0979</c:v>
                </c:pt>
                <c:pt idx="62">
                  <c:v>1.1056</c:v>
                </c:pt>
                <c:pt idx="63">
                  <c:v>1.1131</c:v>
                </c:pt>
                <c:pt idx="64">
                  <c:v>1.1204</c:v>
                </c:pt>
                <c:pt idx="65">
                  <c:v>1.1275</c:v>
                </c:pt>
                <c:pt idx="66">
                  <c:v>1.1344</c:v>
                </c:pt>
                <c:pt idx="67">
                  <c:v>1.1411</c:v>
                </c:pt>
                <c:pt idx="68">
                  <c:v>1.1476</c:v>
                </c:pt>
                <c:pt idx="69">
                  <c:v>1.1539</c:v>
                </c:pt>
                <c:pt idx="70">
                  <c:v>1.16</c:v>
                </c:pt>
                <c:pt idx="71">
                  <c:v>1.1659</c:v>
                </c:pt>
                <c:pt idx="72">
                  <c:v>1.1716</c:v>
                </c:pt>
                <c:pt idx="73">
                  <c:v>1.1771</c:v>
                </c:pt>
                <c:pt idx="74">
                  <c:v>1.1824</c:v>
                </c:pt>
                <c:pt idx="75">
                  <c:v>1.1875</c:v>
                </c:pt>
                <c:pt idx="76">
                  <c:v>1.1924</c:v>
                </c:pt>
                <c:pt idx="77">
                  <c:v>1.1971</c:v>
                </c:pt>
                <c:pt idx="78">
                  <c:v>1.2016</c:v>
                </c:pt>
                <c:pt idx="79">
                  <c:v>1.2059</c:v>
                </c:pt>
                <c:pt idx="80">
                  <c:v>1.21</c:v>
                </c:pt>
                <c:pt idx="81">
                  <c:v>1.2139</c:v>
                </c:pt>
                <c:pt idx="82">
                  <c:v>1.2176</c:v>
                </c:pt>
                <c:pt idx="83">
                  <c:v>1.2211</c:v>
                </c:pt>
                <c:pt idx="84">
                  <c:v>1.2244</c:v>
                </c:pt>
                <c:pt idx="85">
                  <c:v>1.2275</c:v>
                </c:pt>
                <c:pt idx="86">
                  <c:v>1.2304</c:v>
                </c:pt>
                <c:pt idx="87">
                  <c:v>1.2331</c:v>
                </c:pt>
                <c:pt idx="88">
                  <c:v>1.2356</c:v>
                </c:pt>
                <c:pt idx="89">
                  <c:v>1.2379</c:v>
                </c:pt>
                <c:pt idx="90">
                  <c:v>1.24</c:v>
                </c:pt>
                <c:pt idx="91">
                  <c:v>1.2419</c:v>
                </c:pt>
                <c:pt idx="92">
                  <c:v>1.2436</c:v>
                </c:pt>
                <c:pt idx="93">
                  <c:v>1.2451</c:v>
                </c:pt>
                <c:pt idx="94">
                  <c:v>1.2464</c:v>
                </c:pt>
                <c:pt idx="95">
                  <c:v>1.2475</c:v>
                </c:pt>
                <c:pt idx="96">
                  <c:v>1.2484</c:v>
                </c:pt>
                <c:pt idx="97">
                  <c:v>1.2491</c:v>
                </c:pt>
                <c:pt idx="98">
                  <c:v>1.2496</c:v>
                </c:pt>
                <c:pt idx="99">
                  <c:v>1.2499</c:v>
                </c:pt>
                <c:pt idx="100">
                  <c:v>1.25</c:v>
                </c:pt>
              </c:numCache>
            </c:numRef>
          </c:yVal>
          <c:smooth val="1"/>
        </c:ser>
        <c:dLbls>
          <c:showLegendKey val="0"/>
          <c:showVal val="0"/>
          <c:showCatName val="0"/>
          <c:showSerName val="0"/>
          <c:showPercent val="0"/>
          <c:showBubbleSize val="0"/>
        </c:dLbls>
        <c:axId val="2078431720"/>
        <c:axId val="-2053105800"/>
      </c:scatterChart>
      <c:valAx>
        <c:axId val="2078431720"/>
        <c:scaling>
          <c:orientation val="minMax"/>
          <c:max val="1.0"/>
        </c:scaling>
        <c:delete val="0"/>
        <c:axPos val="b"/>
        <c:title>
          <c:tx>
            <c:rich>
              <a:bodyPr/>
              <a:lstStyle/>
              <a:p>
                <a:pPr>
                  <a:defRPr/>
                </a:pPr>
                <a:r>
                  <a:rPr lang="en-US" dirty="0" smtClean="0"/>
                  <a:t>VITAL RATE</a:t>
                </a:r>
                <a:endParaRPr lang="en-US" dirty="0"/>
              </a:p>
            </c:rich>
          </c:tx>
          <c:layout/>
          <c:overlay val="0"/>
        </c:title>
        <c:numFmt formatCode="General" sourceLinked="1"/>
        <c:majorTickMark val="none"/>
        <c:minorTickMark val="none"/>
        <c:tickLblPos val="none"/>
        <c:spPr>
          <a:ln w="38100"/>
        </c:spPr>
        <c:crossAx val="-2053105800"/>
        <c:crosses val="autoZero"/>
        <c:crossBetween val="midCat"/>
        <c:majorUnit val="0.5"/>
        <c:minorUnit val="0.1"/>
      </c:valAx>
      <c:valAx>
        <c:axId val="-2053105800"/>
        <c:scaling>
          <c:orientation val="minMax"/>
        </c:scaling>
        <c:delete val="0"/>
        <c:axPos val="l"/>
        <c:title>
          <c:tx>
            <c:rich>
              <a:bodyPr rot="-5400000" vert="horz"/>
              <a:lstStyle/>
              <a:p>
                <a:pPr>
                  <a:defRPr/>
                </a:pPr>
                <a:r>
                  <a:rPr lang="en-US" dirty="0" smtClean="0"/>
                  <a:t>GROWTH</a:t>
                </a:r>
                <a:r>
                  <a:rPr lang="en-US" baseline="0" dirty="0" smtClean="0"/>
                  <a:t> RATE</a:t>
                </a:r>
                <a:endParaRPr lang="en-US" dirty="0" smtClean="0"/>
              </a:p>
              <a:p>
                <a:pPr>
                  <a:defRPr/>
                </a:pPr>
                <a:endParaRPr lang="en-US" dirty="0"/>
              </a:p>
            </c:rich>
          </c:tx>
          <c:layout/>
          <c:overlay val="0"/>
        </c:title>
        <c:numFmt formatCode="General" sourceLinked="1"/>
        <c:majorTickMark val="none"/>
        <c:minorTickMark val="none"/>
        <c:tickLblPos val="none"/>
        <c:spPr>
          <a:ln w="38100"/>
        </c:spPr>
        <c:crossAx val="2078431720"/>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Sheet1!$B$1</c:f>
              <c:strCache>
                <c:ptCount val="1"/>
                <c:pt idx="0">
                  <c:v>Vital rate</c:v>
                </c:pt>
              </c:strCache>
            </c:strRef>
          </c:tx>
          <c:marker>
            <c:symbol val="none"/>
          </c:marker>
          <c:xVal>
            <c:numRef>
              <c:f>Sheet1!$A$2:$A$100</c:f>
              <c:numCache>
                <c:formatCode>General</c:formatCode>
                <c:ptCount val="99"/>
                <c:pt idx="0">
                  <c:v>2001.0</c:v>
                </c:pt>
                <c:pt idx="1">
                  <c:v>2002.0</c:v>
                </c:pt>
                <c:pt idx="2">
                  <c:v>2003.0</c:v>
                </c:pt>
                <c:pt idx="3">
                  <c:v>2004.0</c:v>
                </c:pt>
                <c:pt idx="4">
                  <c:v>2005.0</c:v>
                </c:pt>
                <c:pt idx="5">
                  <c:v>2006.0</c:v>
                </c:pt>
                <c:pt idx="6">
                  <c:v>2007.0</c:v>
                </c:pt>
                <c:pt idx="7">
                  <c:v>2008.0</c:v>
                </c:pt>
                <c:pt idx="8">
                  <c:v>2009.0</c:v>
                </c:pt>
                <c:pt idx="9">
                  <c:v>2010.0</c:v>
                </c:pt>
                <c:pt idx="10">
                  <c:v>2011.0</c:v>
                </c:pt>
                <c:pt idx="11">
                  <c:v>2012.0</c:v>
                </c:pt>
                <c:pt idx="12">
                  <c:v>2013.0</c:v>
                </c:pt>
                <c:pt idx="13">
                  <c:v>2014.0</c:v>
                </c:pt>
                <c:pt idx="14">
                  <c:v>2015.0</c:v>
                </c:pt>
                <c:pt idx="15">
                  <c:v>2016.0</c:v>
                </c:pt>
                <c:pt idx="16">
                  <c:v>2017.0</c:v>
                </c:pt>
                <c:pt idx="17">
                  <c:v>2018.0</c:v>
                </c:pt>
                <c:pt idx="18">
                  <c:v>2019.0</c:v>
                </c:pt>
                <c:pt idx="19">
                  <c:v>2020.0</c:v>
                </c:pt>
                <c:pt idx="20">
                  <c:v>2021.0</c:v>
                </c:pt>
                <c:pt idx="21">
                  <c:v>2022.0</c:v>
                </c:pt>
                <c:pt idx="22">
                  <c:v>2023.0</c:v>
                </c:pt>
                <c:pt idx="23">
                  <c:v>2024.0</c:v>
                </c:pt>
                <c:pt idx="24">
                  <c:v>2025.0</c:v>
                </c:pt>
                <c:pt idx="25">
                  <c:v>2026.0</c:v>
                </c:pt>
                <c:pt idx="26">
                  <c:v>2027.0</c:v>
                </c:pt>
                <c:pt idx="27">
                  <c:v>2028.0</c:v>
                </c:pt>
                <c:pt idx="28">
                  <c:v>2029.0</c:v>
                </c:pt>
                <c:pt idx="29">
                  <c:v>2030.0</c:v>
                </c:pt>
                <c:pt idx="30">
                  <c:v>2031.0</c:v>
                </c:pt>
                <c:pt idx="31">
                  <c:v>2032.0</c:v>
                </c:pt>
                <c:pt idx="32">
                  <c:v>2033.0</c:v>
                </c:pt>
                <c:pt idx="33">
                  <c:v>2034.0</c:v>
                </c:pt>
                <c:pt idx="34">
                  <c:v>2035.0</c:v>
                </c:pt>
                <c:pt idx="35">
                  <c:v>2036.0</c:v>
                </c:pt>
                <c:pt idx="36">
                  <c:v>2037.0</c:v>
                </c:pt>
                <c:pt idx="37">
                  <c:v>2038.0</c:v>
                </c:pt>
                <c:pt idx="38">
                  <c:v>2039.0</c:v>
                </c:pt>
                <c:pt idx="39">
                  <c:v>2040.0</c:v>
                </c:pt>
                <c:pt idx="40">
                  <c:v>2041.0</c:v>
                </c:pt>
                <c:pt idx="41">
                  <c:v>2042.0</c:v>
                </c:pt>
                <c:pt idx="42">
                  <c:v>2043.0</c:v>
                </c:pt>
                <c:pt idx="43">
                  <c:v>2044.0</c:v>
                </c:pt>
                <c:pt idx="44">
                  <c:v>2045.0</c:v>
                </c:pt>
                <c:pt idx="45">
                  <c:v>2046.0</c:v>
                </c:pt>
                <c:pt idx="46">
                  <c:v>2047.0</c:v>
                </c:pt>
                <c:pt idx="47">
                  <c:v>2048.0</c:v>
                </c:pt>
                <c:pt idx="48">
                  <c:v>2049.0</c:v>
                </c:pt>
                <c:pt idx="49">
                  <c:v>2050.0</c:v>
                </c:pt>
                <c:pt idx="50">
                  <c:v>2051.0</c:v>
                </c:pt>
                <c:pt idx="51">
                  <c:v>2052.0</c:v>
                </c:pt>
                <c:pt idx="52">
                  <c:v>2053.0</c:v>
                </c:pt>
                <c:pt idx="53">
                  <c:v>2054.0</c:v>
                </c:pt>
                <c:pt idx="54">
                  <c:v>2055.0</c:v>
                </c:pt>
                <c:pt idx="55">
                  <c:v>2056.0</c:v>
                </c:pt>
                <c:pt idx="56">
                  <c:v>2057.0</c:v>
                </c:pt>
                <c:pt idx="57">
                  <c:v>2058.0</c:v>
                </c:pt>
                <c:pt idx="58">
                  <c:v>2059.0</c:v>
                </c:pt>
                <c:pt idx="59">
                  <c:v>2060.0</c:v>
                </c:pt>
                <c:pt idx="60">
                  <c:v>2061.0</c:v>
                </c:pt>
                <c:pt idx="61">
                  <c:v>2062.0</c:v>
                </c:pt>
                <c:pt idx="62">
                  <c:v>2063.0</c:v>
                </c:pt>
                <c:pt idx="63">
                  <c:v>2064.0</c:v>
                </c:pt>
                <c:pt idx="64">
                  <c:v>2065.0</c:v>
                </c:pt>
                <c:pt idx="65">
                  <c:v>2066.0</c:v>
                </c:pt>
                <c:pt idx="66">
                  <c:v>2067.0</c:v>
                </c:pt>
                <c:pt idx="67">
                  <c:v>2068.0</c:v>
                </c:pt>
                <c:pt idx="68">
                  <c:v>2069.0</c:v>
                </c:pt>
                <c:pt idx="69">
                  <c:v>2070.0</c:v>
                </c:pt>
                <c:pt idx="70">
                  <c:v>2071.0</c:v>
                </c:pt>
                <c:pt idx="71">
                  <c:v>2072.0</c:v>
                </c:pt>
                <c:pt idx="72">
                  <c:v>2073.0</c:v>
                </c:pt>
                <c:pt idx="73">
                  <c:v>2074.0</c:v>
                </c:pt>
                <c:pt idx="74">
                  <c:v>2075.0</c:v>
                </c:pt>
                <c:pt idx="75">
                  <c:v>2076.0</c:v>
                </c:pt>
                <c:pt idx="76">
                  <c:v>2077.0</c:v>
                </c:pt>
                <c:pt idx="77">
                  <c:v>2078.0</c:v>
                </c:pt>
                <c:pt idx="78">
                  <c:v>2079.0</c:v>
                </c:pt>
                <c:pt idx="79">
                  <c:v>2080.0</c:v>
                </c:pt>
                <c:pt idx="80">
                  <c:v>2081.0</c:v>
                </c:pt>
                <c:pt idx="81">
                  <c:v>2082.0</c:v>
                </c:pt>
                <c:pt idx="82">
                  <c:v>2083.0</c:v>
                </c:pt>
                <c:pt idx="83">
                  <c:v>2084.0</c:v>
                </c:pt>
                <c:pt idx="84">
                  <c:v>2085.0</c:v>
                </c:pt>
                <c:pt idx="85">
                  <c:v>2086.0</c:v>
                </c:pt>
                <c:pt idx="86">
                  <c:v>2087.0</c:v>
                </c:pt>
                <c:pt idx="87">
                  <c:v>2088.0</c:v>
                </c:pt>
                <c:pt idx="88">
                  <c:v>2089.0</c:v>
                </c:pt>
                <c:pt idx="89">
                  <c:v>2090.0</c:v>
                </c:pt>
                <c:pt idx="90">
                  <c:v>2091.0</c:v>
                </c:pt>
                <c:pt idx="91">
                  <c:v>2092.0</c:v>
                </c:pt>
                <c:pt idx="92">
                  <c:v>2093.0</c:v>
                </c:pt>
                <c:pt idx="93">
                  <c:v>2094.0</c:v>
                </c:pt>
                <c:pt idx="94">
                  <c:v>2095.0</c:v>
                </c:pt>
                <c:pt idx="95">
                  <c:v>2096.0</c:v>
                </c:pt>
                <c:pt idx="96">
                  <c:v>2097.0</c:v>
                </c:pt>
                <c:pt idx="97">
                  <c:v>2098.0</c:v>
                </c:pt>
                <c:pt idx="98">
                  <c:v>2099.0</c:v>
                </c:pt>
              </c:numCache>
            </c:numRef>
          </c:xVal>
          <c:yVal>
            <c:numRef>
              <c:f>Sheet1!$B$2:$B$100</c:f>
              <c:numCache>
                <c:formatCode>General</c:formatCode>
                <c:ptCount val="99"/>
                <c:pt idx="0">
                  <c:v>1.0</c:v>
                </c:pt>
                <c:pt idx="1">
                  <c:v>0.99</c:v>
                </c:pt>
                <c:pt idx="2">
                  <c:v>0.98</c:v>
                </c:pt>
                <c:pt idx="3">
                  <c:v>0.97</c:v>
                </c:pt>
                <c:pt idx="4">
                  <c:v>0.96</c:v>
                </c:pt>
                <c:pt idx="5">
                  <c:v>0.95</c:v>
                </c:pt>
                <c:pt idx="6">
                  <c:v>0.94</c:v>
                </c:pt>
                <c:pt idx="7">
                  <c:v>0.93</c:v>
                </c:pt>
                <c:pt idx="8">
                  <c:v>0.92</c:v>
                </c:pt>
                <c:pt idx="9">
                  <c:v>0.91</c:v>
                </c:pt>
                <c:pt idx="10">
                  <c:v>0.9</c:v>
                </c:pt>
                <c:pt idx="11">
                  <c:v>0.89</c:v>
                </c:pt>
                <c:pt idx="12">
                  <c:v>0.880000000000001</c:v>
                </c:pt>
                <c:pt idx="13">
                  <c:v>0.870000000000001</c:v>
                </c:pt>
                <c:pt idx="14">
                  <c:v>0.860000000000001</c:v>
                </c:pt>
                <c:pt idx="15">
                  <c:v>0.850000000000001</c:v>
                </c:pt>
                <c:pt idx="16">
                  <c:v>0.840000000000001</c:v>
                </c:pt>
                <c:pt idx="17">
                  <c:v>0.830000000000001</c:v>
                </c:pt>
                <c:pt idx="18">
                  <c:v>0.820000000000001</c:v>
                </c:pt>
                <c:pt idx="19">
                  <c:v>0.810000000000001</c:v>
                </c:pt>
                <c:pt idx="20">
                  <c:v>0.800000000000001</c:v>
                </c:pt>
                <c:pt idx="21">
                  <c:v>0.790000000000002</c:v>
                </c:pt>
                <c:pt idx="22">
                  <c:v>0.780000000000002</c:v>
                </c:pt>
                <c:pt idx="23">
                  <c:v>0.770000000000002</c:v>
                </c:pt>
                <c:pt idx="24">
                  <c:v>0.760000000000002</c:v>
                </c:pt>
                <c:pt idx="25">
                  <c:v>0.750000000000002</c:v>
                </c:pt>
                <c:pt idx="26">
                  <c:v>0.740000000000002</c:v>
                </c:pt>
                <c:pt idx="27">
                  <c:v>0.730000000000002</c:v>
                </c:pt>
                <c:pt idx="28">
                  <c:v>0.720000000000002</c:v>
                </c:pt>
                <c:pt idx="29">
                  <c:v>0.710000000000002</c:v>
                </c:pt>
                <c:pt idx="30">
                  <c:v>0.700000000000002</c:v>
                </c:pt>
                <c:pt idx="31">
                  <c:v>0.690000000000003</c:v>
                </c:pt>
                <c:pt idx="32">
                  <c:v>0.680000000000003</c:v>
                </c:pt>
                <c:pt idx="33">
                  <c:v>0.670000000000003</c:v>
                </c:pt>
                <c:pt idx="34">
                  <c:v>0.660000000000003</c:v>
                </c:pt>
                <c:pt idx="35">
                  <c:v>0.650000000000003</c:v>
                </c:pt>
                <c:pt idx="36">
                  <c:v>0.640000000000003</c:v>
                </c:pt>
                <c:pt idx="37">
                  <c:v>0.630000000000003</c:v>
                </c:pt>
                <c:pt idx="38">
                  <c:v>0.620000000000003</c:v>
                </c:pt>
                <c:pt idx="39">
                  <c:v>0.610000000000003</c:v>
                </c:pt>
                <c:pt idx="40">
                  <c:v>0.600000000000003</c:v>
                </c:pt>
                <c:pt idx="41">
                  <c:v>0.590000000000004</c:v>
                </c:pt>
                <c:pt idx="42">
                  <c:v>0.580000000000004</c:v>
                </c:pt>
                <c:pt idx="43">
                  <c:v>0.570000000000004</c:v>
                </c:pt>
                <c:pt idx="44">
                  <c:v>0.560000000000004</c:v>
                </c:pt>
                <c:pt idx="45">
                  <c:v>0.550000000000004</c:v>
                </c:pt>
                <c:pt idx="46">
                  <c:v>0.540000000000004</c:v>
                </c:pt>
                <c:pt idx="47">
                  <c:v>0.530000000000004</c:v>
                </c:pt>
                <c:pt idx="48">
                  <c:v>0.520000000000004</c:v>
                </c:pt>
                <c:pt idx="49">
                  <c:v>0.510000000000004</c:v>
                </c:pt>
                <c:pt idx="50">
                  <c:v>0.500000000000004</c:v>
                </c:pt>
                <c:pt idx="51">
                  <c:v>0.490000000000005</c:v>
                </c:pt>
                <c:pt idx="52">
                  <c:v>0.480000000000005</c:v>
                </c:pt>
                <c:pt idx="53">
                  <c:v>0.470000000000005</c:v>
                </c:pt>
                <c:pt idx="54">
                  <c:v>0.460000000000005</c:v>
                </c:pt>
                <c:pt idx="55">
                  <c:v>0.450000000000005</c:v>
                </c:pt>
                <c:pt idx="56">
                  <c:v>0.440000000000005</c:v>
                </c:pt>
                <c:pt idx="57">
                  <c:v>0.430000000000005</c:v>
                </c:pt>
                <c:pt idx="58">
                  <c:v>0.420000000000005</c:v>
                </c:pt>
                <c:pt idx="59">
                  <c:v>0.410000000000005</c:v>
                </c:pt>
                <c:pt idx="60">
                  <c:v>0.400000000000006</c:v>
                </c:pt>
                <c:pt idx="61">
                  <c:v>0.390000000000006</c:v>
                </c:pt>
                <c:pt idx="62">
                  <c:v>0.380000000000006</c:v>
                </c:pt>
                <c:pt idx="63">
                  <c:v>0.370000000000006</c:v>
                </c:pt>
                <c:pt idx="64">
                  <c:v>0.360000000000006</c:v>
                </c:pt>
                <c:pt idx="65">
                  <c:v>0.350000000000006</c:v>
                </c:pt>
                <c:pt idx="66">
                  <c:v>0.340000000000006</c:v>
                </c:pt>
                <c:pt idx="67">
                  <c:v>0.330000000000006</c:v>
                </c:pt>
                <c:pt idx="68">
                  <c:v>0.320000000000006</c:v>
                </c:pt>
                <c:pt idx="69">
                  <c:v>0.310000000000006</c:v>
                </c:pt>
                <c:pt idx="70">
                  <c:v>0.300000000000007</c:v>
                </c:pt>
                <c:pt idx="71">
                  <c:v>0.290000000000007</c:v>
                </c:pt>
                <c:pt idx="72">
                  <c:v>0.280000000000007</c:v>
                </c:pt>
                <c:pt idx="73">
                  <c:v>0.270000000000007</c:v>
                </c:pt>
                <c:pt idx="74">
                  <c:v>0.260000000000007</c:v>
                </c:pt>
                <c:pt idx="75">
                  <c:v>0.250000000000007</c:v>
                </c:pt>
                <c:pt idx="76">
                  <c:v>0.240000000000007</c:v>
                </c:pt>
                <c:pt idx="77">
                  <c:v>0.230000000000007</c:v>
                </c:pt>
                <c:pt idx="78">
                  <c:v>0.220000000000007</c:v>
                </c:pt>
                <c:pt idx="79">
                  <c:v>0.210000000000007</c:v>
                </c:pt>
                <c:pt idx="80">
                  <c:v>0.200000000000008</c:v>
                </c:pt>
                <c:pt idx="81">
                  <c:v>0.190000000000008</c:v>
                </c:pt>
                <c:pt idx="82">
                  <c:v>0.180000000000008</c:v>
                </c:pt>
                <c:pt idx="83">
                  <c:v>0.170000000000008</c:v>
                </c:pt>
                <c:pt idx="84">
                  <c:v>0.160000000000008</c:v>
                </c:pt>
                <c:pt idx="85">
                  <c:v>0.150000000000008</c:v>
                </c:pt>
                <c:pt idx="86">
                  <c:v>0.140000000000008</c:v>
                </c:pt>
                <c:pt idx="87">
                  <c:v>0.130000000000008</c:v>
                </c:pt>
                <c:pt idx="88">
                  <c:v>0.120000000000008</c:v>
                </c:pt>
                <c:pt idx="89">
                  <c:v>0.110000000000008</c:v>
                </c:pt>
                <c:pt idx="90">
                  <c:v>0.100000000000009</c:v>
                </c:pt>
                <c:pt idx="91">
                  <c:v>0.090000000000009</c:v>
                </c:pt>
                <c:pt idx="92">
                  <c:v>0.080000000000009</c:v>
                </c:pt>
                <c:pt idx="93">
                  <c:v>0.0700000000000089</c:v>
                </c:pt>
                <c:pt idx="94">
                  <c:v>0.0600000000000089</c:v>
                </c:pt>
                <c:pt idx="95">
                  <c:v>0.0500000000000089</c:v>
                </c:pt>
                <c:pt idx="96">
                  <c:v>0.0400000000000089</c:v>
                </c:pt>
                <c:pt idx="97">
                  <c:v>0.0300000000000089</c:v>
                </c:pt>
                <c:pt idx="98">
                  <c:v>0.0200000000000089</c:v>
                </c:pt>
              </c:numCache>
            </c:numRef>
          </c:yVal>
          <c:smooth val="1"/>
        </c:ser>
        <c:ser>
          <c:idx val="1"/>
          <c:order val="1"/>
          <c:tx>
            <c:strRef>
              <c:f>Sheet1!$C$1</c:f>
              <c:strCache>
                <c:ptCount val="1"/>
                <c:pt idx="0">
                  <c:v>Growth rate</c:v>
                </c:pt>
              </c:strCache>
            </c:strRef>
          </c:tx>
          <c:marker>
            <c:symbol val="none"/>
          </c:marker>
          <c:xVal>
            <c:numRef>
              <c:f>Sheet1!$A$2:$A$100</c:f>
              <c:numCache>
                <c:formatCode>General</c:formatCode>
                <c:ptCount val="99"/>
                <c:pt idx="0">
                  <c:v>2001.0</c:v>
                </c:pt>
                <c:pt idx="1">
                  <c:v>2002.0</c:v>
                </c:pt>
                <c:pt idx="2">
                  <c:v>2003.0</c:v>
                </c:pt>
                <c:pt idx="3">
                  <c:v>2004.0</c:v>
                </c:pt>
                <c:pt idx="4">
                  <c:v>2005.0</c:v>
                </c:pt>
                <c:pt idx="5">
                  <c:v>2006.0</c:v>
                </c:pt>
                <c:pt idx="6">
                  <c:v>2007.0</c:v>
                </c:pt>
                <c:pt idx="7">
                  <c:v>2008.0</c:v>
                </c:pt>
                <c:pt idx="8">
                  <c:v>2009.0</c:v>
                </c:pt>
                <c:pt idx="9">
                  <c:v>2010.0</c:v>
                </c:pt>
                <c:pt idx="10">
                  <c:v>2011.0</c:v>
                </c:pt>
                <c:pt idx="11">
                  <c:v>2012.0</c:v>
                </c:pt>
                <c:pt idx="12">
                  <c:v>2013.0</c:v>
                </c:pt>
                <c:pt idx="13">
                  <c:v>2014.0</c:v>
                </c:pt>
                <c:pt idx="14">
                  <c:v>2015.0</c:v>
                </c:pt>
                <c:pt idx="15">
                  <c:v>2016.0</c:v>
                </c:pt>
                <c:pt idx="16">
                  <c:v>2017.0</c:v>
                </c:pt>
                <c:pt idx="17">
                  <c:v>2018.0</c:v>
                </c:pt>
                <c:pt idx="18">
                  <c:v>2019.0</c:v>
                </c:pt>
                <c:pt idx="19">
                  <c:v>2020.0</c:v>
                </c:pt>
                <c:pt idx="20">
                  <c:v>2021.0</c:v>
                </c:pt>
                <c:pt idx="21">
                  <c:v>2022.0</c:v>
                </c:pt>
                <c:pt idx="22">
                  <c:v>2023.0</c:v>
                </c:pt>
                <c:pt idx="23">
                  <c:v>2024.0</c:v>
                </c:pt>
                <c:pt idx="24">
                  <c:v>2025.0</c:v>
                </c:pt>
                <c:pt idx="25">
                  <c:v>2026.0</c:v>
                </c:pt>
                <c:pt idx="26">
                  <c:v>2027.0</c:v>
                </c:pt>
                <c:pt idx="27">
                  <c:v>2028.0</c:v>
                </c:pt>
                <c:pt idx="28">
                  <c:v>2029.0</c:v>
                </c:pt>
                <c:pt idx="29">
                  <c:v>2030.0</c:v>
                </c:pt>
                <c:pt idx="30">
                  <c:v>2031.0</c:v>
                </c:pt>
                <c:pt idx="31">
                  <c:v>2032.0</c:v>
                </c:pt>
                <c:pt idx="32">
                  <c:v>2033.0</c:v>
                </c:pt>
                <c:pt idx="33">
                  <c:v>2034.0</c:v>
                </c:pt>
                <c:pt idx="34">
                  <c:v>2035.0</c:v>
                </c:pt>
                <c:pt idx="35">
                  <c:v>2036.0</c:v>
                </c:pt>
                <c:pt idx="36">
                  <c:v>2037.0</c:v>
                </c:pt>
                <c:pt idx="37">
                  <c:v>2038.0</c:v>
                </c:pt>
                <c:pt idx="38">
                  <c:v>2039.0</c:v>
                </c:pt>
                <c:pt idx="39">
                  <c:v>2040.0</c:v>
                </c:pt>
                <c:pt idx="40">
                  <c:v>2041.0</c:v>
                </c:pt>
                <c:pt idx="41">
                  <c:v>2042.0</c:v>
                </c:pt>
                <c:pt idx="42">
                  <c:v>2043.0</c:v>
                </c:pt>
                <c:pt idx="43">
                  <c:v>2044.0</c:v>
                </c:pt>
                <c:pt idx="44">
                  <c:v>2045.0</c:v>
                </c:pt>
                <c:pt idx="45">
                  <c:v>2046.0</c:v>
                </c:pt>
                <c:pt idx="46">
                  <c:v>2047.0</c:v>
                </c:pt>
                <c:pt idx="47">
                  <c:v>2048.0</c:v>
                </c:pt>
                <c:pt idx="48">
                  <c:v>2049.0</c:v>
                </c:pt>
                <c:pt idx="49">
                  <c:v>2050.0</c:v>
                </c:pt>
                <c:pt idx="50">
                  <c:v>2051.0</c:v>
                </c:pt>
                <c:pt idx="51">
                  <c:v>2052.0</c:v>
                </c:pt>
                <c:pt idx="52">
                  <c:v>2053.0</c:v>
                </c:pt>
                <c:pt idx="53">
                  <c:v>2054.0</c:v>
                </c:pt>
                <c:pt idx="54">
                  <c:v>2055.0</c:v>
                </c:pt>
                <c:pt idx="55">
                  <c:v>2056.0</c:v>
                </c:pt>
                <c:pt idx="56">
                  <c:v>2057.0</c:v>
                </c:pt>
                <c:pt idx="57">
                  <c:v>2058.0</c:v>
                </c:pt>
                <c:pt idx="58">
                  <c:v>2059.0</c:v>
                </c:pt>
                <c:pt idx="59">
                  <c:v>2060.0</c:v>
                </c:pt>
                <c:pt idx="60">
                  <c:v>2061.0</c:v>
                </c:pt>
                <c:pt idx="61">
                  <c:v>2062.0</c:v>
                </c:pt>
                <c:pt idx="62">
                  <c:v>2063.0</c:v>
                </c:pt>
                <c:pt idx="63">
                  <c:v>2064.0</c:v>
                </c:pt>
                <c:pt idx="64">
                  <c:v>2065.0</c:v>
                </c:pt>
                <c:pt idx="65">
                  <c:v>2066.0</c:v>
                </c:pt>
                <c:pt idx="66">
                  <c:v>2067.0</c:v>
                </c:pt>
                <c:pt idx="67">
                  <c:v>2068.0</c:v>
                </c:pt>
                <c:pt idx="68">
                  <c:v>2069.0</c:v>
                </c:pt>
                <c:pt idx="69">
                  <c:v>2070.0</c:v>
                </c:pt>
                <c:pt idx="70">
                  <c:v>2071.0</c:v>
                </c:pt>
                <c:pt idx="71">
                  <c:v>2072.0</c:v>
                </c:pt>
                <c:pt idx="72">
                  <c:v>2073.0</c:v>
                </c:pt>
                <c:pt idx="73">
                  <c:v>2074.0</c:v>
                </c:pt>
                <c:pt idx="74">
                  <c:v>2075.0</c:v>
                </c:pt>
                <c:pt idx="75">
                  <c:v>2076.0</c:v>
                </c:pt>
                <c:pt idx="76">
                  <c:v>2077.0</c:v>
                </c:pt>
                <c:pt idx="77">
                  <c:v>2078.0</c:v>
                </c:pt>
                <c:pt idx="78">
                  <c:v>2079.0</c:v>
                </c:pt>
                <c:pt idx="79">
                  <c:v>2080.0</c:v>
                </c:pt>
                <c:pt idx="80">
                  <c:v>2081.0</c:v>
                </c:pt>
                <c:pt idx="81">
                  <c:v>2082.0</c:v>
                </c:pt>
                <c:pt idx="82">
                  <c:v>2083.0</c:v>
                </c:pt>
                <c:pt idx="83">
                  <c:v>2084.0</c:v>
                </c:pt>
                <c:pt idx="84">
                  <c:v>2085.0</c:v>
                </c:pt>
                <c:pt idx="85">
                  <c:v>2086.0</c:v>
                </c:pt>
                <c:pt idx="86">
                  <c:v>2087.0</c:v>
                </c:pt>
                <c:pt idx="87">
                  <c:v>2088.0</c:v>
                </c:pt>
                <c:pt idx="88">
                  <c:v>2089.0</c:v>
                </c:pt>
                <c:pt idx="89">
                  <c:v>2090.0</c:v>
                </c:pt>
                <c:pt idx="90">
                  <c:v>2091.0</c:v>
                </c:pt>
                <c:pt idx="91">
                  <c:v>2092.0</c:v>
                </c:pt>
                <c:pt idx="92">
                  <c:v>2093.0</c:v>
                </c:pt>
                <c:pt idx="93">
                  <c:v>2094.0</c:v>
                </c:pt>
                <c:pt idx="94">
                  <c:v>2095.0</c:v>
                </c:pt>
                <c:pt idx="95">
                  <c:v>2096.0</c:v>
                </c:pt>
                <c:pt idx="96">
                  <c:v>2097.0</c:v>
                </c:pt>
                <c:pt idx="97">
                  <c:v>2098.0</c:v>
                </c:pt>
                <c:pt idx="98">
                  <c:v>2099.0</c:v>
                </c:pt>
              </c:numCache>
            </c:numRef>
          </c:xVal>
          <c:yVal>
            <c:numRef>
              <c:f>Sheet1!$C$2:$C$100</c:f>
              <c:numCache>
                <c:formatCode>General</c:formatCode>
                <c:ptCount val="99"/>
                <c:pt idx="0">
                  <c:v>1.25</c:v>
                </c:pt>
                <c:pt idx="1">
                  <c:v>1.2499</c:v>
                </c:pt>
                <c:pt idx="2">
                  <c:v>1.2496</c:v>
                </c:pt>
                <c:pt idx="3">
                  <c:v>1.2491</c:v>
                </c:pt>
                <c:pt idx="4">
                  <c:v>1.2484</c:v>
                </c:pt>
                <c:pt idx="5">
                  <c:v>1.2475</c:v>
                </c:pt>
                <c:pt idx="6">
                  <c:v>1.2464</c:v>
                </c:pt>
                <c:pt idx="7">
                  <c:v>1.2451</c:v>
                </c:pt>
                <c:pt idx="8">
                  <c:v>1.2436</c:v>
                </c:pt>
                <c:pt idx="9">
                  <c:v>1.2419</c:v>
                </c:pt>
                <c:pt idx="10">
                  <c:v>1.24</c:v>
                </c:pt>
                <c:pt idx="11">
                  <c:v>1.2379</c:v>
                </c:pt>
                <c:pt idx="12">
                  <c:v>1.2356</c:v>
                </c:pt>
                <c:pt idx="13">
                  <c:v>1.2331</c:v>
                </c:pt>
                <c:pt idx="14">
                  <c:v>1.2304</c:v>
                </c:pt>
                <c:pt idx="15">
                  <c:v>1.2275</c:v>
                </c:pt>
                <c:pt idx="16">
                  <c:v>1.2244</c:v>
                </c:pt>
                <c:pt idx="17">
                  <c:v>1.2211</c:v>
                </c:pt>
                <c:pt idx="18">
                  <c:v>1.2176</c:v>
                </c:pt>
                <c:pt idx="19">
                  <c:v>1.2139</c:v>
                </c:pt>
                <c:pt idx="20">
                  <c:v>1.21</c:v>
                </c:pt>
                <c:pt idx="21">
                  <c:v>1.205900000000001</c:v>
                </c:pt>
                <c:pt idx="22">
                  <c:v>1.201600000000001</c:v>
                </c:pt>
                <c:pt idx="23">
                  <c:v>1.197100000000001</c:v>
                </c:pt>
                <c:pt idx="24">
                  <c:v>1.192400000000001</c:v>
                </c:pt>
                <c:pt idx="25">
                  <c:v>1.187500000000001</c:v>
                </c:pt>
                <c:pt idx="26">
                  <c:v>1.182400000000001</c:v>
                </c:pt>
                <c:pt idx="27">
                  <c:v>1.177100000000001</c:v>
                </c:pt>
                <c:pt idx="28">
                  <c:v>1.171600000000001</c:v>
                </c:pt>
                <c:pt idx="29">
                  <c:v>1.165900000000001</c:v>
                </c:pt>
                <c:pt idx="30">
                  <c:v>1.160000000000001</c:v>
                </c:pt>
                <c:pt idx="31">
                  <c:v>1.153900000000002</c:v>
                </c:pt>
                <c:pt idx="32">
                  <c:v>1.147600000000002</c:v>
                </c:pt>
                <c:pt idx="33">
                  <c:v>1.141100000000002</c:v>
                </c:pt>
                <c:pt idx="34">
                  <c:v>1.134400000000002</c:v>
                </c:pt>
                <c:pt idx="35">
                  <c:v>1.127500000000002</c:v>
                </c:pt>
                <c:pt idx="36">
                  <c:v>1.120400000000002</c:v>
                </c:pt>
                <c:pt idx="37">
                  <c:v>1.113100000000002</c:v>
                </c:pt>
                <c:pt idx="38">
                  <c:v>1.105600000000002</c:v>
                </c:pt>
                <c:pt idx="39">
                  <c:v>1.097900000000002</c:v>
                </c:pt>
                <c:pt idx="40">
                  <c:v>1.090000000000002</c:v>
                </c:pt>
                <c:pt idx="41">
                  <c:v>1.081900000000003</c:v>
                </c:pt>
                <c:pt idx="42">
                  <c:v>1.073600000000003</c:v>
                </c:pt>
                <c:pt idx="43">
                  <c:v>1.065100000000003</c:v>
                </c:pt>
                <c:pt idx="44">
                  <c:v>1.056400000000004</c:v>
                </c:pt>
                <c:pt idx="45">
                  <c:v>1.047500000000004</c:v>
                </c:pt>
                <c:pt idx="46">
                  <c:v>1.038400000000004</c:v>
                </c:pt>
                <c:pt idx="47">
                  <c:v>1.029100000000004</c:v>
                </c:pt>
                <c:pt idx="48">
                  <c:v>1.019600000000004</c:v>
                </c:pt>
                <c:pt idx="49">
                  <c:v>1.009900000000004</c:v>
                </c:pt>
                <c:pt idx="50">
                  <c:v>1.000000000000004</c:v>
                </c:pt>
                <c:pt idx="51">
                  <c:v>0.989900000000005</c:v>
                </c:pt>
                <c:pt idx="52">
                  <c:v>0.979600000000005</c:v>
                </c:pt>
                <c:pt idx="53">
                  <c:v>0.969100000000005</c:v>
                </c:pt>
                <c:pt idx="54">
                  <c:v>0.958400000000005</c:v>
                </c:pt>
                <c:pt idx="55">
                  <c:v>0.947500000000006</c:v>
                </c:pt>
                <c:pt idx="56">
                  <c:v>0.936400000000006</c:v>
                </c:pt>
                <c:pt idx="57">
                  <c:v>0.925100000000006</c:v>
                </c:pt>
                <c:pt idx="58">
                  <c:v>0.913600000000006</c:v>
                </c:pt>
                <c:pt idx="59">
                  <c:v>0.901900000000006</c:v>
                </c:pt>
                <c:pt idx="60">
                  <c:v>0.890000000000007</c:v>
                </c:pt>
                <c:pt idx="61">
                  <c:v>0.877900000000007</c:v>
                </c:pt>
                <c:pt idx="62">
                  <c:v>0.865600000000007</c:v>
                </c:pt>
                <c:pt idx="63">
                  <c:v>0.853100000000007</c:v>
                </c:pt>
                <c:pt idx="64">
                  <c:v>0.840400000000008</c:v>
                </c:pt>
                <c:pt idx="65">
                  <c:v>0.827500000000008</c:v>
                </c:pt>
                <c:pt idx="66">
                  <c:v>0.814400000000008</c:v>
                </c:pt>
                <c:pt idx="67">
                  <c:v>0.801100000000008</c:v>
                </c:pt>
                <c:pt idx="68">
                  <c:v>0.787600000000008</c:v>
                </c:pt>
                <c:pt idx="69">
                  <c:v>0.773900000000008</c:v>
                </c:pt>
                <c:pt idx="70">
                  <c:v>0.76000000000001</c:v>
                </c:pt>
                <c:pt idx="71">
                  <c:v>0.74590000000001</c:v>
                </c:pt>
                <c:pt idx="72">
                  <c:v>0.73160000000001</c:v>
                </c:pt>
                <c:pt idx="73">
                  <c:v>0.71710000000001</c:v>
                </c:pt>
                <c:pt idx="74">
                  <c:v>0.70240000000001</c:v>
                </c:pt>
                <c:pt idx="75">
                  <c:v>0.68750000000001</c:v>
                </c:pt>
                <c:pt idx="76">
                  <c:v>0.672400000000011</c:v>
                </c:pt>
                <c:pt idx="77">
                  <c:v>0.657100000000011</c:v>
                </c:pt>
                <c:pt idx="78">
                  <c:v>0.641600000000011</c:v>
                </c:pt>
                <c:pt idx="79">
                  <c:v>0.625900000000011</c:v>
                </c:pt>
                <c:pt idx="80">
                  <c:v>0.610000000000013</c:v>
                </c:pt>
                <c:pt idx="81">
                  <c:v>0.593900000000013</c:v>
                </c:pt>
                <c:pt idx="82">
                  <c:v>0.577600000000013</c:v>
                </c:pt>
                <c:pt idx="83">
                  <c:v>0.561100000000013</c:v>
                </c:pt>
                <c:pt idx="84">
                  <c:v>0.544400000000013</c:v>
                </c:pt>
                <c:pt idx="85">
                  <c:v>0.527500000000014</c:v>
                </c:pt>
                <c:pt idx="86">
                  <c:v>0.510400000000014</c:v>
                </c:pt>
                <c:pt idx="87">
                  <c:v>0.493100000000014</c:v>
                </c:pt>
                <c:pt idx="88">
                  <c:v>0.475600000000014</c:v>
                </c:pt>
                <c:pt idx="89">
                  <c:v>0.457900000000014</c:v>
                </c:pt>
                <c:pt idx="90">
                  <c:v>0.440000000000016</c:v>
                </c:pt>
                <c:pt idx="91">
                  <c:v>0.421900000000016</c:v>
                </c:pt>
                <c:pt idx="92">
                  <c:v>0.403600000000016</c:v>
                </c:pt>
                <c:pt idx="93">
                  <c:v>0.385100000000017</c:v>
                </c:pt>
                <c:pt idx="94">
                  <c:v>0.366400000000017</c:v>
                </c:pt>
                <c:pt idx="95">
                  <c:v>0.347500000000017</c:v>
                </c:pt>
                <c:pt idx="96">
                  <c:v>0.328400000000017</c:v>
                </c:pt>
                <c:pt idx="97">
                  <c:v>0.309100000000017</c:v>
                </c:pt>
                <c:pt idx="98">
                  <c:v>0.289600000000017</c:v>
                </c:pt>
              </c:numCache>
            </c:numRef>
          </c:yVal>
          <c:smooth val="1"/>
        </c:ser>
        <c:dLbls>
          <c:showLegendKey val="0"/>
          <c:showVal val="0"/>
          <c:showCatName val="0"/>
          <c:showSerName val="0"/>
          <c:showPercent val="0"/>
          <c:showBubbleSize val="0"/>
        </c:dLbls>
        <c:axId val="-2051798136"/>
        <c:axId val="-2059393592"/>
      </c:scatterChart>
      <c:valAx>
        <c:axId val="-2051798136"/>
        <c:scaling>
          <c:orientation val="minMax"/>
          <c:max val="210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059393592"/>
        <c:crosses val="autoZero"/>
        <c:crossBetween val="midCat"/>
        <c:majorUnit val="50.0"/>
      </c:valAx>
      <c:valAx>
        <c:axId val="-2059393592"/>
        <c:scaling>
          <c:orientation val="minMax"/>
        </c:scaling>
        <c:delete val="0"/>
        <c:axPos val="l"/>
        <c:numFmt formatCode="General" sourceLinked="1"/>
        <c:majorTickMark val="none"/>
        <c:minorTickMark val="none"/>
        <c:tickLblPos val="none"/>
        <c:spPr>
          <a:ln w="38100"/>
        </c:spPr>
        <c:crossAx val="-2051798136"/>
        <c:crossesAt val="1999.0"/>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0.24315</cdr:x>
      <cdr:y>0.50912</cdr:y>
    </cdr:from>
    <cdr:to>
      <cdr:x>0.60602</cdr:x>
      <cdr:y>0.61842</cdr:y>
    </cdr:to>
    <cdr:sp macro="" textlink="">
      <cdr:nvSpPr>
        <cdr:cNvPr id="2" name="TextBox 1"/>
        <cdr:cNvSpPr txBox="1"/>
      </cdr:nvSpPr>
      <cdr:spPr>
        <a:xfrm xmlns:a="http://schemas.openxmlformats.org/drawingml/2006/main" rot="1627260">
          <a:off x="1070031" y="1843248"/>
          <a:ext cx="1596918" cy="39573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l" rtl="0"/>
          <a:r>
            <a:rPr lang="en-US" sz="2000" dirty="0" smtClean="0">
              <a:solidFill>
                <a:schemeClr val="accent1"/>
              </a:solidFill>
            </a:rPr>
            <a:t>VITAL RATE</a:t>
          </a:r>
        </a:p>
      </cdr:txBody>
    </cdr:sp>
  </cdr:relSizeAnchor>
  <cdr:relSizeAnchor xmlns:cdr="http://schemas.openxmlformats.org/drawingml/2006/chartDrawing">
    <cdr:from>
      <cdr:x>0.74348</cdr:x>
      <cdr:y>0.37273</cdr:y>
    </cdr:from>
    <cdr:to>
      <cdr:x>0.95277</cdr:x>
      <cdr:y>0.48203</cdr:y>
    </cdr:to>
    <cdr:sp macro="" textlink="">
      <cdr:nvSpPr>
        <cdr:cNvPr id="3" name="TextBox 2"/>
        <cdr:cNvSpPr txBox="1"/>
      </cdr:nvSpPr>
      <cdr:spPr>
        <a:xfrm xmlns:a="http://schemas.openxmlformats.org/drawingml/2006/main" rot="2356246">
          <a:off x="3271886" y="1349446"/>
          <a:ext cx="921004" cy="39573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rtl="0"/>
          <a:r>
            <a:rPr lang="en-US" sz="2000" dirty="0" smtClean="0">
              <a:solidFill>
                <a:schemeClr val="accent2"/>
              </a:solidFill>
            </a:rPr>
            <a:t>RATE</a:t>
          </a:r>
          <a:endParaRPr lang="en-US" sz="2000" dirty="0" smtClean="0">
            <a:solidFill>
              <a:schemeClr val="accent2"/>
            </a:solidFill>
          </a:endParaRPr>
        </a:p>
      </cdr:txBody>
    </cdr:sp>
  </cdr:relSizeAnchor>
  <cdr:relSizeAnchor xmlns:cdr="http://schemas.openxmlformats.org/drawingml/2006/chartDrawing">
    <cdr:from>
      <cdr:x>0.26864</cdr:x>
      <cdr:y>0.05171</cdr:y>
    </cdr:from>
    <cdr:to>
      <cdr:x>0.60309</cdr:x>
      <cdr:y>0.16101</cdr:y>
    </cdr:to>
    <cdr:sp macro="" textlink="">
      <cdr:nvSpPr>
        <cdr:cNvPr id="4" name="TextBox 3"/>
        <cdr:cNvSpPr txBox="1"/>
      </cdr:nvSpPr>
      <cdr:spPr>
        <a:xfrm xmlns:a="http://schemas.openxmlformats.org/drawingml/2006/main" rot="1031622">
          <a:off x="1182228" y="187202"/>
          <a:ext cx="1471831" cy="39573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rtl="0"/>
          <a:r>
            <a:rPr lang="en-US" sz="2000" dirty="0" smtClean="0">
              <a:solidFill>
                <a:schemeClr val="accent2"/>
              </a:solidFill>
            </a:rPr>
            <a:t>GROWTH</a:t>
          </a:r>
          <a:endParaRPr lang="en-US" sz="2000" dirty="0" smtClean="0">
            <a:solidFill>
              <a:schemeClr val="accent2"/>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E5787-FC22-C542-BDBE-D2BE03FDF908}" type="datetimeFigureOut">
              <a:rPr lang="en-US" smtClean="0"/>
              <a:t>15-07-29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AA37A-21B9-7242-AB4E-001A00A2B595}" type="slidenum">
              <a:rPr lang="en-US" smtClean="0"/>
              <a:t>‹#›</a:t>
            </a:fld>
            <a:endParaRPr lang="en-US"/>
          </a:p>
        </p:txBody>
      </p:sp>
    </p:spTree>
    <p:extLst>
      <p:ext uri="{BB962C8B-B14F-4D97-AF65-F5344CB8AC3E}">
        <p14:creationId xmlns:p14="http://schemas.microsoft.com/office/powerpoint/2010/main" val="2144695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A37A-21B9-7242-AB4E-001A00A2B595}" type="slidenum">
              <a:rPr lang="en-US" smtClean="0"/>
              <a:t>1</a:t>
            </a:fld>
            <a:endParaRPr lang="en-US"/>
          </a:p>
        </p:txBody>
      </p:sp>
    </p:spTree>
    <p:extLst>
      <p:ext uri="{BB962C8B-B14F-4D97-AF65-F5344CB8AC3E}">
        <p14:creationId xmlns:p14="http://schemas.microsoft.com/office/powerpoint/2010/main" val="18245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Here</a:t>
            </a:r>
            <a:r>
              <a:rPr lang="en-US" sz="1400" baseline="0" dirty="0" smtClean="0"/>
              <a:t> is the result for one of our populations. Nearly half of the replicates gave a P-value less than 0.05 under demographic monitoring, shown on the left. In contrast, for abundance monitoring the majority of replicates gave a P-value greater than one half.</a:t>
            </a:r>
          </a:p>
          <a:p>
            <a:endParaRPr lang="en-US" sz="1400" baseline="0" dirty="0" smtClean="0"/>
          </a:p>
          <a:p>
            <a:r>
              <a:rPr lang="en-US" sz="1400" baseline="0" dirty="0" smtClean="0"/>
              <a:t>Thus, given a typical alpha level of 0.05 or 0.1, we would have a good chance of detecting the trend if we were monitoring survival directly, but a very poor chance of detecting the trend if we were simply monitoring abundance. For a given alpha level, the fraction of simulated P-values below that level tell us the power of the technique.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12</a:t>
            </a:fld>
            <a:endParaRPr lang="en-US"/>
          </a:p>
        </p:txBody>
      </p:sp>
    </p:spTree>
    <p:extLst>
      <p:ext uri="{BB962C8B-B14F-4D97-AF65-F5344CB8AC3E}">
        <p14:creationId xmlns:p14="http://schemas.microsoft.com/office/powerpoint/2010/main" val="17622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I’m now going to show</a:t>
            </a:r>
            <a:r>
              <a:rPr lang="en-US" sz="1400" baseline="0" dirty="0" smtClean="0"/>
              <a:t> you a synthesis across all 83 populations that we analyzed. For each, we calculated the power at an alpha of 0.1; that is, the fraction of P values that were less than 0.1. The power of abundance monitoring is on the horizontal axis, and the power of demographic monitoring is on the vertical axis. High power is good, so populations for which demographic monitoring is superior will be above the diagonal line.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13</a:t>
            </a:fld>
            <a:endParaRPr lang="en-US"/>
          </a:p>
        </p:txBody>
      </p:sp>
    </p:spTree>
    <p:extLst>
      <p:ext uri="{BB962C8B-B14F-4D97-AF65-F5344CB8AC3E}">
        <p14:creationId xmlns:p14="http://schemas.microsoft.com/office/powerpoint/2010/main" val="381626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Each of these points is a population; 83 populations from 38 species are represented.</a:t>
            </a:r>
          </a:p>
          <a:p>
            <a:endParaRPr lang="en-US" sz="1400" dirty="0" smtClean="0"/>
          </a:p>
          <a:p>
            <a:r>
              <a:rPr lang="en-US" sz="1400" dirty="0" smtClean="0"/>
              <a:t>Overall, 95% of the populations had more power to detect the trend under demographic</a:t>
            </a:r>
            <a:r>
              <a:rPr lang="en-US" sz="1400" baseline="0" dirty="0" smtClean="0"/>
              <a:t> monitoring than under abundance monitoring. </a:t>
            </a:r>
            <a:r>
              <a:rPr lang="en-US" sz="1400" baseline="0" dirty="0" smtClean="0"/>
              <a:t>The power of viral rate monitoring was usually above 25%, whereas the power of abundance monitoring was usually below 25%</a:t>
            </a:r>
            <a:endParaRPr lang="en-US" sz="1400" baseline="0" dirty="0" smtClean="0"/>
          </a:p>
          <a:p>
            <a:endParaRPr lang="en-US" sz="1400" baseline="0" dirty="0" smtClean="0"/>
          </a:p>
          <a:p>
            <a:r>
              <a:rPr lang="en-US" sz="1400" baseline="0" dirty="0" smtClean="0"/>
              <a:t>These results indicate that demographic monitoring may be worthwhile across a large range of plant species. However, …</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14</a:t>
            </a:fld>
            <a:endParaRPr lang="en-US"/>
          </a:p>
        </p:txBody>
      </p:sp>
    </p:spTree>
    <p:extLst>
      <p:ext uri="{BB962C8B-B14F-4D97-AF65-F5344CB8AC3E}">
        <p14:creationId xmlns:p14="http://schemas.microsoft.com/office/powerpoint/2010/main" val="57882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We still need to explicitly account</a:t>
            </a:r>
            <a:r>
              <a:rPr lang="en-US" sz="1400" baseline="0" dirty="0" smtClean="0"/>
              <a:t> for the higher costs of demographic monitoring.</a:t>
            </a:r>
          </a:p>
          <a:p>
            <a:endParaRPr lang="en-US" sz="1400" baseline="0" dirty="0" smtClean="0"/>
          </a:p>
          <a:p>
            <a:r>
              <a:rPr lang="en-US" sz="1400" dirty="0" smtClean="0"/>
              <a:t>Furthermore, in our analyses so far we have assumed that both annual survival and annual abundance were measured perfectly. Real world measurement error will reduce the power of both approaches, and the returns</a:t>
            </a:r>
            <a:r>
              <a:rPr lang="en-US" sz="1400" baseline="0" dirty="0" smtClean="0"/>
              <a:t> to additional sampling effort may be very different for the two monitoring programs.</a:t>
            </a:r>
          </a:p>
          <a:p>
            <a:endParaRPr lang="en-US" sz="1400" baseline="0" dirty="0" smtClean="0"/>
          </a:p>
          <a:p>
            <a:r>
              <a:rPr lang="en-US" sz="1400" baseline="0" dirty="0" smtClean="0"/>
              <a:t>Finally, we see substantial variation among species and populations in the relative power of demographic and abundance monitoring. To be truly useful for conservation monitoring, we need to know the characteristics of populations that will benefit most from demographic monitoring.</a:t>
            </a:r>
          </a:p>
          <a:p>
            <a:endParaRPr lang="en-US" sz="1400" baseline="0" dirty="0" smtClean="0"/>
          </a:p>
          <a:p>
            <a:r>
              <a:rPr lang="en-US" sz="1400" baseline="0" dirty="0" smtClean="0"/>
              <a:t>These are all topics of ongoing research, and their resolution should provide a clear picture of when to use demographic monitoring to track climate change impacts on rare species.</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15</a:t>
            </a:fld>
            <a:endParaRPr lang="en-US"/>
          </a:p>
        </p:txBody>
      </p:sp>
    </p:spTree>
    <p:extLst>
      <p:ext uri="{BB962C8B-B14F-4D97-AF65-F5344CB8AC3E}">
        <p14:creationId xmlns:p14="http://schemas.microsoft.com/office/powerpoint/2010/main" val="3712853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Thank you very much, and I’ll be happy to take</a:t>
            </a:r>
            <a:r>
              <a:rPr lang="en-US" sz="2400" baseline="0" dirty="0" smtClean="0"/>
              <a:t> any questions!</a:t>
            </a:r>
            <a:endParaRPr lang="en-US" sz="2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16</a:t>
            </a:fld>
            <a:endParaRPr lang="en-US"/>
          </a:p>
        </p:txBody>
      </p:sp>
    </p:spTree>
    <p:extLst>
      <p:ext uri="{BB962C8B-B14F-4D97-AF65-F5344CB8AC3E}">
        <p14:creationId xmlns:p14="http://schemas.microsoft.com/office/powerpoint/2010/main" val="353390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I was recently asked to review a </a:t>
            </a:r>
            <a:r>
              <a:rPr lang="en-US" sz="1400" baseline="0" dirty="0" err="1" smtClean="0"/>
              <a:t>downlisting</a:t>
            </a:r>
            <a:r>
              <a:rPr lang="en-US" sz="1400" baseline="0" dirty="0" smtClean="0"/>
              <a:t> proposal for a rare desert plant. The threats that had triggered the original US Endangered Species Act listing had been mitigated, but there was new concern that the species might be threatened by climate change. This is a long-lived species with highly variable reproduction, and abundance monitoring had produced wildly fluctuating estimates of population growth rates from which it would be nearly impossible to identify a long-term trend towards worsening conditions, even if those conditions were directly affecting survival or reproduction.</a:t>
            </a:r>
            <a:endParaRPr lang="en-US" sz="1400" dirty="0" smtClean="0"/>
          </a:p>
          <a:p>
            <a:endParaRPr lang="en-US" sz="1400" baseline="0" dirty="0" smtClean="0"/>
          </a:p>
          <a:p>
            <a:r>
              <a:rPr lang="en-US" sz="1400" baseline="0" dirty="0" smtClean="0"/>
              <a:t>This got me to wondering: is there a more powerful monitoring approach for identifying the demographic impacts of a changing environment?</a:t>
            </a:r>
          </a:p>
        </p:txBody>
      </p:sp>
      <p:sp>
        <p:nvSpPr>
          <p:cNvPr id="4" name="Slide Number Placeholder 3"/>
          <p:cNvSpPr>
            <a:spLocks noGrp="1"/>
          </p:cNvSpPr>
          <p:nvPr>
            <p:ph type="sldNum" sz="quarter" idx="10"/>
          </p:nvPr>
        </p:nvSpPr>
        <p:spPr/>
        <p:txBody>
          <a:bodyPr/>
          <a:lstStyle/>
          <a:p>
            <a:fld id="{81DAA37A-21B9-7242-AB4E-001A00A2B595}" type="slidenum">
              <a:rPr lang="en-US" smtClean="0"/>
              <a:t>2</a:t>
            </a:fld>
            <a:endParaRPr lang="en-US"/>
          </a:p>
        </p:txBody>
      </p:sp>
    </p:spTree>
    <p:extLst>
      <p:ext uri="{BB962C8B-B14F-4D97-AF65-F5344CB8AC3E}">
        <p14:creationId xmlns:p14="http://schemas.microsoft.com/office/powerpoint/2010/main" val="66207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All</a:t>
            </a:r>
            <a:r>
              <a:rPr lang="en-US" sz="1400" baseline="0" dirty="0" smtClean="0"/>
              <a:t> else equal, then, it seems that monitoring demography is better than monitoring abundance. But demographic monitoring takes a lot of work—capturing, marking, and </a:t>
            </a:r>
            <a:r>
              <a:rPr lang="en-US" sz="1400" baseline="0" dirty="0" err="1" smtClean="0"/>
              <a:t>resighting</a:t>
            </a:r>
            <a:r>
              <a:rPr lang="en-US" sz="1400" baseline="0" dirty="0" smtClean="0"/>
              <a:t> individuals—it’s much cheaper and easier to simply count individuals.</a:t>
            </a:r>
          </a:p>
          <a:p>
            <a:endParaRPr lang="en-US" sz="1400" baseline="0" dirty="0" smtClean="0"/>
          </a:p>
          <a:p>
            <a:r>
              <a:rPr lang="en-US" sz="1400" baseline="0" dirty="0" smtClean="0"/>
              <a:t>Thus we need to know how much better demographic monitoring is than abundance monitoring for detecting trends in conditions. That is the issue we address in this research.</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3</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 clear trend in one demographic rate,</a:t>
            </a:r>
            <a:r>
              <a:rPr lang="en-US" sz="1400" baseline="0" dirty="0" smtClean="0"/>
              <a:t> such as survival,</a:t>
            </a:r>
            <a:r>
              <a:rPr lang="en-US" sz="1400" dirty="0" smtClean="0"/>
              <a:t> may be accompanied </a:t>
            </a:r>
            <a:r>
              <a:rPr lang="en-US" sz="1400" baseline="0" dirty="0" smtClean="0"/>
              <a:t>by high variability in another demographic rate, such as fecundity. Since population growth rate depends on both demographic rates, the trend in population growth rate may be difficult to detect without many decades of monitoring.</a:t>
            </a:r>
          </a:p>
        </p:txBody>
      </p:sp>
      <p:sp>
        <p:nvSpPr>
          <p:cNvPr id="4" name="Slide Number Placeholder 3"/>
          <p:cNvSpPr>
            <a:spLocks noGrp="1"/>
          </p:cNvSpPr>
          <p:nvPr>
            <p:ph type="sldNum" sz="quarter" idx="10"/>
          </p:nvPr>
        </p:nvSpPr>
        <p:spPr/>
        <p:txBody>
          <a:bodyPr/>
          <a:lstStyle/>
          <a:p>
            <a:fld id="{81DAA37A-21B9-7242-AB4E-001A00A2B595}" type="slidenum">
              <a:rPr lang="en-US" smtClean="0"/>
              <a:t>4</a:t>
            </a:fld>
            <a:endParaRPr lang="en-US"/>
          </a:p>
        </p:txBody>
      </p:sp>
    </p:spTree>
    <p:extLst>
      <p:ext uri="{BB962C8B-B14F-4D97-AF65-F5344CB8AC3E}">
        <p14:creationId xmlns:p14="http://schemas.microsoft.com/office/powerpoint/2010/main" val="331497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All</a:t>
            </a:r>
            <a:r>
              <a:rPr lang="en-US" sz="1400" baseline="0" dirty="0" smtClean="0"/>
              <a:t> else equal, then, it seems that monitoring demography is better than monitoring abundance. But demographic monitoring takes a lot of work—capturing, marking, and </a:t>
            </a:r>
            <a:r>
              <a:rPr lang="en-US" sz="1400" baseline="0" dirty="0" err="1" smtClean="0"/>
              <a:t>resighting</a:t>
            </a:r>
            <a:r>
              <a:rPr lang="en-US" sz="1400" baseline="0" dirty="0" smtClean="0"/>
              <a:t> individuals—it’s much cheaper and easier to simply count individuals.</a:t>
            </a:r>
          </a:p>
          <a:p>
            <a:endParaRPr lang="en-US" sz="1400" baseline="0" dirty="0" smtClean="0"/>
          </a:p>
          <a:p>
            <a:r>
              <a:rPr lang="en-US" sz="1400" baseline="0" dirty="0" smtClean="0"/>
              <a:t>Thus we need to know how much better demographic monitoring is than abundance monitoring for detecting trends in conditions. That is the issue we address in this research.</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6</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All</a:t>
            </a:r>
            <a:r>
              <a:rPr lang="en-US" sz="1400" baseline="0" dirty="0" smtClean="0"/>
              <a:t> else equal, then, it seems that monitoring demography is better than monitoring abundance. But demographic monitoring takes a lot of work—capturing, marking, and </a:t>
            </a:r>
            <a:r>
              <a:rPr lang="en-US" sz="1400" baseline="0" dirty="0" err="1" smtClean="0"/>
              <a:t>resighting</a:t>
            </a:r>
            <a:r>
              <a:rPr lang="en-US" sz="1400" baseline="0" dirty="0" smtClean="0"/>
              <a:t> individuals—it’s much cheaper and easier to simply count individuals.</a:t>
            </a:r>
          </a:p>
          <a:p>
            <a:endParaRPr lang="en-US" sz="1400" baseline="0" dirty="0" smtClean="0"/>
          </a:p>
          <a:p>
            <a:r>
              <a:rPr lang="en-US" sz="1400" baseline="0" dirty="0" smtClean="0"/>
              <a:t>Thus we need to know how much better demographic monitoring is than abundance monitoring for detecting trends in conditions. That is the issue we address in this research.</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7</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We did not study either penguins or dune grass, but instead took advantage</a:t>
            </a:r>
            <a:r>
              <a:rPr lang="en-US" sz="1400" baseline="0" dirty="0" smtClean="0"/>
              <a:t> of </a:t>
            </a:r>
            <a:r>
              <a:rPr lang="en-US" sz="1400" dirty="0" smtClean="0"/>
              <a:t>the COMPADRE plant matrix database to examine patterns across a range of plant species. For this talk we focused on populations of herbaceous perennial plants in the COMPADRE plant matrix database that had at least three stages and at least five years of data. </a:t>
            </a:r>
          </a:p>
          <a:p>
            <a:endParaRPr lang="en-US" sz="1400" dirty="0" smtClean="0"/>
          </a:p>
          <a:p>
            <a:r>
              <a:rPr lang="en-US" sz="1400" dirty="0" smtClean="0"/>
              <a:t>The</a:t>
            </a:r>
            <a:r>
              <a:rPr lang="en-US" sz="1400" baseline="0" dirty="0" smtClean="0"/>
              <a:t> data are a sequence of annual demographic matrices containing survival, fecundity, and growth.</a:t>
            </a:r>
          </a:p>
          <a:p>
            <a:endParaRPr lang="en-US" sz="1400" baseline="0" dirty="0" smtClean="0"/>
          </a:p>
          <a:p>
            <a:r>
              <a:rPr lang="en-US" sz="1400" baseline="0" dirty="0" smtClean="0"/>
              <a:t>To simulate environmental variability we</a:t>
            </a:r>
            <a:r>
              <a:rPr lang="en-US" sz="1400" dirty="0" smtClean="0"/>
              <a:t> randomized the </a:t>
            </a:r>
            <a:r>
              <a:rPr lang="en-US" sz="1400" baseline="0" dirty="0" smtClean="0"/>
              <a:t>matrices; on average these random sequences have no demographic trends.</a:t>
            </a:r>
          </a:p>
          <a:p>
            <a:endParaRPr lang="en-US" sz="1400" baseline="0" dirty="0" smtClean="0"/>
          </a:p>
          <a:p>
            <a:r>
              <a:rPr lang="en-US" sz="1400" baseline="0" dirty="0" smtClean="0"/>
              <a:t>We then imposed a demographic trend by reducing survival by 1 percent each year. </a:t>
            </a:r>
          </a:p>
          <a:p>
            <a:endParaRPr lang="en-US" sz="1400" baseline="0" dirty="0" smtClean="0"/>
          </a:p>
          <a:p>
            <a:r>
              <a:rPr lang="en-US" sz="1400" baseline="0" dirty="0" smtClean="0"/>
              <a:t>We simulated each replicate for 10 years.</a:t>
            </a:r>
          </a:p>
        </p:txBody>
      </p:sp>
      <p:sp>
        <p:nvSpPr>
          <p:cNvPr id="4" name="Slide Number Placeholder 3"/>
          <p:cNvSpPr>
            <a:spLocks noGrp="1"/>
          </p:cNvSpPr>
          <p:nvPr>
            <p:ph type="sldNum" sz="quarter" idx="10"/>
          </p:nvPr>
        </p:nvSpPr>
        <p:spPr/>
        <p:txBody>
          <a:bodyPr/>
          <a:lstStyle/>
          <a:p>
            <a:fld id="{81DAA37A-21B9-7242-AB4E-001A00A2B595}" type="slidenum">
              <a:rPr lang="en-US" smtClean="0"/>
              <a:t>8</a:t>
            </a:fld>
            <a:endParaRPr lang="en-US"/>
          </a:p>
        </p:txBody>
      </p:sp>
    </p:spTree>
    <p:extLst>
      <p:ext uri="{BB962C8B-B14F-4D97-AF65-F5344CB8AC3E}">
        <p14:creationId xmlns:p14="http://schemas.microsoft.com/office/powerpoint/2010/main" val="248464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For</a:t>
            </a:r>
            <a:r>
              <a:rPr lang="en-US" sz="1400" baseline="0" dirty="0" smtClean="0"/>
              <a:t> each replicate we used linear regression to estimate the linear trend in survival, which I will call “demographic monitoring”.</a:t>
            </a:r>
          </a:p>
          <a:p>
            <a:endParaRPr lang="en-US" sz="1400" baseline="0" dirty="0" smtClean="0"/>
          </a:p>
          <a:p>
            <a:r>
              <a:rPr lang="en-US" sz="1400" baseline="0" dirty="0" smtClean="0"/>
              <a:t>We did the same to estimate the linear trend in population growth rate, which I will call “abundance monitoring” because growth rate is calculated from the time series of total abundance.</a:t>
            </a:r>
          </a:p>
          <a:p>
            <a:endParaRPr lang="en-US" sz="1400" baseline="0" dirty="0" smtClean="0"/>
          </a:p>
          <a:p>
            <a:r>
              <a:rPr lang="en-US" sz="1400" baseline="0" dirty="0" smtClean="0"/>
              <a:t>In both cases we recorded the P value as an index of the statistical evidence for the trend—small P-values mean that we are confident that conditions are changing.</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10</a:t>
            </a:fld>
            <a:endParaRPr lang="en-US"/>
          </a:p>
        </p:txBody>
      </p:sp>
    </p:spTree>
    <p:extLst>
      <p:ext uri="{BB962C8B-B14F-4D97-AF65-F5344CB8AC3E}">
        <p14:creationId xmlns:p14="http://schemas.microsoft.com/office/powerpoint/2010/main" val="262492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For each population we performed 10,000 simulations, giving us 10,000 pairs of P-values. This graph</a:t>
            </a:r>
            <a:r>
              <a:rPr lang="en-US" sz="1400" baseline="0" dirty="0" smtClean="0"/>
              <a:t> shows what we would expect to see if there were no trends in the data, with each P value being equally likely. The bins of the histogram have width 0.05, so the null expectation is that each bar should contain 5% of the replicates, as shown by the dashed line.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11</a:t>
            </a:fld>
            <a:endParaRPr lang="en-US"/>
          </a:p>
        </p:txBody>
      </p:sp>
    </p:spTree>
    <p:extLst>
      <p:ext uri="{BB962C8B-B14F-4D97-AF65-F5344CB8AC3E}">
        <p14:creationId xmlns:p14="http://schemas.microsoft.com/office/powerpoint/2010/main" val="41284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July 29,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July 29,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July 29,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July 29,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July 29,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July 29,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July 29,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s://commons.wikimedia.org/wiki/File:Swallenia_alexandrae.jpeg"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2.wdp"/><Relationship Id="rId5" Type="http://schemas.openxmlformats.org/officeDocument/2006/relationships/image" Target="../media/image6.jpeg"/><Relationship Id="rId6"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Demographic monitoring to detect climate change impacts on threatened </a:t>
            </a:r>
            <a:r>
              <a:rPr lang="en-US" sz="4000" b="1" dirty="0" smtClean="0"/>
              <a:t>populations</a:t>
            </a:r>
            <a:endParaRPr lang="en-US" sz="4000" dirty="0"/>
          </a:p>
        </p:txBody>
      </p:sp>
      <p:sp>
        <p:nvSpPr>
          <p:cNvPr id="3" name="Subtitle 2"/>
          <p:cNvSpPr>
            <a:spLocks noGrp="1"/>
          </p:cNvSpPr>
          <p:nvPr>
            <p:ph type="subTitle" idx="1"/>
          </p:nvPr>
        </p:nvSpPr>
        <p:spPr>
          <a:xfrm>
            <a:off x="685800" y="3505200"/>
            <a:ext cx="7600066" cy="1752600"/>
          </a:xfrm>
        </p:spPr>
        <p:txBody>
          <a:bodyPr>
            <a:normAutofit lnSpcReduction="10000"/>
          </a:bodyPr>
          <a:lstStyle/>
          <a:p>
            <a:r>
              <a:rPr lang="en-US" dirty="0" smtClean="0"/>
              <a:t>Bruce E. Kendall</a:t>
            </a:r>
          </a:p>
          <a:p>
            <a:r>
              <a:rPr lang="en-US" dirty="0" smtClean="0"/>
              <a:t>Elizabeth H. Hiroyasu</a:t>
            </a:r>
          </a:p>
          <a:p>
            <a:r>
              <a:rPr lang="en-US" i="1" dirty="0" smtClean="0"/>
              <a:t>Bren School of Environmental Science &amp; Management</a:t>
            </a:r>
          </a:p>
          <a:p>
            <a:r>
              <a:rPr lang="en-US" i="1" dirty="0" smtClean="0"/>
              <a:t>University of California, Santa Barbara</a:t>
            </a:r>
            <a:endParaRPr lang="en-US" i="1" dirty="0"/>
          </a:p>
        </p:txBody>
      </p:sp>
    </p:spTree>
    <p:extLst>
      <p:ext uri="{BB962C8B-B14F-4D97-AF65-F5344CB8AC3E}">
        <p14:creationId xmlns:p14="http://schemas.microsoft.com/office/powerpoint/2010/main" val="3666461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estimated trends in both </a:t>
            </a:r>
            <a:r>
              <a:rPr lang="en-US" dirty="0" smtClean="0"/>
              <a:t>vital rates </a:t>
            </a:r>
            <a:r>
              <a:rPr lang="en-US" dirty="0" smtClean="0"/>
              <a:t>and population </a:t>
            </a:r>
            <a:r>
              <a:rPr lang="en-US" dirty="0" smtClean="0"/>
              <a:t>growth rate</a:t>
            </a:r>
            <a:endParaRPr lang="en-US" dirty="0"/>
          </a:p>
        </p:txBody>
      </p:sp>
      <p:grpSp>
        <p:nvGrpSpPr>
          <p:cNvPr id="3" name="Group 2"/>
          <p:cNvGrpSpPr/>
          <p:nvPr/>
        </p:nvGrpSpPr>
        <p:grpSpPr>
          <a:xfrm>
            <a:off x="171324" y="2753689"/>
            <a:ext cx="4088730" cy="1847345"/>
            <a:chOff x="277433" y="2094649"/>
            <a:chExt cx="3982621" cy="1725803"/>
          </a:xfrm>
        </p:grpSpPr>
        <p:pic>
          <p:nvPicPr>
            <p:cNvPr id="4" name="Picture 3" descr="p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433" y="2094649"/>
              <a:ext cx="3982621" cy="1725803"/>
            </a:xfrm>
            <a:prstGeom prst="rect">
              <a:avLst/>
            </a:prstGeom>
          </p:spPr>
        </p:pic>
        <p:sp>
          <p:nvSpPr>
            <p:cNvPr id="5" name="TextBox 4"/>
            <p:cNvSpPr txBox="1"/>
            <p:nvPr/>
          </p:nvSpPr>
          <p:spPr>
            <a:xfrm>
              <a:off x="3013240" y="2340997"/>
              <a:ext cx="1175171" cy="369332"/>
            </a:xfrm>
            <a:prstGeom prst="rect">
              <a:avLst/>
            </a:prstGeom>
            <a:noFill/>
          </p:spPr>
          <p:txBody>
            <a:bodyPr wrap="none" rtlCol="0">
              <a:spAutoFit/>
            </a:bodyPr>
            <a:lstStyle/>
            <a:p>
              <a:r>
                <a:rPr lang="en-US" dirty="0" smtClean="0"/>
                <a:t>P = 0.003</a:t>
              </a:r>
              <a:endParaRPr lang="en-US" dirty="0"/>
            </a:p>
          </p:txBody>
        </p:sp>
      </p:grpSp>
      <p:grpSp>
        <p:nvGrpSpPr>
          <p:cNvPr id="6" name="Group 5"/>
          <p:cNvGrpSpPr/>
          <p:nvPr/>
        </p:nvGrpSpPr>
        <p:grpSpPr>
          <a:xfrm>
            <a:off x="5038829" y="3838851"/>
            <a:ext cx="3982620" cy="2389572"/>
            <a:chOff x="5161380" y="3404395"/>
            <a:chExt cx="3982620" cy="2389572"/>
          </a:xfrm>
        </p:grpSpPr>
        <p:pic>
          <p:nvPicPr>
            <p:cNvPr id="7" name="Picture 6" descr="p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61380" y="3404395"/>
              <a:ext cx="3982620" cy="2389572"/>
            </a:xfrm>
            <a:prstGeom prst="rect">
              <a:avLst/>
            </a:prstGeom>
          </p:spPr>
        </p:pic>
        <p:sp>
          <p:nvSpPr>
            <p:cNvPr id="8" name="TextBox 7"/>
            <p:cNvSpPr txBox="1"/>
            <p:nvPr/>
          </p:nvSpPr>
          <p:spPr>
            <a:xfrm>
              <a:off x="7511629" y="3572662"/>
              <a:ext cx="1175171" cy="369332"/>
            </a:xfrm>
            <a:prstGeom prst="rect">
              <a:avLst/>
            </a:prstGeom>
            <a:noFill/>
          </p:spPr>
          <p:txBody>
            <a:bodyPr wrap="none" rtlCol="0">
              <a:spAutoFit/>
            </a:bodyPr>
            <a:lstStyle/>
            <a:p>
              <a:r>
                <a:rPr lang="en-US" dirty="0" smtClean="0"/>
                <a:t>P = 0.237</a:t>
              </a:r>
              <a:endParaRPr lang="en-US" dirty="0"/>
            </a:p>
          </p:txBody>
        </p:sp>
      </p:grpSp>
      <p:sp>
        <p:nvSpPr>
          <p:cNvPr id="9" name="TextBox 8"/>
          <p:cNvSpPr txBox="1"/>
          <p:nvPr/>
        </p:nvSpPr>
        <p:spPr>
          <a:xfrm>
            <a:off x="902423" y="2384357"/>
            <a:ext cx="2858174" cy="369332"/>
          </a:xfrm>
          <a:prstGeom prst="rect">
            <a:avLst/>
          </a:prstGeom>
          <a:noFill/>
        </p:spPr>
        <p:txBody>
          <a:bodyPr wrap="none" rtlCol="0">
            <a:spAutoFit/>
          </a:bodyPr>
          <a:lstStyle/>
          <a:p>
            <a:r>
              <a:rPr lang="en-US" dirty="0" smtClean="0">
                <a:solidFill>
                  <a:schemeClr val="accent2"/>
                </a:solidFill>
              </a:rPr>
              <a:t>“Demographic monitoring”</a:t>
            </a:r>
            <a:endParaRPr lang="en-US" dirty="0">
              <a:solidFill>
                <a:schemeClr val="accent2"/>
              </a:solidFill>
            </a:endParaRPr>
          </a:p>
        </p:txBody>
      </p:sp>
      <p:sp>
        <p:nvSpPr>
          <p:cNvPr id="10" name="TextBox 9"/>
          <p:cNvSpPr txBox="1"/>
          <p:nvPr/>
        </p:nvSpPr>
        <p:spPr>
          <a:xfrm>
            <a:off x="5734427" y="3412729"/>
            <a:ext cx="2648306" cy="369332"/>
          </a:xfrm>
          <a:prstGeom prst="rect">
            <a:avLst/>
          </a:prstGeom>
          <a:noFill/>
        </p:spPr>
        <p:txBody>
          <a:bodyPr wrap="none" rtlCol="0">
            <a:spAutoFit/>
          </a:bodyPr>
          <a:lstStyle/>
          <a:p>
            <a:r>
              <a:rPr lang="en-US" dirty="0" smtClean="0">
                <a:solidFill>
                  <a:schemeClr val="accent2"/>
                </a:solidFill>
              </a:rPr>
              <a:t>“Abundance monitoring”</a:t>
            </a:r>
            <a:endParaRPr lang="en-US" dirty="0">
              <a:solidFill>
                <a:schemeClr val="accent2"/>
              </a:solidFill>
            </a:endParaRPr>
          </a:p>
        </p:txBody>
      </p:sp>
    </p:spTree>
    <p:extLst>
      <p:ext uri="{BB962C8B-B14F-4D97-AF65-F5344CB8AC3E}">
        <p14:creationId xmlns:p14="http://schemas.microsoft.com/office/powerpoint/2010/main" val="2889680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44281"/>
            <a:ext cx="8686801" cy="1081886"/>
          </a:xfrm>
        </p:spPr>
        <p:txBody>
          <a:bodyPr>
            <a:noAutofit/>
          </a:bodyPr>
          <a:lstStyle/>
          <a:p>
            <a:r>
              <a:rPr lang="en-US" dirty="0" smtClean="0"/>
              <a:t>We compare P-value distributions of </a:t>
            </a:r>
            <a:r>
              <a:rPr lang="en-US" dirty="0" smtClean="0"/>
              <a:t>vital rate &amp; </a:t>
            </a:r>
            <a:r>
              <a:rPr lang="en-US" dirty="0" smtClean="0"/>
              <a:t>abundance regressions</a:t>
            </a:r>
            <a:endParaRPr lang="en-US" dirty="0"/>
          </a:p>
        </p:txBody>
      </p:sp>
      <p:pic>
        <p:nvPicPr>
          <p:cNvPr id="3" name="Picture 2" descr="h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667" y="1668717"/>
            <a:ext cx="5189283" cy="5189283"/>
          </a:xfrm>
          <a:prstGeom prst="rect">
            <a:avLst/>
          </a:prstGeom>
        </p:spPr>
      </p:pic>
    </p:spTree>
    <p:extLst>
      <p:ext uri="{BB962C8B-B14F-4D97-AF65-F5344CB8AC3E}">
        <p14:creationId xmlns:p14="http://schemas.microsoft.com/office/powerpoint/2010/main" val="3830723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Common result: low </a:t>
            </a:r>
            <a:r>
              <a:rPr lang="en-US" dirty="0" smtClean="0"/>
              <a:t>vital rate P</a:t>
            </a:r>
            <a:r>
              <a:rPr lang="en-US" dirty="0" smtClean="0"/>
              <a:t>-values, high abundance P-values</a:t>
            </a:r>
            <a:endParaRPr lang="en-US" dirty="0"/>
          </a:p>
        </p:txBody>
      </p:sp>
      <p:pic>
        <p:nvPicPr>
          <p:cNvPr id="3" name="Picture 2" descr="h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2078513"/>
            <a:ext cx="4612387" cy="4612387"/>
          </a:xfrm>
          <a:prstGeom prst="rect">
            <a:avLst/>
          </a:prstGeom>
        </p:spPr>
      </p:pic>
      <p:pic>
        <p:nvPicPr>
          <p:cNvPr id="4" name="Picture 3" descr="h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4398" y="2081298"/>
            <a:ext cx="4609602" cy="4609602"/>
          </a:xfrm>
          <a:prstGeom prst="rect">
            <a:avLst/>
          </a:prstGeom>
        </p:spPr>
      </p:pic>
    </p:spTree>
    <p:extLst>
      <p:ext uri="{BB962C8B-B14F-4D97-AF65-F5344CB8AC3E}">
        <p14:creationId xmlns:p14="http://schemas.microsoft.com/office/powerpoint/2010/main" val="27725064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Compare power of </a:t>
            </a:r>
            <a:r>
              <a:rPr lang="en-US" dirty="0" smtClean="0"/>
              <a:t>vital rate &amp; </a:t>
            </a:r>
            <a:r>
              <a:rPr lang="en-US" dirty="0" smtClean="0"/>
              <a:t>abundance monitoring</a:t>
            </a:r>
            <a:endParaRPr lang="en-US" dirty="0"/>
          </a:p>
        </p:txBody>
      </p:sp>
      <p:pic>
        <p:nvPicPr>
          <p:cNvPr id="4" name="Picture 3" descr="powerblan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343" y="1938342"/>
            <a:ext cx="4919657" cy="4919657"/>
          </a:xfrm>
          <a:prstGeom prst="rect">
            <a:avLst/>
          </a:prstGeom>
        </p:spPr>
      </p:pic>
    </p:spTree>
    <p:extLst>
      <p:ext uri="{BB962C8B-B14F-4D97-AF65-F5344CB8AC3E}">
        <p14:creationId xmlns:p14="http://schemas.microsoft.com/office/powerpoint/2010/main" val="28509462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w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6927" y="1487854"/>
            <a:ext cx="5370146" cy="5370146"/>
          </a:xfrm>
          <a:prstGeom prst="rect">
            <a:avLst/>
          </a:prstGeom>
        </p:spPr>
      </p:pic>
      <p:sp>
        <p:nvSpPr>
          <p:cNvPr id="2" name="Title 1"/>
          <p:cNvSpPr>
            <a:spLocks noGrp="1"/>
          </p:cNvSpPr>
          <p:nvPr>
            <p:ph type="title"/>
          </p:nvPr>
        </p:nvSpPr>
        <p:spPr/>
        <p:txBody>
          <a:bodyPr>
            <a:noAutofit/>
          </a:bodyPr>
          <a:lstStyle/>
          <a:p>
            <a:r>
              <a:rPr lang="en-US" dirty="0" smtClean="0"/>
              <a:t>Vital rate monitoring </a:t>
            </a:r>
            <a:r>
              <a:rPr lang="en-US" dirty="0" smtClean="0"/>
              <a:t>usually has higher power</a:t>
            </a:r>
            <a:endParaRPr lang="en-US" dirty="0"/>
          </a:p>
        </p:txBody>
      </p:sp>
    </p:spTree>
    <p:extLst>
      <p:ext uri="{BB962C8B-B14F-4D97-AF65-F5344CB8AC3E}">
        <p14:creationId xmlns:p14="http://schemas.microsoft.com/office/powerpoint/2010/main" val="42044401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94062"/>
          </a:xfrm>
        </p:spPr>
        <p:txBody>
          <a:bodyPr>
            <a:noAutofit/>
          </a:bodyPr>
          <a:lstStyle/>
          <a:p>
            <a:r>
              <a:rPr lang="en-US" dirty="0" smtClean="0"/>
              <a:t>Vital rate monitoring </a:t>
            </a:r>
            <a:r>
              <a:rPr lang="en-US" dirty="0" smtClean="0"/>
              <a:t>usually has higher power, but </a:t>
            </a:r>
            <a:r>
              <a:rPr lang="en-US" dirty="0" smtClean="0"/>
              <a:t>we still need to consider…</a:t>
            </a:r>
            <a:endParaRPr lang="en-US" dirty="0"/>
          </a:p>
        </p:txBody>
      </p:sp>
      <p:sp>
        <p:nvSpPr>
          <p:cNvPr id="3" name="Content Placeholder 2"/>
          <p:cNvSpPr>
            <a:spLocks noGrp="1"/>
          </p:cNvSpPr>
          <p:nvPr>
            <p:ph idx="1"/>
          </p:nvPr>
        </p:nvSpPr>
        <p:spPr>
          <a:xfrm>
            <a:off x="457200" y="2027462"/>
            <a:ext cx="8229600" cy="4449537"/>
          </a:xfrm>
        </p:spPr>
        <p:txBody>
          <a:bodyPr>
            <a:normAutofit/>
          </a:bodyPr>
          <a:lstStyle/>
          <a:p>
            <a:pPr marL="0" indent="0" algn="ctr">
              <a:lnSpc>
                <a:spcPct val="200000"/>
              </a:lnSpc>
              <a:buNone/>
            </a:pPr>
            <a:r>
              <a:rPr lang="en-US" sz="3600" dirty="0" smtClean="0"/>
              <a:t>Measurement effort</a:t>
            </a:r>
          </a:p>
          <a:p>
            <a:pPr marL="0" indent="0" algn="ctr">
              <a:lnSpc>
                <a:spcPct val="200000"/>
              </a:lnSpc>
              <a:buNone/>
            </a:pPr>
            <a:r>
              <a:rPr lang="en-US" sz="3600" dirty="0" smtClean="0"/>
              <a:t>Measurement error</a:t>
            </a:r>
          </a:p>
          <a:p>
            <a:pPr marL="0" indent="0" algn="ctr">
              <a:lnSpc>
                <a:spcPct val="200000"/>
              </a:lnSpc>
              <a:buNone/>
            </a:pPr>
            <a:r>
              <a:rPr lang="en-US" sz="3600" dirty="0" smtClean="0"/>
              <a:t>What predicts </a:t>
            </a:r>
            <a:r>
              <a:rPr lang="en-US" sz="3600" dirty="0" smtClean="0"/>
              <a:t>amount of benefit</a:t>
            </a:r>
            <a:endParaRPr lang="en-US" sz="3600" dirty="0" smtClean="0"/>
          </a:p>
        </p:txBody>
      </p:sp>
    </p:spTree>
    <p:extLst>
      <p:ext uri="{BB962C8B-B14F-4D97-AF65-F5344CB8AC3E}">
        <p14:creationId xmlns:p14="http://schemas.microsoft.com/office/powerpoint/2010/main" val="20246254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sz="half" idx="1"/>
          </p:nvPr>
        </p:nvSpPr>
        <p:spPr>
          <a:xfrm>
            <a:off x="457200" y="2272538"/>
            <a:ext cx="4038600" cy="4119117"/>
          </a:xfrm>
        </p:spPr>
        <p:txBody>
          <a:bodyPr/>
          <a:lstStyle/>
          <a:p>
            <a:pPr marL="0" indent="0">
              <a:buNone/>
            </a:pPr>
            <a:r>
              <a:rPr lang="en-US" sz="3200" b="1" dirty="0" smtClean="0"/>
              <a:t>Helpful people</a:t>
            </a:r>
          </a:p>
          <a:p>
            <a:r>
              <a:rPr lang="en-US" dirty="0" smtClean="0"/>
              <a:t>Gordon Fox</a:t>
            </a:r>
          </a:p>
          <a:p>
            <a:r>
              <a:rPr lang="en-US" dirty="0" smtClean="0"/>
              <a:t>Jonathan Levine</a:t>
            </a:r>
          </a:p>
          <a:p>
            <a:r>
              <a:rPr lang="en-US" dirty="0" smtClean="0"/>
              <a:t>ETH Plant Ecology Lab</a:t>
            </a:r>
            <a:endParaRPr lang="en-US" dirty="0"/>
          </a:p>
        </p:txBody>
      </p:sp>
      <p:sp>
        <p:nvSpPr>
          <p:cNvPr id="5" name="Content Placeholder 4"/>
          <p:cNvSpPr>
            <a:spLocks noGrp="1"/>
          </p:cNvSpPr>
          <p:nvPr>
            <p:ph sz="half" idx="2"/>
          </p:nvPr>
        </p:nvSpPr>
        <p:spPr>
          <a:xfrm>
            <a:off x="4648200" y="2272538"/>
            <a:ext cx="4038600" cy="4119117"/>
          </a:xfrm>
        </p:spPr>
        <p:txBody>
          <a:bodyPr/>
          <a:lstStyle/>
          <a:p>
            <a:pPr marL="0" indent="0">
              <a:buNone/>
            </a:pPr>
            <a:r>
              <a:rPr lang="en-US" sz="3200" b="1" dirty="0" smtClean="0"/>
              <a:t>Funding agencies</a:t>
            </a:r>
            <a:endParaRPr lang="en-US" b="1" dirty="0" smtClean="0"/>
          </a:p>
          <a:p>
            <a:r>
              <a:rPr lang="en-US" dirty="0" smtClean="0"/>
              <a:t>NSF</a:t>
            </a:r>
          </a:p>
          <a:p>
            <a:r>
              <a:rPr lang="en-US" dirty="0" smtClean="0"/>
              <a:t>UCSB</a:t>
            </a:r>
            <a:endParaRPr lang="en-US" dirty="0"/>
          </a:p>
        </p:txBody>
      </p:sp>
      <p:pic>
        <p:nvPicPr>
          <p:cNvPr id="6" name="Picture 5"/>
          <p:cNvPicPr>
            <a:picLocks noChangeAspect="1"/>
          </p:cNvPicPr>
          <p:nvPr/>
        </p:nvPicPr>
        <p:blipFill>
          <a:blip r:embed="rId3"/>
          <a:stretch>
            <a:fillRect/>
          </a:stretch>
        </p:blipFill>
        <p:spPr>
          <a:xfrm>
            <a:off x="5147157" y="3861831"/>
            <a:ext cx="3996844" cy="2996170"/>
          </a:xfrm>
          <a:prstGeom prst="rect">
            <a:avLst/>
          </a:prstGeom>
        </p:spPr>
      </p:pic>
    </p:spTree>
    <p:extLst>
      <p:ext uri="{BB962C8B-B14F-4D97-AF65-F5344CB8AC3E}">
        <p14:creationId xmlns:p14="http://schemas.microsoft.com/office/powerpoint/2010/main" val="35139074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403125"/>
          </a:xfrm>
        </p:spPr>
        <p:txBody>
          <a:bodyPr>
            <a:normAutofit/>
          </a:bodyPr>
          <a:lstStyle/>
          <a:p>
            <a:r>
              <a:rPr lang="en-US" dirty="0" smtClean="0"/>
              <a:t>Is this species threatened by climate change?</a:t>
            </a:r>
            <a:endParaRPr lang="en-US" dirty="0"/>
          </a:p>
        </p:txBody>
      </p:sp>
      <p:sp>
        <p:nvSpPr>
          <p:cNvPr id="3" name="Rectangle 2"/>
          <p:cNvSpPr/>
          <p:nvPr/>
        </p:nvSpPr>
        <p:spPr>
          <a:xfrm>
            <a:off x="3511296" y="4805730"/>
            <a:ext cx="2191447" cy="2249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415079"/>
            <a:ext cx="457200" cy="361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395321" y="1798961"/>
            <a:ext cx="6748679" cy="5059039"/>
          </a:xfrm>
          <a:prstGeom prst="rect">
            <a:avLst/>
          </a:prstGeom>
        </p:spPr>
      </p:pic>
      <p:pic>
        <p:nvPicPr>
          <p:cNvPr id="10" name="Picture 9"/>
          <p:cNvPicPr>
            <a:picLocks noChangeAspect="1"/>
          </p:cNvPicPr>
          <p:nvPr/>
        </p:nvPicPr>
        <p:blipFill>
          <a:blip r:embed="rId5"/>
          <a:stretch>
            <a:fillRect/>
          </a:stretch>
        </p:blipFill>
        <p:spPr>
          <a:xfrm>
            <a:off x="2395321" y="6539120"/>
            <a:ext cx="301678" cy="301678"/>
          </a:xfrm>
          <a:prstGeom prst="rect">
            <a:avLst/>
          </a:prstGeom>
        </p:spPr>
      </p:pic>
      <p:pic>
        <p:nvPicPr>
          <p:cNvPr id="11" name="Picture 10"/>
          <p:cNvPicPr>
            <a:picLocks noChangeAspect="1"/>
          </p:cNvPicPr>
          <p:nvPr/>
        </p:nvPicPr>
        <p:blipFill>
          <a:blip r:embed="rId6"/>
          <a:stretch>
            <a:fillRect/>
          </a:stretch>
        </p:blipFill>
        <p:spPr>
          <a:xfrm>
            <a:off x="2696999" y="6539120"/>
            <a:ext cx="301678" cy="301678"/>
          </a:xfrm>
          <a:prstGeom prst="rect">
            <a:avLst/>
          </a:prstGeom>
        </p:spPr>
      </p:pic>
      <p:sp>
        <p:nvSpPr>
          <p:cNvPr id="12" name="TextBox 11"/>
          <p:cNvSpPr txBox="1"/>
          <p:nvPr/>
        </p:nvSpPr>
        <p:spPr>
          <a:xfrm>
            <a:off x="2998677" y="6488668"/>
            <a:ext cx="1134257" cy="369332"/>
          </a:xfrm>
          <a:prstGeom prst="rect">
            <a:avLst/>
          </a:prstGeom>
          <a:noFill/>
        </p:spPr>
        <p:txBody>
          <a:bodyPr wrap="none" rtlCol="0">
            <a:spAutoFit/>
          </a:bodyPr>
          <a:lstStyle/>
          <a:p>
            <a:r>
              <a:rPr lang="en-US" dirty="0" smtClean="0">
                <a:solidFill>
                  <a:srgbClr val="FFFFFF"/>
                </a:solidFill>
                <a:hlinkClick r:id="rId7"/>
              </a:rPr>
              <a:t>CalPhoto</a:t>
            </a:r>
            <a:endParaRPr lang="en-US" dirty="0">
              <a:solidFill>
                <a:srgbClr val="FFFFFF"/>
              </a:solidFill>
            </a:endParaRPr>
          </a:p>
        </p:txBody>
      </p:sp>
      <p:sp>
        <p:nvSpPr>
          <p:cNvPr id="13" name="TextBox 12"/>
          <p:cNvSpPr txBox="1"/>
          <p:nvPr/>
        </p:nvSpPr>
        <p:spPr>
          <a:xfrm>
            <a:off x="4132934" y="1912426"/>
            <a:ext cx="3320027" cy="400110"/>
          </a:xfrm>
          <a:prstGeom prst="rect">
            <a:avLst/>
          </a:prstGeom>
          <a:noFill/>
        </p:spPr>
        <p:txBody>
          <a:bodyPr wrap="square" rtlCol="0">
            <a:spAutoFit/>
          </a:bodyPr>
          <a:lstStyle/>
          <a:p>
            <a:r>
              <a:rPr lang="en-US" sz="2000" dirty="0" smtClean="0">
                <a:solidFill>
                  <a:srgbClr val="FFFFFF"/>
                </a:solidFill>
              </a:rPr>
              <a:t>Eureka Valley dune grass</a:t>
            </a:r>
            <a:endParaRPr lang="en-US" sz="2000" dirty="0">
              <a:solidFill>
                <a:srgbClr val="FFFFFF"/>
              </a:solidFill>
            </a:endParaRPr>
          </a:p>
        </p:txBody>
      </p:sp>
    </p:spTree>
    <p:extLst>
      <p:ext uri="{BB962C8B-B14F-4D97-AF65-F5344CB8AC3E}">
        <p14:creationId xmlns:p14="http://schemas.microsoft.com/office/powerpoint/2010/main" val="41392679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446488"/>
          </a:xfrm>
        </p:spPr>
        <p:txBody>
          <a:bodyPr>
            <a:noAutofit/>
          </a:bodyPr>
          <a:lstStyle/>
          <a:p>
            <a:r>
              <a:rPr lang="en-US" dirty="0" smtClean="0"/>
              <a:t>Should we monitor abundance or vital rates?</a:t>
            </a:r>
            <a:endParaRPr lang="en-US" dirty="0"/>
          </a:p>
        </p:txBody>
      </p:sp>
      <p:pic>
        <p:nvPicPr>
          <p:cNvPr id="3" name="Picture 2"/>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tretch>
            <a:fillRect/>
          </a:stretch>
        </p:blipFill>
        <p:spPr>
          <a:xfrm>
            <a:off x="4543452" y="3391310"/>
            <a:ext cx="4611689" cy="3450704"/>
          </a:xfrm>
          <a:prstGeom prst="rect">
            <a:avLst/>
          </a:prstGeom>
        </p:spPr>
      </p:pic>
      <p:sp>
        <p:nvSpPr>
          <p:cNvPr id="4" name="TextBox 3"/>
          <p:cNvSpPr txBox="1"/>
          <p:nvPr/>
        </p:nvSpPr>
        <p:spPr>
          <a:xfrm>
            <a:off x="6188349" y="6568546"/>
            <a:ext cx="2679740" cy="261610"/>
          </a:xfrm>
          <a:prstGeom prst="rect">
            <a:avLst/>
          </a:prstGeom>
          <a:noFill/>
        </p:spPr>
        <p:txBody>
          <a:bodyPr wrap="none" rtlCol="0">
            <a:spAutoFit/>
          </a:bodyPr>
          <a:lstStyle/>
          <a:p>
            <a:r>
              <a:rPr lang="en-US" sz="1100" dirty="0">
                <a:solidFill>
                  <a:schemeClr val="bg1"/>
                </a:solidFill>
              </a:rPr>
              <a:t>© </a:t>
            </a:r>
            <a:r>
              <a:rPr lang="en-US" sz="1100" dirty="0" err="1">
                <a:solidFill>
                  <a:schemeClr val="bg1"/>
                </a:solidFill>
              </a:rPr>
              <a:t>BrokenSphere</a:t>
            </a:r>
            <a:r>
              <a:rPr lang="en-US" sz="1100" dirty="0">
                <a:solidFill>
                  <a:schemeClr val="bg1"/>
                </a:solidFill>
              </a:rPr>
              <a:t> / Wikimedia Commons</a:t>
            </a:r>
          </a:p>
        </p:txBody>
      </p:sp>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 y="2702108"/>
            <a:ext cx="4349834" cy="4155892"/>
          </a:xfrm>
          <a:prstGeom prst="rect">
            <a:avLst/>
          </a:prstGeom>
        </p:spPr>
      </p:pic>
    </p:spTree>
    <p:extLst>
      <p:ext uri="{BB962C8B-B14F-4D97-AF65-F5344CB8AC3E}">
        <p14:creationId xmlns:p14="http://schemas.microsoft.com/office/powerpoint/2010/main" val="39497340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511"/>
            <a:ext cx="8229600" cy="1073223"/>
          </a:xfrm>
        </p:spPr>
        <p:txBody>
          <a:bodyPr>
            <a:noAutofit/>
          </a:bodyPr>
          <a:lstStyle/>
          <a:p>
            <a:r>
              <a:rPr lang="en-US" dirty="0" smtClean="0"/>
              <a:t>Effect of a vital rate trend can be obscured </a:t>
            </a:r>
            <a:r>
              <a:rPr lang="en-US" dirty="0" smtClean="0"/>
              <a:t>by variability in </a:t>
            </a:r>
            <a:r>
              <a:rPr lang="en-US" dirty="0" smtClean="0"/>
              <a:t>another rate</a:t>
            </a:r>
            <a:endParaRPr lang="en-US" dirty="0"/>
          </a:p>
        </p:txBody>
      </p:sp>
      <p:pic>
        <p:nvPicPr>
          <p:cNvPr id="12" name="Picture 11" descr="p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324" y="3914115"/>
            <a:ext cx="4088730" cy="2943885"/>
          </a:xfrm>
          <a:prstGeom prst="rect">
            <a:avLst/>
          </a:prstGeom>
        </p:spPr>
      </p:pic>
      <p:grpSp>
        <p:nvGrpSpPr>
          <p:cNvPr id="16" name="Group 15"/>
          <p:cNvGrpSpPr/>
          <p:nvPr/>
        </p:nvGrpSpPr>
        <p:grpSpPr>
          <a:xfrm>
            <a:off x="171324" y="2094649"/>
            <a:ext cx="4088730" cy="1847345"/>
            <a:chOff x="277433" y="2094649"/>
            <a:chExt cx="3982621" cy="1725803"/>
          </a:xfrm>
        </p:grpSpPr>
        <p:pic>
          <p:nvPicPr>
            <p:cNvPr id="10" name="Picture 9" descr="p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7433" y="2094649"/>
              <a:ext cx="3982621" cy="1725803"/>
            </a:xfrm>
            <a:prstGeom prst="rect">
              <a:avLst/>
            </a:prstGeom>
          </p:spPr>
        </p:pic>
        <p:sp>
          <p:nvSpPr>
            <p:cNvPr id="13" name="TextBox 12"/>
            <p:cNvSpPr txBox="1"/>
            <p:nvPr/>
          </p:nvSpPr>
          <p:spPr>
            <a:xfrm>
              <a:off x="3013240" y="2340997"/>
              <a:ext cx="1175171" cy="369332"/>
            </a:xfrm>
            <a:prstGeom prst="rect">
              <a:avLst/>
            </a:prstGeom>
            <a:noFill/>
          </p:spPr>
          <p:txBody>
            <a:bodyPr wrap="none" rtlCol="0">
              <a:spAutoFit/>
            </a:bodyPr>
            <a:lstStyle/>
            <a:p>
              <a:r>
                <a:rPr lang="en-US" dirty="0" smtClean="0"/>
                <a:t>P = 0.003</a:t>
              </a:r>
              <a:endParaRPr lang="en-US" dirty="0"/>
            </a:p>
          </p:txBody>
        </p:sp>
      </p:grpSp>
      <p:grpSp>
        <p:nvGrpSpPr>
          <p:cNvPr id="15" name="Group 14"/>
          <p:cNvGrpSpPr/>
          <p:nvPr/>
        </p:nvGrpSpPr>
        <p:grpSpPr>
          <a:xfrm>
            <a:off x="5161380" y="3404395"/>
            <a:ext cx="3982620" cy="2389572"/>
            <a:chOff x="5161380" y="3404395"/>
            <a:chExt cx="3982620" cy="2389572"/>
          </a:xfrm>
        </p:grpSpPr>
        <p:pic>
          <p:nvPicPr>
            <p:cNvPr id="11" name="Picture 10" descr="p3.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61380" y="3404395"/>
              <a:ext cx="3982620" cy="2389572"/>
            </a:xfrm>
            <a:prstGeom prst="rect">
              <a:avLst/>
            </a:prstGeom>
          </p:spPr>
        </p:pic>
        <p:sp>
          <p:nvSpPr>
            <p:cNvPr id="14" name="TextBox 13"/>
            <p:cNvSpPr txBox="1"/>
            <p:nvPr/>
          </p:nvSpPr>
          <p:spPr>
            <a:xfrm>
              <a:off x="7511629" y="3572662"/>
              <a:ext cx="1175171" cy="369332"/>
            </a:xfrm>
            <a:prstGeom prst="rect">
              <a:avLst/>
            </a:prstGeom>
            <a:noFill/>
          </p:spPr>
          <p:txBody>
            <a:bodyPr wrap="none" rtlCol="0">
              <a:spAutoFit/>
            </a:bodyPr>
            <a:lstStyle/>
            <a:p>
              <a:r>
                <a:rPr lang="en-US" dirty="0" smtClean="0"/>
                <a:t>P = 0.237</a:t>
              </a:r>
              <a:endParaRPr lang="en-US" dirty="0"/>
            </a:p>
          </p:txBody>
        </p:sp>
      </p:grpSp>
    </p:spTree>
    <p:extLst>
      <p:ext uri="{BB962C8B-B14F-4D97-AF65-F5344CB8AC3E}">
        <p14:creationId xmlns:p14="http://schemas.microsoft.com/office/powerpoint/2010/main" val="3705535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0188" cy="990600"/>
          </a:xfrm>
        </p:spPr>
        <p:txBody>
          <a:bodyPr>
            <a:noAutofit/>
          </a:bodyPr>
          <a:lstStyle/>
          <a:p>
            <a:r>
              <a:rPr lang="en-US" dirty="0" smtClean="0"/>
              <a:t>Effects of vital rate trends may be delayed by demographic structure</a:t>
            </a:r>
            <a:endParaRPr lang="en-US" dirty="0"/>
          </a:p>
        </p:txBody>
      </p:sp>
      <p:graphicFrame>
        <p:nvGraphicFramePr>
          <p:cNvPr id="3" name="Chart 2"/>
          <p:cNvGraphicFramePr/>
          <p:nvPr>
            <p:extLst>
              <p:ext uri="{D42A27DB-BD31-4B8C-83A1-F6EECF244321}">
                <p14:modId xmlns:p14="http://schemas.microsoft.com/office/powerpoint/2010/main" val="3084998230"/>
              </p:ext>
            </p:extLst>
          </p:nvPr>
        </p:nvGraphicFramePr>
        <p:xfrm>
          <a:off x="457200" y="1801066"/>
          <a:ext cx="3963049" cy="29668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65094090"/>
              </p:ext>
            </p:extLst>
          </p:nvPr>
        </p:nvGraphicFramePr>
        <p:xfrm>
          <a:off x="4743248" y="3141450"/>
          <a:ext cx="4400752" cy="36204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756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4178778"/>
          </a:xfrm>
        </p:spPr>
        <p:txBody>
          <a:bodyPr>
            <a:noAutofit/>
          </a:bodyPr>
          <a:lstStyle/>
          <a:p>
            <a:r>
              <a:rPr lang="en-US" dirty="0" smtClean="0"/>
              <a:t>How much more power does vital rate monitoring provide in real species?</a:t>
            </a:r>
            <a:br>
              <a:rPr lang="en-US" dirty="0" smtClean="0"/>
            </a:br>
            <a:r>
              <a:rPr lang="en-US" dirty="0" smtClean="0"/>
              <a:t/>
            </a:r>
            <a:br>
              <a:rPr lang="en-US" dirty="0" smtClean="0"/>
            </a:br>
            <a:r>
              <a:rPr lang="en-US" dirty="0" smtClean="0"/>
              <a:t>How much early warning does vital rate monitoring provide?</a:t>
            </a:r>
            <a:endParaRPr lang="en-US" dirty="0"/>
          </a:p>
        </p:txBody>
      </p:sp>
    </p:spTree>
    <p:extLst>
      <p:ext uri="{BB962C8B-B14F-4D97-AF65-F5344CB8AC3E}">
        <p14:creationId xmlns:p14="http://schemas.microsoft.com/office/powerpoint/2010/main" val="12999695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4178778"/>
          </a:xfrm>
        </p:spPr>
        <p:txBody>
          <a:bodyPr>
            <a:noAutofit/>
          </a:bodyPr>
          <a:lstStyle/>
          <a:p>
            <a:r>
              <a:rPr lang="en-US" dirty="0" smtClean="0"/>
              <a:t>How much more power does vital rate monitoring provide in real species?</a:t>
            </a:r>
            <a:br>
              <a:rPr lang="en-US" dirty="0" smtClean="0"/>
            </a:br>
            <a:r>
              <a:rPr lang="en-US" dirty="0" smtClean="0"/>
              <a:t/>
            </a:r>
            <a:br>
              <a:rPr lang="en-US" dirty="0" smtClean="0"/>
            </a:br>
            <a:r>
              <a:rPr lang="en-US" dirty="0" smtClean="0">
                <a:solidFill>
                  <a:schemeClr val="tx2">
                    <a:lumMod val="20000"/>
                    <a:lumOff val="80000"/>
                  </a:schemeClr>
                </a:solidFill>
              </a:rPr>
              <a:t>How much early warning does vital rate monitoring provide?</a:t>
            </a:r>
            <a:endParaRPr lang="en-US" dirty="0">
              <a:solidFill>
                <a:schemeClr val="tx2">
                  <a:lumMod val="20000"/>
                  <a:lumOff val="80000"/>
                </a:schemeClr>
              </a:solidFill>
            </a:endParaRPr>
          </a:p>
        </p:txBody>
      </p:sp>
    </p:spTree>
    <p:extLst>
      <p:ext uri="{BB962C8B-B14F-4D97-AF65-F5344CB8AC3E}">
        <p14:creationId xmlns:p14="http://schemas.microsoft.com/office/powerpoint/2010/main" val="12074735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performed a simulation study using “realistic” populations</a:t>
            </a:r>
            <a:endParaRPr lang="en-US" dirty="0"/>
          </a:p>
        </p:txBody>
      </p:sp>
      <p:grpSp>
        <p:nvGrpSpPr>
          <p:cNvPr id="7" name="Group 6"/>
          <p:cNvGrpSpPr/>
          <p:nvPr/>
        </p:nvGrpSpPr>
        <p:grpSpPr>
          <a:xfrm>
            <a:off x="348650" y="2333946"/>
            <a:ext cx="3461464" cy="814167"/>
            <a:chOff x="1032516" y="2225390"/>
            <a:chExt cx="9236336" cy="2438400"/>
          </a:xfrm>
        </p:grpSpPr>
        <p:sp>
          <p:nvSpPr>
            <p:cNvPr id="6" name="Rectangle 5"/>
            <p:cNvSpPr/>
            <p:nvPr/>
          </p:nvSpPr>
          <p:spPr>
            <a:xfrm>
              <a:off x="1032516" y="2225390"/>
              <a:ext cx="9236336" cy="2438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2516" y="2225390"/>
              <a:ext cx="8953500" cy="2438400"/>
            </a:xfrm>
            <a:prstGeom prst="rect">
              <a:avLst/>
            </a:prstGeom>
          </p:spPr>
        </p:pic>
      </p:grpSp>
      <p:grpSp>
        <p:nvGrpSpPr>
          <p:cNvPr id="32" name="Group 31"/>
          <p:cNvGrpSpPr/>
          <p:nvPr/>
        </p:nvGrpSpPr>
        <p:grpSpPr>
          <a:xfrm>
            <a:off x="2613323" y="1780496"/>
            <a:ext cx="4265946" cy="5062238"/>
            <a:chOff x="2613323" y="1780496"/>
            <a:chExt cx="4265946" cy="5062238"/>
          </a:xfrm>
        </p:grpSpPr>
        <p:grpSp>
          <p:nvGrpSpPr>
            <p:cNvPr id="13" name="Group 12"/>
            <p:cNvGrpSpPr/>
            <p:nvPr/>
          </p:nvGrpSpPr>
          <p:grpSpPr>
            <a:xfrm>
              <a:off x="6025522" y="1780496"/>
              <a:ext cx="853747" cy="5062238"/>
              <a:chOff x="6025522" y="1780496"/>
              <a:chExt cx="853747" cy="5062238"/>
            </a:xfrm>
          </p:grpSpPr>
          <p:sp>
            <p:nvSpPr>
              <p:cNvPr id="14" name="TextBox 13"/>
              <p:cNvSpPr txBox="1"/>
              <p:nvPr/>
            </p:nvSpPr>
            <p:spPr>
              <a:xfrm>
                <a:off x="6036571" y="1780496"/>
                <a:ext cx="840595" cy="646331"/>
              </a:xfrm>
              <a:prstGeom prst="rect">
                <a:avLst/>
              </a:prstGeom>
              <a:noFill/>
            </p:spPr>
            <p:txBody>
              <a:bodyPr wrap="none" rtlCol="0">
                <a:spAutoFit/>
              </a:bodyPr>
              <a:lstStyle/>
              <a:p>
                <a:r>
                  <a:rPr lang="en-US" sz="3600" dirty="0" smtClean="0"/>
                  <a:t>[</a:t>
                </a:r>
                <a:r>
                  <a:rPr lang="en-US" sz="1400" dirty="0" smtClean="0"/>
                  <a:t>2005</a:t>
                </a:r>
                <a:r>
                  <a:rPr lang="en-US" sz="3600" dirty="0" smtClean="0"/>
                  <a:t>]</a:t>
                </a:r>
                <a:endParaRPr lang="en-US" sz="1400" dirty="0"/>
              </a:p>
            </p:txBody>
          </p:sp>
          <p:sp>
            <p:nvSpPr>
              <p:cNvPr id="15" name="TextBox 14"/>
              <p:cNvSpPr txBox="1"/>
              <p:nvPr/>
            </p:nvSpPr>
            <p:spPr>
              <a:xfrm>
                <a:off x="6036571" y="2297043"/>
                <a:ext cx="840595" cy="646331"/>
              </a:xfrm>
              <a:prstGeom prst="rect">
                <a:avLst/>
              </a:prstGeom>
              <a:noFill/>
            </p:spPr>
            <p:txBody>
              <a:bodyPr wrap="none" rtlCol="0">
                <a:spAutoFit/>
              </a:bodyPr>
              <a:lstStyle/>
              <a:p>
                <a:r>
                  <a:rPr lang="en-US" sz="3600" dirty="0" smtClean="0"/>
                  <a:t>[</a:t>
                </a:r>
                <a:r>
                  <a:rPr lang="en-US" sz="1400" dirty="0" smtClean="0"/>
                  <a:t>2002</a:t>
                </a:r>
                <a:r>
                  <a:rPr lang="en-US" sz="3600" dirty="0" smtClean="0"/>
                  <a:t>]</a:t>
                </a:r>
                <a:endParaRPr lang="en-US" sz="1400" dirty="0"/>
              </a:p>
            </p:txBody>
          </p:sp>
          <p:sp>
            <p:nvSpPr>
              <p:cNvPr id="16" name="TextBox 15"/>
              <p:cNvSpPr txBox="1"/>
              <p:nvPr/>
            </p:nvSpPr>
            <p:spPr>
              <a:xfrm>
                <a:off x="6037272" y="2781796"/>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17" name="TextBox 16"/>
              <p:cNvSpPr txBox="1"/>
              <p:nvPr/>
            </p:nvSpPr>
            <p:spPr>
              <a:xfrm>
                <a:off x="6036571" y="3274480"/>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18" name="TextBox 17"/>
              <p:cNvSpPr txBox="1"/>
              <p:nvPr/>
            </p:nvSpPr>
            <p:spPr>
              <a:xfrm>
                <a:off x="6025522" y="3768567"/>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19" name="TextBox 18"/>
              <p:cNvSpPr txBox="1"/>
              <p:nvPr/>
            </p:nvSpPr>
            <p:spPr>
              <a:xfrm>
                <a:off x="6037272" y="4250208"/>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0" name="TextBox 19"/>
              <p:cNvSpPr txBox="1"/>
              <p:nvPr/>
            </p:nvSpPr>
            <p:spPr>
              <a:xfrm>
                <a:off x="6037272" y="4750187"/>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1" name="TextBox 20"/>
              <p:cNvSpPr txBox="1"/>
              <p:nvPr/>
            </p:nvSpPr>
            <p:spPr>
              <a:xfrm>
                <a:off x="6026223" y="5233231"/>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22" name="TextBox 21"/>
              <p:cNvSpPr txBox="1"/>
              <p:nvPr/>
            </p:nvSpPr>
            <p:spPr>
              <a:xfrm>
                <a:off x="6037973" y="5714872"/>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3" name="TextBox 22"/>
              <p:cNvSpPr txBox="1"/>
              <p:nvPr/>
            </p:nvSpPr>
            <p:spPr>
              <a:xfrm>
                <a:off x="6038674" y="6196403"/>
                <a:ext cx="840595" cy="646331"/>
              </a:xfrm>
              <a:prstGeom prst="rect">
                <a:avLst/>
              </a:prstGeom>
              <a:noFill/>
            </p:spPr>
            <p:txBody>
              <a:bodyPr wrap="none" rtlCol="0">
                <a:spAutoFit/>
              </a:bodyPr>
              <a:lstStyle/>
              <a:p>
                <a:r>
                  <a:rPr lang="en-US" sz="3600" dirty="0" smtClean="0"/>
                  <a:t>[</a:t>
                </a:r>
                <a:r>
                  <a:rPr lang="en-US" sz="1400" dirty="0" smtClean="0"/>
                  <a:t>2003</a:t>
                </a:r>
                <a:r>
                  <a:rPr lang="en-US" sz="3600" dirty="0" smtClean="0"/>
                  <a:t>]</a:t>
                </a:r>
                <a:endParaRPr lang="en-US" sz="1400" dirty="0"/>
              </a:p>
            </p:txBody>
          </p:sp>
        </p:grpSp>
        <p:grpSp>
          <p:nvGrpSpPr>
            <p:cNvPr id="31" name="Group 30"/>
            <p:cNvGrpSpPr/>
            <p:nvPr/>
          </p:nvGrpSpPr>
          <p:grpSpPr>
            <a:xfrm>
              <a:off x="2613323" y="3337168"/>
              <a:ext cx="3162657" cy="2048478"/>
              <a:chOff x="2613323" y="3337168"/>
              <a:chExt cx="3162657" cy="2048478"/>
            </a:xfrm>
          </p:grpSpPr>
          <p:sp>
            <p:nvSpPr>
              <p:cNvPr id="4" name="Bent Arrow 3"/>
              <p:cNvSpPr/>
              <p:nvPr/>
            </p:nvSpPr>
            <p:spPr>
              <a:xfrm>
                <a:off x="2613323" y="3337168"/>
                <a:ext cx="3162657" cy="2048478"/>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3348924" y="3633551"/>
                <a:ext cx="1741432" cy="461665"/>
              </a:xfrm>
              <a:prstGeom prst="rect">
                <a:avLst/>
              </a:prstGeom>
              <a:noFill/>
            </p:spPr>
            <p:txBody>
              <a:bodyPr wrap="none" rtlCol="0">
                <a:spAutoFit/>
              </a:bodyPr>
              <a:lstStyle/>
              <a:p>
                <a:r>
                  <a:rPr lang="en-US" sz="2400" dirty="0" smtClean="0">
                    <a:solidFill>
                      <a:srgbClr val="FFFFFF"/>
                    </a:solidFill>
                  </a:rPr>
                  <a:t>Randomize</a:t>
                </a:r>
                <a:endParaRPr lang="en-US" dirty="0">
                  <a:solidFill>
                    <a:srgbClr val="FFFFFF"/>
                  </a:solidFill>
                </a:endParaRPr>
              </a:p>
            </p:txBody>
          </p:sp>
        </p:grpSp>
      </p:grpSp>
      <p:grpSp>
        <p:nvGrpSpPr>
          <p:cNvPr id="27" name="Group 26"/>
          <p:cNvGrpSpPr/>
          <p:nvPr/>
        </p:nvGrpSpPr>
        <p:grpSpPr>
          <a:xfrm>
            <a:off x="159039" y="3157661"/>
            <a:ext cx="2984348" cy="3090105"/>
            <a:chOff x="390942" y="3157661"/>
            <a:chExt cx="2984348" cy="3090105"/>
          </a:xfrm>
        </p:grpSpPr>
        <p:sp>
          <p:nvSpPr>
            <p:cNvPr id="3" name="TextBox 2"/>
            <p:cNvSpPr txBox="1"/>
            <p:nvPr/>
          </p:nvSpPr>
          <p:spPr>
            <a:xfrm>
              <a:off x="390942" y="3157661"/>
              <a:ext cx="1011715" cy="769441"/>
            </a:xfrm>
            <a:prstGeom prst="rect">
              <a:avLst/>
            </a:prstGeom>
            <a:noFill/>
          </p:spPr>
          <p:txBody>
            <a:bodyPr wrap="none" rtlCol="0">
              <a:spAutoFit/>
            </a:bodyPr>
            <a:lstStyle/>
            <a:p>
              <a:r>
                <a:rPr lang="en-US" sz="4400" dirty="0" smtClean="0"/>
                <a:t>[</a:t>
              </a:r>
              <a:r>
                <a:rPr lang="en-US" dirty="0" smtClean="0"/>
                <a:t>2001</a:t>
              </a:r>
              <a:r>
                <a:rPr lang="en-US" sz="4400" dirty="0" smtClean="0"/>
                <a:t>]</a:t>
              </a:r>
              <a:endParaRPr lang="en-US" dirty="0"/>
            </a:p>
          </p:txBody>
        </p:sp>
        <p:sp>
          <p:nvSpPr>
            <p:cNvPr id="9" name="TextBox 8"/>
            <p:cNvSpPr txBox="1"/>
            <p:nvPr/>
          </p:nvSpPr>
          <p:spPr>
            <a:xfrm>
              <a:off x="892395" y="3727910"/>
              <a:ext cx="1011715" cy="769441"/>
            </a:xfrm>
            <a:prstGeom prst="rect">
              <a:avLst/>
            </a:prstGeom>
            <a:noFill/>
          </p:spPr>
          <p:txBody>
            <a:bodyPr wrap="none" rtlCol="0">
              <a:spAutoFit/>
            </a:bodyPr>
            <a:lstStyle/>
            <a:p>
              <a:r>
                <a:rPr lang="en-US" sz="4400" dirty="0" smtClean="0"/>
                <a:t>[</a:t>
              </a:r>
              <a:r>
                <a:rPr lang="en-US" dirty="0" smtClean="0"/>
                <a:t>2002</a:t>
              </a:r>
              <a:r>
                <a:rPr lang="en-US" sz="4400" dirty="0" smtClean="0"/>
                <a:t>]</a:t>
              </a:r>
              <a:endParaRPr lang="en-US" dirty="0"/>
            </a:p>
          </p:txBody>
        </p:sp>
        <p:sp>
          <p:nvSpPr>
            <p:cNvPr id="10" name="TextBox 9"/>
            <p:cNvSpPr txBox="1"/>
            <p:nvPr/>
          </p:nvSpPr>
          <p:spPr>
            <a:xfrm>
              <a:off x="1385008" y="4295958"/>
              <a:ext cx="1011715" cy="769441"/>
            </a:xfrm>
            <a:prstGeom prst="rect">
              <a:avLst/>
            </a:prstGeom>
            <a:noFill/>
          </p:spPr>
          <p:txBody>
            <a:bodyPr wrap="none" rtlCol="0">
              <a:spAutoFit/>
            </a:bodyPr>
            <a:lstStyle/>
            <a:p>
              <a:r>
                <a:rPr lang="en-US" sz="4400" dirty="0" smtClean="0"/>
                <a:t>[</a:t>
              </a:r>
              <a:r>
                <a:rPr lang="en-US" dirty="0" smtClean="0"/>
                <a:t>2003</a:t>
              </a:r>
              <a:r>
                <a:rPr lang="en-US" sz="4400" dirty="0" smtClean="0"/>
                <a:t>]</a:t>
              </a:r>
              <a:endParaRPr lang="en-US" dirty="0"/>
            </a:p>
          </p:txBody>
        </p:sp>
        <p:sp>
          <p:nvSpPr>
            <p:cNvPr id="11" name="TextBox 10"/>
            <p:cNvSpPr txBox="1"/>
            <p:nvPr/>
          </p:nvSpPr>
          <p:spPr>
            <a:xfrm>
              <a:off x="1866836" y="4865730"/>
              <a:ext cx="1011715" cy="769441"/>
            </a:xfrm>
            <a:prstGeom prst="rect">
              <a:avLst/>
            </a:prstGeom>
            <a:noFill/>
          </p:spPr>
          <p:txBody>
            <a:bodyPr wrap="none" rtlCol="0">
              <a:spAutoFit/>
            </a:bodyPr>
            <a:lstStyle/>
            <a:p>
              <a:r>
                <a:rPr lang="en-US" sz="4400" dirty="0" smtClean="0"/>
                <a:t>[</a:t>
              </a:r>
              <a:r>
                <a:rPr lang="en-US" dirty="0" smtClean="0"/>
                <a:t>2004</a:t>
              </a:r>
              <a:r>
                <a:rPr lang="en-US" sz="4400" dirty="0" smtClean="0"/>
                <a:t>]</a:t>
              </a:r>
              <a:endParaRPr lang="en-US" dirty="0"/>
            </a:p>
          </p:txBody>
        </p:sp>
        <p:sp>
          <p:nvSpPr>
            <p:cNvPr id="12" name="TextBox 11"/>
            <p:cNvSpPr txBox="1"/>
            <p:nvPr/>
          </p:nvSpPr>
          <p:spPr>
            <a:xfrm>
              <a:off x="2363575" y="5478325"/>
              <a:ext cx="1011715" cy="769441"/>
            </a:xfrm>
            <a:prstGeom prst="rect">
              <a:avLst/>
            </a:prstGeom>
            <a:noFill/>
          </p:spPr>
          <p:txBody>
            <a:bodyPr wrap="none" rtlCol="0">
              <a:spAutoFit/>
            </a:bodyPr>
            <a:lstStyle/>
            <a:p>
              <a:r>
                <a:rPr lang="en-US" sz="4400" dirty="0" smtClean="0"/>
                <a:t>[</a:t>
              </a:r>
              <a:r>
                <a:rPr lang="en-US" dirty="0" smtClean="0"/>
                <a:t>2005</a:t>
              </a:r>
              <a:r>
                <a:rPr lang="en-US" sz="4400" dirty="0" smtClean="0"/>
                <a:t>]</a:t>
              </a:r>
              <a:endParaRPr lang="en-US" dirty="0"/>
            </a:p>
          </p:txBody>
        </p:sp>
        <p:sp>
          <p:nvSpPr>
            <p:cNvPr id="25" name="TextBox 24"/>
            <p:cNvSpPr txBox="1"/>
            <p:nvPr/>
          </p:nvSpPr>
          <p:spPr>
            <a:xfrm rot="2756012">
              <a:off x="850465" y="5018114"/>
              <a:ext cx="834784" cy="461665"/>
            </a:xfrm>
            <a:prstGeom prst="rect">
              <a:avLst/>
            </a:prstGeom>
            <a:noFill/>
          </p:spPr>
          <p:txBody>
            <a:bodyPr wrap="none" rtlCol="0">
              <a:spAutoFit/>
            </a:bodyPr>
            <a:lstStyle/>
            <a:p>
              <a:r>
                <a:rPr lang="en-US" sz="2400" dirty="0" smtClean="0"/>
                <a:t>Data</a:t>
              </a:r>
              <a:endParaRPr lang="en-US" dirty="0"/>
            </a:p>
          </p:txBody>
        </p:sp>
      </p:grpSp>
      <p:sp>
        <p:nvSpPr>
          <p:cNvPr id="8" name="TextBox 7"/>
          <p:cNvSpPr txBox="1"/>
          <p:nvPr/>
        </p:nvSpPr>
        <p:spPr>
          <a:xfrm>
            <a:off x="3348924" y="6119336"/>
            <a:ext cx="2747076" cy="738664"/>
          </a:xfrm>
          <a:prstGeom prst="rect">
            <a:avLst/>
          </a:prstGeom>
          <a:noFill/>
        </p:spPr>
        <p:txBody>
          <a:bodyPr wrap="square" rtlCol="0">
            <a:spAutoFit/>
          </a:bodyPr>
          <a:lstStyle/>
          <a:p>
            <a:r>
              <a:rPr lang="en-US" sz="1400" dirty="0" err="1" smtClean="0"/>
              <a:t>Salguero</a:t>
            </a:r>
            <a:r>
              <a:rPr lang="en-US" sz="1400" dirty="0" smtClean="0"/>
              <a:t>-Gomez et al. (2015) </a:t>
            </a:r>
          </a:p>
          <a:p>
            <a:r>
              <a:rPr lang="en-US" sz="1400" i="1" dirty="0" smtClean="0"/>
              <a:t>J. Ecol.</a:t>
            </a:r>
            <a:r>
              <a:rPr lang="en-US" sz="1400" dirty="0" smtClean="0"/>
              <a:t> </a:t>
            </a:r>
            <a:r>
              <a:rPr lang="en-US" sz="1400" b="1" dirty="0" smtClean="0"/>
              <a:t>103</a:t>
            </a:r>
            <a:r>
              <a:rPr lang="en-US" sz="1400" dirty="0"/>
              <a:t>:</a:t>
            </a:r>
            <a:r>
              <a:rPr lang="en-US" sz="1400" dirty="0" smtClean="0"/>
              <a:t> </a:t>
            </a:r>
            <a:r>
              <a:rPr lang="en-US" sz="1400" dirty="0"/>
              <a:t>202 </a:t>
            </a:r>
            <a:endParaRPr lang="en-US" sz="1400" dirty="0" smtClean="0"/>
          </a:p>
          <a:p>
            <a:r>
              <a:rPr lang="en-US" sz="1400" dirty="0" err="1" smtClean="0"/>
              <a:t>www.compadre</a:t>
            </a:r>
            <a:r>
              <a:rPr lang="en-US" sz="1400" dirty="0" err="1"/>
              <a:t>-db.org</a:t>
            </a:r>
            <a:endParaRPr lang="en-US" sz="1400" dirty="0"/>
          </a:p>
        </p:txBody>
      </p:sp>
      <p:grpSp>
        <p:nvGrpSpPr>
          <p:cNvPr id="46" name="Group 45"/>
          <p:cNvGrpSpPr/>
          <p:nvPr/>
        </p:nvGrpSpPr>
        <p:grpSpPr>
          <a:xfrm>
            <a:off x="6785071" y="1964614"/>
            <a:ext cx="826443" cy="4765921"/>
            <a:chOff x="7144958" y="1964614"/>
            <a:chExt cx="826443" cy="4765921"/>
          </a:xfrm>
        </p:grpSpPr>
        <p:sp>
          <p:nvSpPr>
            <p:cNvPr id="33" name="TextBox 32"/>
            <p:cNvSpPr txBox="1"/>
            <p:nvPr/>
          </p:nvSpPr>
          <p:spPr>
            <a:xfrm>
              <a:off x="7144958" y="1964614"/>
              <a:ext cx="505555" cy="369332"/>
            </a:xfrm>
            <a:prstGeom prst="rect">
              <a:avLst/>
            </a:prstGeom>
            <a:noFill/>
          </p:spPr>
          <p:txBody>
            <a:bodyPr wrap="none" rtlCol="0">
              <a:spAutoFit/>
            </a:bodyPr>
            <a:lstStyle/>
            <a:p>
              <a:r>
                <a:rPr lang="en-US" dirty="0" smtClean="0">
                  <a:solidFill>
                    <a:schemeClr val="tx2"/>
                  </a:solidFill>
                </a:rPr>
                <a:t>– 0</a:t>
              </a:r>
              <a:endParaRPr lang="en-US" dirty="0">
                <a:solidFill>
                  <a:schemeClr val="tx2"/>
                </a:solidFill>
              </a:endParaRPr>
            </a:p>
          </p:txBody>
        </p:sp>
        <p:sp>
          <p:nvSpPr>
            <p:cNvPr id="34" name="TextBox 33"/>
            <p:cNvSpPr txBox="1"/>
            <p:nvPr/>
          </p:nvSpPr>
          <p:spPr>
            <a:xfrm>
              <a:off x="7144958" y="2977399"/>
              <a:ext cx="826443" cy="369332"/>
            </a:xfrm>
            <a:prstGeom prst="rect">
              <a:avLst/>
            </a:prstGeom>
            <a:noFill/>
          </p:spPr>
          <p:txBody>
            <a:bodyPr wrap="none" rtlCol="0">
              <a:spAutoFit/>
            </a:bodyPr>
            <a:lstStyle/>
            <a:p>
              <a:r>
                <a:rPr lang="en-US" dirty="0" smtClean="0">
                  <a:solidFill>
                    <a:schemeClr val="tx2"/>
                  </a:solidFill>
                </a:rPr>
                <a:t>– 0.02</a:t>
              </a:r>
              <a:endParaRPr lang="en-US" dirty="0">
                <a:solidFill>
                  <a:schemeClr val="tx2"/>
                </a:solidFill>
              </a:endParaRPr>
            </a:p>
          </p:txBody>
        </p:sp>
        <p:sp>
          <p:nvSpPr>
            <p:cNvPr id="35" name="TextBox 34"/>
            <p:cNvSpPr txBox="1"/>
            <p:nvPr/>
          </p:nvSpPr>
          <p:spPr>
            <a:xfrm>
              <a:off x="7144958" y="2489636"/>
              <a:ext cx="826443" cy="369332"/>
            </a:xfrm>
            <a:prstGeom prst="rect">
              <a:avLst/>
            </a:prstGeom>
            <a:noFill/>
          </p:spPr>
          <p:txBody>
            <a:bodyPr wrap="none" rtlCol="0">
              <a:spAutoFit/>
            </a:bodyPr>
            <a:lstStyle/>
            <a:p>
              <a:r>
                <a:rPr lang="en-US" dirty="0" smtClean="0">
                  <a:solidFill>
                    <a:schemeClr val="tx2"/>
                  </a:solidFill>
                </a:rPr>
                <a:t>– 0.01</a:t>
              </a:r>
              <a:endParaRPr lang="en-US" dirty="0">
                <a:solidFill>
                  <a:schemeClr val="tx2"/>
                </a:solidFill>
              </a:endParaRPr>
            </a:p>
          </p:txBody>
        </p:sp>
        <p:sp>
          <p:nvSpPr>
            <p:cNvPr id="36" name="TextBox 35"/>
            <p:cNvSpPr txBox="1"/>
            <p:nvPr/>
          </p:nvSpPr>
          <p:spPr>
            <a:xfrm>
              <a:off x="7144958" y="3953838"/>
              <a:ext cx="826443" cy="369332"/>
            </a:xfrm>
            <a:prstGeom prst="rect">
              <a:avLst/>
            </a:prstGeom>
            <a:noFill/>
          </p:spPr>
          <p:txBody>
            <a:bodyPr wrap="none" rtlCol="0">
              <a:spAutoFit/>
            </a:bodyPr>
            <a:lstStyle/>
            <a:p>
              <a:r>
                <a:rPr lang="en-US" dirty="0" smtClean="0">
                  <a:solidFill>
                    <a:schemeClr val="tx2"/>
                  </a:solidFill>
                </a:rPr>
                <a:t>– 0.04</a:t>
              </a:r>
              <a:endParaRPr lang="en-US" dirty="0">
                <a:solidFill>
                  <a:schemeClr val="tx2"/>
                </a:solidFill>
              </a:endParaRPr>
            </a:p>
          </p:txBody>
        </p:sp>
        <p:sp>
          <p:nvSpPr>
            <p:cNvPr id="37" name="TextBox 36"/>
            <p:cNvSpPr txBox="1"/>
            <p:nvPr/>
          </p:nvSpPr>
          <p:spPr>
            <a:xfrm>
              <a:off x="7144958" y="3451304"/>
              <a:ext cx="826443" cy="369332"/>
            </a:xfrm>
            <a:prstGeom prst="rect">
              <a:avLst/>
            </a:prstGeom>
            <a:noFill/>
          </p:spPr>
          <p:txBody>
            <a:bodyPr wrap="none" rtlCol="0">
              <a:spAutoFit/>
            </a:bodyPr>
            <a:lstStyle/>
            <a:p>
              <a:r>
                <a:rPr lang="en-US" dirty="0" smtClean="0">
                  <a:solidFill>
                    <a:schemeClr val="tx2"/>
                  </a:solidFill>
                </a:rPr>
                <a:t>– 0.03</a:t>
              </a:r>
              <a:endParaRPr lang="en-US" dirty="0">
                <a:solidFill>
                  <a:schemeClr val="tx2"/>
                </a:solidFill>
              </a:endParaRPr>
            </a:p>
          </p:txBody>
        </p:sp>
        <p:sp>
          <p:nvSpPr>
            <p:cNvPr id="38" name="TextBox 37"/>
            <p:cNvSpPr txBox="1"/>
            <p:nvPr/>
          </p:nvSpPr>
          <p:spPr>
            <a:xfrm>
              <a:off x="7144958" y="4905273"/>
              <a:ext cx="826443" cy="369332"/>
            </a:xfrm>
            <a:prstGeom prst="rect">
              <a:avLst/>
            </a:prstGeom>
            <a:noFill/>
          </p:spPr>
          <p:txBody>
            <a:bodyPr wrap="none" rtlCol="0">
              <a:spAutoFit/>
            </a:bodyPr>
            <a:lstStyle/>
            <a:p>
              <a:r>
                <a:rPr lang="en-US" dirty="0" smtClean="0">
                  <a:solidFill>
                    <a:schemeClr val="tx2"/>
                  </a:solidFill>
                </a:rPr>
                <a:t>– 0.06</a:t>
              </a:r>
              <a:endParaRPr lang="en-US" dirty="0">
                <a:solidFill>
                  <a:schemeClr val="tx2"/>
                </a:solidFill>
              </a:endParaRPr>
            </a:p>
          </p:txBody>
        </p:sp>
        <p:sp>
          <p:nvSpPr>
            <p:cNvPr id="39" name="TextBox 38"/>
            <p:cNvSpPr txBox="1"/>
            <p:nvPr/>
          </p:nvSpPr>
          <p:spPr>
            <a:xfrm>
              <a:off x="7144958" y="4414898"/>
              <a:ext cx="826443" cy="369332"/>
            </a:xfrm>
            <a:prstGeom prst="rect">
              <a:avLst/>
            </a:prstGeom>
            <a:noFill/>
          </p:spPr>
          <p:txBody>
            <a:bodyPr wrap="none" rtlCol="0">
              <a:spAutoFit/>
            </a:bodyPr>
            <a:lstStyle/>
            <a:p>
              <a:r>
                <a:rPr lang="en-US" dirty="0" smtClean="0">
                  <a:solidFill>
                    <a:schemeClr val="tx2"/>
                  </a:solidFill>
                </a:rPr>
                <a:t>– 0.05</a:t>
              </a:r>
              <a:endParaRPr lang="en-US" dirty="0">
                <a:solidFill>
                  <a:schemeClr val="tx2"/>
                </a:solidFill>
              </a:endParaRPr>
            </a:p>
          </p:txBody>
        </p:sp>
        <p:sp>
          <p:nvSpPr>
            <p:cNvPr id="40" name="TextBox 39"/>
            <p:cNvSpPr txBox="1"/>
            <p:nvPr/>
          </p:nvSpPr>
          <p:spPr>
            <a:xfrm>
              <a:off x="7144958" y="5878434"/>
              <a:ext cx="826443" cy="369332"/>
            </a:xfrm>
            <a:prstGeom prst="rect">
              <a:avLst/>
            </a:prstGeom>
            <a:noFill/>
          </p:spPr>
          <p:txBody>
            <a:bodyPr wrap="none" rtlCol="0">
              <a:spAutoFit/>
            </a:bodyPr>
            <a:lstStyle/>
            <a:p>
              <a:r>
                <a:rPr lang="en-US" dirty="0" smtClean="0">
                  <a:solidFill>
                    <a:schemeClr val="tx2"/>
                  </a:solidFill>
                </a:rPr>
                <a:t>– 0.08</a:t>
              </a:r>
              <a:endParaRPr lang="en-US" dirty="0">
                <a:solidFill>
                  <a:schemeClr val="tx2"/>
                </a:solidFill>
              </a:endParaRPr>
            </a:p>
          </p:txBody>
        </p:sp>
        <p:sp>
          <p:nvSpPr>
            <p:cNvPr id="41" name="TextBox 40"/>
            <p:cNvSpPr txBox="1"/>
            <p:nvPr/>
          </p:nvSpPr>
          <p:spPr>
            <a:xfrm>
              <a:off x="7144958" y="5396518"/>
              <a:ext cx="826443" cy="369332"/>
            </a:xfrm>
            <a:prstGeom prst="rect">
              <a:avLst/>
            </a:prstGeom>
            <a:noFill/>
          </p:spPr>
          <p:txBody>
            <a:bodyPr wrap="none" rtlCol="0">
              <a:spAutoFit/>
            </a:bodyPr>
            <a:lstStyle/>
            <a:p>
              <a:r>
                <a:rPr lang="en-US" dirty="0" smtClean="0">
                  <a:solidFill>
                    <a:schemeClr val="tx2"/>
                  </a:solidFill>
                </a:rPr>
                <a:t>– 0.07</a:t>
              </a:r>
              <a:endParaRPr lang="en-US" dirty="0">
                <a:solidFill>
                  <a:schemeClr val="tx2"/>
                </a:solidFill>
              </a:endParaRPr>
            </a:p>
          </p:txBody>
        </p:sp>
        <p:sp>
          <p:nvSpPr>
            <p:cNvPr id="42" name="TextBox 41"/>
            <p:cNvSpPr txBox="1"/>
            <p:nvPr/>
          </p:nvSpPr>
          <p:spPr>
            <a:xfrm>
              <a:off x="7144958" y="6361203"/>
              <a:ext cx="826443" cy="369332"/>
            </a:xfrm>
            <a:prstGeom prst="rect">
              <a:avLst/>
            </a:prstGeom>
            <a:noFill/>
          </p:spPr>
          <p:txBody>
            <a:bodyPr wrap="none" rtlCol="0">
              <a:spAutoFit/>
            </a:bodyPr>
            <a:lstStyle/>
            <a:p>
              <a:r>
                <a:rPr lang="en-US" dirty="0" smtClean="0">
                  <a:solidFill>
                    <a:schemeClr val="tx2"/>
                  </a:solidFill>
                </a:rPr>
                <a:t>– 0.09</a:t>
              </a:r>
              <a:endParaRPr lang="en-US" dirty="0">
                <a:solidFill>
                  <a:schemeClr val="tx2"/>
                </a:solidFill>
              </a:endParaRPr>
            </a:p>
          </p:txBody>
        </p:sp>
      </p:grpSp>
      <p:sp>
        <p:nvSpPr>
          <p:cNvPr id="45" name="Explosion 1 44"/>
          <p:cNvSpPr/>
          <p:nvPr/>
        </p:nvSpPr>
        <p:spPr>
          <a:xfrm>
            <a:off x="7821003" y="1780496"/>
            <a:ext cx="1322997" cy="4950039"/>
          </a:xfrm>
          <a:prstGeom prst="irregularSeal1">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800" dirty="0" smtClean="0">
                <a:solidFill>
                  <a:srgbClr val="FFFF00"/>
                </a:solidFill>
              </a:rPr>
              <a:t>Simulate!</a:t>
            </a:r>
            <a:endParaRPr lang="en-US" sz="2800" dirty="0">
              <a:solidFill>
                <a:srgbClr val="FFFF00"/>
              </a:solidFill>
            </a:endParaRPr>
          </a:p>
        </p:txBody>
      </p:sp>
    </p:spTree>
    <p:extLst>
      <p:ext uri="{BB962C8B-B14F-4D97-AF65-F5344CB8AC3E}">
        <p14:creationId xmlns:p14="http://schemas.microsoft.com/office/powerpoint/2010/main" val="2936124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200" fill="hold"/>
                                        <p:tgtEl>
                                          <p:spTgt spid="45"/>
                                        </p:tgtEl>
                                        <p:attrNameLst>
                                          <p:attrName>ppt_x</p:attrName>
                                        </p:attrNameLst>
                                      </p:cBhvr>
                                      <p:tavLst>
                                        <p:tav tm="0">
                                          <p:val>
                                            <p:strVal val="#ppt_x"/>
                                          </p:val>
                                        </p:tav>
                                        <p:tav tm="100000">
                                          <p:val>
                                            <p:strVal val="#ppt_x"/>
                                          </p:val>
                                        </p:tav>
                                      </p:tavLst>
                                    </p:anim>
                                    <p:anim calcmode="lin" valueType="num">
                                      <p:cBhvr additive="base">
                                        <p:cTn id="21" dur="2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simulated by iterating the model using matrix multiplication</a:t>
            </a:r>
            <a:endParaRPr lang="en-US" dirty="0"/>
          </a:p>
        </p:txBody>
      </p:sp>
      <p:sp>
        <p:nvSpPr>
          <p:cNvPr id="3" name="TextBox 2"/>
          <p:cNvSpPr txBox="1"/>
          <p:nvPr/>
        </p:nvSpPr>
        <p:spPr>
          <a:xfrm>
            <a:off x="861997" y="1882646"/>
            <a:ext cx="764778" cy="707886"/>
          </a:xfrm>
          <a:prstGeom prst="rect">
            <a:avLst/>
          </a:prstGeom>
          <a:noFill/>
        </p:spPr>
        <p:txBody>
          <a:bodyPr wrap="none" rtlCol="0">
            <a:spAutoFit/>
          </a:bodyPr>
          <a:lstStyle/>
          <a:p>
            <a:r>
              <a:rPr lang="en-US" sz="4000" dirty="0"/>
              <a:t>[</a:t>
            </a:r>
            <a:r>
              <a:rPr lang="en-US" dirty="0"/>
              <a:t>N0</a:t>
            </a:r>
            <a:r>
              <a:rPr lang="en-US" sz="4000" dirty="0" smtClean="0"/>
              <a:t>]</a:t>
            </a:r>
            <a:endParaRPr lang="en-US" dirty="0"/>
          </a:p>
        </p:txBody>
      </p:sp>
      <p:sp>
        <p:nvSpPr>
          <p:cNvPr id="4" name="Rectangle 3"/>
          <p:cNvSpPr/>
          <p:nvPr/>
        </p:nvSpPr>
        <p:spPr>
          <a:xfrm>
            <a:off x="612757" y="3284185"/>
            <a:ext cx="2816296" cy="769441"/>
          </a:xfrm>
          <a:prstGeom prst="rect">
            <a:avLst/>
          </a:prstGeom>
        </p:spPr>
        <p:txBody>
          <a:bodyPr wrap="none">
            <a:spAutoFit/>
          </a:bodyPr>
          <a:lstStyle/>
          <a:p>
            <a:r>
              <a:rPr lang="en-US" sz="4400" dirty="0" smtClean="0"/>
              <a:t>[</a:t>
            </a:r>
            <a:r>
              <a:rPr lang="en-US" sz="2000" dirty="0" smtClean="0"/>
              <a:t>N1</a:t>
            </a:r>
            <a:r>
              <a:rPr lang="en-US" sz="4400" dirty="0" smtClean="0"/>
              <a:t>]</a:t>
            </a:r>
            <a:r>
              <a:rPr lang="en-US" sz="3200" dirty="0" smtClean="0"/>
              <a:t>=</a:t>
            </a:r>
            <a:r>
              <a:rPr lang="en-US" sz="4400" dirty="0" smtClean="0"/>
              <a:t>[</a:t>
            </a:r>
            <a:r>
              <a:rPr lang="en-US" dirty="0"/>
              <a:t>2005</a:t>
            </a:r>
            <a:r>
              <a:rPr lang="en-US" sz="4400" dirty="0" smtClean="0"/>
              <a:t>]</a:t>
            </a:r>
            <a:r>
              <a:rPr lang="en-US" sz="2800" dirty="0" smtClean="0"/>
              <a:t>x</a:t>
            </a:r>
            <a:r>
              <a:rPr lang="en-US" sz="4400" dirty="0" smtClean="0"/>
              <a:t>[</a:t>
            </a:r>
            <a:r>
              <a:rPr lang="en-US" sz="2000" dirty="0" smtClean="0"/>
              <a:t>N0</a:t>
            </a:r>
            <a:r>
              <a:rPr lang="en-US" sz="4400" dirty="0" smtClean="0"/>
              <a:t>]</a:t>
            </a:r>
            <a:endParaRPr lang="en-US" dirty="0"/>
          </a:p>
        </p:txBody>
      </p:sp>
      <p:sp>
        <p:nvSpPr>
          <p:cNvPr id="5" name="Rectangle 4"/>
          <p:cNvSpPr/>
          <p:nvPr/>
        </p:nvSpPr>
        <p:spPr>
          <a:xfrm>
            <a:off x="612757" y="4206026"/>
            <a:ext cx="2713704" cy="769441"/>
          </a:xfrm>
          <a:prstGeom prst="rect">
            <a:avLst/>
          </a:prstGeom>
        </p:spPr>
        <p:txBody>
          <a:bodyPr wrap="none">
            <a:spAutoFit/>
          </a:bodyPr>
          <a:lstStyle/>
          <a:p>
            <a:r>
              <a:rPr lang="en-US" sz="4400" dirty="0" smtClean="0"/>
              <a:t>[</a:t>
            </a:r>
            <a:r>
              <a:rPr lang="en-US" sz="2000" dirty="0" smtClean="0"/>
              <a:t>N2</a:t>
            </a:r>
            <a:r>
              <a:rPr lang="en-US" sz="4400" dirty="0" smtClean="0"/>
              <a:t>]</a:t>
            </a:r>
            <a:r>
              <a:rPr lang="en-US" sz="3200" dirty="0" smtClean="0"/>
              <a:t>=</a:t>
            </a:r>
            <a:r>
              <a:rPr lang="en-US" sz="4400" dirty="0" smtClean="0"/>
              <a:t>[</a:t>
            </a:r>
            <a:r>
              <a:rPr lang="en-US" dirty="0" smtClean="0"/>
              <a:t>2002</a:t>
            </a:r>
            <a:r>
              <a:rPr lang="en-US" sz="4400" dirty="0" smtClean="0"/>
              <a:t>]</a:t>
            </a:r>
            <a:r>
              <a:rPr lang="en-US" sz="2800" dirty="0" smtClean="0"/>
              <a:t>x</a:t>
            </a:r>
            <a:r>
              <a:rPr lang="en-US" sz="4400" dirty="0" smtClean="0"/>
              <a:t>[</a:t>
            </a:r>
            <a:r>
              <a:rPr lang="en-US" sz="2000" dirty="0" smtClean="0"/>
              <a:t>N1</a:t>
            </a:r>
            <a:r>
              <a:rPr lang="en-US" sz="4400" dirty="0" smtClean="0"/>
              <a:t>]</a:t>
            </a:r>
            <a:endParaRPr lang="en-US" dirty="0"/>
          </a:p>
        </p:txBody>
      </p:sp>
      <p:sp>
        <p:nvSpPr>
          <p:cNvPr id="6" name="TextBox 5"/>
          <p:cNvSpPr txBox="1"/>
          <p:nvPr/>
        </p:nvSpPr>
        <p:spPr>
          <a:xfrm>
            <a:off x="1626775" y="4349353"/>
            <a:ext cx="683826" cy="307777"/>
          </a:xfrm>
          <a:prstGeom prst="rect">
            <a:avLst/>
          </a:prstGeom>
          <a:noFill/>
        </p:spPr>
        <p:txBody>
          <a:bodyPr wrap="none" rtlCol="0">
            <a:spAutoFit/>
          </a:bodyPr>
          <a:lstStyle/>
          <a:p>
            <a:r>
              <a:rPr lang="en-US" sz="1400" dirty="0" smtClean="0">
                <a:solidFill>
                  <a:schemeClr val="tx2"/>
                </a:solidFill>
              </a:rPr>
              <a:t>– 0.01</a:t>
            </a:r>
            <a:endParaRPr lang="en-US" sz="1400" dirty="0">
              <a:solidFill>
                <a:schemeClr val="tx2"/>
              </a:solidFill>
            </a:endParaRPr>
          </a:p>
        </p:txBody>
      </p:sp>
      <p:sp>
        <p:nvSpPr>
          <p:cNvPr id="10" name="Bent Arrow 9"/>
          <p:cNvSpPr/>
          <p:nvPr/>
        </p:nvSpPr>
        <p:spPr>
          <a:xfrm rot="5400000">
            <a:off x="1832835" y="2133297"/>
            <a:ext cx="1336792" cy="132564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p:nvPr/>
        </p:nvCxnSpPr>
        <p:spPr>
          <a:xfrm>
            <a:off x="1047257" y="4053626"/>
            <a:ext cx="1815988" cy="295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5" idx="2"/>
          </p:cNvCxnSpPr>
          <p:nvPr/>
        </p:nvCxnSpPr>
        <p:spPr>
          <a:xfrm rot="5400000" flipH="1" flipV="1">
            <a:off x="2936615" y="2141029"/>
            <a:ext cx="1867432" cy="3801444"/>
          </a:xfrm>
          <a:prstGeom prst="curvedConnector4">
            <a:avLst>
              <a:gd name="adj1" fmla="val -27751"/>
              <a:gd name="adj2" fmla="val 67847"/>
            </a:avLst>
          </a:prstGeom>
          <a:ln w="762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71592" y="2877202"/>
            <a:ext cx="2579402" cy="461665"/>
          </a:xfrm>
          <a:prstGeom prst="rect">
            <a:avLst/>
          </a:prstGeom>
          <a:noFill/>
        </p:spPr>
        <p:txBody>
          <a:bodyPr wrap="none" rtlCol="0">
            <a:spAutoFit/>
          </a:bodyPr>
          <a:lstStyle/>
          <a:p>
            <a:r>
              <a:rPr lang="en-US" sz="2400" dirty="0" smtClean="0">
                <a:solidFill>
                  <a:schemeClr val="accent3"/>
                </a:solidFill>
              </a:rPr>
              <a:t>Record vital rates</a:t>
            </a:r>
            <a:endParaRPr lang="en-US" sz="2400" dirty="0">
              <a:solidFill>
                <a:schemeClr val="accent3"/>
              </a:solidFill>
            </a:endParaRPr>
          </a:p>
        </p:txBody>
      </p:sp>
      <p:cxnSp>
        <p:nvCxnSpPr>
          <p:cNvPr id="42" name="Curved Connector 41"/>
          <p:cNvCxnSpPr/>
          <p:nvPr/>
        </p:nvCxnSpPr>
        <p:spPr>
          <a:xfrm flipV="1">
            <a:off x="3164051" y="3817431"/>
            <a:ext cx="2475804" cy="2108998"/>
          </a:xfrm>
          <a:prstGeom prst="curvedConnector3">
            <a:avLst>
              <a:gd name="adj1" fmla="val 64850"/>
            </a:avLst>
          </a:prstGeom>
          <a:ln w="762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a:off x="911004" y="4933690"/>
            <a:ext cx="2253047" cy="992739"/>
          </a:xfrm>
          <a:custGeom>
            <a:avLst/>
            <a:gdLst>
              <a:gd name="connsiteX0" fmla="*/ 0 w 2253047"/>
              <a:gd name="connsiteY0" fmla="*/ 0 h 992739"/>
              <a:gd name="connsiteX1" fmla="*/ 813295 w 2253047"/>
              <a:gd name="connsiteY1" fmla="*/ 768653 h 992739"/>
              <a:gd name="connsiteX2" fmla="*/ 2150218 w 2253047"/>
              <a:gd name="connsiteY2" fmla="*/ 980311 h 992739"/>
              <a:gd name="connsiteX3" fmla="*/ 2161359 w 2253047"/>
              <a:gd name="connsiteY3" fmla="*/ 969171 h 992739"/>
            </a:gdLst>
            <a:ahLst/>
            <a:cxnLst>
              <a:cxn ang="0">
                <a:pos x="connsiteX0" y="connsiteY0"/>
              </a:cxn>
              <a:cxn ang="0">
                <a:pos x="connsiteX1" y="connsiteY1"/>
              </a:cxn>
              <a:cxn ang="0">
                <a:pos x="connsiteX2" y="connsiteY2"/>
              </a:cxn>
              <a:cxn ang="0">
                <a:pos x="connsiteX3" y="connsiteY3"/>
              </a:cxn>
            </a:cxnLst>
            <a:rect l="l" t="t" r="r" b="b"/>
            <a:pathLst>
              <a:path w="2253047" h="992739">
                <a:moveTo>
                  <a:pt x="0" y="0"/>
                </a:moveTo>
                <a:cubicBezTo>
                  <a:pt x="227462" y="302634"/>
                  <a:pt x="454925" y="605268"/>
                  <a:pt x="813295" y="768653"/>
                </a:cubicBezTo>
                <a:cubicBezTo>
                  <a:pt x="1171665" y="932038"/>
                  <a:pt x="1925541" y="946891"/>
                  <a:pt x="2150218" y="980311"/>
                </a:cubicBezTo>
                <a:cubicBezTo>
                  <a:pt x="2374895" y="1013731"/>
                  <a:pt x="2161359" y="969171"/>
                  <a:pt x="2161359" y="969171"/>
                </a:cubicBezTo>
              </a:path>
            </a:pathLst>
          </a:custGeom>
          <a:ln w="76200" cmpd="sng">
            <a:solidFill>
              <a:srgbClr val="D25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5971592" y="3602647"/>
            <a:ext cx="2785588" cy="461665"/>
          </a:xfrm>
          <a:prstGeom prst="rect">
            <a:avLst/>
          </a:prstGeom>
          <a:noFill/>
        </p:spPr>
        <p:txBody>
          <a:bodyPr wrap="none" rtlCol="0">
            <a:spAutoFit/>
          </a:bodyPr>
          <a:lstStyle/>
          <a:p>
            <a:r>
              <a:rPr lang="en-US" sz="2400" dirty="0" smtClean="0">
                <a:solidFill>
                  <a:schemeClr val="tx2"/>
                </a:solidFill>
              </a:rPr>
              <a:t>Record abundance</a:t>
            </a:r>
            <a:endParaRPr lang="en-US" sz="2400" dirty="0">
              <a:solidFill>
                <a:schemeClr val="tx2"/>
              </a:solidFill>
            </a:endParaRPr>
          </a:p>
        </p:txBody>
      </p:sp>
      <p:sp>
        <p:nvSpPr>
          <p:cNvPr id="51" name="TextBox 50"/>
          <p:cNvSpPr txBox="1"/>
          <p:nvPr/>
        </p:nvSpPr>
        <p:spPr>
          <a:xfrm>
            <a:off x="5593886" y="4998645"/>
            <a:ext cx="3092914" cy="461665"/>
          </a:xfrm>
          <a:prstGeom prst="rect">
            <a:avLst/>
          </a:prstGeom>
          <a:noFill/>
        </p:spPr>
        <p:txBody>
          <a:bodyPr wrap="none" rtlCol="0">
            <a:spAutoFit/>
          </a:bodyPr>
          <a:lstStyle/>
          <a:p>
            <a:r>
              <a:rPr lang="en-US" sz="2400" dirty="0" smtClean="0">
                <a:solidFill>
                  <a:schemeClr val="accent1"/>
                </a:solidFill>
              </a:rPr>
              <a:t>Calculate growth rate</a:t>
            </a:r>
            <a:endParaRPr lang="en-US" sz="2400" dirty="0">
              <a:solidFill>
                <a:schemeClr val="accent1"/>
              </a:solidFill>
            </a:endParaRPr>
          </a:p>
        </p:txBody>
      </p:sp>
      <p:cxnSp>
        <p:nvCxnSpPr>
          <p:cNvPr id="53" name="Straight Arrow Connector 52"/>
          <p:cNvCxnSpPr/>
          <p:nvPr/>
        </p:nvCxnSpPr>
        <p:spPr>
          <a:xfrm>
            <a:off x="6996567" y="4053626"/>
            <a:ext cx="0" cy="1048451"/>
          </a:xfrm>
          <a:prstGeom prst="straightConnector1">
            <a:avLst/>
          </a:prstGeom>
          <a:ln w="7620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364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4301</TotalTime>
  <Words>1513</Words>
  <Application>Microsoft Macintosh PowerPoint</Application>
  <PresentationFormat>On-screen Show (4:3)</PresentationFormat>
  <Paragraphs>142</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Demographic monitoring to detect climate change impacts on threatened populations</vt:lpstr>
      <vt:lpstr>Is this species threatened by climate change?</vt:lpstr>
      <vt:lpstr>Should we monitor abundance or vital rates?</vt:lpstr>
      <vt:lpstr>Effect of a vital rate trend can be obscured by variability in another rate</vt:lpstr>
      <vt:lpstr>Effects of vital rate trends may be delayed by demographic structure</vt:lpstr>
      <vt:lpstr>How much more power does vital rate monitoring provide in real species?  How much early warning does vital rate monitoring provide?</vt:lpstr>
      <vt:lpstr>How much more power does vital rate monitoring provide in real species?  How much early warning does vital rate monitoring provide?</vt:lpstr>
      <vt:lpstr>We performed a simulation study using “realistic” populations</vt:lpstr>
      <vt:lpstr>We simulated by iterating the model using matrix multiplication</vt:lpstr>
      <vt:lpstr>We estimated trends in both vital rates and population growth rate</vt:lpstr>
      <vt:lpstr>We compare P-value distributions of vital rate &amp; abundance regressions</vt:lpstr>
      <vt:lpstr>Common result: low vital rate P-values, high abundance P-values</vt:lpstr>
      <vt:lpstr>Compare power of vital rate &amp; abundance monitoring</vt:lpstr>
      <vt:lpstr>Vital rate monitoring usually has higher power</vt:lpstr>
      <vt:lpstr>Vital rate monitoring usually has higher power, but we still need to consider…</vt:lpstr>
      <vt:lpstr>Thank you!</vt:lpstr>
    </vt:vector>
  </TitlesOfParts>
  <Company>Bren School, 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monitoring to detect climate change impacts on threatened populations</dc:title>
  <dc:creator>Bruce Kendall</dc:creator>
  <cp:lastModifiedBy>Bruce Kendall</cp:lastModifiedBy>
  <cp:revision>68</cp:revision>
  <cp:lastPrinted>2015-07-28T15:16:19Z</cp:lastPrinted>
  <dcterms:created xsi:type="dcterms:W3CDTF">2015-07-24T13:13:59Z</dcterms:created>
  <dcterms:modified xsi:type="dcterms:W3CDTF">2015-07-31T09:55:20Z</dcterms:modified>
</cp:coreProperties>
</file>