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xlsx" ContentType="application/vnd.openxmlformats-officedocument.spreadsheetml.sheet"/>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8"/>
  </p:notesMasterIdLst>
  <p:sldIdLst>
    <p:sldId id="256" r:id="rId2"/>
    <p:sldId id="257" r:id="rId3"/>
    <p:sldId id="271" r:id="rId4"/>
    <p:sldId id="261" r:id="rId5"/>
    <p:sldId id="273" r:id="rId6"/>
    <p:sldId id="262" r:id="rId7"/>
    <p:sldId id="272" r:id="rId8"/>
    <p:sldId id="263" r:id="rId9"/>
    <p:sldId id="274" r:id="rId10"/>
    <p:sldId id="266" r:id="rId11"/>
    <p:sldId id="265" r:id="rId12"/>
    <p:sldId id="264"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126A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57" autoAdjust="0"/>
    <p:restoredTop sz="81102" autoAdjust="0"/>
  </p:normalViewPr>
  <p:slideViewPr>
    <p:cSldViewPr snapToGrid="0" snapToObjects="1">
      <p:cViewPr varScale="1">
        <p:scale>
          <a:sx n="85" d="100"/>
          <a:sy n="85" d="100"/>
        </p:scale>
        <p:origin x="-672" y="-104"/>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scatterChart>
        <c:scatterStyle val="smoothMarker"/>
        <c:varyColors val="0"/>
        <c:ser>
          <c:idx val="0"/>
          <c:order val="0"/>
          <c:tx>
            <c:strRef>
              <c:f>Sheet1!$B$1</c:f>
              <c:strCache>
                <c:ptCount val="1"/>
                <c:pt idx="0">
                  <c:v>Growth rate</c:v>
                </c:pt>
              </c:strCache>
            </c:strRef>
          </c:tx>
          <c:marker>
            <c:symbol val="none"/>
          </c:marker>
          <c:xVal>
            <c:numRef>
              <c:f>Sheet1!$A$2:$A$102</c:f>
              <c:numCache>
                <c:formatCode>General</c:formatCode>
                <c:ptCount val="101"/>
                <c:pt idx="0">
                  <c:v>0.0</c:v>
                </c:pt>
                <c:pt idx="1">
                  <c:v>0.01</c:v>
                </c:pt>
                <c:pt idx="2">
                  <c:v>0.02</c:v>
                </c:pt>
                <c:pt idx="3">
                  <c:v>0.03</c:v>
                </c:pt>
                <c:pt idx="4">
                  <c:v>0.04</c:v>
                </c:pt>
                <c:pt idx="5">
                  <c:v>0.05</c:v>
                </c:pt>
                <c:pt idx="6">
                  <c:v>0.06</c:v>
                </c:pt>
                <c:pt idx="7">
                  <c:v>0.07</c:v>
                </c:pt>
                <c:pt idx="8">
                  <c:v>0.08</c:v>
                </c:pt>
                <c:pt idx="9">
                  <c:v>0.09</c:v>
                </c:pt>
                <c:pt idx="10">
                  <c:v>0.1</c:v>
                </c:pt>
                <c:pt idx="11">
                  <c:v>0.11</c:v>
                </c:pt>
                <c:pt idx="12">
                  <c:v>0.12</c:v>
                </c:pt>
                <c:pt idx="13">
                  <c:v>0.13</c:v>
                </c:pt>
                <c:pt idx="14">
                  <c:v>0.14</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c:v>
                </c:pt>
                <c:pt idx="29">
                  <c:v>0.29</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c:v>
                </c:pt>
                <c:pt idx="56">
                  <c:v>0.56</c:v>
                </c:pt>
                <c:pt idx="57">
                  <c:v>0.57</c:v>
                </c:pt>
                <c:pt idx="58">
                  <c:v>0.58</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1.0</c:v>
                </c:pt>
              </c:numCache>
            </c:numRef>
          </c:xVal>
          <c:yVal>
            <c:numRef>
              <c:f>Sheet1!$B$2:$B$102</c:f>
              <c:numCache>
                <c:formatCode>General</c:formatCode>
                <c:ptCount val="101"/>
                <c:pt idx="0">
                  <c:v>0.25</c:v>
                </c:pt>
                <c:pt idx="1">
                  <c:v>0.2699</c:v>
                </c:pt>
                <c:pt idx="2">
                  <c:v>0.2896</c:v>
                </c:pt>
                <c:pt idx="3">
                  <c:v>0.3091</c:v>
                </c:pt>
                <c:pt idx="4">
                  <c:v>0.3284</c:v>
                </c:pt>
                <c:pt idx="5">
                  <c:v>0.3475</c:v>
                </c:pt>
                <c:pt idx="6">
                  <c:v>0.3664</c:v>
                </c:pt>
                <c:pt idx="7">
                  <c:v>0.3851</c:v>
                </c:pt>
                <c:pt idx="8">
                  <c:v>0.4036</c:v>
                </c:pt>
                <c:pt idx="9">
                  <c:v>0.4219</c:v>
                </c:pt>
                <c:pt idx="10">
                  <c:v>0.44</c:v>
                </c:pt>
                <c:pt idx="11">
                  <c:v>0.4579</c:v>
                </c:pt>
                <c:pt idx="12">
                  <c:v>0.4756</c:v>
                </c:pt>
                <c:pt idx="13">
                  <c:v>0.4931</c:v>
                </c:pt>
                <c:pt idx="14">
                  <c:v>0.5104</c:v>
                </c:pt>
                <c:pt idx="15">
                  <c:v>0.5275</c:v>
                </c:pt>
                <c:pt idx="16">
                  <c:v>0.5444</c:v>
                </c:pt>
                <c:pt idx="17">
                  <c:v>0.5611</c:v>
                </c:pt>
                <c:pt idx="18">
                  <c:v>0.5776</c:v>
                </c:pt>
                <c:pt idx="19">
                  <c:v>0.5939</c:v>
                </c:pt>
                <c:pt idx="20">
                  <c:v>0.61</c:v>
                </c:pt>
                <c:pt idx="21">
                  <c:v>0.6259</c:v>
                </c:pt>
                <c:pt idx="22">
                  <c:v>0.6416</c:v>
                </c:pt>
                <c:pt idx="23">
                  <c:v>0.6571</c:v>
                </c:pt>
                <c:pt idx="24">
                  <c:v>0.6724</c:v>
                </c:pt>
                <c:pt idx="25">
                  <c:v>0.6875</c:v>
                </c:pt>
                <c:pt idx="26">
                  <c:v>0.7024</c:v>
                </c:pt>
                <c:pt idx="27">
                  <c:v>0.7171</c:v>
                </c:pt>
                <c:pt idx="28">
                  <c:v>0.7316</c:v>
                </c:pt>
                <c:pt idx="29">
                  <c:v>0.7459</c:v>
                </c:pt>
                <c:pt idx="30">
                  <c:v>0.76</c:v>
                </c:pt>
                <c:pt idx="31">
                  <c:v>0.7739</c:v>
                </c:pt>
                <c:pt idx="32">
                  <c:v>0.7876</c:v>
                </c:pt>
                <c:pt idx="33">
                  <c:v>0.8011</c:v>
                </c:pt>
                <c:pt idx="34">
                  <c:v>0.8144</c:v>
                </c:pt>
                <c:pt idx="35">
                  <c:v>0.8275</c:v>
                </c:pt>
                <c:pt idx="36">
                  <c:v>0.8404</c:v>
                </c:pt>
                <c:pt idx="37">
                  <c:v>0.8531</c:v>
                </c:pt>
                <c:pt idx="38">
                  <c:v>0.8656</c:v>
                </c:pt>
                <c:pt idx="39">
                  <c:v>0.8779</c:v>
                </c:pt>
                <c:pt idx="40">
                  <c:v>0.89</c:v>
                </c:pt>
                <c:pt idx="41">
                  <c:v>0.9019</c:v>
                </c:pt>
                <c:pt idx="42">
                  <c:v>0.9136</c:v>
                </c:pt>
                <c:pt idx="43">
                  <c:v>0.9251</c:v>
                </c:pt>
                <c:pt idx="44">
                  <c:v>0.9364</c:v>
                </c:pt>
                <c:pt idx="45">
                  <c:v>0.9475</c:v>
                </c:pt>
                <c:pt idx="46">
                  <c:v>0.9584</c:v>
                </c:pt>
                <c:pt idx="47">
                  <c:v>0.9691</c:v>
                </c:pt>
                <c:pt idx="48">
                  <c:v>0.9796</c:v>
                </c:pt>
                <c:pt idx="49">
                  <c:v>0.9899</c:v>
                </c:pt>
                <c:pt idx="50">
                  <c:v>1.0</c:v>
                </c:pt>
                <c:pt idx="51">
                  <c:v>1.0099</c:v>
                </c:pt>
                <c:pt idx="52">
                  <c:v>1.0196</c:v>
                </c:pt>
                <c:pt idx="53">
                  <c:v>1.0291</c:v>
                </c:pt>
                <c:pt idx="54">
                  <c:v>1.0384</c:v>
                </c:pt>
                <c:pt idx="55">
                  <c:v>1.0475</c:v>
                </c:pt>
                <c:pt idx="56">
                  <c:v>1.0564</c:v>
                </c:pt>
                <c:pt idx="57">
                  <c:v>1.0651</c:v>
                </c:pt>
                <c:pt idx="58">
                  <c:v>1.0736</c:v>
                </c:pt>
                <c:pt idx="59">
                  <c:v>1.0819</c:v>
                </c:pt>
                <c:pt idx="60">
                  <c:v>1.09</c:v>
                </c:pt>
                <c:pt idx="61">
                  <c:v>1.0979</c:v>
                </c:pt>
                <c:pt idx="62">
                  <c:v>1.1056</c:v>
                </c:pt>
                <c:pt idx="63">
                  <c:v>1.1131</c:v>
                </c:pt>
                <c:pt idx="64">
                  <c:v>1.1204</c:v>
                </c:pt>
                <c:pt idx="65">
                  <c:v>1.1275</c:v>
                </c:pt>
                <c:pt idx="66">
                  <c:v>1.1344</c:v>
                </c:pt>
                <c:pt idx="67">
                  <c:v>1.1411</c:v>
                </c:pt>
                <c:pt idx="68">
                  <c:v>1.1476</c:v>
                </c:pt>
                <c:pt idx="69">
                  <c:v>1.1539</c:v>
                </c:pt>
                <c:pt idx="70">
                  <c:v>1.16</c:v>
                </c:pt>
                <c:pt idx="71">
                  <c:v>1.1659</c:v>
                </c:pt>
                <c:pt idx="72">
                  <c:v>1.1716</c:v>
                </c:pt>
                <c:pt idx="73">
                  <c:v>1.1771</c:v>
                </c:pt>
                <c:pt idx="74">
                  <c:v>1.1824</c:v>
                </c:pt>
                <c:pt idx="75">
                  <c:v>1.1875</c:v>
                </c:pt>
                <c:pt idx="76">
                  <c:v>1.1924</c:v>
                </c:pt>
                <c:pt idx="77">
                  <c:v>1.1971</c:v>
                </c:pt>
                <c:pt idx="78">
                  <c:v>1.2016</c:v>
                </c:pt>
                <c:pt idx="79">
                  <c:v>1.2059</c:v>
                </c:pt>
                <c:pt idx="80">
                  <c:v>1.21</c:v>
                </c:pt>
                <c:pt idx="81">
                  <c:v>1.2139</c:v>
                </c:pt>
                <c:pt idx="82">
                  <c:v>1.2176</c:v>
                </c:pt>
                <c:pt idx="83">
                  <c:v>1.2211</c:v>
                </c:pt>
                <c:pt idx="84">
                  <c:v>1.2244</c:v>
                </c:pt>
                <c:pt idx="85">
                  <c:v>1.2275</c:v>
                </c:pt>
                <c:pt idx="86">
                  <c:v>1.2304</c:v>
                </c:pt>
                <c:pt idx="87">
                  <c:v>1.2331</c:v>
                </c:pt>
                <c:pt idx="88">
                  <c:v>1.2356</c:v>
                </c:pt>
                <c:pt idx="89">
                  <c:v>1.2379</c:v>
                </c:pt>
                <c:pt idx="90">
                  <c:v>1.24</c:v>
                </c:pt>
                <c:pt idx="91">
                  <c:v>1.2419</c:v>
                </c:pt>
                <c:pt idx="92">
                  <c:v>1.2436</c:v>
                </c:pt>
                <c:pt idx="93">
                  <c:v>1.2451</c:v>
                </c:pt>
                <c:pt idx="94">
                  <c:v>1.2464</c:v>
                </c:pt>
                <c:pt idx="95">
                  <c:v>1.2475</c:v>
                </c:pt>
                <c:pt idx="96">
                  <c:v>1.2484</c:v>
                </c:pt>
                <c:pt idx="97">
                  <c:v>1.2491</c:v>
                </c:pt>
                <c:pt idx="98">
                  <c:v>1.2496</c:v>
                </c:pt>
                <c:pt idx="99">
                  <c:v>1.2499</c:v>
                </c:pt>
                <c:pt idx="100">
                  <c:v>1.25</c:v>
                </c:pt>
              </c:numCache>
            </c:numRef>
          </c:yVal>
          <c:smooth val="1"/>
        </c:ser>
        <c:dLbls>
          <c:showLegendKey val="0"/>
          <c:showVal val="0"/>
          <c:showCatName val="0"/>
          <c:showSerName val="0"/>
          <c:showPercent val="0"/>
          <c:showBubbleSize val="0"/>
        </c:dLbls>
        <c:axId val="-2143939816"/>
        <c:axId val="-2143934024"/>
      </c:scatterChart>
      <c:valAx>
        <c:axId val="-2143939816"/>
        <c:scaling>
          <c:orientation val="minMax"/>
          <c:max val="1.0"/>
        </c:scaling>
        <c:delete val="0"/>
        <c:axPos val="b"/>
        <c:title>
          <c:tx>
            <c:rich>
              <a:bodyPr/>
              <a:lstStyle/>
              <a:p>
                <a:pPr>
                  <a:defRPr/>
                </a:pPr>
                <a:r>
                  <a:rPr lang="en-US" dirty="0" smtClean="0"/>
                  <a:t>VITAL RATE</a:t>
                </a:r>
                <a:endParaRPr lang="en-US" dirty="0"/>
              </a:p>
            </c:rich>
          </c:tx>
          <c:layout/>
          <c:overlay val="0"/>
        </c:title>
        <c:numFmt formatCode="General" sourceLinked="1"/>
        <c:majorTickMark val="none"/>
        <c:minorTickMark val="none"/>
        <c:tickLblPos val="none"/>
        <c:spPr>
          <a:ln w="38100"/>
        </c:spPr>
        <c:crossAx val="-2143934024"/>
        <c:crosses val="autoZero"/>
        <c:crossBetween val="midCat"/>
        <c:majorUnit val="0.5"/>
        <c:minorUnit val="0.1"/>
      </c:valAx>
      <c:valAx>
        <c:axId val="-2143934024"/>
        <c:scaling>
          <c:orientation val="minMax"/>
        </c:scaling>
        <c:delete val="0"/>
        <c:axPos val="l"/>
        <c:title>
          <c:tx>
            <c:rich>
              <a:bodyPr rot="-5400000" vert="horz"/>
              <a:lstStyle/>
              <a:p>
                <a:pPr>
                  <a:defRPr/>
                </a:pPr>
                <a:r>
                  <a:rPr lang="en-US" dirty="0" smtClean="0"/>
                  <a:t>GROWTH</a:t>
                </a:r>
                <a:r>
                  <a:rPr lang="en-US" baseline="0" dirty="0" smtClean="0"/>
                  <a:t> RATE</a:t>
                </a:r>
                <a:endParaRPr lang="en-US" dirty="0" smtClean="0"/>
              </a:p>
              <a:p>
                <a:pPr>
                  <a:defRPr/>
                </a:pPr>
                <a:endParaRPr lang="en-US" dirty="0"/>
              </a:p>
            </c:rich>
          </c:tx>
          <c:layout/>
          <c:overlay val="0"/>
        </c:title>
        <c:numFmt formatCode="General" sourceLinked="1"/>
        <c:majorTickMark val="none"/>
        <c:minorTickMark val="none"/>
        <c:tickLblPos val="none"/>
        <c:spPr>
          <a:ln w="38100"/>
        </c:spPr>
        <c:crossAx val="-2143939816"/>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scatterChart>
        <c:scatterStyle val="smoothMarker"/>
        <c:varyColors val="0"/>
        <c:ser>
          <c:idx val="0"/>
          <c:order val="0"/>
          <c:tx>
            <c:strRef>
              <c:f>Sheet1!$B$1</c:f>
              <c:strCache>
                <c:ptCount val="1"/>
                <c:pt idx="0">
                  <c:v>Vital rate</c:v>
                </c:pt>
              </c:strCache>
            </c:strRef>
          </c:tx>
          <c:marker>
            <c:symbol val="none"/>
          </c:marker>
          <c:xVal>
            <c:numRef>
              <c:f>Sheet1!$A$2:$A$100</c:f>
              <c:numCache>
                <c:formatCode>General</c:formatCode>
                <c:ptCount val="99"/>
                <c:pt idx="0">
                  <c:v>2001.0</c:v>
                </c:pt>
                <c:pt idx="1">
                  <c:v>2002.0</c:v>
                </c:pt>
                <c:pt idx="2">
                  <c:v>2003.0</c:v>
                </c:pt>
                <c:pt idx="3">
                  <c:v>2004.0</c:v>
                </c:pt>
                <c:pt idx="4">
                  <c:v>2005.0</c:v>
                </c:pt>
                <c:pt idx="5">
                  <c:v>2006.0</c:v>
                </c:pt>
                <c:pt idx="6">
                  <c:v>2007.0</c:v>
                </c:pt>
                <c:pt idx="7">
                  <c:v>2008.0</c:v>
                </c:pt>
                <c:pt idx="8">
                  <c:v>2009.0</c:v>
                </c:pt>
                <c:pt idx="9">
                  <c:v>2010.0</c:v>
                </c:pt>
                <c:pt idx="10">
                  <c:v>2011.0</c:v>
                </c:pt>
                <c:pt idx="11">
                  <c:v>2012.0</c:v>
                </c:pt>
                <c:pt idx="12">
                  <c:v>2013.0</c:v>
                </c:pt>
                <c:pt idx="13">
                  <c:v>2014.0</c:v>
                </c:pt>
                <c:pt idx="14">
                  <c:v>2015.0</c:v>
                </c:pt>
                <c:pt idx="15">
                  <c:v>2016.0</c:v>
                </c:pt>
                <c:pt idx="16">
                  <c:v>2017.0</c:v>
                </c:pt>
                <c:pt idx="17">
                  <c:v>2018.0</c:v>
                </c:pt>
                <c:pt idx="18">
                  <c:v>2019.0</c:v>
                </c:pt>
                <c:pt idx="19">
                  <c:v>2020.0</c:v>
                </c:pt>
                <c:pt idx="20">
                  <c:v>2021.0</c:v>
                </c:pt>
                <c:pt idx="21">
                  <c:v>2022.0</c:v>
                </c:pt>
                <c:pt idx="22">
                  <c:v>2023.0</c:v>
                </c:pt>
                <c:pt idx="23">
                  <c:v>2024.0</c:v>
                </c:pt>
                <c:pt idx="24">
                  <c:v>2025.0</c:v>
                </c:pt>
                <c:pt idx="25">
                  <c:v>2026.0</c:v>
                </c:pt>
                <c:pt idx="26">
                  <c:v>2027.0</c:v>
                </c:pt>
                <c:pt idx="27">
                  <c:v>2028.0</c:v>
                </c:pt>
                <c:pt idx="28">
                  <c:v>2029.0</c:v>
                </c:pt>
                <c:pt idx="29">
                  <c:v>2030.0</c:v>
                </c:pt>
                <c:pt idx="30">
                  <c:v>2031.0</c:v>
                </c:pt>
                <c:pt idx="31">
                  <c:v>2032.0</c:v>
                </c:pt>
                <c:pt idx="32">
                  <c:v>2033.0</c:v>
                </c:pt>
                <c:pt idx="33">
                  <c:v>2034.0</c:v>
                </c:pt>
                <c:pt idx="34">
                  <c:v>2035.0</c:v>
                </c:pt>
                <c:pt idx="35">
                  <c:v>2036.0</c:v>
                </c:pt>
                <c:pt idx="36">
                  <c:v>2037.0</c:v>
                </c:pt>
                <c:pt idx="37">
                  <c:v>2038.0</c:v>
                </c:pt>
                <c:pt idx="38">
                  <c:v>2039.0</c:v>
                </c:pt>
                <c:pt idx="39">
                  <c:v>2040.0</c:v>
                </c:pt>
                <c:pt idx="40">
                  <c:v>2041.0</c:v>
                </c:pt>
                <c:pt idx="41">
                  <c:v>2042.0</c:v>
                </c:pt>
                <c:pt idx="42">
                  <c:v>2043.0</c:v>
                </c:pt>
                <c:pt idx="43">
                  <c:v>2044.0</c:v>
                </c:pt>
                <c:pt idx="44">
                  <c:v>2045.0</c:v>
                </c:pt>
                <c:pt idx="45">
                  <c:v>2046.0</c:v>
                </c:pt>
                <c:pt idx="46">
                  <c:v>2047.0</c:v>
                </c:pt>
                <c:pt idx="47">
                  <c:v>2048.0</c:v>
                </c:pt>
                <c:pt idx="48">
                  <c:v>2049.0</c:v>
                </c:pt>
                <c:pt idx="49">
                  <c:v>2050.0</c:v>
                </c:pt>
                <c:pt idx="50">
                  <c:v>2051.0</c:v>
                </c:pt>
                <c:pt idx="51">
                  <c:v>2052.0</c:v>
                </c:pt>
                <c:pt idx="52">
                  <c:v>2053.0</c:v>
                </c:pt>
                <c:pt idx="53">
                  <c:v>2054.0</c:v>
                </c:pt>
                <c:pt idx="54">
                  <c:v>2055.0</c:v>
                </c:pt>
                <c:pt idx="55">
                  <c:v>2056.0</c:v>
                </c:pt>
                <c:pt idx="56">
                  <c:v>2057.0</c:v>
                </c:pt>
                <c:pt idx="57">
                  <c:v>2058.0</c:v>
                </c:pt>
                <c:pt idx="58">
                  <c:v>2059.0</c:v>
                </c:pt>
                <c:pt idx="59">
                  <c:v>2060.0</c:v>
                </c:pt>
                <c:pt idx="60">
                  <c:v>2061.0</c:v>
                </c:pt>
                <c:pt idx="61">
                  <c:v>2062.0</c:v>
                </c:pt>
                <c:pt idx="62">
                  <c:v>2063.0</c:v>
                </c:pt>
                <c:pt idx="63">
                  <c:v>2064.0</c:v>
                </c:pt>
                <c:pt idx="64">
                  <c:v>2065.0</c:v>
                </c:pt>
                <c:pt idx="65">
                  <c:v>2066.0</c:v>
                </c:pt>
                <c:pt idx="66">
                  <c:v>2067.0</c:v>
                </c:pt>
                <c:pt idx="67">
                  <c:v>2068.0</c:v>
                </c:pt>
                <c:pt idx="68">
                  <c:v>2069.0</c:v>
                </c:pt>
                <c:pt idx="69">
                  <c:v>2070.0</c:v>
                </c:pt>
                <c:pt idx="70">
                  <c:v>2071.0</c:v>
                </c:pt>
                <c:pt idx="71">
                  <c:v>2072.0</c:v>
                </c:pt>
                <c:pt idx="72">
                  <c:v>2073.0</c:v>
                </c:pt>
                <c:pt idx="73">
                  <c:v>2074.0</c:v>
                </c:pt>
                <c:pt idx="74">
                  <c:v>2075.0</c:v>
                </c:pt>
                <c:pt idx="75">
                  <c:v>2076.0</c:v>
                </c:pt>
                <c:pt idx="76">
                  <c:v>2077.0</c:v>
                </c:pt>
                <c:pt idx="77">
                  <c:v>2078.0</c:v>
                </c:pt>
                <c:pt idx="78">
                  <c:v>2079.0</c:v>
                </c:pt>
                <c:pt idx="79">
                  <c:v>2080.0</c:v>
                </c:pt>
                <c:pt idx="80">
                  <c:v>2081.0</c:v>
                </c:pt>
                <c:pt idx="81">
                  <c:v>2082.0</c:v>
                </c:pt>
                <c:pt idx="82">
                  <c:v>2083.0</c:v>
                </c:pt>
                <c:pt idx="83">
                  <c:v>2084.0</c:v>
                </c:pt>
                <c:pt idx="84">
                  <c:v>2085.0</c:v>
                </c:pt>
                <c:pt idx="85">
                  <c:v>2086.0</c:v>
                </c:pt>
                <c:pt idx="86">
                  <c:v>2087.0</c:v>
                </c:pt>
                <c:pt idx="87">
                  <c:v>2088.0</c:v>
                </c:pt>
                <c:pt idx="88">
                  <c:v>2089.0</c:v>
                </c:pt>
                <c:pt idx="89">
                  <c:v>2090.0</c:v>
                </c:pt>
                <c:pt idx="90">
                  <c:v>2091.0</c:v>
                </c:pt>
                <c:pt idx="91">
                  <c:v>2092.0</c:v>
                </c:pt>
                <c:pt idx="92">
                  <c:v>2093.0</c:v>
                </c:pt>
                <c:pt idx="93">
                  <c:v>2094.0</c:v>
                </c:pt>
                <c:pt idx="94">
                  <c:v>2095.0</c:v>
                </c:pt>
                <c:pt idx="95">
                  <c:v>2096.0</c:v>
                </c:pt>
                <c:pt idx="96">
                  <c:v>2097.0</c:v>
                </c:pt>
                <c:pt idx="97">
                  <c:v>2098.0</c:v>
                </c:pt>
                <c:pt idx="98">
                  <c:v>2099.0</c:v>
                </c:pt>
              </c:numCache>
            </c:numRef>
          </c:xVal>
          <c:yVal>
            <c:numRef>
              <c:f>Sheet1!$B$2:$B$100</c:f>
              <c:numCache>
                <c:formatCode>General</c:formatCode>
                <c:ptCount val="99"/>
                <c:pt idx="0">
                  <c:v>1.0</c:v>
                </c:pt>
                <c:pt idx="1">
                  <c:v>0.99</c:v>
                </c:pt>
                <c:pt idx="2">
                  <c:v>0.98</c:v>
                </c:pt>
                <c:pt idx="3">
                  <c:v>0.97</c:v>
                </c:pt>
                <c:pt idx="4">
                  <c:v>0.96</c:v>
                </c:pt>
                <c:pt idx="5">
                  <c:v>0.95</c:v>
                </c:pt>
                <c:pt idx="6">
                  <c:v>0.94</c:v>
                </c:pt>
                <c:pt idx="7">
                  <c:v>0.93</c:v>
                </c:pt>
                <c:pt idx="8">
                  <c:v>0.92</c:v>
                </c:pt>
                <c:pt idx="9">
                  <c:v>0.91</c:v>
                </c:pt>
                <c:pt idx="10">
                  <c:v>0.9</c:v>
                </c:pt>
                <c:pt idx="11">
                  <c:v>0.89</c:v>
                </c:pt>
                <c:pt idx="12">
                  <c:v>0.880000000000001</c:v>
                </c:pt>
                <c:pt idx="13">
                  <c:v>0.870000000000001</c:v>
                </c:pt>
                <c:pt idx="14">
                  <c:v>0.860000000000001</c:v>
                </c:pt>
                <c:pt idx="15">
                  <c:v>0.850000000000001</c:v>
                </c:pt>
                <c:pt idx="16">
                  <c:v>0.840000000000001</c:v>
                </c:pt>
                <c:pt idx="17">
                  <c:v>0.830000000000001</c:v>
                </c:pt>
                <c:pt idx="18">
                  <c:v>0.820000000000001</c:v>
                </c:pt>
                <c:pt idx="19">
                  <c:v>0.810000000000001</c:v>
                </c:pt>
                <c:pt idx="20">
                  <c:v>0.800000000000001</c:v>
                </c:pt>
                <c:pt idx="21">
                  <c:v>0.790000000000002</c:v>
                </c:pt>
                <c:pt idx="22">
                  <c:v>0.780000000000002</c:v>
                </c:pt>
                <c:pt idx="23">
                  <c:v>0.770000000000002</c:v>
                </c:pt>
                <c:pt idx="24">
                  <c:v>0.760000000000002</c:v>
                </c:pt>
                <c:pt idx="25">
                  <c:v>0.750000000000002</c:v>
                </c:pt>
                <c:pt idx="26">
                  <c:v>0.740000000000002</c:v>
                </c:pt>
                <c:pt idx="27">
                  <c:v>0.730000000000002</c:v>
                </c:pt>
                <c:pt idx="28">
                  <c:v>0.720000000000002</c:v>
                </c:pt>
                <c:pt idx="29">
                  <c:v>0.710000000000002</c:v>
                </c:pt>
                <c:pt idx="30">
                  <c:v>0.700000000000002</c:v>
                </c:pt>
                <c:pt idx="31">
                  <c:v>0.690000000000003</c:v>
                </c:pt>
                <c:pt idx="32">
                  <c:v>0.680000000000003</c:v>
                </c:pt>
                <c:pt idx="33">
                  <c:v>0.670000000000003</c:v>
                </c:pt>
                <c:pt idx="34">
                  <c:v>0.660000000000003</c:v>
                </c:pt>
                <c:pt idx="35">
                  <c:v>0.650000000000003</c:v>
                </c:pt>
                <c:pt idx="36">
                  <c:v>0.640000000000003</c:v>
                </c:pt>
                <c:pt idx="37">
                  <c:v>0.630000000000003</c:v>
                </c:pt>
                <c:pt idx="38">
                  <c:v>0.620000000000003</c:v>
                </c:pt>
                <c:pt idx="39">
                  <c:v>0.610000000000003</c:v>
                </c:pt>
                <c:pt idx="40">
                  <c:v>0.600000000000003</c:v>
                </c:pt>
                <c:pt idx="41">
                  <c:v>0.590000000000004</c:v>
                </c:pt>
                <c:pt idx="42">
                  <c:v>0.580000000000004</c:v>
                </c:pt>
                <c:pt idx="43">
                  <c:v>0.570000000000004</c:v>
                </c:pt>
                <c:pt idx="44">
                  <c:v>0.560000000000004</c:v>
                </c:pt>
                <c:pt idx="45">
                  <c:v>0.550000000000004</c:v>
                </c:pt>
                <c:pt idx="46">
                  <c:v>0.540000000000004</c:v>
                </c:pt>
                <c:pt idx="47">
                  <c:v>0.530000000000004</c:v>
                </c:pt>
                <c:pt idx="48">
                  <c:v>0.520000000000004</c:v>
                </c:pt>
                <c:pt idx="49">
                  <c:v>0.510000000000004</c:v>
                </c:pt>
                <c:pt idx="50">
                  <c:v>0.500000000000004</c:v>
                </c:pt>
                <c:pt idx="51">
                  <c:v>0.490000000000005</c:v>
                </c:pt>
                <c:pt idx="52">
                  <c:v>0.480000000000005</c:v>
                </c:pt>
                <c:pt idx="53">
                  <c:v>0.470000000000005</c:v>
                </c:pt>
                <c:pt idx="54">
                  <c:v>0.460000000000005</c:v>
                </c:pt>
                <c:pt idx="55">
                  <c:v>0.450000000000005</c:v>
                </c:pt>
                <c:pt idx="56">
                  <c:v>0.440000000000005</c:v>
                </c:pt>
                <c:pt idx="57">
                  <c:v>0.430000000000005</c:v>
                </c:pt>
                <c:pt idx="58">
                  <c:v>0.420000000000005</c:v>
                </c:pt>
                <c:pt idx="59">
                  <c:v>0.410000000000005</c:v>
                </c:pt>
                <c:pt idx="60">
                  <c:v>0.400000000000006</c:v>
                </c:pt>
                <c:pt idx="61">
                  <c:v>0.390000000000006</c:v>
                </c:pt>
                <c:pt idx="62">
                  <c:v>0.380000000000006</c:v>
                </c:pt>
                <c:pt idx="63">
                  <c:v>0.370000000000006</c:v>
                </c:pt>
                <c:pt idx="64">
                  <c:v>0.360000000000006</c:v>
                </c:pt>
                <c:pt idx="65">
                  <c:v>0.350000000000006</c:v>
                </c:pt>
                <c:pt idx="66">
                  <c:v>0.340000000000006</c:v>
                </c:pt>
                <c:pt idx="67">
                  <c:v>0.330000000000006</c:v>
                </c:pt>
                <c:pt idx="68">
                  <c:v>0.320000000000006</c:v>
                </c:pt>
                <c:pt idx="69">
                  <c:v>0.310000000000006</c:v>
                </c:pt>
                <c:pt idx="70">
                  <c:v>0.300000000000007</c:v>
                </c:pt>
                <c:pt idx="71">
                  <c:v>0.290000000000007</c:v>
                </c:pt>
                <c:pt idx="72">
                  <c:v>0.280000000000007</c:v>
                </c:pt>
                <c:pt idx="73">
                  <c:v>0.270000000000007</c:v>
                </c:pt>
                <c:pt idx="74">
                  <c:v>0.260000000000007</c:v>
                </c:pt>
                <c:pt idx="75">
                  <c:v>0.250000000000007</c:v>
                </c:pt>
                <c:pt idx="76">
                  <c:v>0.240000000000007</c:v>
                </c:pt>
                <c:pt idx="77">
                  <c:v>0.230000000000007</c:v>
                </c:pt>
                <c:pt idx="78">
                  <c:v>0.220000000000007</c:v>
                </c:pt>
                <c:pt idx="79">
                  <c:v>0.210000000000007</c:v>
                </c:pt>
                <c:pt idx="80">
                  <c:v>0.200000000000008</c:v>
                </c:pt>
                <c:pt idx="81">
                  <c:v>0.190000000000008</c:v>
                </c:pt>
                <c:pt idx="82">
                  <c:v>0.180000000000008</c:v>
                </c:pt>
                <c:pt idx="83">
                  <c:v>0.170000000000008</c:v>
                </c:pt>
                <c:pt idx="84">
                  <c:v>0.160000000000008</c:v>
                </c:pt>
                <c:pt idx="85">
                  <c:v>0.150000000000008</c:v>
                </c:pt>
                <c:pt idx="86">
                  <c:v>0.140000000000008</c:v>
                </c:pt>
                <c:pt idx="87">
                  <c:v>0.130000000000008</c:v>
                </c:pt>
                <c:pt idx="88">
                  <c:v>0.120000000000008</c:v>
                </c:pt>
                <c:pt idx="89">
                  <c:v>0.110000000000008</c:v>
                </c:pt>
                <c:pt idx="90">
                  <c:v>0.100000000000009</c:v>
                </c:pt>
                <c:pt idx="91">
                  <c:v>0.090000000000009</c:v>
                </c:pt>
                <c:pt idx="92">
                  <c:v>0.080000000000009</c:v>
                </c:pt>
                <c:pt idx="93">
                  <c:v>0.0700000000000089</c:v>
                </c:pt>
                <c:pt idx="94">
                  <c:v>0.0600000000000089</c:v>
                </c:pt>
                <c:pt idx="95">
                  <c:v>0.0500000000000089</c:v>
                </c:pt>
                <c:pt idx="96">
                  <c:v>0.0400000000000089</c:v>
                </c:pt>
                <c:pt idx="97">
                  <c:v>0.0300000000000089</c:v>
                </c:pt>
                <c:pt idx="98">
                  <c:v>0.0200000000000089</c:v>
                </c:pt>
              </c:numCache>
            </c:numRef>
          </c:yVal>
          <c:smooth val="1"/>
        </c:ser>
        <c:ser>
          <c:idx val="1"/>
          <c:order val="1"/>
          <c:tx>
            <c:strRef>
              <c:f>Sheet1!$C$1</c:f>
              <c:strCache>
                <c:ptCount val="1"/>
                <c:pt idx="0">
                  <c:v>Growth rate</c:v>
                </c:pt>
              </c:strCache>
            </c:strRef>
          </c:tx>
          <c:marker>
            <c:symbol val="none"/>
          </c:marker>
          <c:xVal>
            <c:numRef>
              <c:f>Sheet1!$A$2:$A$100</c:f>
              <c:numCache>
                <c:formatCode>General</c:formatCode>
                <c:ptCount val="99"/>
                <c:pt idx="0">
                  <c:v>2001.0</c:v>
                </c:pt>
                <c:pt idx="1">
                  <c:v>2002.0</c:v>
                </c:pt>
                <c:pt idx="2">
                  <c:v>2003.0</c:v>
                </c:pt>
                <c:pt idx="3">
                  <c:v>2004.0</c:v>
                </c:pt>
                <c:pt idx="4">
                  <c:v>2005.0</c:v>
                </c:pt>
                <c:pt idx="5">
                  <c:v>2006.0</c:v>
                </c:pt>
                <c:pt idx="6">
                  <c:v>2007.0</c:v>
                </c:pt>
                <c:pt idx="7">
                  <c:v>2008.0</c:v>
                </c:pt>
                <c:pt idx="8">
                  <c:v>2009.0</c:v>
                </c:pt>
                <c:pt idx="9">
                  <c:v>2010.0</c:v>
                </c:pt>
                <c:pt idx="10">
                  <c:v>2011.0</c:v>
                </c:pt>
                <c:pt idx="11">
                  <c:v>2012.0</c:v>
                </c:pt>
                <c:pt idx="12">
                  <c:v>2013.0</c:v>
                </c:pt>
                <c:pt idx="13">
                  <c:v>2014.0</c:v>
                </c:pt>
                <c:pt idx="14">
                  <c:v>2015.0</c:v>
                </c:pt>
                <c:pt idx="15">
                  <c:v>2016.0</c:v>
                </c:pt>
                <c:pt idx="16">
                  <c:v>2017.0</c:v>
                </c:pt>
                <c:pt idx="17">
                  <c:v>2018.0</c:v>
                </c:pt>
                <c:pt idx="18">
                  <c:v>2019.0</c:v>
                </c:pt>
                <c:pt idx="19">
                  <c:v>2020.0</c:v>
                </c:pt>
                <c:pt idx="20">
                  <c:v>2021.0</c:v>
                </c:pt>
                <c:pt idx="21">
                  <c:v>2022.0</c:v>
                </c:pt>
                <c:pt idx="22">
                  <c:v>2023.0</c:v>
                </c:pt>
                <c:pt idx="23">
                  <c:v>2024.0</c:v>
                </c:pt>
                <c:pt idx="24">
                  <c:v>2025.0</c:v>
                </c:pt>
                <c:pt idx="25">
                  <c:v>2026.0</c:v>
                </c:pt>
                <c:pt idx="26">
                  <c:v>2027.0</c:v>
                </c:pt>
                <c:pt idx="27">
                  <c:v>2028.0</c:v>
                </c:pt>
                <c:pt idx="28">
                  <c:v>2029.0</c:v>
                </c:pt>
                <c:pt idx="29">
                  <c:v>2030.0</c:v>
                </c:pt>
                <c:pt idx="30">
                  <c:v>2031.0</c:v>
                </c:pt>
                <c:pt idx="31">
                  <c:v>2032.0</c:v>
                </c:pt>
                <c:pt idx="32">
                  <c:v>2033.0</c:v>
                </c:pt>
                <c:pt idx="33">
                  <c:v>2034.0</c:v>
                </c:pt>
                <c:pt idx="34">
                  <c:v>2035.0</c:v>
                </c:pt>
                <c:pt idx="35">
                  <c:v>2036.0</c:v>
                </c:pt>
                <c:pt idx="36">
                  <c:v>2037.0</c:v>
                </c:pt>
                <c:pt idx="37">
                  <c:v>2038.0</c:v>
                </c:pt>
                <c:pt idx="38">
                  <c:v>2039.0</c:v>
                </c:pt>
                <c:pt idx="39">
                  <c:v>2040.0</c:v>
                </c:pt>
                <c:pt idx="40">
                  <c:v>2041.0</c:v>
                </c:pt>
                <c:pt idx="41">
                  <c:v>2042.0</c:v>
                </c:pt>
                <c:pt idx="42">
                  <c:v>2043.0</c:v>
                </c:pt>
                <c:pt idx="43">
                  <c:v>2044.0</c:v>
                </c:pt>
                <c:pt idx="44">
                  <c:v>2045.0</c:v>
                </c:pt>
                <c:pt idx="45">
                  <c:v>2046.0</c:v>
                </c:pt>
                <c:pt idx="46">
                  <c:v>2047.0</c:v>
                </c:pt>
                <c:pt idx="47">
                  <c:v>2048.0</c:v>
                </c:pt>
                <c:pt idx="48">
                  <c:v>2049.0</c:v>
                </c:pt>
                <c:pt idx="49">
                  <c:v>2050.0</c:v>
                </c:pt>
                <c:pt idx="50">
                  <c:v>2051.0</c:v>
                </c:pt>
                <c:pt idx="51">
                  <c:v>2052.0</c:v>
                </c:pt>
                <c:pt idx="52">
                  <c:v>2053.0</c:v>
                </c:pt>
                <c:pt idx="53">
                  <c:v>2054.0</c:v>
                </c:pt>
                <c:pt idx="54">
                  <c:v>2055.0</c:v>
                </c:pt>
                <c:pt idx="55">
                  <c:v>2056.0</c:v>
                </c:pt>
                <c:pt idx="56">
                  <c:v>2057.0</c:v>
                </c:pt>
                <c:pt idx="57">
                  <c:v>2058.0</c:v>
                </c:pt>
                <c:pt idx="58">
                  <c:v>2059.0</c:v>
                </c:pt>
                <c:pt idx="59">
                  <c:v>2060.0</c:v>
                </c:pt>
                <c:pt idx="60">
                  <c:v>2061.0</c:v>
                </c:pt>
                <c:pt idx="61">
                  <c:v>2062.0</c:v>
                </c:pt>
                <c:pt idx="62">
                  <c:v>2063.0</c:v>
                </c:pt>
                <c:pt idx="63">
                  <c:v>2064.0</c:v>
                </c:pt>
                <c:pt idx="64">
                  <c:v>2065.0</c:v>
                </c:pt>
                <c:pt idx="65">
                  <c:v>2066.0</c:v>
                </c:pt>
                <c:pt idx="66">
                  <c:v>2067.0</c:v>
                </c:pt>
                <c:pt idx="67">
                  <c:v>2068.0</c:v>
                </c:pt>
                <c:pt idx="68">
                  <c:v>2069.0</c:v>
                </c:pt>
                <c:pt idx="69">
                  <c:v>2070.0</c:v>
                </c:pt>
                <c:pt idx="70">
                  <c:v>2071.0</c:v>
                </c:pt>
                <c:pt idx="71">
                  <c:v>2072.0</c:v>
                </c:pt>
                <c:pt idx="72">
                  <c:v>2073.0</c:v>
                </c:pt>
                <c:pt idx="73">
                  <c:v>2074.0</c:v>
                </c:pt>
                <c:pt idx="74">
                  <c:v>2075.0</c:v>
                </c:pt>
                <c:pt idx="75">
                  <c:v>2076.0</c:v>
                </c:pt>
                <c:pt idx="76">
                  <c:v>2077.0</c:v>
                </c:pt>
                <c:pt idx="77">
                  <c:v>2078.0</c:v>
                </c:pt>
                <c:pt idx="78">
                  <c:v>2079.0</c:v>
                </c:pt>
                <c:pt idx="79">
                  <c:v>2080.0</c:v>
                </c:pt>
                <c:pt idx="80">
                  <c:v>2081.0</c:v>
                </c:pt>
                <c:pt idx="81">
                  <c:v>2082.0</c:v>
                </c:pt>
                <c:pt idx="82">
                  <c:v>2083.0</c:v>
                </c:pt>
                <c:pt idx="83">
                  <c:v>2084.0</c:v>
                </c:pt>
                <c:pt idx="84">
                  <c:v>2085.0</c:v>
                </c:pt>
                <c:pt idx="85">
                  <c:v>2086.0</c:v>
                </c:pt>
                <c:pt idx="86">
                  <c:v>2087.0</c:v>
                </c:pt>
                <c:pt idx="87">
                  <c:v>2088.0</c:v>
                </c:pt>
                <c:pt idx="88">
                  <c:v>2089.0</c:v>
                </c:pt>
                <c:pt idx="89">
                  <c:v>2090.0</c:v>
                </c:pt>
                <c:pt idx="90">
                  <c:v>2091.0</c:v>
                </c:pt>
                <c:pt idx="91">
                  <c:v>2092.0</c:v>
                </c:pt>
                <c:pt idx="92">
                  <c:v>2093.0</c:v>
                </c:pt>
                <c:pt idx="93">
                  <c:v>2094.0</c:v>
                </c:pt>
                <c:pt idx="94">
                  <c:v>2095.0</c:v>
                </c:pt>
                <c:pt idx="95">
                  <c:v>2096.0</c:v>
                </c:pt>
                <c:pt idx="96">
                  <c:v>2097.0</c:v>
                </c:pt>
                <c:pt idx="97">
                  <c:v>2098.0</c:v>
                </c:pt>
                <c:pt idx="98">
                  <c:v>2099.0</c:v>
                </c:pt>
              </c:numCache>
            </c:numRef>
          </c:xVal>
          <c:yVal>
            <c:numRef>
              <c:f>Sheet1!$C$2:$C$100</c:f>
              <c:numCache>
                <c:formatCode>General</c:formatCode>
                <c:ptCount val="99"/>
                <c:pt idx="0">
                  <c:v>1.25</c:v>
                </c:pt>
                <c:pt idx="1">
                  <c:v>1.2499</c:v>
                </c:pt>
                <c:pt idx="2">
                  <c:v>1.2496</c:v>
                </c:pt>
                <c:pt idx="3">
                  <c:v>1.2491</c:v>
                </c:pt>
                <c:pt idx="4">
                  <c:v>1.2484</c:v>
                </c:pt>
                <c:pt idx="5">
                  <c:v>1.2475</c:v>
                </c:pt>
                <c:pt idx="6">
                  <c:v>1.2464</c:v>
                </c:pt>
                <c:pt idx="7">
                  <c:v>1.2451</c:v>
                </c:pt>
                <c:pt idx="8">
                  <c:v>1.2436</c:v>
                </c:pt>
                <c:pt idx="9">
                  <c:v>1.2419</c:v>
                </c:pt>
                <c:pt idx="10">
                  <c:v>1.24</c:v>
                </c:pt>
                <c:pt idx="11">
                  <c:v>1.2379</c:v>
                </c:pt>
                <c:pt idx="12">
                  <c:v>1.2356</c:v>
                </c:pt>
                <c:pt idx="13">
                  <c:v>1.2331</c:v>
                </c:pt>
                <c:pt idx="14">
                  <c:v>1.2304</c:v>
                </c:pt>
                <c:pt idx="15">
                  <c:v>1.2275</c:v>
                </c:pt>
                <c:pt idx="16">
                  <c:v>1.2244</c:v>
                </c:pt>
                <c:pt idx="17">
                  <c:v>1.2211</c:v>
                </c:pt>
                <c:pt idx="18">
                  <c:v>1.2176</c:v>
                </c:pt>
                <c:pt idx="19">
                  <c:v>1.2139</c:v>
                </c:pt>
                <c:pt idx="20">
                  <c:v>1.21</c:v>
                </c:pt>
                <c:pt idx="21">
                  <c:v>1.205900000000001</c:v>
                </c:pt>
                <c:pt idx="22">
                  <c:v>1.201600000000001</c:v>
                </c:pt>
                <c:pt idx="23">
                  <c:v>1.197100000000001</c:v>
                </c:pt>
                <c:pt idx="24">
                  <c:v>1.192400000000001</c:v>
                </c:pt>
                <c:pt idx="25">
                  <c:v>1.187500000000001</c:v>
                </c:pt>
                <c:pt idx="26">
                  <c:v>1.182400000000001</c:v>
                </c:pt>
                <c:pt idx="27">
                  <c:v>1.177100000000001</c:v>
                </c:pt>
                <c:pt idx="28">
                  <c:v>1.171600000000001</c:v>
                </c:pt>
                <c:pt idx="29">
                  <c:v>1.165900000000001</c:v>
                </c:pt>
                <c:pt idx="30">
                  <c:v>1.160000000000001</c:v>
                </c:pt>
                <c:pt idx="31">
                  <c:v>1.153900000000002</c:v>
                </c:pt>
                <c:pt idx="32">
                  <c:v>1.147600000000002</c:v>
                </c:pt>
                <c:pt idx="33">
                  <c:v>1.141100000000002</c:v>
                </c:pt>
                <c:pt idx="34">
                  <c:v>1.134400000000002</c:v>
                </c:pt>
                <c:pt idx="35">
                  <c:v>1.127500000000002</c:v>
                </c:pt>
                <c:pt idx="36">
                  <c:v>1.120400000000002</c:v>
                </c:pt>
                <c:pt idx="37">
                  <c:v>1.113100000000002</c:v>
                </c:pt>
                <c:pt idx="38">
                  <c:v>1.105600000000002</c:v>
                </c:pt>
                <c:pt idx="39">
                  <c:v>1.097900000000002</c:v>
                </c:pt>
                <c:pt idx="40">
                  <c:v>1.090000000000002</c:v>
                </c:pt>
                <c:pt idx="41">
                  <c:v>1.081900000000003</c:v>
                </c:pt>
                <c:pt idx="42">
                  <c:v>1.073600000000003</c:v>
                </c:pt>
                <c:pt idx="43">
                  <c:v>1.065100000000003</c:v>
                </c:pt>
                <c:pt idx="44">
                  <c:v>1.056400000000004</c:v>
                </c:pt>
                <c:pt idx="45">
                  <c:v>1.047500000000004</c:v>
                </c:pt>
                <c:pt idx="46">
                  <c:v>1.038400000000004</c:v>
                </c:pt>
                <c:pt idx="47">
                  <c:v>1.029100000000004</c:v>
                </c:pt>
                <c:pt idx="48">
                  <c:v>1.019600000000004</c:v>
                </c:pt>
                <c:pt idx="49">
                  <c:v>1.009900000000004</c:v>
                </c:pt>
                <c:pt idx="50">
                  <c:v>1.000000000000004</c:v>
                </c:pt>
                <c:pt idx="51">
                  <c:v>0.989900000000005</c:v>
                </c:pt>
                <c:pt idx="52">
                  <c:v>0.979600000000005</c:v>
                </c:pt>
                <c:pt idx="53">
                  <c:v>0.969100000000005</c:v>
                </c:pt>
                <c:pt idx="54">
                  <c:v>0.958400000000005</c:v>
                </c:pt>
                <c:pt idx="55">
                  <c:v>0.947500000000006</c:v>
                </c:pt>
                <c:pt idx="56">
                  <c:v>0.936400000000006</c:v>
                </c:pt>
                <c:pt idx="57">
                  <c:v>0.925100000000006</c:v>
                </c:pt>
                <c:pt idx="58">
                  <c:v>0.913600000000006</c:v>
                </c:pt>
                <c:pt idx="59">
                  <c:v>0.901900000000006</c:v>
                </c:pt>
                <c:pt idx="60">
                  <c:v>0.890000000000007</c:v>
                </c:pt>
                <c:pt idx="61">
                  <c:v>0.877900000000007</c:v>
                </c:pt>
                <c:pt idx="62">
                  <c:v>0.865600000000007</c:v>
                </c:pt>
                <c:pt idx="63">
                  <c:v>0.853100000000007</c:v>
                </c:pt>
                <c:pt idx="64">
                  <c:v>0.840400000000008</c:v>
                </c:pt>
                <c:pt idx="65">
                  <c:v>0.827500000000008</c:v>
                </c:pt>
                <c:pt idx="66">
                  <c:v>0.814400000000008</c:v>
                </c:pt>
                <c:pt idx="67">
                  <c:v>0.801100000000008</c:v>
                </c:pt>
                <c:pt idx="68">
                  <c:v>0.787600000000008</c:v>
                </c:pt>
                <c:pt idx="69">
                  <c:v>0.773900000000008</c:v>
                </c:pt>
                <c:pt idx="70">
                  <c:v>0.76000000000001</c:v>
                </c:pt>
                <c:pt idx="71">
                  <c:v>0.74590000000001</c:v>
                </c:pt>
                <c:pt idx="72">
                  <c:v>0.73160000000001</c:v>
                </c:pt>
                <c:pt idx="73">
                  <c:v>0.71710000000001</c:v>
                </c:pt>
                <c:pt idx="74">
                  <c:v>0.70240000000001</c:v>
                </c:pt>
                <c:pt idx="75">
                  <c:v>0.68750000000001</c:v>
                </c:pt>
                <c:pt idx="76">
                  <c:v>0.672400000000011</c:v>
                </c:pt>
                <c:pt idx="77">
                  <c:v>0.657100000000011</c:v>
                </c:pt>
                <c:pt idx="78">
                  <c:v>0.641600000000011</c:v>
                </c:pt>
                <c:pt idx="79">
                  <c:v>0.625900000000011</c:v>
                </c:pt>
                <c:pt idx="80">
                  <c:v>0.610000000000013</c:v>
                </c:pt>
                <c:pt idx="81">
                  <c:v>0.593900000000013</c:v>
                </c:pt>
                <c:pt idx="82">
                  <c:v>0.577600000000013</c:v>
                </c:pt>
                <c:pt idx="83">
                  <c:v>0.561100000000013</c:v>
                </c:pt>
                <c:pt idx="84">
                  <c:v>0.544400000000013</c:v>
                </c:pt>
                <c:pt idx="85">
                  <c:v>0.527500000000014</c:v>
                </c:pt>
                <c:pt idx="86">
                  <c:v>0.510400000000014</c:v>
                </c:pt>
                <c:pt idx="87">
                  <c:v>0.493100000000014</c:v>
                </c:pt>
                <c:pt idx="88">
                  <c:v>0.475600000000014</c:v>
                </c:pt>
                <c:pt idx="89">
                  <c:v>0.457900000000014</c:v>
                </c:pt>
                <c:pt idx="90">
                  <c:v>0.440000000000016</c:v>
                </c:pt>
                <c:pt idx="91">
                  <c:v>0.421900000000016</c:v>
                </c:pt>
                <c:pt idx="92">
                  <c:v>0.403600000000016</c:v>
                </c:pt>
                <c:pt idx="93">
                  <c:v>0.385100000000017</c:v>
                </c:pt>
                <c:pt idx="94">
                  <c:v>0.366400000000017</c:v>
                </c:pt>
                <c:pt idx="95">
                  <c:v>0.347500000000017</c:v>
                </c:pt>
                <c:pt idx="96">
                  <c:v>0.328400000000017</c:v>
                </c:pt>
                <c:pt idx="97">
                  <c:v>0.309100000000017</c:v>
                </c:pt>
                <c:pt idx="98">
                  <c:v>0.289600000000017</c:v>
                </c:pt>
              </c:numCache>
            </c:numRef>
          </c:yVal>
          <c:smooth val="1"/>
        </c:ser>
        <c:dLbls>
          <c:showLegendKey val="0"/>
          <c:showVal val="0"/>
          <c:showCatName val="0"/>
          <c:showSerName val="0"/>
          <c:showPercent val="0"/>
          <c:showBubbleSize val="0"/>
        </c:dLbls>
        <c:axId val="-2143858456"/>
        <c:axId val="-2143852792"/>
      </c:scatterChart>
      <c:valAx>
        <c:axId val="-2143858456"/>
        <c:scaling>
          <c:orientation val="minMax"/>
          <c:max val="2100.0"/>
          <c:min val="2000.0"/>
        </c:scaling>
        <c:delete val="0"/>
        <c:axPos val="b"/>
        <c:title>
          <c:tx>
            <c:rich>
              <a:bodyPr/>
              <a:lstStyle/>
              <a:p>
                <a:pPr>
                  <a:defRPr/>
                </a:pPr>
                <a:r>
                  <a:rPr lang="en-US" dirty="0" smtClean="0"/>
                  <a:t>YEAR</a:t>
                </a:r>
                <a:endParaRPr lang="en-US" dirty="0"/>
              </a:p>
            </c:rich>
          </c:tx>
          <c:layout/>
          <c:overlay val="0"/>
        </c:title>
        <c:numFmt formatCode="General" sourceLinked="1"/>
        <c:majorTickMark val="out"/>
        <c:minorTickMark val="none"/>
        <c:tickLblPos val="nextTo"/>
        <c:spPr>
          <a:ln w="38100"/>
        </c:spPr>
        <c:crossAx val="-2143852792"/>
        <c:crosses val="autoZero"/>
        <c:crossBetween val="midCat"/>
        <c:majorUnit val="50.0"/>
      </c:valAx>
      <c:valAx>
        <c:axId val="-2143852792"/>
        <c:scaling>
          <c:orientation val="minMax"/>
        </c:scaling>
        <c:delete val="0"/>
        <c:axPos val="l"/>
        <c:numFmt formatCode="General" sourceLinked="1"/>
        <c:majorTickMark val="none"/>
        <c:minorTickMark val="none"/>
        <c:tickLblPos val="none"/>
        <c:spPr>
          <a:ln w="38100"/>
        </c:spPr>
        <c:crossAx val="-2143858456"/>
        <c:crossesAt val="1999.0"/>
        <c:crossBetween val="midCat"/>
      </c:valAx>
    </c:plotArea>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0.24315</cdr:x>
      <cdr:y>0.50912</cdr:y>
    </cdr:from>
    <cdr:to>
      <cdr:x>0.60602</cdr:x>
      <cdr:y>0.61842</cdr:y>
    </cdr:to>
    <cdr:sp macro="" textlink="">
      <cdr:nvSpPr>
        <cdr:cNvPr id="2" name="TextBox 1"/>
        <cdr:cNvSpPr txBox="1"/>
      </cdr:nvSpPr>
      <cdr:spPr>
        <a:xfrm xmlns:a="http://schemas.openxmlformats.org/drawingml/2006/main" rot="1627260">
          <a:off x="1070031" y="1843248"/>
          <a:ext cx="1596918" cy="39573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l" rtl="0"/>
          <a:r>
            <a:rPr lang="en-US" sz="2000" dirty="0" smtClean="0">
              <a:solidFill>
                <a:schemeClr val="accent1"/>
              </a:solidFill>
            </a:rPr>
            <a:t>VITAL RATE</a:t>
          </a:r>
        </a:p>
      </cdr:txBody>
    </cdr:sp>
  </cdr:relSizeAnchor>
  <cdr:relSizeAnchor xmlns:cdr="http://schemas.openxmlformats.org/drawingml/2006/chartDrawing">
    <cdr:from>
      <cdr:x>0.74348</cdr:x>
      <cdr:y>0.37273</cdr:y>
    </cdr:from>
    <cdr:to>
      <cdr:x>0.95277</cdr:x>
      <cdr:y>0.48203</cdr:y>
    </cdr:to>
    <cdr:sp macro="" textlink="">
      <cdr:nvSpPr>
        <cdr:cNvPr id="3" name="TextBox 2"/>
        <cdr:cNvSpPr txBox="1"/>
      </cdr:nvSpPr>
      <cdr:spPr>
        <a:xfrm xmlns:a="http://schemas.openxmlformats.org/drawingml/2006/main" rot="2356246">
          <a:off x="3271886" y="1349446"/>
          <a:ext cx="921004" cy="395734"/>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rtl="0"/>
          <a:r>
            <a:rPr lang="en-US" sz="2000" dirty="0" smtClean="0">
              <a:solidFill>
                <a:schemeClr val="accent2"/>
              </a:solidFill>
            </a:rPr>
            <a:t>RATE</a:t>
          </a:r>
        </a:p>
      </cdr:txBody>
    </cdr:sp>
  </cdr:relSizeAnchor>
  <cdr:relSizeAnchor xmlns:cdr="http://schemas.openxmlformats.org/drawingml/2006/chartDrawing">
    <cdr:from>
      <cdr:x>0.26864</cdr:x>
      <cdr:y>0.05171</cdr:y>
    </cdr:from>
    <cdr:to>
      <cdr:x>0.60309</cdr:x>
      <cdr:y>0.16101</cdr:y>
    </cdr:to>
    <cdr:sp macro="" textlink="">
      <cdr:nvSpPr>
        <cdr:cNvPr id="4" name="TextBox 3"/>
        <cdr:cNvSpPr txBox="1"/>
      </cdr:nvSpPr>
      <cdr:spPr>
        <a:xfrm xmlns:a="http://schemas.openxmlformats.org/drawingml/2006/main" rot="1031622">
          <a:off x="1182228" y="187202"/>
          <a:ext cx="1471831" cy="395734"/>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rtl="0"/>
          <a:r>
            <a:rPr lang="en-US" sz="2000" dirty="0" smtClean="0">
              <a:solidFill>
                <a:schemeClr val="accent2"/>
              </a:solidFill>
            </a:rPr>
            <a:t>GROWTH</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7E5787-FC22-C542-BDBE-D2BE03FDF908}" type="datetimeFigureOut">
              <a:rPr lang="en-US" smtClean="0"/>
              <a:t>15-08-02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DAA37A-21B9-7242-AB4E-001A00A2B595}" type="slidenum">
              <a:rPr lang="en-US" smtClean="0"/>
              <a:t>‹#›</a:t>
            </a:fld>
            <a:endParaRPr lang="en-US"/>
          </a:p>
        </p:txBody>
      </p:sp>
    </p:spTree>
    <p:extLst>
      <p:ext uri="{BB962C8B-B14F-4D97-AF65-F5344CB8AC3E}">
        <p14:creationId xmlns:p14="http://schemas.microsoft.com/office/powerpoint/2010/main" val="21446950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A37A-21B9-7242-AB4E-001A00A2B595}" type="slidenum">
              <a:rPr lang="en-US" smtClean="0"/>
              <a:t>1</a:t>
            </a:fld>
            <a:endParaRPr lang="en-US"/>
          </a:p>
        </p:txBody>
      </p:sp>
    </p:spTree>
    <p:extLst>
      <p:ext uri="{BB962C8B-B14F-4D97-AF65-F5344CB8AC3E}">
        <p14:creationId xmlns:p14="http://schemas.microsoft.com/office/powerpoint/2010/main" val="1824553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t>For each population we performed 10,000 simulations, giving us 10,000 pairs of P-values. This graph</a:t>
            </a:r>
            <a:r>
              <a:rPr lang="en-US" sz="1100" baseline="0" dirty="0" smtClean="0"/>
              <a:t> shows what we would expect to see if there were no trends in the data, with each P value being equally likely. The bins of the histogram have width 0.05, so the null expectation is that each bar should contain 5% of the replicates, as shown by the dashed line.</a:t>
            </a:r>
            <a:endParaRPr lang="en-US" sz="1100" dirty="0"/>
          </a:p>
        </p:txBody>
      </p:sp>
      <p:sp>
        <p:nvSpPr>
          <p:cNvPr id="4" name="Slide Number Placeholder 3"/>
          <p:cNvSpPr>
            <a:spLocks noGrp="1"/>
          </p:cNvSpPr>
          <p:nvPr>
            <p:ph type="sldNum" sz="quarter" idx="10"/>
          </p:nvPr>
        </p:nvSpPr>
        <p:spPr/>
        <p:txBody>
          <a:bodyPr/>
          <a:lstStyle/>
          <a:p>
            <a:fld id="{81DAA37A-21B9-7242-AB4E-001A00A2B595}" type="slidenum">
              <a:rPr lang="en-US" smtClean="0"/>
              <a:t>11</a:t>
            </a:fld>
            <a:endParaRPr lang="en-US"/>
          </a:p>
        </p:txBody>
      </p:sp>
    </p:spTree>
    <p:extLst>
      <p:ext uri="{BB962C8B-B14F-4D97-AF65-F5344CB8AC3E}">
        <p14:creationId xmlns:p14="http://schemas.microsoft.com/office/powerpoint/2010/main" val="412842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t>Here</a:t>
            </a:r>
            <a:r>
              <a:rPr lang="en-US" sz="1100" baseline="0" dirty="0" smtClean="0"/>
              <a:t> is the result for one of our populations. Nearly half of the replicates gave a P-value less than 0.05 under demographic monitoring, shown on the left. In contrast, for abundance monitoring the majority of replicates gave a P-value greater than one half.</a:t>
            </a:r>
          </a:p>
          <a:p>
            <a:endParaRPr lang="en-US" sz="1100" baseline="0" dirty="0" smtClean="0"/>
          </a:p>
          <a:p>
            <a:r>
              <a:rPr lang="en-US" sz="1100" baseline="0" dirty="0" smtClean="0"/>
              <a:t>Thus, given a typical alpha level of 0.05 or 0.1, we would have a good chance of detecting the trend if we were monitoring survival directly, but a very poor chance of detecting the trend if we were simply monitoring abundance. </a:t>
            </a:r>
            <a:endParaRPr lang="en-US" sz="1100" dirty="0"/>
          </a:p>
        </p:txBody>
      </p:sp>
      <p:sp>
        <p:nvSpPr>
          <p:cNvPr id="4" name="Slide Number Placeholder 3"/>
          <p:cNvSpPr>
            <a:spLocks noGrp="1"/>
          </p:cNvSpPr>
          <p:nvPr>
            <p:ph type="sldNum" sz="quarter" idx="10"/>
          </p:nvPr>
        </p:nvSpPr>
        <p:spPr/>
        <p:txBody>
          <a:bodyPr/>
          <a:lstStyle/>
          <a:p>
            <a:fld id="{81DAA37A-21B9-7242-AB4E-001A00A2B595}" type="slidenum">
              <a:rPr lang="en-US" smtClean="0"/>
              <a:t>12</a:t>
            </a:fld>
            <a:endParaRPr lang="en-US"/>
          </a:p>
        </p:txBody>
      </p:sp>
    </p:spTree>
    <p:extLst>
      <p:ext uri="{BB962C8B-B14F-4D97-AF65-F5344CB8AC3E}">
        <p14:creationId xmlns:p14="http://schemas.microsoft.com/office/powerpoint/2010/main" val="176221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I’m now going to show</a:t>
            </a:r>
            <a:r>
              <a:rPr lang="en-US" sz="1400" baseline="0" dirty="0" smtClean="0"/>
              <a:t> you a synthesis across all 83 populations that we analyzed. For each, we calculated the power at an alpha of 0.1; that is, the fraction of P values that were less than 0.1. The power of abundance monitoring is on the horizontal axis, and the power of demographic monitoring is on the vertical axis. High power is good, so populations for which demographic monitoring is superior will be above the diagonal line.</a:t>
            </a:r>
            <a:endParaRPr lang="en-US" sz="1400" dirty="0"/>
          </a:p>
        </p:txBody>
      </p:sp>
      <p:sp>
        <p:nvSpPr>
          <p:cNvPr id="4" name="Slide Number Placeholder 3"/>
          <p:cNvSpPr>
            <a:spLocks noGrp="1"/>
          </p:cNvSpPr>
          <p:nvPr>
            <p:ph type="sldNum" sz="quarter" idx="10"/>
          </p:nvPr>
        </p:nvSpPr>
        <p:spPr/>
        <p:txBody>
          <a:bodyPr/>
          <a:lstStyle/>
          <a:p>
            <a:fld id="{81DAA37A-21B9-7242-AB4E-001A00A2B595}" type="slidenum">
              <a:rPr lang="en-US" smtClean="0"/>
              <a:t>13</a:t>
            </a:fld>
            <a:endParaRPr lang="en-US"/>
          </a:p>
        </p:txBody>
      </p:sp>
    </p:spTree>
    <p:extLst>
      <p:ext uri="{BB962C8B-B14F-4D97-AF65-F5344CB8AC3E}">
        <p14:creationId xmlns:p14="http://schemas.microsoft.com/office/powerpoint/2010/main" val="3816264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Each of these points is a population; 83 populations from 38 species are represented.</a:t>
            </a:r>
          </a:p>
          <a:p>
            <a:endParaRPr lang="en-US" sz="1400" dirty="0" smtClean="0"/>
          </a:p>
          <a:p>
            <a:r>
              <a:rPr lang="en-US" sz="1400" dirty="0" smtClean="0"/>
              <a:t>Overall, 95% of the populations had more power to detect the trend under demographic</a:t>
            </a:r>
            <a:r>
              <a:rPr lang="en-US" sz="1400" baseline="0" dirty="0" smtClean="0"/>
              <a:t> monitoring than under abundance monitoring. The power of viral rate monitoring was usually above 25%, whereas the power of abundance monitoring was usually below 25%</a:t>
            </a:r>
          </a:p>
          <a:p>
            <a:endParaRPr lang="en-US" sz="1400" baseline="0" dirty="0" smtClean="0"/>
          </a:p>
          <a:p>
            <a:r>
              <a:rPr lang="en-US" sz="1400" baseline="0" dirty="0" smtClean="0"/>
              <a:t>These results indicate that demographic monitoring may be worthwhile across a large range of plant species. However, …</a:t>
            </a:r>
            <a:endParaRPr lang="en-US" sz="1400" dirty="0"/>
          </a:p>
        </p:txBody>
      </p:sp>
      <p:sp>
        <p:nvSpPr>
          <p:cNvPr id="4" name="Slide Number Placeholder 3"/>
          <p:cNvSpPr>
            <a:spLocks noGrp="1"/>
          </p:cNvSpPr>
          <p:nvPr>
            <p:ph type="sldNum" sz="quarter" idx="10"/>
          </p:nvPr>
        </p:nvSpPr>
        <p:spPr/>
        <p:txBody>
          <a:bodyPr/>
          <a:lstStyle/>
          <a:p>
            <a:fld id="{81DAA37A-21B9-7242-AB4E-001A00A2B595}" type="slidenum">
              <a:rPr lang="en-US" smtClean="0"/>
              <a:t>14</a:t>
            </a:fld>
            <a:endParaRPr lang="en-US"/>
          </a:p>
        </p:txBody>
      </p:sp>
    </p:spTree>
    <p:extLst>
      <p:ext uri="{BB962C8B-B14F-4D97-AF65-F5344CB8AC3E}">
        <p14:creationId xmlns:p14="http://schemas.microsoft.com/office/powerpoint/2010/main" val="578822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t>We still need to explicitly account</a:t>
            </a:r>
            <a:r>
              <a:rPr lang="en-US" sz="1100" baseline="0" dirty="0" smtClean="0"/>
              <a:t> for the higher costs of demographic monitoring.</a:t>
            </a:r>
          </a:p>
          <a:p>
            <a:endParaRPr lang="en-US" sz="1100" baseline="0" dirty="0" smtClean="0"/>
          </a:p>
          <a:p>
            <a:r>
              <a:rPr lang="en-US" sz="1100" dirty="0" smtClean="0"/>
              <a:t>Furthermore, in our analyses so far we have assumed that both annual survival and annual abundance were measured perfectly. Real world measurement error will reduce the power of both approaches, and the returns</a:t>
            </a:r>
            <a:r>
              <a:rPr lang="en-US" sz="1100" baseline="0" dirty="0" smtClean="0"/>
              <a:t> to additional sampling effort may be very different for the two monitoring programs.</a:t>
            </a:r>
          </a:p>
          <a:p>
            <a:endParaRPr lang="en-US" sz="1100" baseline="0" dirty="0" smtClean="0"/>
          </a:p>
          <a:p>
            <a:r>
              <a:rPr lang="en-US" sz="1100" baseline="0" dirty="0" smtClean="0"/>
              <a:t>Finally, we see substantial variation among species and populations in the relative power of demographic and abundance monitoring. To be truly useful for conservation monitoring, we need to know the characteristics of populations that will benefit most from demographic monitoring.</a:t>
            </a:r>
          </a:p>
          <a:p>
            <a:endParaRPr lang="en-US" sz="1100" baseline="0" dirty="0" smtClean="0"/>
          </a:p>
          <a:p>
            <a:r>
              <a:rPr lang="en-US" sz="1100" baseline="0" dirty="0" smtClean="0"/>
              <a:t>These are all topics of ongoing research, and their resolution should provide a clear picture of when to use demographic monitoring to track climate change impacts on rare species.</a:t>
            </a:r>
            <a:endParaRPr lang="en-US" sz="1100" dirty="0"/>
          </a:p>
        </p:txBody>
      </p:sp>
      <p:sp>
        <p:nvSpPr>
          <p:cNvPr id="4" name="Slide Number Placeholder 3"/>
          <p:cNvSpPr>
            <a:spLocks noGrp="1"/>
          </p:cNvSpPr>
          <p:nvPr>
            <p:ph type="sldNum" sz="quarter" idx="10"/>
          </p:nvPr>
        </p:nvSpPr>
        <p:spPr/>
        <p:txBody>
          <a:bodyPr/>
          <a:lstStyle/>
          <a:p>
            <a:fld id="{81DAA37A-21B9-7242-AB4E-001A00A2B595}" type="slidenum">
              <a:rPr lang="en-US" smtClean="0"/>
              <a:t>15</a:t>
            </a:fld>
            <a:endParaRPr lang="en-US"/>
          </a:p>
        </p:txBody>
      </p:sp>
    </p:spTree>
    <p:extLst>
      <p:ext uri="{BB962C8B-B14F-4D97-AF65-F5344CB8AC3E}">
        <p14:creationId xmlns:p14="http://schemas.microsoft.com/office/powerpoint/2010/main" val="3712853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Thank you very much, and I’ll be happy to take</a:t>
            </a:r>
            <a:r>
              <a:rPr lang="en-US" sz="2400" baseline="0" dirty="0" smtClean="0"/>
              <a:t> any questions!</a:t>
            </a:r>
            <a:endParaRPr lang="en-US" sz="2400" dirty="0"/>
          </a:p>
        </p:txBody>
      </p:sp>
      <p:sp>
        <p:nvSpPr>
          <p:cNvPr id="4" name="Slide Number Placeholder 3"/>
          <p:cNvSpPr>
            <a:spLocks noGrp="1"/>
          </p:cNvSpPr>
          <p:nvPr>
            <p:ph type="sldNum" sz="quarter" idx="10"/>
          </p:nvPr>
        </p:nvSpPr>
        <p:spPr/>
        <p:txBody>
          <a:bodyPr/>
          <a:lstStyle/>
          <a:p>
            <a:fld id="{81DAA37A-21B9-7242-AB4E-001A00A2B595}" type="slidenum">
              <a:rPr lang="en-US" smtClean="0"/>
              <a:t>16</a:t>
            </a:fld>
            <a:endParaRPr lang="en-US"/>
          </a:p>
        </p:txBody>
      </p:sp>
    </p:spTree>
    <p:extLst>
      <p:ext uri="{BB962C8B-B14F-4D97-AF65-F5344CB8AC3E}">
        <p14:creationId xmlns:p14="http://schemas.microsoft.com/office/powerpoint/2010/main" val="3533906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aseline="0" dirty="0" smtClean="0"/>
              <a:t>I was recently asked to review a </a:t>
            </a:r>
            <a:r>
              <a:rPr lang="en-US" sz="1100" baseline="0" dirty="0" err="1" smtClean="0"/>
              <a:t>downlisting</a:t>
            </a:r>
            <a:r>
              <a:rPr lang="en-US" sz="1100" baseline="0" dirty="0" smtClean="0"/>
              <a:t> proposal for a rare desert plant. The threats that had triggered the original US Endangered Species Act listing had been mitigated, but there was new concern that the species might be threatened by climate change. </a:t>
            </a:r>
            <a:r>
              <a:rPr lang="en-US" sz="1100" baseline="0" dirty="0" smtClean="0"/>
              <a:t>These climate change effects would manifest through long-term trends in vital rates—survival and/or reproduction.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100" baseline="0" dirty="0" smtClean="0"/>
              <a:t>This got me thinking bout how best to monitor a population to detect such effects.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100" baseline="0" dirty="0" smtClean="0"/>
              <a:t>In contrast to the usual monitoring problem of simply determining whether a species is declining or not, a trend in vital rates will lead to a </a:t>
            </a:r>
            <a:r>
              <a:rPr lang="en-US" sz="1100" i="1" baseline="0" dirty="0" smtClean="0"/>
              <a:t>change</a:t>
            </a:r>
            <a:r>
              <a:rPr lang="en-US" sz="1100" i="0" baseline="0" dirty="0" smtClean="0"/>
              <a:t> in the rate of population decline, or a shift from a stable population to a declining one.</a:t>
            </a:r>
            <a:endParaRPr lang="en-US" sz="1100" baseline="0" dirty="0" smtClean="0"/>
          </a:p>
        </p:txBody>
      </p:sp>
      <p:sp>
        <p:nvSpPr>
          <p:cNvPr id="4" name="Slide Number Placeholder 3"/>
          <p:cNvSpPr>
            <a:spLocks noGrp="1"/>
          </p:cNvSpPr>
          <p:nvPr>
            <p:ph type="sldNum" sz="quarter" idx="10"/>
          </p:nvPr>
        </p:nvSpPr>
        <p:spPr/>
        <p:txBody>
          <a:bodyPr/>
          <a:lstStyle/>
          <a:p>
            <a:fld id="{81DAA37A-21B9-7242-AB4E-001A00A2B595}" type="slidenum">
              <a:rPr lang="en-US" smtClean="0"/>
              <a:t>2</a:t>
            </a:fld>
            <a:endParaRPr lang="en-US"/>
          </a:p>
        </p:txBody>
      </p:sp>
    </p:spTree>
    <p:extLst>
      <p:ext uri="{BB962C8B-B14F-4D97-AF65-F5344CB8AC3E}">
        <p14:creationId xmlns:p14="http://schemas.microsoft.com/office/powerpoint/2010/main" val="662071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t>The</a:t>
            </a:r>
            <a:r>
              <a:rPr lang="en-US" sz="1100" baseline="0" dirty="0" smtClean="0"/>
              <a:t> question is, what should we measure? Conservation monitoring commonly tracks abundance, both because it is the quantity that we most care about and because it’s often straightforward to count individuals in a population.</a:t>
            </a:r>
          </a:p>
          <a:p>
            <a:endParaRPr lang="en-US" sz="1100" dirty="0" smtClean="0"/>
          </a:p>
          <a:p>
            <a:r>
              <a:rPr lang="en-US" sz="1100" dirty="0" smtClean="0"/>
              <a:t>Vital rate monitoring,</a:t>
            </a:r>
            <a:r>
              <a:rPr lang="en-US" sz="1100" baseline="0" dirty="0" smtClean="0"/>
              <a:t> in contrast, tends to be more costly and time consuming, as each individual must be measured. Survival monitoring also requires marking each individual and finding it again a year later.</a:t>
            </a:r>
          </a:p>
          <a:p>
            <a:endParaRPr lang="en-US" sz="1100" baseline="0" dirty="0" smtClean="0"/>
          </a:p>
          <a:p>
            <a:r>
              <a:rPr lang="en-US" sz="1100" baseline="0" dirty="0" smtClean="0"/>
              <a:t>Nevertheless, if there is a trend in a vital rate, there are a couple of reasons why monitoring the vital rate directly might be more powerful than simply monitoring abundance.</a:t>
            </a:r>
            <a:endParaRPr lang="en-US" sz="1100" dirty="0"/>
          </a:p>
        </p:txBody>
      </p:sp>
      <p:sp>
        <p:nvSpPr>
          <p:cNvPr id="4" name="Slide Number Placeholder 3"/>
          <p:cNvSpPr>
            <a:spLocks noGrp="1"/>
          </p:cNvSpPr>
          <p:nvPr>
            <p:ph type="sldNum" sz="quarter" idx="10"/>
          </p:nvPr>
        </p:nvSpPr>
        <p:spPr/>
        <p:txBody>
          <a:bodyPr/>
          <a:lstStyle/>
          <a:p>
            <a:fld id="{81DAA37A-21B9-7242-AB4E-001A00A2B595}" type="slidenum">
              <a:rPr lang="en-US" smtClean="0"/>
              <a:t>3</a:t>
            </a:fld>
            <a:endParaRPr lang="en-US"/>
          </a:p>
        </p:txBody>
      </p:sp>
    </p:spTree>
    <p:extLst>
      <p:ext uri="{BB962C8B-B14F-4D97-AF65-F5344CB8AC3E}">
        <p14:creationId xmlns:p14="http://schemas.microsoft.com/office/powerpoint/2010/main" val="4241854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aseline="0" dirty="0" smtClean="0"/>
              <a:t>The first is a swamping effect. Suppose that a population has declining survival through time, with a small P-value providing strong evidence of the decline. </a:t>
            </a:r>
          </a:p>
          <a:p>
            <a:endParaRPr lang="en-US" sz="1100" baseline="0" dirty="0" smtClean="0"/>
          </a:p>
          <a:p>
            <a:r>
              <a:rPr lang="en-US" sz="1100" baseline="0" dirty="0" smtClean="0"/>
              <a:t>However, the population also has highly variable reproduction from year to year. </a:t>
            </a:r>
          </a:p>
          <a:p>
            <a:endParaRPr lang="en-US" sz="1100" baseline="0" dirty="0" smtClean="0"/>
          </a:p>
          <a:p>
            <a:r>
              <a:rPr lang="en-US" sz="1100" baseline="0" dirty="0" smtClean="0"/>
              <a:t>When these two vital rates are combined to create the population growth rate, the declining trend is still present, but the P-value is now so large that it is statistically indistinguishable from zero.</a:t>
            </a:r>
          </a:p>
          <a:p>
            <a:endParaRPr lang="en-US" sz="1100" baseline="0" dirty="0" smtClean="0"/>
          </a:p>
          <a:p>
            <a:r>
              <a:rPr lang="en-US" sz="1100" baseline="0" dirty="0" smtClean="0"/>
              <a:t>I have shown the growth rate here as emerging from the vital rates, but it can be estimated from abundance monitoring, by calculating the difference in abundance from year to year. In fact, for a variety of technical reasons, converting abundance estimates to growth rate estimates is often the best way to analyze abundance trends.</a:t>
            </a:r>
            <a:endParaRPr lang="en-US" sz="1100" baseline="0" dirty="0" smtClean="0"/>
          </a:p>
        </p:txBody>
      </p:sp>
      <p:sp>
        <p:nvSpPr>
          <p:cNvPr id="4" name="Slide Number Placeholder 3"/>
          <p:cNvSpPr>
            <a:spLocks noGrp="1"/>
          </p:cNvSpPr>
          <p:nvPr>
            <p:ph type="sldNum" sz="quarter" idx="10"/>
          </p:nvPr>
        </p:nvSpPr>
        <p:spPr/>
        <p:txBody>
          <a:bodyPr/>
          <a:lstStyle/>
          <a:p>
            <a:fld id="{81DAA37A-21B9-7242-AB4E-001A00A2B595}" type="slidenum">
              <a:rPr lang="en-US" smtClean="0"/>
              <a:t>4</a:t>
            </a:fld>
            <a:endParaRPr lang="en-US"/>
          </a:p>
        </p:txBody>
      </p:sp>
    </p:spTree>
    <p:extLst>
      <p:ext uri="{BB962C8B-B14F-4D97-AF65-F5344CB8AC3E}">
        <p14:creationId xmlns:p14="http://schemas.microsoft.com/office/powerpoint/2010/main" val="3314976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t>The second complication</a:t>
            </a:r>
            <a:r>
              <a:rPr lang="en-US" sz="1100" baseline="0" dirty="0" smtClean="0"/>
              <a:t> is that in populations with age or stage structure, the population growth rate is often a nonlinear function of the underlying viral rates. This means that the early phase of a vital rate decline may have relatively little effect on the population growth rate. </a:t>
            </a:r>
          </a:p>
          <a:p>
            <a:endParaRPr lang="en-US" sz="1100" baseline="0" dirty="0" smtClean="0"/>
          </a:p>
          <a:p>
            <a:r>
              <a:rPr lang="en-US" sz="1100" baseline="0" dirty="0" smtClean="0"/>
              <a:t>This is good news for the population, but it means that abundance monitoring will not detect the worsening conditions for the species, whereas viral rate monitoring may provide an early warning of the forthcoming population decline.</a:t>
            </a:r>
            <a:endParaRPr lang="en-US" sz="1100" dirty="0"/>
          </a:p>
        </p:txBody>
      </p:sp>
      <p:sp>
        <p:nvSpPr>
          <p:cNvPr id="4" name="Slide Number Placeholder 3"/>
          <p:cNvSpPr>
            <a:spLocks noGrp="1"/>
          </p:cNvSpPr>
          <p:nvPr>
            <p:ph type="sldNum" sz="quarter" idx="10"/>
          </p:nvPr>
        </p:nvSpPr>
        <p:spPr/>
        <p:txBody>
          <a:bodyPr/>
          <a:lstStyle/>
          <a:p>
            <a:fld id="{81DAA37A-21B9-7242-AB4E-001A00A2B595}" type="slidenum">
              <a:rPr lang="en-US" smtClean="0"/>
              <a:t>5</a:t>
            </a:fld>
            <a:endParaRPr lang="en-US"/>
          </a:p>
        </p:txBody>
      </p:sp>
    </p:spTree>
    <p:extLst>
      <p:ext uri="{BB962C8B-B14F-4D97-AF65-F5344CB8AC3E}">
        <p14:creationId xmlns:p14="http://schemas.microsoft.com/office/powerpoint/2010/main" val="3648231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t>To</a:t>
            </a:r>
            <a:r>
              <a:rPr lang="en-US" sz="1100" baseline="0" dirty="0" smtClean="0"/>
              <a:t> weigh these effects against the increased cost of vital rate monitoring, we need to quantify both the extra power and the advanced warning provided by vital rate monitoring in real populations.</a:t>
            </a:r>
            <a:endParaRPr lang="en-US" sz="1100" dirty="0"/>
          </a:p>
        </p:txBody>
      </p:sp>
      <p:sp>
        <p:nvSpPr>
          <p:cNvPr id="4" name="Slide Number Placeholder 3"/>
          <p:cNvSpPr>
            <a:spLocks noGrp="1"/>
          </p:cNvSpPr>
          <p:nvPr>
            <p:ph type="sldNum" sz="quarter" idx="10"/>
          </p:nvPr>
        </p:nvSpPr>
        <p:spPr/>
        <p:txBody>
          <a:bodyPr/>
          <a:lstStyle/>
          <a:p>
            <a:fld id="{81DAA37A-21B9-7242-AB4E-001A00A2B595}" type="slidenum">
              <a:rPr lang="en-US" smtClean="0"/>
              <a:t>6</a:t>
            </a:fld>
            <a:endParaRPr lang="en-US"/>
          </a:p>
        </p:txBody>
      </p:sp>
    </p:spTree>
    <p:extLst>
      <p:ext uri="{BB962C8B-B14F-4D97-AF65-F5344CB8AC3E}">
        <p14:creationId xmlns:p14="http://schemas.microsoft.com/office/powerpoint/2010/main" val="4241854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In today’s talk we focus on power.</a:t>
            </a:r>
          </a:p>
        </p:txBody>
      </p:sp>
      <p:sp>
        <p:nvSpPr>
          <p:cNvPr id="4" name="Slide Number Placeholder 3"/>
          <p:cNvSpPr>
            <a:spLocks noGrp="1"/>
          </p:cNvSpPr>
          <p:nvPr>
            <p:ph type="sldNum" sz="quarter" idx="10"/>
          </p:nvPr>
        </p:nvSpPr>
        <p:spPr/>
        <p:txBody>
          <a:bodyPr/>
          <a:lstStyle/>
          <a:p>
            <a:fld id="{81DAA37A-21B9-7242-AB4E-001A00A2B595}" type="slidenum">
              <a:rPr lang="en-US" smtClean="0"/>
              <a:t>7</a:t>
            </a:fld>
            <a:endParaRPr lang="en-US"/>
          </a:p>
        </p:txBody>
      </p:sp>
    </p:spTree>
    <p:extLst>
      <p:ext uri="{BB962C8B-B14F-4D97-AF65-F5344CB8AC3E}">
        <p14:creationId xmlns:p14="http://schemas.microsoft.com/office/powerpoint/2010/main" val="4241854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t>We </a:t>
            </a:r>
            <a:r>
              <a:rPr lang="en-US" sz="1100" dirty="0" smtClean="0"/>
              <a:t>used</a:t>
            </a:r>
            <a:r>
              <a:rPr lang="en-US" sz="1100" baseline="0" dirty="0" smtClean="0"/>
              <a:t> </a:t>
            </a:r>
            <a:r>
              <a:rPr lang="en-US" sz="1100" dirty="0" smtClean="0"/>
              <a:t>the </a:t>
            </a:r>
            <a:r>
              <a:rPr lang="en-US" sz="1100" dirty="0" smtClean="0"/>
              <a:t>COMPADRE plant matrix database to examine patterns across a range of plant species. For this talk we focused on populations of herbaceous perennial plants in the </a:t>
            </a:r>
            <a:r>
              <a:rPr lang="en-US" sz="1100" dirty="0" smtClean="0"/>
              <a:t>database </a:t>
            </a:r>
            <a:r>
              <a:rPr lang="en-US" sz="1100" dirty="0" smtClean="0"/>
              <a:t>that had at least three stages and at least five years of data. </a:t>
            </a:r>
          </a:p>
          <a:p>
            <a:endParaRPr lang="en-US" sz="1100" dirty="0" smtClean="0"/>
          </a:p>
          <a:p>
            <a:r>
              <a:rPr lang="en-US" sz="1100" dirty="0" smtClean="0"/>
              <a:t>The</a:t>
            </a:r>
            <a:r>
              <a:rPr lang="en-US" sz="1100" baseline="0" dirty="0" smtClean="0"/>
              <a:t> data are a sequence of annual demographic matrices </a:t>
            </a:r>
            <a:r>
              <a:rPr lang="en-US" sz="1100" baseline="0" dirty="0" smtClean="0"/>
              <a:t>containing information on survival and fecundity of each stage.</a:t>
            </a:r>
            <a:endParaRPr lang="en-US" sz="1100" baseline="0" dirty="0" smtClean="0"/>
          </a:p>
          <a:p>
            <a:endParaRPr lang="en-US" sz="1100" baseline="0" dirty="0" smtClean="0"/>
          </a:p>
          <a:p>
            <a:r>
              <a:rPr lang="en-US" sz="1100" baseline="0" dirty="0" smtClean="0"/>
              <a:t>To simulate environmental variability we</a:t>
            </a:r>
            <a:r>
              <a:rPr lang="en-US" sz="1100" dirty="0" smtClean="0"/>
              <a:t> randomized the </a:t>
            </a:r>
            <a:r>
              <a:rPr lang="en-US" sz="1100" baseline="0" dirty="0" smtClean="0"/>
              <a:t>matrices; on average these random sequences have no demographic trends.</a:t>
            </a:r>
          </a:p>
          <a:p>
            <a:endParaRPr lang="en-US" sz="1100" baseline="0" dirty="0" smtClean="0"/>
          </a:p>
          <a:p>
            <a:r>
              <a:rPr lang="en-US" sz="1100" baseline="0" dirty="0" smtClean="0"/>
              <a:t>We then </a:t>
            </a:r>
            <a:r>
              <a:rPr lang="en-US" sz="1100" baseline="0" dirty="0" smtClean="0"/>
              <a:t>simulated a vital rate trend </a:t>
            </a:r>
            <a:r>
              <a:rPr lang="en-US" sz="1100" baseline="0" dirty="0" smtClean="0"/>
              <a:t>by reducing survival by 1 percent each year. </a:t>
            </a:r>
          </a:p>
        </p:txBody>
      </p:sp>
      <p:sp>
        <p:nvSpPr>
          <p:cNvPr id="4" name="Slide Number Placeholder 3"/>
          <p:cNvSpPr>
            <a:spLocks noGrp="1"/>
          </p:cNvSpPr>
          <p:nvPr>
            <p:ph type="sldNum" sz="quarter" idx="10"/>
          </p:nvPr>
        </p:nvSpPr>
        <p:spPr/>
        <p:txBody>
          <a:bodyPr/>
          <a:lstStyle/>
          <a:p>
            <a:fld id="{81DAA37A-21B9-7242-AB4E-001A00A2B595}" type="slidenum">
              <a:rPr lang="en-US" smtClean="0"/>
              <a:t>8</a:t>
            </a:fld>
            <a:endParaRPr lang="en-US"/>
          </a:p>
        </p:txBody>
      </p:sp>
    </p:spTree>
    <p:extLst>
      <p:ext uri="{BB962C8B-B14F-4D97-AF65-F5344CB8AC3E}">
        <p14:creationId xmlns:p14="http://schemas.microsoft.com/office/powerpoint/2010/main" val="2484643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t>For</a:t>
            </a:r>
            <a:r>
              <a:rPr lang="en-US" sz="1100" baseline="0" dirty="0" smtClean="0"/>
              <a:t> each replicate we used linear regression to estimate the linear trend in </a:t>
            </a:r>
            <a:r>
              <a:rPr lang="en-US" sz="1100" baseline="0" dirty="0" smtClean="0"/>
              <a:t>observed survival</a:t>
            </a:r>
            <a:r>
              <a:rPr lang="en-US" sz="1100" baseline="0" dirty="0" smtClean="0"/>
              <a:t>, which I will call </a:t>
            </a:r>
            <a:r>
              <a:rPr lang="en-US" sz="1100" baseline="0" dirty="0" smtClean="0"/>
              <a:t>“vital rate monitoring</a:t>
            </a:r>
            <a:r>
              <a:rPr lang="en-US" sz="1100" baseline="0" dirty="0" smtClean="0"/>
              <a:t>”.</a:t>
            </a:r>
          </a:p>
          <a:p>
            <a:endParaRPr lang="en-US" sz="1100" baseline="0" dirty="0" smtClean="0"/>
          </a:p>
          <a:p>
            <a:r>
              <a:rPr lang="en-US" sz="1100" baseline="0" dirty="0" smtClean="0"/>
              <a:t>We did the same to estimate the linear trend </a:t>
            </a:r>
            <a:r>
              <a:rPr lang="en-US" sz="1100" baseline="0" dirty="0" smtClean="0"/>
              <a:t>in observed </a:t>
            </a:r>
            <a:r>
              <a:rPr lang="en-US" sz="1100" baseline="0" dirty="0" smtClean="0"/>
              <a:t>population growth rate, which I will call “abundance monitoring” because growth rate is calculated from the time series of total abundance.</a:t>
            </a:r>
          </a:p>
          <a:p>
            <a:endParaRPr lang="en-US" sz="1100" baseline="0" dirty="0" smtClean="0"/>
          </a:p>
          <a:p>
            <a:r>
              <a:rPr lang="en-US" sz="1100" baseline="0" dirty="0" smtClean="0"/>
              <a:t>In both cases we recorded the P value as an index of the statistical evidence for the trend—small P-values mean that we are confident that conditions are changing.</a:t>
            </a:r>
            <a:endParaRPr lang="en-US" sz="1100" dirty="0"/>
          </a:p>
        </p:txBody>
      </p:sp>
      <p:sp>
        <p:nvSpPr>
          <p:cNvPr id="4" name="Slide Number Placeholder 3"/>
          <p:cNvSpPr>
            <a:spLocks noGrp="1"/>
          </p:cNvSpPr>
          <p:nvPr>
            <p:ph type="sldNum" sz="quarter" idx="10"/>
          </p:nvPr>
        </p:nvSpPr>
        <p:spPr/>
        <p:txBody>
          <a:bodyPr/>
          <a:lstStyle/>
          <a:p>
            <a:fld id="{81DAA37A-21B9-7242-AB4E-001A00A2B595}" type="slidenum">
              <a:rPr lang="en-US" smtClean="0"/>
              <a:t>10</a:t>
            </a:fld>
            <a:endParaRPr lang="en-US"/>
          </a:p>
        </p:txBody>
      </p:sp>
    </p:spTree>
    <p:extLst>
      <p:ext uri="{BB962C8B-B14F-4D97-AF65-F5344CB8AC3E}">
        <p14:creationId xmlns:p14="http://schemas.microsoft.com/office/powerpoint/2010/main" val="2624920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Sunday, August 2,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Sunday, August 2,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Sunday, August 2,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Sunday, August 2,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Sunday, August 2,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Sunday, August 2,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Sunday, August 2, 15</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Sunday, August 2, 15</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Sunday, August 2, 15</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Sunday, August 2,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Sunday, August 2,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Sunday, August 2, 15</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hyperlink" Target="https://commons.wikimedia.org/wiki/File:Swallenia_alexandrae.jpeg" TargetMode="External"/><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2.wdp"/><Relationship Id="rId5" Type="http://schemas.openxmlformats.org/officeDocument/2006/relationships/image" Target="../media/image6.jpeg"/><Relationship Id="rId6" Type="http://schemas.microsoft.com/office/2007/relationships/hdphoto" Target="../media/hdphoto3.wdp"/><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dirty="0"/>
              <a:t>Demographic monitoring to detect climate change impacts on threatened </a:t>
            </a:r>
            <a:r>
              <a:rPr lang="en-US" sz="4000" b="1" dirty="0" smtClean="0"/>
              <a:t>populations</a:t>
            </a:r>
            <a:endParaRPr lang="en-US" sz="4000" dirty="0"/>
          </a:p>
        </p:txBody>
      </p:sp>
      <p:sp>
        <p:nvSpPr>
          <p:cNvPr id="3" name="Subtitle 2"/>
          <p:cNvSpPr>
            <a:spLocks noGrp="1"/>
          </p:cNvSpPr>
          <p:nvPr>
            <p:ph type="subTitle" idx="1"/>
          </p:nvPr>
        </p:nvSpPr>
        <p:spPr>
          <a:xfrm>
            <a:off x="685800" y="3505200"/>
            <a:ext cx="7600066" cy="1752600"/>
          </a:xfrm>
        </p:spPr>
        <p:txBody>
          <a:bodyPr>
            <a:normAutofit lnSpcReduction="10000"/>
          </a:bodyPr>
          <a:lstStyle/>
          <a:p>
            <a:r>
              <a:rPr lang="en-US" dirty="0" smtClean="0"/>
              <a:t>Bruce E. Kendall</a:t>
            </a:r>
          </a:p>
          <a:p>
            <a:r>
              <a:rPr lang="en-US" dirty="0" smtClean="0"/>
              <a:t>Elizabeth H. Hiroyasu</a:t>
            </a:r>
          </a:p>
          <a:p>
            <a:r>
              <a:rPr lang="en-US" i="1" dirty="0" smtClean="0"/>
              <a:t>Bren School of Environmental Science &amp; Management</a:t>
            </a:r>
          </a:p>
          <a:p>
            <a:r>
              <a:rPr lang="en-US" i="1" dirty="0" smtClean="0"/>
              <a:t>University of California, Santa Barbara</a:t>
            </a:r>
            <a:endParaRPr lang="en-US" i="1" dirty="0"/>
          </a:p>
        </p:txBody>
      </p:sp>
    </p:spTree>
    <p:extLst>
      <p:ext uri="{BB962C8B-B14F-4D97-AF65-F5344CB8AC3E}">
        <p14:creationId xmlns:p14="http://schemas.microsoft.com/office/powerpoint/2010/main" val="36664610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We estimated trends in both vital rates and population growth rate</a:t>
            </a:r>
            <a:endParaRPr lang="en-US" dirty="0"/>
          </a:p>
        </p:txBody>
      </p:sp>
      <p:grpSp>
        <p:nvGrpSpPr>
          <p:cNvPr id="3" name="Group 2"/>
          <p:cNvGrpSpPr/>
          <p:nvPr/>
        </p:nvGrpSpPr>
        <p:grpSpPr>
          <a:xfrm>
            <a:off x="171324" y="2753689"/>
            <a:ext cx="4088730" cy="1847345"/>
            <a:chOff x="277433" y="2094649"/>
            <a:chExt cx="3982621" cy="1725803"/>
          </a:xfrm>
        </p:grpSpPr>
        <p:pic>
          <p:nvPicPr>
            <p:cNvPr id="4" name="Picture 3" descr="p1.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7433" y="2094649"/>
              <a:ext cx="3982621" cy="1725803"/>
            </a:xfrm>
            <a:prstGeom prst="rect">
              <a:avLst/>
            </a:prstGeom>
          </p:spPr>
        </p:pic>
        <p:sp>
          <p:nvSpPr>
            <p:cNvPr id="5" name="TextBox 4"/>
            <p:cNvSpPr txBox="1"/>
            <p:nvPr/>
          </p:nvSpPr>
          <p:spPr>
            <a:xfrm>
              <a:off x="3013240" y="2340997"/>
              <a:ext cx="1175171" cy="369332"/>
            </a:xfrm>
            <a:prstGeom prst="rect">
              <a:avLst/>
            </a:prstGeom>
            <a:noFill/>
          </p:spPr>
          <p:txBody>
            <a:bodyPr wrap="none" rtlCol="0">
              <a:spAutoFit/>
            </a:bodyPr>
            <a:lstStyle/>
            <a:p>
              <a:r>
                <a:rPr lang="en-US" dirty="0" smtClean="0"/>
                <a:t>P = 0.003</a:t>
              </a:r>
              <a:endParaRPr lang="en-US" dirty="0"/>
            </a:p>
          </p:txBody>
        </p:sp>
      </p:grpSp>
      <p:grpSp>
        <p:nvGrpSpPr>
          <p:cNvPr id="6" name="Group 5"/>
          <p:cNvGrpSpPr/>
          <p:nvPr/>
        </p:nvGrpSpPr>
        <p:grpSpPr>
          <a:xfrm>
            <a:off x="5038829" y="3838851"/>
            <a:ext cx="3982620" cy="2389572"/>
            <a:chOff x="5161380" y="3404395"/>
            <a:chExt cx="3982620" cy="2389572"/>
          </a:xfrm>
        </p:grpSpPr>
        <p:pic>
          <p:nvPicPr>
            <p:cNvPr id="7" name="Picture 6" descr="p3.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161380" y="3404395"/>
              <a:ext cx="3982620" cy="2389572"/>
            </a:xfrm>
            <a:prstGeom prst="rect">
              <a:avLst/>
            </a:prstGeom>
          </p:spPr>
        </p:pic>
        <p:sp>
          <p:nvSpPr>
            <p:cNvPr id="8" name="TextBox 7"/>
            <p:cNvSpPr txBox="1"/>
            <p:nvPr/>
          </p:nvSpPr>
          <p:spPr>
            <a:xfrm>
              <a:off x="7511629" y="3572662"/>
              <a:ext cx="1175171" cy="369332"/>
            </a:xfrm>
            <a:prstGeom prst="rect">
              <a:avLst/>
            </a:prstGeom>
            <a:noFill/>
          </p:spPr>
          <p:txBody>
            <a:bodyPr wrap="none" rtlCol="0">
              <a:spAutoFit/>
            </a:bodyPr>
            <a:lstStyle/>
            <a:p>
              <a:r>
                <a:rPr lang="en-US" dirty="0" smtClean="0"/>
                <a:t>P = 0.237</a:t>
              </a:r>
              <a:endParaRPr lang="en-US" dirty="0"/>
            </a:p>
          </p:txBody>
        </p:sp>
      </p:grpSp>
      <p:sp>
        <p:nvSpPr>
          <p:cNvPr id="9" name="TextBox 8"/>
          <p:cNvSpPr txBox="1"/>
          <p:nvPr/>
        </p:nvSpPr>
        <p:spPr>
          <a:xfrm>
            <a:off x="902423" y="2384357"/>
            <a:ext cx="2390398" cy="369332"/>
          </a:xfrm>
          <a:prstGeom prst="rect">
            <a:avLst/>
          </a:prstGeom>
          <a:noFill/>
        </p:spPr>
        <p:txBody>
          <a:bodyPr wrap="none" rtlCol="0">
            <a:spAutoFit/>
          </a:bodyPr>
          <a:lstStyle/>
          <a:p>
            <a:r>
              <a:rPr lang="en-US" dirty="0" smtClean="0">
                <a:solidFill>
                  <a:schemeClr val="accent2"/>
                </a:solidFill>
              </a:rPr>
              <a:t>“Vital rate monitoring</a:t>
            </a:r>
            <a:r>
              <a:rPr lang="en-US" dirty="0" smtClean="0">
                <a:solidFill>
                  <a:schemeClr val="accent2"/>
                </a:solidFill>
              </a:rPr>
              <a:t>”</a:t>
            </a:r>
            <a:endParaRPr lang="en-US" dirty="0">
              <a:solidFill>
                <a:schemeClr val="accent2"/>
              </a:solidFill>
            </a:endParaRPr>
          </a:p>
        </p:txBody>
      </p:sp>
      <p:sp>
        <p:nvSpPr>
          <p:cNvPr id="10" name="TextBox 9"/>
          <p:cNvSpPr txBox="1"/>
          <p:nvPr/>
        </p:nvSpPr>
        <p:spPr>
          <a:xfrm>
            <a:off x="5734427" y="3412729"/>
            <a:ext cx="2648306" cy="369332"/>
          </a:xfrm>
          <a:prstGeom prst="rect">
            <a:avLst/>
          </a:prstGeom>
          <a:noFill/>
        </p:spPr>
        <p:txBody>
          <a:bodyPr wrap="none" rtlCol="0">
            <a:spAutoFit/>
          </a:bodyPr>
          <a:lstStyle/>
          <a:p>
            <a:r>
              <a:rPr lang="en-US" dirty="0" smtClean="0">
                <a:solidFill>
                  <a:schemeClr val="accent2"/>
                </a:solidFill>
              </a:rPr>
              <a:t>“Abundance monitoring”</a:t>
            </a:r>
            <a:endParaRPr lang="en-US" dirty="0">
              <a:solidFill>
                <a:schemeClr val="accent2"/>
              </a:solidFill>
            </a:endParaRPr>
          </a:p>
        </p:txBody>
      </p:sp>
    </p:spTree>
    <p:extLst>
      <p:ext uri="{BB962C8B-B14F-4D97-AF65-F5344CB8AC3E}">
        <p14:creationId xmlns:p14="http://schemas.microsoft.com/office/powerpoint/2010/main" val="28896806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444281"/>
            <a:ext cx="8686801" cy="1081886"/>
          </a:xfrm>
        </p:spPr>
        <p:txBody>
          <a:bodyPr>
            <a:noAutofit/>
          </a:bodyPr>
          <a:lstStyle/>
          <a:p>
            <a:r>
              <a:rPr lang="en-US" dirty="0" smtClean="0"/>
              <a:t>We compare P-value distributions of vital rate &amp; abundance regressions</a:t>
            </a:r>
            <a:endParaRPr lang="en-US" dirty="0"/>
          </a:p>
        </p:txBody>
      </p:sp>
      <p:pic>
        <p:nvPicPr>
          <p:cNvPr id="3" name="Picture 2" descr="h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7667" y="1668717"/>
            <a:ext cx="5189283" cy="5189283"/>
          </a:xfrm>
          <a:prstGeom prst="rect">
            <a:avLst/>
          </a:prstGeom>
        </p:spPr>
      </p:pic>
    </p:spTree>
    <p:extLst>
      <p:ext uri="{BB962C8B-B14F-4D97-AF65-F5344CB8AC3E}">
        <p14:creationId xmlns:p14="http://schemas.microsoft.com/office/powerpoint/2010/main" val="383072338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Common result: low vital rate P-values, high abundance P-values</a:t>
            </a:r>
            <a:endParaRPr lang="en-US" dirty="0"/>
          </a:p>
        </p:txBody>
      </p:sp>
      <p:pic>
        <p:nvPicPr>
          <p:cNvPr id="5" name="Picture 4" descr="h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081298"/>
            <a:ext cx="4614084" cy="4614084"/>
          </a:xfrm>
          <a:prstGeom prst="rect">
            <a:avLst/>
          </a:prstGeom>
        </p:spPr>
      </p:pic>
      <p:pic>
        <p:nvPicPr>
          <p:cNvPr id="6" name="Picture 5" descr="h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9915" y="2081298"/>
            <a:ext cx="4614084" cy="4614084"/>
          </a:xfrm>
          <a:prstGeom prst="rect">
            <a:avLst/>
          </a:prstGeom>
        </p:spPr>
      </p:pic>
    </p:spTree>
    <p:extLst>
      <p:ext uri="{BB962C8B-B14F-4D97-AF65-F5344CB8AC3E}">
        <p14:creationId xmlns:p14="http://schemas.microsoft.com/office/powerpoint/2010/main" val="27725064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Compare power of vital rate &amp; abundance monitoring</a:t>
            </a:r>
            <a:endParaRPr lang="en-US" dirty="0"/>
          </a:p>
        </p:txBody>
      </p:sp>
      <p:pic>
        <p:nvPicPr>
          <p:cNvPr id="3" name="Picture 2" descr="powerblan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2172" y="1938342"/>
            <a:ext cx="4919657" cy="4919657"/>
          </a:xfrm>
          <a:prstGeom prst="rect">
            <a:avLst/>
          </a:prstGeom>
        </p:spPr>
      </p:pic>
    </p:spTree>
    <p:extLst>
      <p:ext uri="{BB962C8B-B14F-4D97-AF65-F5344CB8AC3E}">
        <p14:creationId xmlns:p14="http://schemas.microsoft.com/office/powerpoint/2010/main" val="28509462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0059" y="1494118"/>
            <a:ext cx="5363882" cy="5363882"/>
          </a:xfrm>
          <a:prstGeom prst="rect">
            <a:avLst/>
          </a:prstGeom>
        </p:spPr>
      </p:pic>
      <p:sp>
        <p:nvSpPr>
          <p:cNvPr id="2" name="Title 1"/>
          <p:cNvSpPr>
            <a:spLocks noGrp="1"/>
          </p:cNvSpPr>
          <p:nvPr>
            <p:ph type="title"/>
          </p:nvPr>
        </p:nvSpPr>
        <p:spPr/>
        <p:txBody>
          <a:bodyPr>
            <a:noAutofit/>
          </a:bodyPr>
          <a:lstStyle/>
          <a:p>
            <a:r>
              <a:rPr lang="en-US" dirty="0" smtClean="0"/>
              <a:t>Vital rate monitoring usually has higher power</a:t>
            </a:r>
            <a:endParaRPr lang="en-US" dirty="0"/>
          </a:p>
        </p:txBody>
      </p:sp>
    </p:spTree>
    <p:extLst>
      <p:ext uri="{BB962C8B-B14F-4D97-AF65-F5344CB8AC3E}">
        <p14:creationId xmlns:p14="http://schemas.microsoft.com/office/powerpoint/2010/main" val="42044401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494062"/>
          </a:xfrm>
        </p:spPr>
        <p:txBody>
          <a:bodyPr>
            <a:noAutofit/>
          </a:bodyPr>
          <a:lstStyle/>
          <a:p>
            <a:r>
              <a:rPr lang="en-US" dirty="0" smtClean="0"/>
              <a:t>Vital rate monitoring usually has higher power, but we still need to consider…</a:t>
            </a:r>
            <a:endParaRPr lang="en-US" dirty="0"/>
          </a:p>
        </p:txBody>
      </p:sp>
      <p:sp>
        <p:nvSpPr>
          <p:cNvPr id="3" name="Content Placeholder 2"/>
          <p:cNvSpPr>
            <a:spLocks noGrp="1"/>
          </p:cNvSpPr>
          <p:nvPr>
            <p:ph idx="1"/>
          </p:nvPr>
        </p:nvSpPr>
        <p:spPr>
          <a:xfrm>
            <a:off x="457200" y="2027462"/>
            <a:ext cx="8229600" cy="4449537"/>
          </a:xfrm>
        </p:spPr>
        <p:txBody>
          <a:bodyPr>
            <a:normAutofit/>
          </a:bodyPr>
          <a:lstStyle/>
          <a:p>
            <a:pPr marL="0" indent="0" algn="ctr">
              <a:lnSpc>
                <a:spcPct val="200000"/>
              </a:lnSpc>
              <a:buNone/>
            </a:pPr>
            <a:r>
              <a:rPr lang="en-US" sz="3600" dirty="0" smtClean="0"/>
              <a:t>Measurement effort</a:t>
            </a:r>
          </a:p>
          <a:p>
            <a:pPr marL="0" indent="0" algn="ctr">
              <a:lnSpc>
                <a:spcPct val="200000"/>
              </a:lnSpc>
              <a:buNone/>
            </a:pPr>
            <a:r>
              <a:rPr lang="en-US" sz="3600" dirty="0" smtClean="0"/>
              <a:t>Measurement error</a:t>
            </a:r>
          </a:p>
          <a:p>
            <a:pPr marL="0" indent="0" algn="ctr">
              <a:lnSpc>
                <a:spcPct val="200000"/>
              </a:lnSpc>
              <a:buNone/>
            </a:pPr>
            <a:r>
              <a:rPr lang="en-US" sz="3600" dirty="0" smtClean="0"/>
              <a:t>What predicts amount of benefit</a:t>
            </a:r>
          </a:p>
        </p:txBody>
      </p:sp>
    </p:spTree>
    <p:extLst>
      <p:ext uri="{BB962C8B-B14F-4D97-AF65-F5344CB8AC3E}">
        <p14:creationId xmlns:p14="http://schemas.microsoft.com/office/powerpoint/2010/main" val="202462541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Content Placeholder 3"/>
          <p:cNvSpPr>
            <a:spLocks noGrp="1"/>
          </p:cNvSpPr>
          <p:nvPr>
            <p:ph sz="half" idx="1"/>
          </p:nvPr>
        </p:nvSpPr>
        <p:spPr>
          <a:xfrm>
            <a:off x="457200" y="2272538"/>
            <a:ext cx="4038600" cy="4119117"/>
          </a:xfrm>
        </p:spPr>
        <p:txBody>
          <a:bodyPr/>
          <a:lstStyle/>
          <a:p>
            <a:pPr marL="0" indent="0">
              <a:buNone/>
            </a:pPr>
            <a:r>
              <a:rPr lang="en-US" sz="3200" b="1" dirty="0" smtClean="0"/>
              <a:t>Helpful people</a:t>
            </a:r>
          </a:p>
          <a:p>
            <a:r>
              <a:rPr lang="en-US" dirty="0" smtClean="0"/>
              <a:t>Gordon Fox</a:t>
            </a:r>
          </a:p>
          <a:p>
            <a:r>
              <a:rPr lang="en-US" dirty="0" smtClean="0"/>
              <a:t>Jonathan Levine</a:t>
            </a:r>
          </a:p>
          <a:p>
            <a:r>
              <a:rPr lang="en-US" dirty="0" smtClean="0"/>
              <a:t>ETH Plant Ecology Lab</a:t>
            </a:r>
            <a:endParaRPr lang="en-US" dirty="0"/>
          </a:p>
        </p:txBody>
      </p:sp>
      <p:sp>
        <p:nvSpPr>
          <p:cNvPr id="5" name="Content Placeholder 4"/>
          <p:cNvSpPr>
            <a:spLocks noGrp="1"/>
          </p:cNvSpPr>
          <p:nvPr>
            <p:ph sz="half" idx="2"/>
          </p:nvPr>
        </p:nvSpPr>
        <p:spPr>
          <a:xfrm>
            <a:off x="4648200" y="2272538"/>
            <a:ext cx="4038600" cy="4119117"/>
          </a:xfrm>
        </p:spPr>
        <p:txBody>
          <a:bodyPr/>
          <a:lstStyle/>
          <a:p>
            <a:pPr marL="0" indent="0">
              <a:buNone/>
            </a:pPr>
            <a:r>
              <a:rPr lang="en-US" sz="3200" b="1" dirty="0" smtClean="0"/>
              <a:t>Funding agencies</a:t>
            </a:r>
            <a:endParaRPr lang="en-US" b="1" dirty="0" smtClean="0"/>
          </a:p>
          <a:p>
            <a:r>
              <a:rPr lang="en-US" dirty="0" smtClean="0"/>
              <a:t>NSF</a:t>
            </a:r>
          </a:p>
          <a:p>
            <a:r>
              <a:rPr lang="en-US" dirty="0" smtClean="0"/>
              <a:t>UCSB</a:t>
            </a:r>
            <a:endParaRPr lang="en-US" dirty="0"/>
          </a:p>
        </p:txBody>
      </p:sp>
      <p:pic>
        <p:nvPicPr>
          <p:cNvPr id="6" name="Picture 5"/>
          <p:cNvPicPr>
            <a:picLocks noChangeAspect="1"/>
          </p:cNvPicPr>
          <p:nvPr/>
        </p:nvPicPr>
        <p:blipFill>
          <a:blip r:embed="rId3"/>
          <a:stretch>
            <a:fillRect/>
          </a:stretch>
        </p:blipFill>
        <p:spPr>
          <a:xfrm>
            <a:off x="5147157" y="3861831"/>
            <a:ext cx="3996844" cy="2996170"/>
          </a:xfrm>
          <a:prstGeom prst="rect">
            <a:avLst/>
          </a:prstGeom>
        </p:spPr>
      </p:pic>
    </p:spTree>
    <p:extLst>
      <p:ext uri="{BB962C8B-B14F-4D97-AF65-F5344CB8AC3E}">
        <p14:creationId xmlns:p14="http://schemas.microsoft.com/office/powerpoint/2010/main" val="35139074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8229600" cy="1403125"/>
          </a:xfrm>
        </p:spPr>
        <p:txBody>
          <a:bodyPr>
            <a:normAutofit/>
          </a:bodyPr>
          <a:lstStyle/>
          <a:p>
            <a:r>
              <a:rPr lang="en-US" dirty="0" smtClean="0"/>
              <a:t>Is this species threatened by climate change?</a:t>
            </a:r>
            <a:endParaRPr lang="en-US" dirty="0"/>
          </a:p>
        </p:txBody>
      </p:sp>
      <p:sp>
        <p:nvSpPr>
          <p:cNvPr id="3" name="Rectangle 2"/>
          <p:cNvSpPr/>
          <p:nvPr/>
        </p:nvSpPr>
        <p:spPr>
          <a:xfrm>
            <a:off x="3511296" y="4805730"/>
            <a:ext cx="2191447" cy="2249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415079"/>
            <a:ext cx="457200" cy="3617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2395321" y="1798961"/>
            <a:ext cx="6748679" cy="5059039"/>
          </a:xfrm>
          <a:prstGeom prst="rect">
            <a:avLst/>
          </a:prstGeom>
        </p:spPr>
      </p:pic>
      <p:pic>
        <p:nvPicPr>
          <p:cNvPr id="10" name="Picture 9"/>
          <p:cNvPicPr>
            <a:picLocks noChangeAspect="1"/>
          </p:cNvPicPr>
          <p:nvPr/>
        </p:nvPicPr>
        <p:blipFill>
          <a:blip r:embed="rId5"/>
          <a:stretch>
            <a:fillRect/>
          </a:stretch>
        </p:blipFill>
        <p:spPr>
          <a:xfrm>
            <a:off x="2395321" y="6539120"/>
            <a:ext cx="301678" cy="301678"/>
          </a:xfrm>
          <a:prstGeom prst="rect">
            <a:avLst/>
          </a:prstGeom>
        </p:spPr>
      </p:pic>
      <p:pic>
        <p:nvPicPr>
          <p:cNvPr id="11" name="Picture 10"/>
          <p:cNvPicPr>
            <a:picLocks noChangeAspect="1"/>
          </p:cNvPicPr>
          <p:nvPr/>
        </p:nvPicPr>
        <p:blipFill>
          <a:blip r:embed="rId6"/>
          <a:stretch>
            <a:fillRect/>
          </a:stretch>
        </p:blipFill>
        <p:spPr>
          <a:xfrm>
            <a:off x="2696999" y="6539120"/>
            <a:ext cx="301678" cy="301678"/>
          </a:xfrm>
          <a:prstGeom prst="rect">
            <a:avLst/>
          </a:prstGeom>
        </p:spPr>
      </p:pic>
      <p:sp>
        <p:nvSpPr>
          <p:cNvPr id="12" name="TextBox 11"/>
          <p:cNvSpPr txBox="1"/>
          <p:nvPr/>
        </p:nvSpPr>
        <p:spPr>
          <a:xfrm>
            <a:off x="2998677" y="6488668"/>
            <a:ext cx="1134257" cy="369332"/>
          </a:xfrm>
          <a:prstGeom prst="rect">
            <a:avLst/>
          </a:prstGeom>
          <a:noFill/>
        </p:spPr>
        <p:txBody>
          <a:bodyPr wrap="none" rtlCol="0">
            <a:spAutoFit/>
          </a:bodyPr>
          <a:lstStyle/>
          <a:p>
            <a:r>
              <a:rPr lang="en-US" dirty="0" smtClean="0">
                <a:solidFill>
                  <a:srgbClr val="FFFFFF"/>
                </a:solidFill>
                <a:hlinkClick r:id="rId7"/>
              </a:rPr>
              <a:t>CalPhoto</a:t>
            </a:r>
            <a:endParaRPr lang="en-US" dirty="0">
              <a:solidFill>
                <a:srgbClr val="FFFFFF"/>
              </a:solidFill>
            </a:endParaRPr>
          </a:p>
        </p:txBody>
      </p:sp>
      <p:sp>
        <p:nvSpPr>
          <p:cNvPr id="13" name="TextBox 12"/>
          <p:cNvSpPr txBox="1"/>
          <p:nvPr/>
        </p:nvSpPr>
        <p:spPr>
          <a:xfrm>
            <a:off x="4132934" y="1912426"/>
            <a:ext cx="3320027" cy="400110"/>
          </a:xfrm>
          <a:prstGeom prst="rect">
            <a:avLst/>
          </a:prstGeom>
          <a:noFill/>
        </p:spPr>
        <p:txBody>
          <a:bodyPr wrap="square" rtlCol="0">
            <a:spAutoFit/>
          </a:bodyPr>
          <a:lstStyle/>
          <a:p>
            <a:r>
              <a:rPr lang="en-US" sz="2000" dirty="0" smtClean="0">
                <a:solidFill>
                  <a:srgbClr val="FFFFFF"/>
                </a:solidFill>
              </a:rPr>
              <a:t>Eureka Valley dune grass</a:t>
            </a:r>
            <a:endParaRPr lang="en-US" sz="2000" dirty="0">
              <a:solidFill>
                <a:srgbClr val="FFFFFF"/>
              </a:solidFill>
            </a:endParaRPr>
          </a:p>
        </p:txBody>
      </p:sp>
    </p:spTree>
    <p:extLst>
      <p:ext uri="{BB962C8B-B14F-4D97-AF65-F5344CB8AC3E}">
        <p14:creationId xmlns:p14="http://schemas.microsoft.com/office/powerpoint/2010/main" val="41392679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8229600" cy="1446488"/>
          </a:xfrm>
        </p:spPr>
        <p:txBody>
          <a:bodyPr>
            <a:noAutofit/>
          </a:bodyPr>
          <a:lstStyle/>
          <a:p>
            <a:r>
              <a:rPr lang="en-US" dirty="0" smtClean="0"/>
              <a:t>Should we monitor abundance or vital rates?</a:t>
            </a:r>
            <a:endParaRPr lang="en-US" dirty="0"/>
          </a:p>
        </p:txBody>
      </p:sp>
      <p:pic>
        <p:nvPicPr>
          <p:cNvPr id="3" name="Picture 2"/>
          <p:cNvPicPr>
            <a:picLocks noChangeAspect="1"/>
          </p:cNvPicPr>
          <p:nvPr/>
        </p:nvPicPr>
        <p:blipFill>
          <a:blip r:embed="rId3" cstate="screen">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a:ext>
            </a:extLst>
          </a:blip>
          <a:stretch>
            <a:fillRect/>
          </a:stretch>
        </p:blipFill>
        <p:spPr>
          <a:xfrm>
            <a:off x="4543452" y="3391310"/>
            <a:ext cx="4611689" cy="3450704"/>
          </a:xfrm>
          <a:prstGeom prst="rect">
            <a:avLst/>
          </a:prstGeom>
        </p:spPr>
      </p:pic>
      <p:sp>
        <p:nvSpPr>
          <p:cNvPr id="4" name="TextBox 3"/>
          <p:cNvSpPr txBox="1"/>
          <p:nvPr/>
        </p:nvSpPr>
        <p:spPr>
          <a:xfrm>
            <a:off x="6188349" y="6568546"/>
            <a:ext cx="2679740" cy="261610"/>
          </a:xfrm>
          <a:prstGeom prst="rect">
            <a:avLst/>
          </a:prstGeom>
          <a:noFill/>
        </p:spPr>
        <p:txBody>
          <a:bodyPr wrap="none" rtlCol="0">
            <a:spAutoFit/>
          </a:bodyPr>
          <a:lstStyle/>
          <a:p>
            <a:r>
              <a:rPr lang="en-US" sz="1100" dirty="0">
                <a:solidFill>
                  <a:schemeClr val="bg1"/>
                </a:solidFill>
              </a:rPr>
              <a:t>© </a:t>
            </a:r>
            <a:r>
              <a:rPr lang="en-US" sz="1100" dirty="0" err="1">
                <a:solidFill>
                  <a:schemeClr val="bg1"/>
                </a:solidFill>
              </a:rPr>
              <a:t>BrokenSphere</a:t>
            </a:r>
            <a:r>
              <a:rPr lang="en-US" sz="1100" dirty="0">
                <a:solidFill>
                  <a:schemeClr val="bg1"/>
                </a:solidFill>
              </a:rPr>
              <a:t> / Wikimedia Commons</a:t>
            </a:r>
          </a:p>
        </p:txBody>
      </p:sp>
      <p:pic>
        <p:nvPicPr>
          <p:cNvPr id="5" name="Picture 4"/>
          <p:cNvPicPr>
            <a:picLocks noChangeAspect="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1" y="2702108"/>
            <a:ext cx="4349834" cy="4155892"/>
          </a:xfrm>
          <a:prstGeom prst="rect">
            <a:avLst/>
          </a:prstGeom>
        </p:spPr>
      </p:pic>
    </p:spTree>
    <p:extLst>
      <p:ext uri="{BB962C8B-B14F-4D97-AF65-F5344CB8AC3E}">
        <p14:creationId xmlns:p14="http://schemas.microsoft.com/office/powerpoint/2010/main" val="394973405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0511"/>
            <a:ext cx="8229600" cy="1073223"/>
          </a:xfrm>
        </p:spPr>
        <p:txBody>
          <a:bodyPr>
            <a:noAutofit/>
          </a:bodyPr>
          <a:lstStyle/>
          <a:p>
            <a:r>
              <a:rPr lang="en-US" dirty="0" smtClean="0"/>
              <a:t>Effect of a vital rate trend can be obscured by variability in another rate</a:t>
            </a:r>
            <a:endParaRPr lang="en-US" dirty="0"/>
          </a:p>
        </p:txBody>
      </p:sp>
      <p:pic>
        <p:nvPicPr>
          <p:cNvPr id="12" name="Picture 11" descr="p2.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1324" y="3914115"/>
            <a:ext cx="4088730" cy="2943885"/>
          </a:xfrm>
          <a:prstGeom prst="rect">
            <a:avLst/>
          </a:prstGeom>
        </p:spPr>
      </p:pic>
      <p:grpSp>
        <p:nvGrpSpPr>
          <p:cNvPr id="16" name="Group 15"/>
          <p:cNvGrpSpPr/>
          <p:nvPr/>
        </p:nvGrpSpPr>
        <p:grpSpPr>
          <a:xfrm>
            <a:off x="171324" y="2094649"/>
            <a:ext cx="4088730" cy="1847345"/>
            <a:chOff x="277433" y="2094649"/>
            <a:chExt cx="3982621" cy="1725803"/>
          </a:xfrm>
        </p:grpSpPr>
        <p:pic>
          <p:nvPicPr>
            <p:cNvPr id="10" name="Picture 9" descr="p1.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7433" y="2094649"/>
              <a:ext cx="3982621" cy="1725803"/>
            </a:xfrm>
            <a:prstGeom prst="rect">
              <a:avLst/>
            </a:prstGeom>
          </p:spPr>
        </p:pic>
        <p:sp>
          <p:nvSpPr>
            <p:cNvPr id="13" name="TextBox 12"/>
            <p:cNvSpPr txBox="1"/>
            <p:nvPr/>
          </p:nvSpPr>
          <p:spPr>
            <a:xfrm>
              <a:off x="3013240" y="2340997"/>
              <a:ext cx="1175171" cy="369332"/>
            </a:xfrm>
            <a:prstGeom prst="rect">
              <a:avLst/>
            </a:prstGeom>
            <a:noFill/>
          </p:spPr>
          <p:txBody>
            <a:bodyPr wrap="none" rtlCol="0">
              <a:spAutoFit/>
            </a:bodyPr>
            <a:lstStyle/>
            <a:p>
              <a:r>
                <a:rPr lang="en-US" dirty="0" smtClean="0"/>
                <a:t>P = 0.003</a:t>
              </a:r>
              <a:endParaRPr lang="en-US" dirty="0"/>
            </a:p>
          </p:txBody>
        </p:sp>
      </p:grpSp>
      <p:grpSp>
        <p:nvGrpSpPr>
          <p:cNvPr id="15" name="Group 14"/>
          <p:cNvGrpSpPr/>
          <p:nvPr/>
        </p:nvGrpSpPr>
        <p:grpSpPr>
          <a:xfrm>
            <a:off x="5161380" y="3404395"/>
            <a:ext cx="3982620" cy="2389572"/>
            <a:chOff x="5161380" y="3404395"/>
            <a:chExt cx="3982620" cy="2389572"/>
          </a:xfrm>
        </p:grpSpPr>
        <p:pic>
          <p:nvPicPr>
            <p:cNvPr id="11" name="Picture 10" descr="p3.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161380" y="3404395"/>
              <a:ext cx="3982620" cy="2389572"/>
            </a:xfrm>
            <a:prstGeom prst="rect">
              <a:avLst/>
            </a:prstGeom>
          </p:spPr>
        </p:pic>
        <p:sp>
          <p:nvSpPr>
            <p:cNvPr id="14" name="TextBox 13"/>
            <p:cNvSpPr txBox="1"/>
            <p:nvPr/>
          </p:nvSpPr>
          <p:spPr>
            <a:xfrm>
              <a:off x="7511629" y="3572662"/>
              <a:ext cx="1175171" cy="369332"/>
            </a:xfrm>
            <a:prstGeom prst="rect">
              <a:avLst/>
            </a:prstGeom>
            <a:noFill/>
          </p:spPr>
          <p:txBody>
            <a:bodyPr wrap="none" rtlCol="0">
              <a:spAutoFit/>
            </a:bodyPr>
            <a:lstStyle/>
            <a:p>
              <a:r>
                <a:rPr lang="en-US" dirty="0" smtClean="0"/>
                <a:t>P = 0.237</a:t>
              </a:r>
              <a:endParaRPr lang="en-US" dirty="0"/>
            </a:p>
          </p:txBody>
        </p:sp>
      </p:grpSp>
    </p:spTree>
    <p:extLst>
      <p:ext uri="{BB962C8B-B14F-4D97-AF65-F5344CB8AC3E}">
        <p14:creationId xmlns:p14="http://schemas.microsoft.com/office/powerpoint/2010/main" val="37055353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500188" cy="990600"/>
          </a:xfrm>
        </p:spPr>
        <p:txBody>
          <a:bodyPr>
            <a:noAutofit/>
          </a:bodyPr>
          <a:lstStyle/>
          <a:p>
            <a:r>
              <a:rPr lang="en-US" dirty="0" smtClean="0"/>
              <a:t>Effects of vital rate trends may be delayed by demographic structure</a:t>
            </a:r>
            <a:endParaRPr lang="en-US" dirty="0"/>
          </a:p>
        </p:txBody>
      </p:sp>
      <p:graphicFrame>
        <p:nvGraphicFramePr>
          <p:cNvPr id="3" name="Chart 2"/>
          <p:cNvGraphicFramePr/>
          <p:nvPr>
            <p:extLst>
              <p:ext uri="{D42A27DB-BD31-4B8C-83A1-F6EECF244321}">
                <p14:modId xmlns:p14="http://schemas.microsoft.com/office/powerpoint/2010/main" val="3084998230"/>
              </p:ext>
            </p:extLst>
          </p:nvPr>
        </p:nvGraphicFramePr>
        <p:xfrm>
          <a:off x="457200" y="1801066"/>
          <a:ext cx="3963049" cy="29668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p:nvPr>
            <p:extLst>
              <p:ext uri="{D42A27DB-BD31-4B8C-83A1-F6EECF244321}">
                <p14:modId xmlns:p14="http://schemas.microsoft.com/office/powerpoint/2010/main" val="265094090"/>
              </p:ext>
            </p:extLst>
          </p:nvPr>
        </p:nvGraphicFramePr>
        <p:xfrm>
          <a:off x="4743248" y="3141450"/>
          <a:ext cx="4400752" cy="362046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575649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8229600" cy="4178778"/>
          </a:xfrm>
        </p:spPr>
        <p:txBody>
          <a:bodyPr>
            <a:noAutofit/>
          </a:bodyPr>
          <a:lstStyle/>
          <a:p>
            <a:r>
              <a:rPr lang="en-US" dirty="0" smtClean="0"/>
              <a:t>How much more power does vital rate monitoring provide in real species?</a:t>
            </a:r>
            <a:br>
              <a:rPr lang="en-US" dirty="0" smtClean="0"/>
            </a:br>
            <a:r>
              <a:rPr lang="en-US" dirty="0" smtClean="0"/>
              <a:t/>
            </a:r>
            <a:br>
              <a:rPr lang="en-US" dirty="0" smtClean="0"/>
            </a:br>
            <a:r>
              <a:rPr lang="en-US" dirty="0" smtClean="0"/>
              <a:t>How much early warning does vital rate monitoring provide?</a:t>
            </a:r>
            <a:endParaRPr lang="en-US" dirty="0"/>
          </a:p>
        </p:txBody>
      </p:sp>
    </p:spTree>
    <p:extLst>
      <p:ext uri="{BB962C8B-B14F-4D97-AF65-F5344CB8AC3E}">
        <p14:creationId xmlns:p14="http://schemas.microsoft.com/office/powerpoint/2010/main" val="12999695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8229600" cy="4178778"/>
          </a:xfrm>
        </p:spPr>
        <p:txBody>
          <a:bodyPr>
            <a:noAutofit/>
          </a:bodyPr>
          <a:lstStyle/>
          <a:p>
            <a:r>
              <a:rPr lang="en-US" dirty="0" smtClean="0"/>
              <a:t>How much more power does vital rate monitoring provide in real species?</a:t>
            </a:r>
            <a:br>
              <a:rPr lang="en-US" dirty="0" smtClean="0"/>
            </a:br>
            <a:r>
              <a:rPr lang="en-US" dirty="0" smtClean="0"/>
              <a:t/>
            </a:r>
            <a:br>
              <a:rPr lang="en-US" dirty="0" smtClean="0"/>
            </a:br>
            <a:r>
              <a:rPr lang="en-US" dirty="0" smtClean="0">
                <a:solidFill>
                  <a:schemeClr val="tx2">
                    <a:lumMod val="20000"/>
                    <a:lumOff val="80000"/>
                  </a:schemeClr>
                </a:solidFill>
              </a:rPr>
              <a:t>How much early warning does vital rate monitoring provide?</a:t>
            </a:r>
            <a:endParaRPr lang="en-US" dirty="0">
              <a:solidFill>
                <a:schemeClr val="tx2">
                  <a:lumMod val="20000"/>
                  <a:lumOff val="80000"/>
                </a:schemeClr>
              </a:solidFill>
            </a:endParaRPr>
          </a:p>
        </p:txBody>
      </p:sp>
    </p:spTree>
    <p:extLst>
      <p:ext uri="{BB962C8B-B14F-4D97-AF65-F5344CB8AC3E}">
        <p14:creationId xmlns:p14="http://schemas.microsoft.com/office/powerpoint/2010/main" val="12074735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We performed a simulation study using “realistic” populations</a:t>
            </a:r>
            <a:endParaRPr lang="en-US" dirty="0"/>
          </a:p>
        </p:txBody>
      </p:sp>
      <p:grpSp>
        <p:nvGrpSpPr>
          <p:cNvPr id="7" name="Group 6"/>
          <p:cNvGrpSpPr/>
          <p:nvPr/>
        </p:nvGrpSpPr>
        <p:grpSpPr>
          <a:xfrm>
            <a:off x="348650" y="2333946"/>
            <a:ext cx="3461464" cy="814167"/>
            <a:chOff x="1032516" y="2225390"/>
            <a:chExt cx="9236336" cy="2438400"/>
          </a:xfrm>
        </p:grpSpPr>
        <p:sp>
          <p:nvSpPr>
            <p:cNvPr id="6" name="Rectangle 5"/>
            <p:cNvSpPr/>
            <p:nvPr/>
          </p:nvSpPr>
          <p:spPr>
            <a:xfrm>
              <a:off x="1032516" y="2225390"/>
              <a:ext cx="9236336" cy="2438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32516" y="2225390"/>
              <a:ext cx="8953500" cy="2438400"/>
            </a:xfrm>
            <a:prstGeom prst="rect">
              <a:avLst/>
            </a:prstGeom>
          </p:spPr>
        </p:pic>
      </p:grpSp>
      <p:grpSp>
        <p:nvGrpSpPr>
          <p:cNvPr id="32" name="Group 31"/>
          <p:cNvGrpSpPr/>
          <p:nvPr/>
        </p:nvGrpSpPr>
        <p:grpSpPr>
          <a:xfrm>
            <a:off x="2613323" y="1780496"/>
            <a:ext cx="4265946" cy="5062238"/>
            <a:chOff x="2613323" y="1780496"/>
            <a:chExt cx="4265946" cy="5062238"/>
          </a:xfrm>
        </p:grpSpPr>
        <p:grpSp>
          <p:nvGrpSpPr>
            <p:cNvPr id="13" name="Group 12"/>
            <p:cNvGrpSpPr/>
            <p:nvPr/>
          </p:nvGrpSpPr>
          <p:grpSpPr>
            <a:xfrm>
              <a:off x="6025522" y="1780496"/>
              <a:ext cx="853747" cy="5062238"/>
              <a:chOff x="6025522" y="1780496"/>
              <a:chExt cx="853747" cy="5062238"/>
            </a:xfrm>
          </p:grpSpPr>
          <p:sp>
            <p:nvSpPr>
              <p:cNvPr id="14" name="TextBox 13"/>
              <p:cNvSpPr txBox="1"/>
              <p:nvPr/>
            </p:nvSpPr>
            <p:spPr>
              <a:xfrm>
                <a:off x="6036571" y="1780496"/>
                <a:ext cx="840595" cy="646331"/>
              </a:xfrm>
              <a:prstGeom prst="rect">
                <a:avLst/>
              </a:prstGeom>
              <a:noFill/>
            </p:spPr>
            <p:txBody>
              <a:bodyPr wrap="none" rtlCol="0">
                <a:spAutoFit/>
              </a:bodyPr>
              <a:lstStyle/>
              <a:p>
                <a:r>
                  <a:rPr lang="en-US" sz="3600" dirty="0" smtClean="0"/>
                  <a:t>[</a:t>
                </a:r>
                <a:r>
                  <a:rPr lang="en-US" sz="1400" dirty="0" smtClean="0"/>
                  <a:t>2005</a:t>
                </a:r>
                <a:r>
                  <a:rPr lang="en-US" sz="3600" dirty="0" smtClean="0"/>
                  <a:t>]</a:t>
                </a:r>
                <a:endParaRPr lang="en-US" sz="1400" dirty="0"/>
              </a:p>
            </p:txBody>
          </p:sp>
          <p:sp>
            <p:nvSpPr>
              <p:cNvPr id="15" name="TextBox 14"/>
              <p:cNvSpPr txBox="1"/>
              <p:nvPr/>
            </p:nvSpPr>
            <p:spPr>
              <a:xfrm>
                <a:off x="6036571" y="2297043"/>
                <a:ext cx="840595" cy="646331"/>
              </a:xfrm>
              <a:prstGeom prst="rect">
                <a:avLst/>
              </a:prstGeom>
              <a:noFill/>
            </p:spPr>
            <p:txBody>
              <a:bodyPr wrap="none" rtlCol="0">
                <a:spAutoFit/>
              </a:bodyPr>
              <a:lstStyle/>
              <a:p>
                <a:r>
                  <a:rPr lang="en-US" sz="3600" dirty="0" smtClean="0"/>
                  <a:t>[</a:t>
                </a:r>
                <a:r>
                  <a:rPr lang="en-US" sz="1400" dirty="0" smtClean="0"/>
                  <a:t>2002</a:t>
                </a:r>
                <a:r>
                  <a:rPr lang="en-US" sz="3600" dirty="0" smtClean="0"/>
                  <a:t>]</a:t>
                </a:r>
                <a:endParaRPr lang="en-US" sz="1400" dirty="0"/>
              </a:p>
            </p:txBody>
          </p:sp>
          <p:sp>
            <p:nvSpPr>
              <p:cNvPr id="16" name="TextBox 15"/>
              <p:cNvSpPr txBox="1"/>
              <p:nvPr/>
            </p:nvSpPr>
            <p:spPr>
              <a:xfrm>
                <a:off x="6037272" y="2781796"/>
                <a:ext cx="840595" cy="646331"/>
              </a:xfrm>
              <a:prstGeom prst="rect">
                <a:avLst/>
              </a:prstGeom>
              <a:noFill/>
            </p:spPr>
            <p:txBody>
              <a:bodyPr wrap="none" rtlCol="0">
                <a:spAutoFit/>
              </a:bodyPr>
              <a:lstStyle/>
              <a:p>
                <a:r>
                  <a:rPr lang="en-US" sz="3600" dirty="0" smtClean="0"/>
                  <a:t>[</a:t>
                </a:r>
                <a:r>
                  <a:rPr lang="en-US" sz="1400" dirty="0" smtClean="0"/>
                  <a:t>2001</a:t>
                </a:r>
                <a:r>
                  <a:rPr lang="en-US" sz="3600" dirty="0" smtClean="0"/>
                  <a:t>]</a:t>
                </a:r>
                <a:endParaRPr lang="en-US" sz="1400" dirty="0"/>
              </a:p>
            </p:txBody>
          </p:sp>
          <p:sp>
            <p:nvSpPr>
              <p:cNvPr id="17" name="TextBox 16"/>
              <p:cNvSpPr txBox="1"/>
              <p:nvPr/>
            </p:nvSpPr>
            <p:spPr>
              <a:xfrm>
                <a:off x="6036571" y="3274480"/>
                <a:ext cx="840595" cy="646331"/>
              </a:xfrm>
              <a:prstGeom prst="rect">
                <a:avLst/>
              </a:prstGeom>
              <a:noFill/>
            </p:spPr>
            <p:txBody>
              <a:bodyPr wrap="none" rtlCol="0">
                <a:spAutoFit/>
              </a:bodyPr>
              <a:lstStyle/>
              <a:p>
                <a:r>
                  <a:rPr lang="en-US" sz="3600" dirty="0" smtClean="0"/>
                  <a:t>[</a:t>
                </a:r>
                <a:r>
                  <a:rPr lang="en-US" sz="1400" dirty="0" smtClean="0"/>
                  <a:t>2004</a:t>
                </a:r>
                <a:r>
                  <a:rPr lang="en-US" sz="3600" dirty="0" smtClean="0"/>
                  <a:t>]</a:t>
                </a:r>
                <a:endParaRPr lang="en-US" sz="1400" dirty="0"/>
              </a:p>
            </p:txBody>
          </p:sp>
          <p:sp>
            <p:nvSpPr>
              <p:cNvPr id="18" name="TextBox 17"/>
              <p:cNvSpPr txBox="1"/>
              <p:nvPr/>
            </p:nvSpPr>
            <p:spPr>
              <a:xfrm>
                <a:off x="6025522" y="3768567"/>
                <a:ext cx="840595" cy="646331"/>
              </a:xfrm>
              <a:prstGeom prst="rect">
                <a:avLst/>
              </a:prstGeom>
              <a:noFill/>
            </p:spPr>
            <p:txBody>
              <a:bodyPr wrap="none" rtlCol="0">
                <a:spAutoFit/>
              </a:bodyPr>
              <a:lstStyle/>
              <a:p>
                <a:r>
                  <a:rPr lang="en-US" sz="3600" dirty="0" smtClean="0"/>
                  <a:t>[</a:t>
                </a:r>
                <a:r>
                  <a:rPr lang="en-US" sz="1400" dirty="0" smtClean="0"/>
                  <a:t>2001</a:t>
                </a:r>
                <a:r>
                  <a:rPr lang="en-US" sz="3600" dirty="0" smtClean="0"/>
                  <a:t>]</a:t>
                </a:r>
                <a:endParaRPr lang="en-US" sz="1400" dirty="0"/>
              </a:p>
            </p:txBody>
          </p:sp>
          <p:sp>
            <p:nvSpPr>
              <p:cNvPr id="19" name="TextBox 18"/>
              <p:cNvSpPr txBox="1"/>
              <p:nvPr/>
            </p:nvSpPr>
            <p:spPr>
              <a:xfrm>
                <a:off x="6037272" y="4250208"/>
                <a:ext cx="840595" cy="646331"/>
              </a:xfrm>
              <a:prstGeom prst="rect">
                <a:avLst/>
              </a:prstGeom>
              <a:noFill/>
            </p:spPr>
            <p:txBody>
              <a:bodyPr wrap="none" rtlCol="0">
                <a:spAutoFit/>
              </a:bodyPr>
              <a:lstStyle/>
              <a:p>
                <a:r>
                  <a:rPr lang="en-US" sz="3600" dirty="0" smtClean="0"/>
                  <a:t>[</a:t>
                </a:r>
                <a:r>
                  <a:rPr lang="en-US" sz="1400" dirty="0" smtClean="0"/>
                  <a:t>2004</a:t>
                </a:r>
                <a:r>
                  <a:rPr lang="en-US" sz="3600" dirty="0" smtClean="0"/>
                  <a:t>]</a:t>
                </a:r>
                <a:endParaRPr lang="en-US" sz="1400" dirty="0"/>
              </a:p>
            </p:txBody>
          </p:sp>
          <p:sp>
            <p:nvSpPr>
              <p:cNvPr id="20" name="TextBox 19"/>
              <p:cNvSpPr txBox="1"/>
              <p:nvPr/>
            </p:nvSpPr>
            <p:spPr>
              <a:xfrm>
                <a:off x="6037272" y="4750187"/>
                <a:ext cx="840595" cy="646331"/>
              </a:xfrm>
              <a:prstGeom prst="rect">
                <a:avLst/>
              </a:prstGeom>
              <a:noFill/>
            </p:spPr>
            <p:txBody>
              <a:bodyPr wrap="none" rtlCol="0">
                <a:spAutoFit/>
              </a:bodyPr>
              <a:lstStyle/>
              <a:p>
                <a:r>
                  <a:rPr lang="en-US" sz="3600" dirty="0" smtClean="0"/>
                  <a:t>[</a:t>
                </a:r>
                <a:r>
                  <a:rPr lang="en-US" sz="1400" dirty="0" smtClean="0"/>
                  <a:t>2004</a:t>
                </a:r>
                <a:r>
                  <a:rPr lang="en-US" sz="3600" dirty="0" smtClean="0"/>
                  <a:t>]</a:t>
                </a:r>
                <a:endParaRPr lang="en-US" sz="1400" dirty="0"/>
              </a:p>
            </p:txBody>
          </p:sp>
          <p:sp>
            <p:nvSpPr>
              <p:cNvPr id="21" name="TextBox 20"/>
              <p:cNvSpPr txBox="1"/>
              <p:nvPr/>
            </p:nvSpPr>
            <p:spPr>
              <a:xfrm>
                <a:off x="6026223" y="5233231"/>
                <a:ext cx="840595" cy="646331"/>
              </a:xfrm>
              <a:prstGeom prst="rect">
                <a:avLst/>
              </a:prstGeom>
              <a:noFill/>
            </p:spPr>
            <p:txBody>
              <a:bodyPr wrap="none" rtlCol="0">
                <a:spAutoFit/>
              </a:bodyPr>
              <a:lstStyle/>
              <a:p>
                <a:r>
                  <a:rPr lang="en-US" sz="3600" dirty="0" smtClean="0"/>
                  <a:t>[</a:t>
                </a:r>
                <a:r>
                  <a:rPr lang="en-US" sz="1400" dirty="0" smtClean="0"/>
                  <a:t>2001</a:t>
                </a:r>
                <a:r>
                  <a:rPr lang="en-US" sz="3600" dirty="0" smtClean="0"/>
                  <a:t>]</a:t>
                </a:r>
                <a:endParaRPr lang="en-US" sz="1400" dirty="0"/>
              </a:p>
            </p:txBody>
          </p:sp>
          <p:sp>
            <p:nvSpPr>
              <p:cNvPr id="22" name="TextBox 21"/>
              <p:cNvSpPr txBox="1"/>
              <p:nvPr/>
            </p:nvSpPr>
            <p:spPr>
              <a:xfrm>
                <a:off x="6037973" y="5714872"/>
                <a:ext cx="840595" cy="646331"/>
              </a:xfrm>
              <a:prstGeom prst="rect">
                <a:avLst/>
              </a:prstGeom>
              <a:noFill/>
            </p:spPr>
            <p:txBody>
              <a:bodyPr wrap="none" rtlCol="0">
                <a:spAutoFit/>
              </a:bodyPr>
              <a:lstStyle/>
              <a:p>
                <a:r>
                  <a:rPr lang="en-US" sz="3600" dirty="0" smtClean="0"/>
                  <a:t>[</a:t>
                </a:r>
                <a:r>
                  <a:rPr lang="en-US" sz="1400" dirty="0" smtClean="0"/>
                  <a:t>2004</a:t>
                </a:r>
                <a:r>
                  <a:rPr lang="en-US" sz="3600" dirty="0" smtClean="0"/>
                  <a:t>]</a:t>
                </a:r>
                <a:endParaRPr lang="en-US" sz="1400" dirty="0"/>
              </a:p>
            </p:txBody>
          </p:sp>
          <p:sp>
            <p:nvSpPr>
              <p:cNvPr id="23" name="TextBox 22"/>
              <p:cNvSpPr txBox="1"/>
              <p:nvPr/>
            </p:nvSpPr>
            <p:spPr>
              <a:xfrm>
                <a:off x="6038674" y="6196403"/>
                <a:ext cx="840595" cy="646331"/>
              </a:xfrm>
              <a:prstGeom prst="rect">
                <a:avLst/>
              </a:prstGeom>
              <a:noFill/>
            </p:spPr>
            <p:txBody>
              <a:bodyPr wrap="none" rtlCol="0">
                <a:spAutoFit/>
              </a:bodyPr>
              <a:lstStyle/>
              <a:p>
                <a:r>
                  <a:rPr lang="en-US" sz="3600" dirty="0" smtClean="0"/>
                  <a:t>[</a:t>
                </a:r>
                <a:r>
                  <a:rPr lang="en-US" sz="1400" dirty="0" smtClean="0"/>
                  <a:t>2003</a:t>
                </a:r>
                <a:r>
                  <a:rPr lang="en-US" sz="3600" dirty="0" smtClean="0"/>
                  <a:t>]</a:t>
                </a:r>
                <a:endParaRPr lang="en-US" sz="1400" dirty="0"/>
              </a:p>
            </p:txBody>
          </p:sp>
        </p:grpSp>
        <p:grpSp>
          <p:nvGrpSpPr>
            <p:cNvPr id="31" name="Group 30"/>
            <p:cNvGrpSpPr/>
            <p:nvPr/>
          </p:nvGrpSpPr>
          <p:grpSpPr>
            <a:xfrm>
              <a:off x="2613323" y="3337168"/>
              <a:ext cx="3162657" cy="2048478"/>
              <a:chOff x="2613323" y="3337168"/>
              <a:chExt cx="3162657" cy="2048478"/>
            </a:xfrm>
          </p:grpSpPr>
          <p:sp>
            <p:nvSpPr>
              <p:cNvPr id="4" name="Bent Arrow 3"/>
              <p:cNvSpPr/>
              <p:nvPr/>
            </p:nvSpPr>
            <p:spPr>
              <a:xfrm>
                <a:off x="2613323" y="3337168"/>
                <a:ext cx="3162657" cy="2048478"/>
              </a:xfrm>
              <a:prstGeom prst="ben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solidFill>
                    <a:schemeClr val="tx1"/>
                  </a:solidFill>
                </a:endParaRPr>
              </a:p>
            </p:txBody>
          </p:sp>
          <p:sp>
            <p:nvSpPr>
              <p:cNvPr id="24" name="TextBox 23"/>
              <p:cNvSpPr txBox="1"/>
              <p:nvPr/>
            </p:nvSpPr>
            <p:spPr>
              <a:xfrm>
                <a:off x="3348924" y="3633551"/>
                <a:ext cx="1741432" cy="461665"/>
              </a:xfrm>
              <a:prstGeom prst="rect">
                <a:avLst/>
              </a:prstGeom>
              <a:noFill/>
            </p:spPr>
            <p:txBody>
              <a:bodyPr wrap="none" rtlCol="0">
                <a:spAutoFit/>
              </a:bodyPr>
              <a:lstStyle/>
              <a:p>
                <a:r>
                  <a:rPr lang="en-US" sz="2400" dirty="0" smtClean="0">
                    <a:solidFill>
                      <a:srgbClr val="FFFFFF"/>
                    </a:solidFill>
                  </a:rPr>
                  <a:t>Randomize</a:t>
                </a:r>
                <a:endParaRPr lang="en-US" dirty="0">
                  <a:solidFill>
                    <a:srgbClr val="FFFFFF"/>
                  </a:solidFill>
                </a:endParaRPr>
              </a:p>
            </p:txBody>
          </p:sp>
        </p:grpSp>
      </p:grpSp>
      <p:grpSp>
        <p:nvGrpSpPr>
          <p:cNvPr id="27" name="Group 26"/>
          <p:cNvGrpSpPr/>
          <p:nvPr/>
        </p:nvGrpSpPr>
        <p:grpSpPr>
          <a:xfrm>
            <a:off x="159039" y="3157661"/>
            <a:ext cx="2984348" cy="3090105"/>
            <a:chOff x="390942" y="3157661"/>
            <a:chExt cx="2984348" cy="3090105"/>
          </a:xfrm>
        </p:grpSpPr>
        <p:sp>
          <p:nvSpPr>
            <p:cNvPr id="3" name="TextBox 2"/>
            <p:cNvSpPr txBox="1"/>
            <p:nvPr/>
          </p:nvSpPr>
          <p:spPr>
            <a:xfrm>
              <a:off x="390942" y="3157661"/>
              <a:ext cx="1011715" cy="769441"/>
            </a:xfrm>
            <a:prstGeom prst="rect">
              <a:avLst/>
            </a:prstGeom>
            <a:noFill/>
          </p:spPr>
          <p:txBody>
            <a:bodyPr wrap="none" rtlCol="0">
              <a:spAutoFit/>
            </a:bodyPr>
            <a:lstStyle/>
            <a:p>
              <a:r>
                <a:rPr lang="en-US" sz="4400" dirty="0" smtClean="0"/>
                <a:t>[</a:t>
              </a:r>
              <a:r>
                <a:rPr lang="en-US" dirty="0" smtClean="0"/>
                <a:t>2001</a:t>
              </a:r>
              <a:r>
                <a:rPr lang="en-US" sz="4400" dirty="0" smtClean="0"/>
                <a:t>]</a:t>
              </a:r>
              <a:endParaRPr lang="en-US" dirty="0"/>
            </a:p>
          </p:txBody>
        </p:sp>
        <p:sp>
          <p:nvSpPr>
            <p:cNvPr id="9" name="TextBox 8"/>
            <p:cNvSpPr txBox="1"/>
            <p:nvPr/>
          </p:nvSpPr>
          <p:spPr>
            <a:xfrm>
              <a:off x="892395" y="3727910"/>
              <a:ext cx="1011715" cy="769441"/>
            </a:xfrm>
            <a:prstGeom prst="rect">
              <a:avLst/>
            </a:prstGeom>
            <a:noFill/>
          </p:spPr>
          <p:txBody>
            <a:bodyPr wrap="none" rtlCol="0">
              <a:spAutoFit/>
            </a:bodyPr>
            <a:lstStyle/>
            <a:p>
              <a:r>
                <a:rPr lang="en-US" sz="4400" dirty="0" smtClean="0"/>
                <a:t>[</a:t>
              </a:r>
              <a:r>
                <a:rPr lang="en-US" dirty="0" smtClean="0"/>
                <a:t>2002</a:t>
              </a:r>
              <a:r>
                <a:rPr lang="en-US" sz="4400" dirty="0" smtClean="0"/>
                <a:t>]</a:t>
              </a:r>
              <a:endParaRPr lang="en-US" dirty="0"/>
            </a:p>
          </p:txBody>
        </p:sp>
        <p:sp>
          <p:nvSpPr>
            <p:cNvPr id="10" name="TextBox 9"/>
            <p:cNvSpPr txBox="1"/>
            <p:nvPr/>
          </p:nvSpPr>
          <p:spPr>
            <a:xfrm>
              <a:off x="1385008" y="4295958"/>
              <a:ext cx="1011715" cy="769441"/>
            </a:xfrm>
            <a:prstGeom prst="rect">
              <a:avLst/>
            </a:prstGeom>
            <a:noFill/>
          </p:spPr>
          <p:txBody>
            <a:bodyPr wrap="none" rtlCol="0">
              <a:spAutoFit/>
            </a:bodyPr>
            <a:lstStyle/>
            <a:p>
              <a:r>
                <a:rPr lang="en-US" sz="4400" dirty="0" smtClean="0"/>
                <a:t>[</a:t>
              </a:r>
              <a:r>
                <a:rPr lang="en-US" dirty="0" smtClean="0"/>
                <a:t>2003</a:t>
              </a:r>
              <a:r>
                <a:rPr lang="en-US" sz="4400" dirty="0" smtClean="0"/>
                <a:t>]</a:t>
              </a:r>
              <a:endParaRPr lang="en-US" dirty="0"/>
            </a:p>
          </p:txBody>
        </p:sp>
        <p:sp>
          <p:nvSpPr>
            <p:cNvPr id="11" name="TextBox 10"/>
            <p:cNvSpPr txBox="1"/>
            <p:nvPr/>
          </p:nvSpPr>
          <p:spPr>
            <a:xfrm>
              <a:off x="1866836" y="4865730"/>
              <a:ext cx="1011715" cy="769441"/>
            </a:xfrm>
            <a:prstGeom prst="rect">
              <a:avLst/>
            </a:prstGeom>
            <a:noFill/>
          </p:spPr>
          <p:txBody>
            <a:bodyPr wrap="none" rtlCol="0">
              <a:spAutoFit/>
            </a:bodyPr>
            <a:lstStyle/>
            <a:p>
              <a:r>
                <a:rPr lang="en-US" sz="4400" dirty="0" smtClean="0"/>
                <a:t>[</a:t>
              </a:r>
              <a:r>
                <a:rPr lang="en-US" dirty="0" smtClean="0"/>
                <a:t>2004</a:t>
              </a:r>
              <a:r>
                <a:rPr lang="en-US" sz="4400" dirty="0" smtClean="0"/>
                <a:t>]</a:t>
              </a:r>
              <a:endParaRPr lang="en-US" dirty="0"/>
            </a:p>
          </p:txBody>
        </p:sp>
        <p:sp>
          <p:nvSpPr>
            <p:cNvPr id="12" name="TextBox 11"/>
            <p:cNvSpPr txBox="1"/>
            <p:nvPr/>
          </p:nvSpPr>
          <p:spPr>
            <a:xfrm>
              <a:off x="2363575" y="5478325"/>
              <a:ext cx="1011715" cy="769441"/>
            </a:xfrm>
            <a:prstGeom prst="rect">
              <a:avLst/>
            </a:prstGeom>
            <a:noFill/>
          </p:spPr>
          <p:txBody>
            <a:bodyPr wrap="none" rtlCol="0">
              <a:spAutoFit/>
            </a:bodyPr>
            <a:lstStyle/>
            <a:p>
              <a:r>
                <a:rPr lang="en-US" sz="4400" dirty="0" smtClean="0"/>
                <a:t>[</a:t>
              </a:r>
              <a:r>
                <a:rPr lang="en-US" dirty="0" smtClean="0"/>
                <a:t>2005</a:t>
              </a:r>
              <a:r>
                <a:rPr lang="en-US" sz="4400" dirty="0" smtClean="0"/>
                <a:t>]</a:t>
              </a:r>
              <a:endParaRPr lang="en-US" dirty="0"/>
            </a:p>
          </p:txBody>
        </p:sp>
        <p:sp>
          <p:nvSpPr>
            <p:cNvPr id="25" name="TextBox 24"/>
            <p:cNvSpPr txBox="1"/>
            <p:nvPr/>
          </p:nvSpPr>
          <p:spPr>
            <a:xfrm rot="2756012">
              <a:off x="850465" y="5018114"/>
              <a:ext cx="834784" cy="461665"/>
            </a:xfrm>
            <a:prstGeom prst="rect">
              <a:avLst/>
            </a:prstGeom>
            <a:noFill/>
          </p:spPr>
          <p:txBody>
            <a:bodyPr wrap="none" rtlCol="0">
              <a:spAutoFit/>
            </a:bodyPr>
            <a:lstStyle/>
            <a:p>
              <a:r>
                <a:rPr lang="en-US" sz="2400" dirty="0" smtClean="0"/>
                <a:t>Data</a:t>
              </a:r>
              <a:endParaRPr lang="en-US" dirty="0"/>
            </a:p>
          </p:txBody>
        </p:sp>
      </p:grpSp>
      <p:sp>
        <p:nvSpPr>
          <p:cNvPr id="8" name="TextBox 7"/>
          <p:cNvSpPr txBox="1"/>
          <p:nvPr/>
        </p:nvSpPr>
        <p:spPr>
          <a:xfrm>
            <a:off x="3348924" y="6119336"/>
            <a:ext cx="2747076" cy="738664"/>
          </a:xfrm>
          <a:prstGeom prst="rect">
            <a:avLst/>
          </a:prstGeom>
          <a:noFill/>
        </p:spPr>
        <p:txBody>
          <a:bodyPr wrap="square" rtlCol="0">
            <a:spAutoFit/>
          </a:bodyPr>
          <a:lstStyle/>
          <a:p>
            <a:r>
              <a:rPr lang="en-US" sz="1400" dirty="0" err="1" smtClean="0"/>
              <a:t>Salguero</a:t>
            </a:r>
            <a:r>
              <a:rPr lang="en-US" sz="1400" dirty="0" smtClean="0"/>
              <a:t>-Gomez et al. (2015) </a:t>
            </a:r>
          </a:p>
          <a:p>
            <a:r>
              <a:rPr lang="en-US" sz="1400" i="1" dirty="0" smtClean="0"/>
              <a:t>J. Ecol.</a:t>
            </a:r>
            <a:r>
              <a:rPr lang="en-US" sz="1400" dirty="0" smtClean="0"/>
              <a:t> </a:t>
            </a:r>
            <a:r>
              <a:rPr lang="en-US" sz="1400" b="1" dirty="0" smtClean="0"/>
              <a:t>103</a:t>
            </a:r>
            <a:r>
              <a:rPr lang="en-US" sz="1400" dirty="0"/>
              <a:t>:</a:t>
            </a:r>
            <a:r>
              <a:rPr lang="en-US" sz="1400" dirty="0" smtClean="0"/>
              <a:t> </a:t>
            </a:r>
            <a:r>
              <a:rPr lang="en-US" sz="1400" dirty="0"/>
              <a:t>202 </a:t>
            </a:r>
            <a:endParaRPr lang="en-US" sz="1400" dirty="0" smtClean="0"/>
          </a:p>
          <a:p>
            <a:r>
              <a:rPr lang="en-US" sz="1400" dirty="0" err="1" smtClean="0"/>
              <a:t>www.compadre</a:t>
            </a:r>
            <a:r>
              <a:rPr lang="en-US" sz="1400" dirty="0" err="1"/>
              <a:t>-db.org</a:t>
            </a:r>
            <a:endParaRPr lang="en-US" sz="1400" dirty="0"/>
          </a:p>
        </p:txBody>
      </p:sp>
      <p:grpSp>
        <p:nvGrpSpPr>
          <p:cNvPr id="46" name="Group 45"/>
          <p:cNvGrpSpPr/>
          <p:nvPr/>
        </p:nvGrpSpPr>
        <p:grpSpPr>
          <a:xfrm>
            <a:off x="6785071" y="1964614"/>
            <a:ext cx="826443" cy="4765921"/>
            <a:chOff x="7144958" y="1964614"/>
            <a:chExt cx="826443" cy="4765921"/>
          </a:xfrm>
        </p:grpSpPr>
        <p:sp>
          <p:nvSpPr>
            <p:cNvPr id="33" name="TextBox 32"/>
            <p:cNvSpPr txBox="1"/>
            <p:nvPr/>
          </p:nvSpPr>
          <p:spPr>
            <a:xfrm>
              <a:off x="7144958" y="1964614"/>
              <a:ext cx="505555" cy="369332"/>
            </a:xfrm>
            <a:prstGeom prst="rect">
              <a:avLst/>
            </a:prstGeom>
            <a:noFill/>
          </p:spPr>
          <p:txBody>
            <a:bodyPr wrap="none" rtlCol="0">
              <a:spAutoFit/>
            </a:bodyPr>
            <a:lstStyle/>
            <a:p>
              <a:r>
                <a:rPr lang="en-US" dirty="0" smtClean="0">
                  <a:solidFill>
                    <a:schemeClr val="tx2"/>
                  </a:solidFill>
                </a:rPr>
                <a:t>– 0</a:t>
              </a:r>
              <a:endParaRPr lang="en-US" dirty="0">
                <a:solidFill>
                  <a:schemeClr val="tx2"/>
                </a:solidFill>
              </a:endParaRPr>
            </a:p>
          </p:txBody>
        </p:sp>
        <p:sp>
          <p:nvSpPr>
            <p:cNvPr id="34" name="TextBox 33"/>
            <p:cNvSpPr txBox="1"/>
            <p:nvPr/>
          </p:nvSpPr>
          <p:spPr>
            <a:xfrm>
              <a:off x="7144958" y="2977399"/>
              <a:ext cx="826443" cy="369332"/>
            </a:xfrm>
            <a:prstGeom prst="rect">
              <a:avLst/>
            </a:prstGeom>
            <a:noFill/>
          </p:spPr>
          <p:txBody>
            <a:bodyPr wrap="none" rtlCol="0">
              <a:spAutoFit/>
            </a:bodyPr>
            <a:lstStyle/>
            <a:p>
              <a:r>
                <a:rPr lang="en-US" dirty="0" smtClean="0">
                  <a:solidFill>
                    <a:schemeClr val="tx2"/>
                  </a:solidFill>
                </a:rPr>
                <a:t>– 0.02</a:t>
              </a:r>
              <a:endParaRPr lang="en-US" dirty="0">
                <a:solidFill>
                  <a:schemeClr val="tx2"/>
                </a:solidFill>
              </a:endParaRPr>
            </a:p>
          </p:txBody>
        </p:sp>
        <p:sp>
          <p:nvSpPr>
            <p:cNvPr id="35" name="TextBox 34"/>
            <p:cNvSpPr txBox="1"/>
            <p:nvPr/>
          </p:nvSpPr>
          <p:spPr>
            <a:xfrm>
              <a:off x="7144958" y="2489636"/>
              <a:ext cx="826443" cy="369332"/>
            </a:xfrm>
            <a:prstGeom prst="rect">
              <a:avLst/>
            </a:prstGeom>
            <a:noFill/>
          </p:spPr>
          <p:txBody>
            <a:bodyPr wrap="none" rtlCol="0">
              <a:spAutoFit/>
            </a:bodyPr>
            <a:lstStyle/>
            <a:p>
              <a:r>
                <a:rPr lang="en-US" dirty="0" smtClean="0">
                  <a:solidFill>
                    <a:schemeClr val="tx2"/>
                  </a:solidFill>
                </a:rPr>
                <a:t>– 0.01</a:t>
              </a:r>
              <a:endParaRPr lang="en-US" dirty="0">
                <a:solidFill>
                  <a:schemeClr val="tx2"/>
                </a:solidFill>
              </a:endParaRPr>
            </a:p>
          </p:txBody>
        </p:sp>
        <p:sp>
          <p:nvSpPr>
            <p:cNvPr id="36" name="TextBox 35"/>
            <p:cNvSpPr txBox="1"/>
            <p:nvPr/>
          </p:nvSpPr>
          <p:spPr>
            <a:xfrm>
              <a:off x="7144958" y="3953838"/>
              <a:ext cx="826443" cy="369332"/>
            </a:xfrm>
            <a:prstGeom prst="rect">
              <a:avLst/>
            </a:prstGeom>
            <a:noFill/>
          </p:spPr>
          <p:txBody>
            <a:bodyPr wrap="none" rtlCol="0">
              <a:spAutoFit/>
            </a:bodyPr>
            <a:lstStyle/>
            <a:p>
              <a:r>
                <a:rPr lang="en-US" dirty="0" smtClean="0">
                  <a:solidFill>
                    <a:schemeClr val="tx2"/>
                  </a:solidFill>
                </a:rPr>
                <a:t>– 0.04</a:t>
              </a:r>
              <a:endParaRPr lang="en-US" dirty="0">
                <a:solidFill>
                  <a:schemeClr val="tx2"/>
                </a:solidFill>
              </a:endParaRPr>
            </a:p>
          </p:txBody>
        </p:sp>
        <p:sp>
          <p:nvSpPr>
            <p:cNvPr id="37" name="TextBox 36"/>
            <p:cNvSpPr txBox="1"/>
            <p:nvPr/>
          </p:nvSpPr>
          <p:spPr>
            <a:xfrm>
              <a:off x="7144958" y="3451304"/>
              <a:ext cx="826443" cy="369332"/>
            </a:xfrm>
            <a:prstGeom prst="rect">
              <a:avLst/>
            </a:prstGeom>
            <a:noFill/>
          </p:spPr>
          <p:txBody>
            <a:bodyPr wrap="none" rtlCol="0">
              <a:spAutoFit/>
            </a:bodyPr>
            <a:lstStyle/>
            <a:p>
              <a:r>
                <a:rPr lang="en-US" dirty="0" smtClean="0">
                  <a:solidFill>
                    <a:schemeClr val="tx2"/>
                  </a:solidFill>
                </a:rPr>
                <a:t>– 0.03</a:t>
              </a:r>
              <a:endParaRPr lang="en-US" dirty="0">
                <a:solidFill>
                  <a:schemeClr val="tx2"/>
                </a:solidFill>
              </a:endParaRPr>
            </a:p>
          </p:txBody>
        </p:sp>
        <p:sp>
          <p:nvSpPr>
            <p:cNvPr id="38" name="TextBox 37"/>
            <p:cNvSpPr txBox="1"/>
            <p:nvPr/>
          </p:nvSpPr>
          <p:spPr>
            <a:xfrm>
              <a:off x="7144958" y="4905273"/>
              <a:ext cx="826443" cy="369332"/>
            </a:xfrm>
            <a:prstGeom prst="rect">
              <a:avLst/>
            </a:prstGeom>
            <a:noFill/>
          </p:spPr>
          <p:txBody>
            <a:bodyPr wrap="none" rtlCol="0">
              <a:spAutoFit/>
            </a:bodyPr>
            <a:lstStyle/>
            <a:p>
              <a:r>
                <a:rPr lang="en-US" dirty="0" smtClean="0">
                  <a:solidFill>
                    <a:schemeClr val="tx2"/>
                  </a:solidFill>
                </a:rPr>
                <a:t>– 0.06</a:t>
              </a:r>
              <a:endParaRPr lang="en-US" dirty="0">
                <a:solidFill>
                  <a:schemeClr val="tx2"/>
                </a:solidFill>
              </a:endParaRPr>
            </a:p>
          </p:txBody>
        </p:sp>
        <p:sp>
          <p:nvSpPr>
            <p:cNvPr id="39" name="TextBox 38"/>
            <p:cNvSpPr txBox="1"/>
            <p:nvPr/>
          </p:nvSpPr>
          <p:spPr>
            <a:xfrm>
              <a:off x="7144958" y="4414898"/>
              <a:ext cx="826443" cy="369332"/>
            </a:xfrm>
            <a:prstGeom prst="rect">
              <a:avLst/>
            </a:prstGeom>
            <a:noFill/>
          </p:spPr>
          <p:txBody>
            <a:bodyPr wrap="none" rtlCol="0">
              <a:spAutoFit/>
            </a:bodyPr>
            <a:lstStyle/>
            <a:p>
              <a:r>
                <a:rPr lang="en-US" dirty="0" smtClean="0">
                  <a:solidFill>
                    <a:schemeClr val="tx2"/>
                  </a:solidFill>
                </a:rPr>
                <a:t>– 0.05</a:t>
              </a:r>
              <a:endParaRPr lang="en-US" dirty="0">
                <a:solidFill>
                  <a:schemeClr val="tx2"/>
                </a:solidFill>
              </a:endParaRPr>
            </a:p>
          </p:txBody>
        </p:sp>
        <p:sp>
          <p:nvSpPr>
            <p:cNvPr id="40" name="TextBox 39"/>
            <p:cNvSpPr txBox="1"/>
            <p:nvPr/>
          </p:nvSpPr>
          <p:spPr>
            <a:xfrm>
              <a:off x="7144958" y="5878434"/>
              <a:ext cx="826443" cy="369332"/>
            </a:xfrm>
            <a:prstGeom prst="rect">
              <a:avLst/>
            </a:prstGeom>
            <a:noFill/>
          </p:spPr>
          <p:txBody>
            <a:bodyPr wrap="none" rtlCol="0">
              <a:spAutoFit/>
            </a:bodyPr>
            <a:lstStyle/>
            <a:p>
              <a:r>
                <a:rPr lang="en-US" dirty="0" smtClean="0">
                  <a:solidFill>
                    <a:schemeClr val="tx2"/>
                  </a:solidFill>
                </a:rPr>
                <a:t>– 0.08</a:t>
              </a:r>
              <a:endParaRPr lang="en-US" dirty="0">
                <a:solidFill>
                  <a:schemeClr val="tx2"/>
                </a:solidFill>
              </a:endParaRPr>
            </a:p>
          </p:txBody>
        </p:sp>
        <p:sp>
          <p:nvSpPr>
            <p:cNvPr id="41" name="TextBox 40"/>
            <p:cNvSpPr txBox="1"/>
            <p:nvPr/>
          </p:nvSpPr>
          <p:spPr>
            <a:xfrm>
              <a:off x="7144958" y="5396518"/>
              <a:ext cx="826443" cy="369332"/>
            </a:xfrm>
            <a:prstGeom prst="rect">
              <a:avLst/>
            </a:prstGeom>
            <a:noFill/>
          </p:spPr>
          <p:txBody>
            <a:bodyPr wrap="none" rtlCol="0">
              <a:spAutoFit/>
            </a:bodyPr>
            <a:lstStyle/>
            <a:p>
              <a:r>
                <a:rPr lang="en-US" dirty="0" smtClean="0">
                  <a:solidFill>
                    <a:schemeClr val="tx2"/>
                  </a:solidFill>
                </a:rPr>
                <a:t>– 0.07</a:t>
              </a:r>
              <a:endParaRPr lang="en-US" dirty="0">
                <a:solidFill>
                  <a:schemeClr val="tx2"/>
                </a:solidFill>
              </a:endParaRPr>
            </a:p>
          </p:txBody>
        </p:sp>
        <p:sp>
          <p:nvSpPr>
            <p:cNvPr id="42" name="TextBox 41"/>
            <p:cNvSpPr txBox="1"/>
            <p:nvPr/>
          </p:nvSpPr>
          <p:spPr>
            <a:xfrm>
              <a:off x="7144958" y="6361203"/>
              <a:ext cx="826443" cy="369332"/>
            </a:xfrm>
            <a:prstGeom prst="rect">
              <a:avLst/>
            </a:prstGeom>
            <a:noFill/>
          </p:spPr>
          <p:txBody>
            <a:bodyPr wrap="none" rtlCol="0">
              <a:spAutoFit/>
            </a:bodyPr>
            <a:lstStyle/>
            <a:p>
              <a:r>
                <a:rPr lang="en-US" dirty="0" smtClean="0">
                  <a:solidFill>
                    <a:schemeClr val="tx2"/>
                  </a:solidFill>
                </a:rPr>
                <a:t>– 0.09</a:t>
              </a:r>
              <a:endParaRPr lang="en-US" dirty="0">
                <a:solidFill>
                  <a:schemeClr val="tx2"/>
                </a:solidFill>
              </a:endParaRPr>
            </a:p>
          </p:txBody>
        </p:sp>
      </p:grpSp>
    </p:spTree>
    <p:extLst>
      <p:ext uri="{BB962C8B-B14F-4D97-AF65-F5344CB8AC3E}">
        <p14:creationId xmlns:p14="http://schemas.microsoft.com/office/powerpoint/2010/main" val="29361249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dissolve">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We simulated by iterating the model using matrix multiplication</a:t>
            </a:r>
            <a:endParaRPr lang="en-US" dirty="0"/>
          </a:p>
        </p:txBody>
      </p:sp>
      <p:sp>
        <p:nvSpPr>
          <p:cNvPr id="3" name="TextBox 2"/>
          <p:cNvSpPr txBox="1"/>
          <p:nvPr/>
        </p:nvSpPr>
        <p:spPr>
          <a:xfrm>
            <a:off x="861997" y="1882646"/>
            <a:ext cx="764778" cy="707886"/>
          </a:xfrm>
          <a:prstGeom prst="rect">
            <a:avLst/>
          </a:prstGeom>
          <a:noFill/>
        </p:spPr>
        <p:txBody>
          <a:bodyPr wrap="none" rtlCol="0">
            <a:spAutoFit/>
          </a:bodyPr>
          <a:lstStyle/>
          <a:p>
            <a:r>
              <a:rPr lang="en-US" sz="4000" dirty="0"/>
              <a:t>[</a:t>
            </a:r>
            <a:r>
              <a:rPr lang="en-US" dirty="0"/>
              <a:t>N0</a:t>
            </a:r>
            <a:r>
              <a:rPr lang="en-US" sz="4000" dirty="0" smtClean="0"/>
              <a:t>]</a:t>
            </a:r>
            <a:endParaRPr lang="en-US" dirty="0"/>
          </a:p>
        </p:txBody>
      </p:sp>
      <p:sp>
        <p:nvSpPr>
          <p:cNvPr id="4" name="Rectangle 3"/>
          <p:cNvSpPr/>
          <p:nvPr/>
        </p:nvSpPr>
        <p:spPr>
          <a:xfrm>
            <a:off x="612757" y="3284185"/>
            <a:ext cx="2816296" cy="769441"/>
          </a:xfrm>
          <a:prstGeom prst="rect">
            <a:avLst/>
          </a:prstGeom>
        </p:spPr>
        <p:txBody>
          <a:bodyPr wrap="none">
            <a:spAutoFit/>
          </a:bodyPr>
          <a:lstStyle/>
          <a:p>
            <a:r>
              <a:rPr lang="en-US" sz="4400" dirty="0" smtClean="0"/>
              <a:t>[</a:t>
            </a:r>
            <a:r>
              <a:rPr lang="en-US" sz="2000" dirty="0" smtClean="0"/>
              <a:t>N1</a:t>
            </a:r>
            <a:r>
              <a:rPr lang="en-US" sz="4400" dirty="0" smtClean="0"/>
              <a:t>]</a:t>
            </a:r>
            <a:r>
              <a:rPr lang="en-US" sz="3200" dirty="0" smtClean="0"/>
              <a:t>=</a:t>
            </a:r>
            <a:r>
              <a:rPr lang="en-US" sz="4400" dirty="0" smtClean="0"/>
              <a:t>[</a:t>
            </a:r>
            <a:r>
              <a:rPr lang="en-US" dirty="0"/>
              <a:t>2005</a:t>
            </a:r>
            <a:r>
              <a:rPr lang="en-US" sz="4400" dirty="0" smtClean="0"/>
              <a:t>]</a:t>
            </a:r>
            <a:r>
              <a:rPr lang="en-US" sz="2800" dirty="0" smtClean="0"/>
              <a:t>x</a:t>
            </a:r>
            <a:r>
              <a:rPr lang="en-US" sz="4400" dirty="0" smtClean="0"/>
              <a:t>[</a:t>
            </a:r>
            <a:r>
              <a:rPr lang="en-US" sz="2000" dirty="0" smtClean="0"/>
              <a:t>N0</a:t>
            </a:r>
            <a:r>
              <a:rPr lang="en-US" sz="4400" dirty="0" smtClean="0"/>
              <a:t>]</a:t>
            </a:r>
            <a:endParaRPr lang="en-US" dirty="0"/>
          </a:p>
        </p:txBody>
      </p:sp>
      <p:sp>
        <p:nvSpPr>
          <p:cNvPr id="5" name="Rectangle 4"/>
          <p:cNvSpPr/>
          <p:nvPr/>
        </p:nvSpPr>
        <p:spPr>
          <a:xfrm>
            <a:off x="612757" y="4206026"/>
            <a:ext cx="2713704" cy="769441"/>
          </a:xfrm>
          <a:prstGeom prst="rect">
            <a:avLst/>
          </a:prstGeom>
        </p:spPr>
        <p:txBody>
          <a:bodyPr wrap="none">
            <a:spAutoFit/>
          </a:bodyPr>
          <a:lstStyle/>
          <a:p>
            <a:r>
              <a:rPr lang="en-US" sz="4400" dirty="0" smtClean="0"/>
              <a:t>[</a:t>
            </a:r>
            <a:r>
              <a:rPr lang="en-US" sz="2000" dirty="0" smtClean="0"/>
              <a:t>N2</a:t>
            </a:r>
            <a:r>
              <a:rPr lang="en-US" sz="4400" dirty="0" smtClean="0"/>
              <a:t>]</a:t>
            </a:r>
            <a:r>
              <a:rPr lang="en-US" sz="3200" dirty="0" smtClean="0"/>
              <a:t>=</a:t>
            </a:r>
            <a:r>
              <a:rPr lang="en-US" sz="4400" dirty="0" smtClean="0"/>
              <a:t>[</a:t>
            </a:r>
            <a:r>
              <a:rPr lang="en-US" dirty="0" smtClean="0"/>
              <a:t>2002</a:t>
            </a:r>
            <a:r>
              <a:rPr lang="en-US" sz="4400" dirty="0" smtClean="0"/>
              <a:t>]</a:t>
            </a:r>
            <a:r>
              <a:rPr lang="en-US" sz="2800" dirty="0" smtClean="0"/>
              <a:t>x</a:t>
            </a:r>
            <a:r>
              <a:rPr lang="en-US" sz="4400" dirty="0" smtClean="0"/>
              <a:t>[</a:t>
            </a:r>
            <a:r>
              <a:rPr lang="en-US" sz="2000" dirty="0" smtClean="0"/>
              <a:t>N1</a:t>
            </a:r>
            <a:r>
              <a:rPr lang="en-US" sz="4400" dirty="0" smtClean="0"/>
              <a:t>]</a:t>
            </a:r>
            <a:endParaRPr lang="en-US" dirty="0"/>
          </a:p>
        </p:txBody>
      </p:sp>
      <p:sp>
        <p:nvSpPr>
          <p:cNvPr id="6" name="TextBox 5"/>
          <p:cNvSpPr txBox="1"/>
          <p:nvPr/>
        </p:nvSpPr>
        <p:spPr>
          <a:xfrm>
            <a:off x="1626775" y="4349353"/>
            <a:ext cx="683826" cy="307777"/>
          </a:xfrm>
          <a:prstGeom prst="rect">
            <a:avLst/>
          </a:prstGeom>
          <a:noFill/>
        </p:spPr>
        <p:txBody>
          <a:bodyPr wrap="none" rtlCol="0">
            <a:spAutoFit/>
          </a:bodyPr>
          <a:lstStyle/>
          <a:p>
            <a:r>
              <a:rPr lang="en-US" sz="1400" dirty="0" smtClean="0">
                <a:solidFill>
                  <a:schemeClr val="tx2"/>
                </a:solidFill>
              </a:rPr>
              <a:t>– 0.01</a:t>
            </a:r>
            <a:endParaRPr lang="en-US" sz="1400" dirty="0">
              <a:solidFill>
                <a:schemeClr val="tx2"/>
              </a:solidFill>
            </a:endParaRPr>
          </a:p>
        </p:txBody>
      </p:sp>
      <p:sp>
        <p:nvSpPr>
          <p:cNvPr id="10" name="Bent Arrow 9"/>
          <p:cNvSpPr/>
          <p:nvPr/>
        </p:nvSpPr>
        <p:spPr>
          <a:xfrm rot="5400000">
            <a:off x="1832835" y="2133297"/>
            <a:ext cx="1336792" cy="1325640"/>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2" name="Straight Arrow Connector 11"/>
          <p:cNvCxnSpPr/>
          <p:nvPr/>
        </p:nvCxnSpPr>
        <p:spPr>
          <a:xfrm>
            <a:off x="1047257" y="4053626"/>
            <a:ext cx="1815988" cy="2957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Curved Connector 13"/>
          <p:cNvCxnSpPr>
            <a:stCxn id="5" idx="2"/>
          </p:cNvCxnSpPr>
          <p:nvPr/>
        </p:nvCxnSpPr>
        <p:spPr>
          <a:xfrm rot="5400000" flipH="1" flipV="1">
            <a:off x="2936615" y="2141029"/>
            <a:ext cx="1867432" cy="3801444"/>
          </a:xfrm>
          <a:prstGeom prst="curvedConnector4">
            <a:avLst>
              <a:gd name="adj1" fmla="val -27751"/>
              <a:gd name="adj2" fmla="val 67847"/>
            </a:avLst>
          </a:prstGeom>
          <a:ln w="76200" cmpd="sng">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971592" y="2877202"/>
            <a:ext cx="2579402" cy="461665"/>
          </a:xfrm>
          <a:prstGeom prst="rect">
            <a:avLst/>
          </a:prstGeom>
          <a:noFill/>
        </p:spPr>
        <p:txBody>
          <a:bodyPr wrap="none" rtlCol="0">
            <a:spAutoFit/>
          </a:bodyPr>
          <a:lstStyle/>
          <a:p>
            <a:r>
              <a:rPr lang="en-US" sz="2400" dirty="0" smtClean="0">
                <a:solidFill>
                  <a:schemeClr val="accent3"/>
                </a:solidFill>
              </a:rPr>
              <a:t>Record vital rates</a:t>
            </a:r>
            <a:endParaRPr lang="en-US" sz="2400" dirty="0">
              <a:solidFill>
                <a:schemeClr val="accent3"/>
              </a:solidFill>
            </a:endParaRPr>
          </a:p>
        </p:txBody>
      </p:sp>
      <p:cxnSp>
        <p:nvCxnSpPr>
          <p:cNvPr id="42" name="Curved Connector 41"/>
          <p:cNvCxnSpPr/>
          <p:nvPr/>
        </p:nvCxnSpPr>
        <p:spPr>
          <a:xfrm flipV="1">
            <a:off x="3164051" y="3817431"/>
            <a:ext cx="2475804" cy="2108998"/>
          </a:xfrm>
          <a:prstGeom prst="curvedConnector3">
            <a:avLst>
              <a:gd name="adj1" fmla="val 64850"/>
            </a:avLst>
          </a:prstGeom>
          <a:ln w="762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49" name="Freeform 48"/>
          <p:cNvSpPr/>
          <p:nvPr/>
        </p:nvSpPr>
        <p:spPr>
          <a:xfrm>
            <a:off x="911004" y="4933690"/>
            <a:ext cx="2253047" cy="992739"/>
          </a:xfrm>
          <a:custGeom>
            <a:avLst/>
            <a:gdLst>
              <a:gd name="connsiteX0" fmla="*/ 0 w 2253047"/>
              <a:gd name="connsiteY0" fmla="*/ 0 h 992739"/>
              <a:gd name="connsiteX1" fmla="*/ 813295 w 2253047"/>
              <a:gd name="connsiteY1" fmla="*/ 768653 h 992739"/>
              <a:gd name="connsiteX2" fmla="*/ 2150218 w 2253047"/>
              <a:gd name="connsiteY2" fmla="*/ 980311 h 992739"/>
              <a:gd name="connsiteX3" fmla="*/ 2161359 w 2253047"/>
              <a:gd name="connsiteY3" fmla="*/ 969171 h 992739"/>
            </a:gdLst>
            <a:ahLst/>
            <a:cxnLst>
              <a:cxn ang="0">
                <a:pos x="connsiteX0" y="connsiteY0"/>
              </a:cxn>
              <a:cxn ang="0">
                <a:pos x="connsiteX1" y="connsiteY1"/>
              </a:cxn>
              <a:cxn ang="0">
                <a:pos x="connsiteX2" y="connsiteY2"/>
              </a:cxn>
              <a:cxn ang="0">
                <a:pos x="connsiteX3" y="connsiteY3"/>
              </a:cxn>
            </a:cxnLst>
            <a:rect l="l" t="t" r="r" b="b"/>
            <a:pathLst>
              <a:path w="2253047" h="992739">
                <a:moveTo>
                  <a:pt x="0" y="0"/>
                </a:moveTo>
                <a:cubicBezTo>
                  <a:pt x="227462" y="302634"/>
                  <a:pt x="454925" y="605268"/>
                  <a:pt x="813295" y="768653"/>
                </a:cubicBezTo>
                <a:cubicBezTo>
                  <a:pt x="1171665" y="932038"/>
                  <a:pt x="1925541" y="946891"/>
                  <a:pt x="2150218" y="980311"/>
                </a:cubicBezTo>
                <a:cubicBezTo>
                  <a:pt x="2374895" y="1013731"/>
                  <a:pt x="2161359" y="969171"/>
                  <a:pt x="2161359" y="969171"/>
                </a:cubicBezTo>
              </a:path>
            </a:pathLst>
          </a:custGeom>
          <a:ln w="76200" cmpd="sng">
            <a:solidFill>
              <a:srgbClr val="D2533C"/>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 name="TextBox 49"/>
          <p:cNvSpPr txBox="1"/>
          <p:nvPr/>
        </p:nvSpPr>
        <p:spPr>
          <a:xfrm>
            <a:off x="5971592" y="3602647"/>
            <a:ext cx="2785588" cy="461665"/>
          </a:xfrm>
          <a:prstGeom prst="rect">
            <a:avLst/>
          </a:prstGeom>
          <a:noFill/>
        </p:spPr>
        <p:txBody>
          <a:bodyPr wrap="none" rtlCol="0">
            <a:spAutoFit/>
          </a:bodyPr>
          <a:lstStyle/>
          <a:p>
            <a:r>
              <a:rPr lang="en-US" sz="2400" dirty="0" smtClean="0">
                <a:solidFill>
                  <a:schemeClr val="tx2"/>
                </a:solidFill>
              </a:rPr>
              <a:t>Record abundance</a:t>
            </a:r>
            <a:endParaRPr lang="en-US" sz="2400" dirty="0">
              <a:solidFill>
                <a:schemeClr val="tx2"/>
              </a:solidFill>
            </a:endParaRPr>
          </a:p>
        </p:txBody>
      </p:sp>
      <p:sp>
        <p:nvSpPr>
          <p:cNvPr id="51" name="TextBox 50"/>
          <p:cNvSpPr txBox="1"/>
          <p:nvPr/>
        </p:nvSpPr>
        <p:spPr>
          <a:xfrm>
            <a:off x="5593886" y="4998645"/>
            <a:ext cx="3092914" cy="461665"/>
          </a:xfrm>
          <a:prstGeom prst="rect">
            <a:avLst/>
          </a:prstGeom>
          <a:noFill/>
        </p:spPr>
        <p:txBody>
          <a:bodyPr wrap="none" rtlCol="0">
            <a:spAutoFit/>
          </a:bodyPr>
          <a:lstStyle/>
          <a:p>
            <a:r>
              <a:rPr lang="en-US" sz="2400" dirty="0" smtClean="0">
                <a:solidFill>
                  <a:schemeClr val="accent1"/>
                </a:solidFill>
              </a:rPr>
              <a:t>Calculate growth rate</a:t>
            </a:r>
            <a:endParaRPr lang="en-US" sz="2400" dirty="0">
              <a:solidFill>
                <a:schemeClr val="accent1"/>
              </a:solidFill>
            </a:endParaRPr>
          </a:p>
        </p:txBody>
      </p:sp>
      <p:cxnSp>
        <p:nvCxnSpPr>
          <p:cNvPr id="53" name="Straight Arrow Connector 52"/>
          <p:cNvCxnSpPr/>
          <p:nvPr/>
        </p:nvCxnSpPr>
        <p:spPr>
          <a:xfrm>
            <a:off x="6996567" y="4053626"/>
            <a:ext cx="0" cy="1048451"/>
          </a:xfrm>
          <a:prstGeom prst="straightConnector1">
            <a:avLst/>
          </a:prstGeom>
          <a:ln w="76200" cmpd="sng">
            <a:solidFill>
              <a:schemeClr val="accent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36453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4389</TotalTime>
  <Words>1586</Words>
  <Application>Microsoft Macintosh PowerPoint</Application>
  <PresentationFormat>On-screen Show (4:3)</PresentationFormat>
  <Paragraphs>149</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Clarity</vt:lpstr>
      <vt:lpstr>Demographic monitoring to detect climate change impacts on threatened populations</vt:lpstr>
      <vt:lpstr>Is this species threatened by climate change?</vt:lpstr>
      <vt:lpstr>Should we monitor abundance or vital rates?</vt:lpstr>
      <vt:lpstr>Effect of a vital rate trend can be obscured by variability in another rate</vt:lpstr>
      <vt:lpstr>Effects of vital rate trends may be delayed by demographic structure</vt:lpstr>
      <vt:lpstr>How much more power does vital rate monitoring provide in real species?  How much early warning does vital rate monitoring provide?</vt:lpstr>
      <vt:lpstr>How much more power does vital rate monitoring provide in real species?  How much early warning does vital rate monitoring provide?</vt:lpstr>
      <vt:lpstr>We performed a simulation study using “realistic” populations</vt:lpstr>
      <vt:lpstr>We simulated by iterating the model using matrix multiplication</vt:lpstr>
      <vt:lpstr>We estimated trends in both vital rates and population growth rate</vt:lpstr>
      <vt:lpstr>We compare P-value distributions of vital rate &amp; abundance regressions</vt:lpstr>
      <vt:lpstr>Common result: low vital rate P-values, high abundance P-values</vt:lpstr>
      <vt:lpstr>Compare power of vital rate &amp; abundance monitoring</vt:lpstr>
      <vt:lpstr>Vital rate monitoring usually has higher power</vt:lpstr>
      <vt:lpstr>Vital rate monitoring usually has higher power, but we still need to consider…</vt:lpstr>
      <vt:lpstr>Thank you!</vt:lpstr>
    </vt:vector>
  </TitlesOfParts>
  <Company>Bren School, UCSB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Demographic monitoring to detect climate change impacts on threatened populations</dc:title>
  <dc:creator>Bruce Kendall</dc:creator>
  <cp:lastModifiedBy>Bruce Kendall</cp:lastModifiedBy>
  <cp:revision>77</cp:revision>
  <cp:lastPrinted>2015-07-28T15:16:19Z</cp:lastPrinted>
  <dcterms:created xsi:type="dcterms:W3CDTF">2015-07-24T13:13:59Z</dcterms:created>
  <dcterms:modified xsi:type="dcterms:W3CDTF">2015-08-02T12:50:54Z</dcterms:modified>
</cp:coreProperties>
</file>