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63" r:id="rId3"/>
    <p:sldId id="291" r:id="rId4"/>
    <p:sldId id="292" r:id="rId5"/>
    <p:sldId id="264" r:id="rId6"/>
    <p:sldId id="260" r:id="rId7"/>
    <p:sldId id="282" r:id="rId8"/>
    <p:sldId id="265" r:id="rId9"/>
    <p:sldId id="267" r:id="rId10"/>
    <p:sldId id="305" r:id="rId11"/>
    <p:sldId id="306" r:id="rId12"/>
    <p:sldId id="283" r:id="rId13"/>
    <p:sldId id="302" r:id="rId14"/>
    <p:sldId id="307" r:id="rId15"/>
    <p:sldId id="304" r:id="rId16"/>
    <p:sldId id="266" r:id="rId17"/>
    <p:sldId id="298" r:id="rId18"/>
    <p:sldId id="299" r:id="rId19"/>
    <p:sldId id="268" r:id="rId20"/>
    <p:sldId id="288" r:id="rId21"/>
    <p:sldId id="297" r:id="rId22"/>
    <p:sldId id="262" r:id="rId23"/>
    <p:sldId id="271" r:id="rId24"/>
    <p:sldId id="296" r:id="rId25"/>
    <p:sldId id="276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80982" autoAdjust="0"/>
  </p:normalViewPr>
  <p:slideViewPr>
    <p:cSldViewPr snapToGrid="0">
      <p:cViewPr varScale="1">
        <p:scale>
          <a:sx n="69" d="100"/>
          <a:sy n="69" d="100"/>
        </p:scale>
        <p:origin x="14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altLang="ko-KR" dirty="0"/>
              <a:t>Fixture </a:t>
            </a:r>
            <a:r>
              <a:rPr lang="ko-KR" altLang="en-US" dirty="0"/>
              <a:t>사용해서 </a:t>
            </a:r>
            <a:r>
              <a:rPr lang="en-US" altLang="ko-KR" dirty="0" err="1"/>
              <a:t>SetUp</a:t>
            </a:r>
            <a:r>
              <a:rPr lang="ko-KR" altLang="en-US" dirty="0"/>
              <a:t>시 초기 상황으로 만들어주도록 함</a:t>
            </a:r>
            <a:endParaRPr lang="en-US" altLang="ko-KR" dirty="0"/>
          </a:p>
          <a:p>
            <a:pPr marL="158750" indent="0">
              <a:buNone/>
            </a:pPr>
            <a:r>
              <a:rPr lang="en-US" altLang="ko-KR" dirty="0"/>
              <a:t>EXPECT_EQ</a:t>
            </a:r>
            <a:r>
              <a:rPr lang="ko-KR" altLang="en-US" dirty="0"/>
              <a:t>를 할 때 직접 </a:t>
            </a:r>
            <a:r>
              <a:rPr lang="en-US" altLang="ko-KR" dirty="0" err="1"/>
              <a:t>nand</a:t>
            </a:r>
            <a:r>
              <a:rPr lang="en-US" altLang="ko-KR" dirty="0"/>
              <a:t> </a:t>
            </a:r>
            <a:r>
              <a:rPr lang="ko-KR" altLang="en-US" dirty="0"/>
              <a:t>접근해서 확인하기 위해서 </a:t>
            </a:r>
            <a:r>
              <a:rPr lang="en-US" altLang="ko-KR" dirty="0" err="1"/>
              <a:t>nand</a:t>
            </a:r>
            <a:r>
              <a:rPr lang="en-US" altLang="ko-KR" dirty="0"/>
              <a:t> </a:t>
            </a:r>
            <a:r>
              <a:rPr lang="ko-KR" altLang="en-US" dirty="0"/>
              <a:t>직접 접근하는 함수 만들었고</a:t>
            </a:r>
            <a:r>
              <a:rPr lang="en-US" altLang="ko-KR" dirty="0"/>
              <a:t>, </a:t>
            </a:r>
            <a:r>
              <a:rPr lang="ko-KR" altLang="en-US" dirty="0"/>
              <a:t>비교해서 </a:t>
            </a:r>
            <a:r>
              <a:rPr lang="ko-KR" altLang="en-US" dirty="0" err="1"/>
              <a:t>같은지</a:t>
            </a:r>
            <a:r>
              <a:rPr lang="ko-KR" altLang="en-US" dirty="0"/>
              <a:t> 체크하는 함수도 </a:t>
            </a:r>
            <a:r>
              <a:rPr lang="en-US" altLang="ko-KR" dirty="0" err="1"/>
              <a:t>SSDHelper</a:t>
            </a:r>
            <a:r>
              <a:rPr lang="ko-KR" altLang="en-US" dirty="0"/>
              <a:t>라는 </a:t>
            </a:r>
            <a:r>
              <a:rPr lang="en-US" altLang="ko-KR" dirty="0"/>
              <a:t>class</a:t>
            </a:r>
            <a:r>
              <a:rPr lang="ko-KR" altLang="en-US" dirty="0"/>
              <a:t>를 따로 구성해서 구현</a:t>
            </a:r>
            <a:endParaRPr lang="en-US" altLang="ko-KR" dirty="0"/>
          </a:p>
          <a:p>
            <a:pPr marL="158750" indent="0">
              <a:buNone/>
            </a:pPr>
            <a:r>
              <a:rPr lang="en-US" altLang="ko-KR" dirty="0" err="1"/>
              <a:t>SSDHelper</a:t>
            </a:r>
            <a:r>
              <a:rPr lang="ko-KR" altLang="en-US" dirty="0"/>
              <a:t>는 </a:t>
            </a:r>
            <a:r>
              <a:rPr lang="en-US" altLang="ko-KR" dirty="0"/>
              <a:t>Unit Test</a:t>
            </a:r>
            <a:r>
              <a:rPr lang="ko-KR" altLang="en-US" dirty="0"/>
              <a:t>를 </a:t>
            </a:r>
            <a:r>
              <a:rPr lang="ko-KR" altLang="en-US" dirty="0" err="1"/>
              <a:t>도와주기</a:t>
            </a:r>
            <a:r>
              <a:rPr lang="ko-KR" altLang="en-US" dirty="0"/>
              <a:t> 위해 사용</a:t>
            </a:r>
            <a:endParaRPr lang="en-US" altLang="ko-KR" dirty="0"/>
          </a:p>
          <a:p>
            <a:pPr marL="158750" indent="0">
              <a:buNone/>
            </a:pPr>
            <a:r>
              <a:rPr lang="ko-KR" altLang="en-US" dirty="0"/>
              <a:t>예를 들어 </a:t>
            </a:r>
            <a:r>
              <a:rPr lang="en-US" altLang="ko-KR" dirty="0"/>
              <a:t>Nand </a:t>
            </a:r>
            <a:r>
              <a:rPr lang="ko-KR" altLang="en-US" dirty="0"/>
              <a:t>직접 접근</a:t>
            </a:r>
            <a:r>
              <a:rPr lang="en-US" altLang="ko-KR" dirty="0"/>
              <a:t>, Buffer </a:t>
            </a:r>
            <a:r>
              <a:rPr lang="ko-KR" altLang="en-US" dirty="0"/>
              <a:t>직접 접근</a:t>
            </a:r>
          </a:p>
        </p:txBody>
      </p:sp>
    </p:spTree>
    <p:extLst>
      <p:ext uri="{BB962C8B-B14F-4D97-AF65-F5344CB8AC3E}">
        <p14:creationId xmlns:p14="http://schemas.microsoft.com/office/powerpoint/2010/main" val="3380528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0447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2101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385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9560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0092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1100" dirty="0">
                <a:latin typeface="+mn-ea"/>
                <a:ea typeface="+mn-ea"/>
              </a:rPr>
              <a:t>구조체 포인터 배열로 하는 이유는 </a:t>
            </a:r>
            <a:r>
              <a:rPr lang="en-US" altLang="ko-KR" sz="1100" dirty="0">
                <a:latin typeface="+mn-ea"/>
                <a:ea typeface="+mn-ea"/>
              </a:rPr>
              <a:t>Write Command</a:t>
            </a:r>
            <a:r>
              <a:rPr lang="ko-KR" altLang="en-US" sz="1100" dirty="0">
                <a:latin typeface="+mn-ea"/>
                <a:ea typeface="+mn-ea"/>
              </a:rPr>
              <a:t>에 대해서 어떤 값으로 </a:t>
            </a:r>
            <a:r>
              <a:rPr lang="en-US" altLang="ko-KR" sz="1100" dirty="0">
                <a:latin typeface="+mn-ea"/>
                <a:ea typeface="+mn-ea"/>
              </a:rPr>
              <a:t>Write</a:t>
            </a:r>
            <a:r>
              <a:rPr lang="ko-KR" altLang="en-US" sz="1100" dirty="0">
                <a:latin typeface="+mn-ea"/>
                <a:ea typeface="+mn-ea"/>
              </a:rPr>
              <a:t>하는지 알아야 하기 때문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3919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55253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7260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83198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70567594-DEEF-8457-0BCB-29E9F48AB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>
            <a:extLst>
              <a:ext uri="{FF2B5EF4-FFF2-40B4-BE49-F238E27FC236}">
                <a16:creationId xmlns:a16="http://schemas.microsoft.com/office/drawing/2014/main" id="{03A36FB6-4F20-06F2-77A5-78CEDA4B32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>
            <a:extLst>
              <a:ext uri="{FF2B5EF4-FFF2-40B4-BE49-F238E27FC236}">
                <a16:creationId xmlns:a16="http://schemas.microsoft.com/office/drawing/2014/main" id="{6B289C87-DD43-BBD3-180D-EB203574BA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5746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3710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80054447-FC6F-7587-881E-F782C4B65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>
            <a:extLst>
              <a:ext uri="{FF2B5EF4-FFF2-40B4-BE49-F238E27FC236}">
                <a16:creationId xmlns:a16="http://schemas.microsoft.com/office/drawing/2014/main" id="{164D3882-D5A3-5682-DF73-62C69ACEDC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능력 있는 팀원들과 좋은 강사님 덕분에 </a:t>
            </a:r>
            <a:r>
              <a:rPr lang="en-US" altLang="ko-KR" dirty="0"/>
              <a:t>CRA </a:t>
            </a:r>
            <a:r>
              <a:rPr lang="ko-KR" altLang="en-US" dirty="0"/>
              <a:t>과정을 성공적으로 마무리하며</a:t>
            </a:r>
            <a:r>
              <a:rPr lang="en-US" altLang="ko-KR" dirty="0"/>
              <a:t>, Clean Code, TDD, </a:t>
            </a:r>
            <a:r>
              <a:rPr lang="ko-KR" altLang="en-US" dirty="0"/>
              <a:t>그리고 </a:t>
            </a:r>
            <a:r>
              <a:rPr lang="en-US" altLang="ko-KR" dirty="0"/>
              <a:t>Unit Test</a:t>
            </a:r>
            <a:r>
              <a:rPr lang="ko-KR" altLang="en-US" dirty="0"/>
              <a:t>의 중요성을 체감할 수 있었습니다</a:t>
            </a:r>
            <a:r>
              <a:rPr lang="en-US" altLang="ko-KR" dirty="0"/>
              <a:t>. </a:t>
            </a:r>
            <a:r>
              <a:rPr lang="ko-KR" altLang="en-US" dirty="0" err="1"/>
              <a:t>클린코드와</a:t>
            </a:r>
            <a:r>
              <a:rPr lang="ko-KR" altLang="en-US" dirty="0"/>
              <a:t> 코드리뷰의 어려움과 필요성을 깨닫고</a:t>
            </a:r>
            <a:r>
              <a:rPr lang="en-US" altLang="ko-KR" dirty="0"/>
              <a:t>, </a:t>
            </a:r>
            <a:r>
              <a:rPr lang="ko-KR" altLang="en-US" dirty="0"/>
              <a:t>현업에서 적용할 실질적 노하우를 얻어 더 나은 개발자로 성장하는 뜻깊은 경험이 되었습니다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57" name="Google Shape;57;p3:notes">
            <a:extLst>
              <a:ext uri="{FF2B5EF4-FFF2-40B4-BE49-F238E27FC236}">
                <a16:creationId xmlns:a16="http://schemas.microsoft.com/office/drawing/2014/main" id="{A865A8A1-2F9B-FC3F-513C-A7FC3C5E87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28932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7452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3472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3930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4258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6926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5190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1019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065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hju/SSD_Project_BOYSCOUT/issues/80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ehju/SSD_Project_BOYSCOUT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801549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 dirty="0"/>
              <a:t>SSD </a:t>
            </a:r>
            <a:r>
              <a:rPr lang="ko-KR" altLang="en-US" dirty="0"/>
              <a:t>프로젝트 발표 </a:t>
            </a:r>
            <a:r>
              <a:rPr lang="en-US" altLang="ko-KR" dirty="0"/>
              <a:t>– B</a:t>
            </a:r>
            <a:r>
              <a:rPr lang="ko-KR" altLang="en-US" dirty="0"/>
              <a:t>팀 </a:t>
            </a:r>
            <a:r>
              <a:rPr lang="en-US" altLang="ko-KR" dirty="0"/>
              <a:t>(</a:t>
            </a:r>
            <a:r>
              <a:rPr lang="en-US" altLang="ko-KR" dirty="0" err="1"/>
              <a:t>BoyScout</a:t>
            </a:r>
            <a:r>
              <a:rPr lang="en-US" altLang="ko-KR" dirty="0"/>
              <a:t>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altLang="ko-KR" sz="2000" i="1" dirty="0">
              <a:solidFill>
                <a:schemeClr val="bg1">
                  <a:lumMod val="65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sz="2000" i="1" dirty="0">
                <a:solidFill>
                  <a:schemeClr val="bg1">
                    <a:lumMod val="65000"/>
                  </a:schemeClr>
                </a:solidFill>
              </a:rPr>
              <a:t>“코드를 처음</a:t>
            </a:r>
            <a:r>
              <a:rPr lang="en-US" altLang="ko-KR" sz="2000" i="1" dirty="0">
                <a:solidFill>
                  <a:schemeClr val="bg1">
                    <a:lumMod val="65000"/>
                  </a:schemeClr>
                </a:solidFill>
              </a:rPr>
              <a:t>(pull)</a:t>
            </a:r>
            <a:r>
              <a:rPr lang="ko-KR" altLang="en-US" sz="2000" i="1" dirty="0">
                <a:solidFill>
                  <a:schemeClr val="bg1">
                    <a:lumMod val="65000"/>
                  </a:schemeClr>
                </a:solidFill>
              </a:rPr>
              <a:t>보다 더 깨끗하게 만들어</a:t>
            </a:r>
            <a:r>
              <a:rPr lang="en-US" altLang="ko-KR" sz="2000" i="1" dirty="0">
                <a:solidFill>
                  <a:schemeClr val="bg1">
                    <a:lumMod val="65000"/>
                  </a:schemeClr>
                </a:solidFill>
              </a:rPr>
              <a:t>(push)</a:t>
            </a:r>
            <a:r>
              <a:rPr lang="ko-KR" altLang="en-US" sz="2000" i="1" dirty="0">
                <a:solidFill>
                  <a:schemeClr val="bg1">
                    <a:lumMod val="65000"/>
                  </a:schemeClr>
                </a:solidFill>
              </a:rPr>
              <a:t> 놓고 떠나라</a:t>
            </a:r>
            <a:r>
              <a:rPr lang="en-US" altLang="ko-KR" sz="2000" i="1" dirty="0">
                <a:solidFill>
                  <a:schemeClr val="bg1">
                    <a:lumMod val="65000"/>
                  </a:schemeClr>
                </a:solidFill>
              </a:rPr>
              <a:t>.”</a:t>
            </a:r>
            <a:r>
              <a:rPr lang="ko-KR" altLang="en-US" sz="2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sz="2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CRA </a:t>
            </a:r>
            <a:r>
              <a:rPr lang="ko-KR" altLang="en-US" dirty="0"/>
              <a:t>양성과정 </a:t>
            </a:r>
            <a:r>
              <a:rPr lang="en-US" dirty="0"/>
              <a:t>9</a:t>
            </a:r>
            <a:r>
              <a:rPr lang="ko-KR" altLang="en-US" dirty="0"/>
              <a:t>차</a:t>
            </a:r>
            <a:r>
              <a:rPr lang="en-US" altLang="ko-KR" dirty="0"/>
              <a:t>(C++)</a:t>
            </a:r>
            <a:r>
              <a:rPr lang="ko-KR" altLang="en-US" dirty="0"/>
              <a:t> 차수 팀 프로젝트</a:t>
            </a:r>
            <a:endParaRPr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8"/>
            <a:ext cx="3987692" cy="793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lnSpcReduction="1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 sz="2000" dirty="0"/>
              <a:t>2025.08.04</a:t>
            </a: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endParaRPr lang="en-US" sz="1800" dirty="0"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 sz="1800" dirty="0"/>
              <a:t>DS</a:t>
            </a:r>
            <a:r>
              <a:rPr lang="ko-KR" altLang="en-US" sz="1800" dirty="0" err="1"/>
              <a:t>동탄에듀</a:t>
            </a:r>
            <a:r>
              <a:rPr lang="en-US" altLang="ko-KR" sz="1800" dirty="0"/>
              <a:t>2 604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9D34A7-B809-46F3-99CD-3103C70D5347}"/>
              </a:ext>
            </a:extLst>
          </p:cNvPr>
          <p:cNvSpPr/>
          <p:nvPr/>
        </p:nvSpPr>
        <p:spPr>
          <a:xfrm>
            <a:off x="7835431" y="1723914"/>
            <a:ext cx="4152810" cy="495069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[Refactoring</a:t>
            </a:r>
            <a:r>
              <a:rPr lang="ko-KR" altLang="en-US" sz="2800" dirty="0">
                <a:solidFill>
                  <a:schemeClr val="tx1"/>
                </a:solidFill>
              </a:rPr>
              <a:t> 후</a:t>
            </a:r>
            <a:r>
              <a:rPr lang="en-US" altLang="ko-KR" sz="2800" dirty="0">
                <a:solidFill>
                  <a:schemeClr val="tx1"/>
                </a:solidFill>
              </a:rPr>
              <a:t>]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F2E7AB2-EB23-48F5-A3E3-94ABB2AC671E}"/>
              </a:ext>
            </a:extLst>
          </p:cNvPr>
          <p:cNvSpPr/>
          <p:nvPr/>
        </p:nvSpPr>
        <p:spPr>
          <a:xfrm>
            <a:off x="3195199" y="1727200"/>
            <a:ext cx="4640231" cy="495069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[Refactoring</a:t>
            </a:r>
            <a:r>
              <a:rPr lang="ko-KR" altLang="en-US" sz="2800" dirty="0">
                <a:solidFill>
                  <a:schemeClr val="tx1"/>
                </a:solidFill>
              </a:rPr>
              <a:t> 전</a:t>
            </a:r>
            <a:r>
              <a:rPr lang="en-US" altLang="ko-KR" sz="2800" dirty="0">
                <a:solidFill>
                  <a:schemeClr val="tx1"/>
                </a:solidFill>
              </a:rPr>
              <a:t>]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3C632D-D3FD-4C82-BD15-4F172BA4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TDD</a:t>
            </a:r>
            <a:r>
              <a:rPr lang="ko-KR" altLang="en-US" dirty="0"/>
              <a:t>를 통한 </a:t>
            </a:r>
            <a:r>
              <a:rPr lang="en-US" altLang="ko-KR" dirty="0"/>
              <a:t>Read </a:t>
            </a:r>
            <a:r>
              <a:rPr lang="ko-KR" altLang="en-US" dirty="0"/>
              <a:t>기능 개발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F01130A-EC70-4964-A2C6-51A91B32D576}"/>
              </a:ext>
            </a:extLst>
          </p:cNvPr>
          <p:cNvGrpSpPr>
            <a:grpSpLocks noChangeAspect="1"/>
          </p:cNvGrpSpPr>
          <p:nvPr/>
        </p:nvGrpSpPr>
        <p:grpSpPr>
          <a:xfrm>
            <a:off x="80159" y="1296035"/>
            <a:ext cx="3123896" cy="1187902"/>
            <a:chOff x="568568" y="1432047"/>
            <a:chExt cx="3289056" cy="125070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1B1602E-0808-4EBC-BC77-7FB459717886}"/>
                </a:ext>
              </a:extLst>
            </p:cNvPr>
            <p:cNvSpPr/>
            <p:nvPr/>
          </p:nvSpPr>
          <p:spPr>
            <a:xfrm>
              <a:off x="568568" y="1432047"/>
              <a:ext cx="3289056" cy="1250706"/>
            </a:xfrm>
            <a:prstGeom prst="rect">
              <a:avLst/>
            </a:prstGeom>
            <a:solidFill>
              <a:srgbClr val="F06562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3E2D515-D133-40BE-AEF2-B3AF8E3ED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2471" y="1571625"/>
              <a:ext cx="2381250" cy="971550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D0841FE-775E-4610-BEA4-83D18010C522}"/>
              </a:ext>
            </a:extLst>
          </p:cNvPr>
          <p:cNvGrpSpPr>
            <a:grpSpLocks noChangeAspect="1"/>
          </p:cNvGrpSpPr>
          <p:nvPr/>
        </p:nvGrpSpPr>
        <p:grpSpPr>
          <a:xfrm>
            <a:off x="80159" y="3242617"/>
            <a:ext cx="3123896" cy="1187902"/>
            <a:chOff x="834536" y="3064120"/>
            <a:chExt cx="3289056" cy="125070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A38691-EE7A-402C-976F-2FF12E6AED2D}"/>
                </a:ext>
              </a:extLst>
            </p:cNvPr>
            <p:cNvSpPr/>
            <p:nvPr/>
          </p:nvSpPr>
          <p:spPr>
            <a:xfrm>
              <a:off x="834536" y="3064120"/>
              <a:ext cx="3289056" cy="12507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761435C-F455-4BD0-A920-90B749004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3164" y="3194173"/>
              <a:ext cx="2971800" cy="990600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F5C2D84-1C0A-4F39-86AF-382B76498160}"/>
              </a:ext>
            </a:extLst>
          </p:cNvPr>
          <p:cNvGrpSpPr>
            <a:grpSpLocks noChangeAspect="1"/>
          </p:cNvGrpSpPr>
          <p:nvPr/>
        </p:nvGrpSpPr>
        <p:grpSpPr>
          <a:xfrm>
            <a:off x="80158" y="5253852"/>
            <a:ext cx="3123896" cy="1187902"/>
            <a:chOff x="834536" y="5062906"/>
            <a:chExt cx="3289056" cy="125070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642BCC9-543C-43C4-B79F-5F32CD6318F6}"/>
                </a:ext>
              </a:extLst>
            </p:cNvPr>
            <p:cNvSpPr/>
            <p:nvPr/>
          </p:nvSpPr>
          <p:spPr>
            <a:xfrm>
              <a:off x="834536" y="5062906"/>
              <a:ext cx="3289056" cy="125070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C9B8295-B1F5-4680-BA17-5D9673CA2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8426" y="5197721"/>
              <a:ext cx="2581275" cy="981075"/>
            </a:xfrm>
            <a:prstGeom prst="rect">
              <a:avLst/>
            </a:prstGeom>
          </p:spPr>
        </p:pic>
      </p:grp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72F40B22-C517-4B3E-B3B3-2611E4B802D2}"/>
              </a:ext>
            </a:extLst>
          </p:cNvPr>
          <p:cNvSpPr/>
          <p:nvPr/>
        </p:nvSpPr>
        <p:spPr>
          <a:xfrm>
            <a:off x="1439883" y="2552809"/>
            <a:ext cx="404446" cy="691113"/>
          </a:xfrm>
          <a:prstGeom prst="downArrow">
            <a:avLst/>
          </a:prstGeom>
          <a:solidFill>
            <a:srgbClr val="005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7C5F60EB-1F1E-4030-80CE-C3453D1D41FA}"/>
              </a:ext>
            </a:extLst>
          </p:cNvPr>
          <p:cNvSpPr/>
          <p:nvPr/>
        </p:nvSpPr>
        <p:spPr>
          <a:xfrm>
            <a:off x="1440286" y="4430519"/>
            <a:ext cx="404446" cy="691113"/>
          </a:xfrm>
          <a:prstGeom prst="downArrow">
            <a:avLst/>
          </a:prstGeom>
          <a:solidFill>
            <a:srgbClr val="005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31199D-1916-4808-98DA-74FDA2060715}"/>
              </a:ext>
            </a:extLst>
          </p:cNvPr>
          <p:cNvSpPr txBox="1"/>
          <p:nvPr/>
        </p:nvSpPr>
        <p:spPr>
          <a:xfrm>
            <a:off x="0" y="1177094"/>
            <a:ext cx="72808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RED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FACEFD-C1A5-404A-BEF0-33AD3D999AE3}"/>
              </a:ext>
            </a:extLst>
          </p:cNvPr>
          <p:cNvSpPr txBox="1"/>
          <p:nvPr/>
        </p:nvSpPr>
        <p:spPr>
          <a:xfrm>
            <a:off x="0" y="3100499"/>
            <a:ext cx="109837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GREEN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57CF27-ACDD-42FB-8239-C1225D44420F}"/>
              </a:ext>
            </a:extLst>
          </p:cNvPr>
          <p:cNvSpPr txBox="1"/>
          <p:nvPr/>
        </p:nvSpPr>
        <p:spPr>
          <a:xfrm>
            <a:off x="0" y="5096661"/>
            <a:ext cx="161294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C000"/>
                </a:solidFill>
              </a:rPr>
              <a:t>REFACTOR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C910CB3-DE05-4238-88AF-22E0B40EE3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0463"/>
          <a:stretch/>
        </p:blipFill>
        <p:spPr>
          <a:xfrm>
            <a:off x="3194796" y="2375986"/>
            <a:ext cx="4640634" cy="430519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F1A9D2B-A788-4752-88A7-564190FAFA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4021"/>
          <a:stretch/>
        </p:blipFill>
        <p:spPr>
          <a:xfrm>
            <a:off x="8033635" y="2375986"/>
            <a:ext cx="3796425" cy="129553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58CCA97-0516-45D1-87F1-28395C1F3091}"/>
              </a:ext>
            </a:extLst>
          </p:cNvPr>
          <p:cNvSpPr txBox="1"/>
          <p:nvPr/>
        </p:nvSpPr>
        <p:spPr>
          <a:xfrm>
            <a:off x="8444164" y="4065065"/>
            <a:ext cx="2809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“</a:t>
            </a:r>
            <a:r>
              <a:rPr lang="ko-KR" altLang="en-US" sz="1800" dirty="0"/>
              <a:t>외부 공개가 필요 없는 내용은 </a:t>
            </a:r>
            <a:r>
              <a:rPr lang="en-US" altLang="ko-KR" sz="1800" dirty="0"/>
              <a:t>private </a:t>
            </a:r>
            <a:r>
              <a:rPr lang="ko-KR" altLang="en-US" sz="1800" dirty="0"/>
              <a:t>메서드로 감추는 </a:t>
            </a:r>
            <a:endParaRPr lang="en-US" altLang="ko-KR" sz="1800" dirty="0"/>
          </a:p>
          <a:p>
            <a:r>
              <a:rPr lang="en-US" altLang="ko-KR" sz="1800" dirty="0"/>
              <a:t>method level</a:t>
            </a:r>
            <a:r>
              <a:rPr lang="ko-KR" altLang="en-US" sz="1800" dirty="0"/>
              <a:t> </a:t>
            </a:r>
            <a:r>
              <a:rPr lang="en-US" altLang="ko-KR" sz="1800" dirty="0"/>
              <a:t>refactoring</a:t>
            </a:r>
            <a:r>
              <a:rPr lang="ko-KR" altLang="en-US" sz="1800" dirty="0"/>
              <a:t> 진행</a:t>
            </a:r>
            <a:r>
              <a:rPr lang="en-US" altLang="ko-KR" sz="1800" dirty="0"/>
              <a:t>”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15285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9D34A7-B809-46F3-99CD-3103C70D5347}"/>
              </a:ext>
            </a:extLst>
          </p:cNvPr>
          <p:cNvSpPr/>
          <p:nvPr/>
        </p:nvSpPr>
        <p:spPr>
          <a:xfrm>
            <a:off x="7864401" y="1332791"/>
            <a:ext cx="4152810" cy="537904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[Refactoring</a:t>
            </a:r>
            <a:r>
              <a:rPr lang="ko-KR" altLang="en-US" sz="2800" dirty="0">
                <a:solidFill>
                  <a:schemeClr val="tx1"/>
                </a:solidFill>
              </a:rPr>
              <a:t> 후</a:t>
            </a:r>
            <a:r>
              <a:rPr lang="en-US" altLang="ko-KR" sz="2800" dirty="0">
                <a:solidFill>
                  <a:schemeClr val="tx1"/>
                </a:solidFill>
              </a:rPr>
              <a:t>]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F2E7AB2-EB23-48F5-A3E3-94ABB2AC671E}"/>
              </a:ext>
            </a:extLst>
          </p:cNvPr>
          <p:cNvSpPr/>
          <p:nvPr/>
        </p:nvSpPr>
        <p:spPr>
          <a:xfrm>
            <a:off x="3224169" y="1336077"/>
            <a:ext cx="4640231" cy="537904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[Refactoring</a:t>
            </a:r>
            <a:r>
              <a:rPr lang="ko-KR" altLang="en-US" sz="2800" dirty="0">
                <a:solidFill>
                  <a:schemeClr val="tx1"/>
                </a:solidFill>
              </a:rPr>
              <a:t> 전</a:t>
            </a:r>
            <a:r>
              <a:rPr lang="en-US" altLang="ko-KR" sz="2800" dirty="0">
                <a:solidFill>
                  <a:schemeClr val="tx1"/>
                </a:solidFill>
              </a:rPr>
              <a:t>]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3C632D-D3FD-4C82-BD15-4F172BA4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TDD</a:t>
            </a:r>
            <a:r>
              <a:rPr lang="ko-KR" altLang="en-US" dirty="0"/>
              <a:t>를 통한 </a:t>
            </a:r>
            <a:r>
              <a:rPr lang="en-US" altLang="ko-KR" dirty="0"/>
              <a:t>Write </a:t>
            </a:r>
            <a:r>
              <a:rPr lang="ko-KR" altLang="en-US" dirty="0"/>
              <a:t>기능 개발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B1602E-0808-4EBC-BC77-7FB459717886}"/>
              </a:ext>
            </a:extLst>
          </p:cNvPr>
          <p:cNvSpPr/>
          <p:nvPr/>
        </p:nvSpPr>
        <p:spPr>
          <a:xfrm>
            <a:off x="205343" y="1100732"/>
            <a:ext cx="2873520" cy="656796"/>
          </a:xfrm>
          <a:prstGeom prst="rect">
            <a:avLst/>
          </a:prstGeom>
          <a:solidFill>
            <a:srgbClr val="F0656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A38691-EE7A-402C-976F-2FF12E6AED2D}"/>
              </a:ext>
            </a:extLst>
          </p:cNvPr>
          <p:cNvSpPr/>
          <p:nvPr/>
        </p:nvSpPr>
        <p:spPr>
          <a:xfrm>
            <a:off x="205007" y="2030096"/>
            <a:ext cx="2873378" cy="7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42BCC9-543C-43C4-B79F-5F32CD6318F6}"/>
              </a:ext>
            </a:extLst>
          </p:cNvPr>
          <p:cNvSpPr/>
          <p:nvPr/>
        </p:nvSpPr>
        <p:spPr>
          <a:xfrm>
            <a:off x="205346" y="3059023"/>
            <a:ext cx="2873520" cy="752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72F40B22-C517-4B3E-B3B3-2611E4B802D2}"/>
              </a:ext>
            </a:extLst>
          </p:cNvPr>
          <p:cNvSpPr/>
          <p:nvPr/>
        </p:nvSpPr>
        <p:spPr>
          <a:xfrm>
            <a:off x="1414773" y="1787774"/>
            <a:ext cx="454666" cy="241145"/>
          </a:xfrm>
          <a:prstGeom prst="downArrow">
            <a:avLst/>
          </a:prstGeom>
          <a:solidFill>
            <a:srgbClr val="005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31199D-1916-4808-98DA-74FDA2060715}"/>
              </a:ext>
            </a:extLst>
          </p:cNvPr>
          <p:cNvSpPr txBox="1"/>
          <p:nvPr/>
        </p:nvSpPr>
        <p:spPr>
          <a:xfrm>
            <a:off x="0" y="832658"/>
            <a:ext cx="72808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RED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FACEFD-C1A5-404A-BEF0-33AD3D999AE3}"/>
              </a:ext>
            </a:extLst>
          </p:cNvPr>
          <p:cNvSpPr txBox="1"/>
          <p:nvPr/>
        </p:nvSpPr>
        <p:spPr>
          <a:xfrm>
            <a:off x="-2718" y="1781554"/>
            <a:ext cx="109837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GREEN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57CF27-ACDD-42FB-8239-C1225D44420F}"/>
              </a:ext>
            </a:extLst>
          </p:cNvPr>
          <p:cNvSpPr txBox="1"/>
          <p:nvPr/>
        </p:nvSpPr>
        <p:spPr>
          <a:xfrm>
            <a:off x="0" y="2804207"/>
            <a:ext cx="161294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C000"/>
                </a:solidFill>
              </a:rPr>
              <a:t>REFACTOR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9382387-5CC7-49B0-9934-D8A969F18D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778"/>
          <a:stretch/>
        </p:blipFill>
        <p:spPr>
          <a:xfrm>
            <a:off x="451328" y="1200939"/>
            <a:ext cx="2434722" cy="42752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C14D4B9-0055-4E26-A527-F0718B1B5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97" y="2220105"/>
            <a:ext cx="2570186" cy="38104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348FBE1-D9C5-453D-A758-277A89702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123" y="3219632"/>
            <a:ext cx="2629960" cy="47900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94AA7EB-3EFC-47FA-A307-BEAD1BC504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4264" y="1831732"/>
            <a:ext cx="3809931" cy="439174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C2BAD96-CFF5-442A-8688-D08D7A9145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3477" y="1828996"/>
            <a:ext cx="4115486" cy="161067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78A50D1D-4E50-47A1-92D3-5BF04A9E35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03477" y="3439670"/>
            <a:ext cx="3258005" cy="2267266"/>
          </a:xfrm>
          <a:prstGeom prst="rect">
            <a:avLst/>
          </a:prstGeom>
        </p:spPr>
      </p:pic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70741A18-EDFA-433A-B7A5-3A0A2F141399}"/>
              </a:ext>
            </a:extLst>
          </p:cNvPr>
          <p:cNvSpPr/>
          <p:nvPr/>
        </p:nvSpPr>
        <p:spPr>
          <a:xfrm>
            <a:off x="1414773" y="2838464"/>
            <a:ext cx="454666" cy="241145"/>
          </a:xfrm>
          <a:prstGeom prst="downArrow">
            <a:avLst/>
          </a:prstGeom>
          <a:solidFill>
            <a:srgbClr val="005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1B8FCFB-B6EA-493F-A9BE-05CEBCEB83C9}"/>
              </a:ext>
            </a:extLst>
          </p:cNvPr>
          <p:cNvSpPr/>
          <p:nvPr/>
        </p:nvSpPr>
        <p:spPr>
          <a:xfrm>
            <a:off x="205343" y="4017158"/>
            <a:ext cx="2873520" cy="660691"/>
          </a:xfrm>
          <a:prstGeom prst="rect">
            <a:avLst/>
          </a:prstGeom>
          <a:solidFill>
            <a:srgbClr val="F0656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197EC37-C911-4C0F-9DFE-6C2414746006}"/>
              </a:ext>
            </a:extLst>
          </p:cNvPr>
          <p:cNvSpPr/>
          <p:nvPr/>
        </p:nvSpPr>
        <p:spPr>
          <a:xfrm>
            <a:off x="205007" y="4947259"/>
            <a:ext cx="2873378" cy="7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106B68-8AFB-4C26-BF70-D843AA0ADD2E}"/>
              </a:ext>
            </a:extLst>
          </p:cNvPr>
          <p:cNvSpPr/>
          <p:nvPr/>
        </p:nvSpPr>
        <p:spPr>
          <a:xfrm>
            <a:off x="205346" y="6045725"/>
            <a:ext cx="2873520" cy="752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화살표: 아래쪽 57">
            <a:extLst>
              <a:ext uri="{FF2B5EF4-FFF2-40B4-BE49-F238E27FC236}">
                <a16:creationId xmlns:a16="http://schemas.microsoft.com/office/drawing/2014/main" id="{60E3DDDB-E260-4429-8849-21B5C011CC94}"/>
              </a:ext>
            </a:extLst>
          </p:cNvPr>
          <p:cNvSpPr/>
          <p:nvPr/>
        </p:nvSpPr>
        <p:spPr>
          <a:xfrm>
            <a:off x="1414773" y="4694391"/>
            <a:ext cx="454666" cy="241145"/>
          </a:xfrm>
          <a:prstGeom prst="downArrow">
            <a:avLst/>
          </a:prstGeom>
          <a:solidFill>
            <a:srgbClr val="005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65C3307-C90C-4370-B010-2EF892D9AFA0}"/>
              </a:ext>
            </a:extLst>
          </p:cNvPr>
          <p:cNvSpPr txBox="1"/>
          <p:nvPr/>
        </p:nvSpPr>
        <p:spPr>
          <a:xfrm>
            <a:off x="0" y="3749085"/>
            <a:ext cx="72808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RED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86C227-CE95-42A9-91C8-56332931D4E1}"/>
              </a:ext>
            </a:extLst>
          </p:cNvPr>
          <p:cNvSpPr txBox="1"/>
          <p:nvPr/>
        </p:nvSpPr>
        <p:spPr>
          <a:xfrm>
            <a:off x="-2718" y="4675929"/>
            <a:ext cx="109837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GREEN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970322E-8AD8-41C4-AA2E-50339343D81B}"/>
              </a:ext>
            </a:extLst>
          </p:cNvPr>
          <p:cNvSpPr txBox="1"/>
          <p:nvPr/>
        </p:nvSpPr>
        <p:spPr>
          <a:xfrm>
            <a:off x="0" y="5780583"/>
            <a:ext cx="161294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C000"/>
                </a:solidFill>
              </a:rPr>
              <a:t>REFACTOR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  <p:sp>
        <p:nvSpPr>
          <p:cNvPr id="65" name="화살표: 아래쪽 64">
            <a:extLst>
              <a:ext uri="{FF2B5EF4-FFF2-40B4-BE49-F238E27FC236}">
                <a16:creationId xmlns:a16="http://schemas.microsoft.com/office/drawing/2014/main" id="{70129566-FC74-44BA-8226-3563A1C2B6C1}"/>
              </a:ext>
            </a:extLst>
          </p:cNvPr>
          <p:cNvSpPr/>
          <p:nvPr/>
        </p:nvSpPr>
        <p:spPr>
          <a:xfrm>
            <a:off x="1414773" y="5725300"/>
            <a:ext cx="454666" cy="241145"/>
          </a:xfrm>
          <a:prstGeom prst="downArrow">
            <a:avLst/>
          </a:prstGeom>
          <a:solidFill>
            <a:srgbClr val="005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화살표: 아래쪽 65">
            <a:extLst>
              <a:ext uri="{FF2B5EF4-FFF2-40B4-BE49-F238E27FC236}">
                <a16:creationId xmlns:a16="http://schemas.microsoft.com/office/drawing/2014/main" id="{6DE86D20-9D3F-48D3-B33C-9859399171FB}"/>
              </a:ext>
            </a:extLst>
          </p:cNvPr>
          <p:cNvSpPr/>
          <p:nvPr/>
        </p:nvSpPr>
        <p:spPr>
          <a:xfrm>
            <a:off x="1414773" y="3813334"/>
            <a:ext cx="454666" cy="241145"/>
          </a:xfrm>
          <a:prstGeom prst="downArrow">
            <a:avLst/>
          </a:prstGeom>
          <a:solidFill>
            <a:srgbClr val="005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02CDE6B-25E7-434E-9FF9-DB218CA109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1438" y="6284557"/>
            <a:ext cx="2736552" cy="355957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633241-6BBE-4185-AACE-299299C7D1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7700" y="5205528"/>
            <a:ext cx="2730484" cy="230782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1B5551E5-CE3C-45C3-9889-A2C7A18985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7700" y="4210340"/>
            <a:ext cx="2730484" cy="23078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78DD353-F095-4BA8-8FF6-5D91BB48515F}"/>
              </a:ext>
            </a:extLst>
          </p:cNvPr>
          <p:cNvSpPr txBox="1"/>
          <p:nvPr/>
        </p:nvSpPr>
        <p:spPr>
          <a:xfrm>
            <a:off x="7964143" y="5780006"/>
            <a:ext cx="3953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Fixture</a:t>
            </a:r>
            <a:r>
              <a:rPr lang="ko-KR" altLang="en-US" sz="1800" dirty="0"/>
              <a:t>사용하여 </a:t>
            </a:r>
            <a:r>
              <a:rPr lang="en-US" altLang="ko-KR" sz="1800" dirty="0"/>
              <a:t>Setup</a:t>
            </a:r>
            <a:r>
              <a:rPr lang="ko-KR" altLang="en-US" sz="1800" dirty="0"/>
              <a:t>시 초기 상황 구성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/>
              <a:t>SSDHelper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 구성 </a:t>
            </a:r>
          </a:p>
        </p:txBody>
      </p:sp>
    </p:spTree>
    <p:extLst>
      <p:ext uri="{BB962C8B-B14F-4D97-AF65-F5344CB8AC3E}">
        <p14:creationId xmlns:p14="http://schemas.microsoft.com/office/powerpoint/2010/main" val="2938424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Best Practice – Refactoring#1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9F88BE-70BB-4D8F-987E-4A359B06C331}"/>
              </a:ext>
            </a:extLst>
          </p:cNvPr>
          <p:cNvSpPr/>
          <p:nvPr/>
        </p:nvSpPr>
        <p:spPr>
          <a:xfrm>
            <a:off x="301183" y="1336431"/>
            <a:ext cx="5671038" cy="5275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A4AA5A-0E9A-4FC0-B3E9-1A349798048E}"/>
              </a:ext>
            </a:extLst>
          </p:cNvPr>
          <p:cNvSpPr/>
          <p:nvPr/>
        </p:nvSpPr>
        <p:spPr>
          <a:xfrm>
            <a:off x="301183" y="1336432"/>
            <a:ext cx="5671038" cy="518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Refactoring </a:t>
            </a:r>
            <a:r>
              <a:rPr lang="ko-KR" altLang="en-US" sz="2800" b="1" dirty="0"/>
              <a:t>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2EED77-8838-45BA-868C-51D7567AEF1E}"/>
              </a:ext>
            </a:extLst>
          </p:cNvPr>
          <p:cNvSpPr/>
          <p:nvPr/>
        </p:nvSpPr>
        <p:spPr>
          <a:xfrm>
            <a:off x="301183" y="5002822"/>
            <a:ext cx="5671038" cy="160899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800" b="1" dirty="0">
                <a:solidFill>
                  <a:schemeClr val="tx1"/>
                </a:solidFill>
              </a:rPr>
              <a:t>DIP </a:t>
            </a:r>
            <a:r>
              <a:rPr lang="ko-KR" altLang="en-US" sz="1800" b="1" dirty="0">
                <a:solidFill>
                  <a:schemeClr val="tx1"/>
                </a:solidFill>
              </a:rPr>
              <a:t>원칙 위배</a:t>
            </a:r>
            <a:endParaRPr lang="en-US" altLang="ko-KR" sz="1800" b="1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SSD::run() </a:t>
            </a:r>
            <a:r>
              <a:rPr lang="ko-KR" altLang="en-US" sz="1600" dirty="0">
                <a:solidFill>
                  <a:schemeClr val="tx1"/>
                </a:solidFill>
              </a:rPr>
              <a:t>함수는 </a:t>
            </a:r>
            <a:r>
              <a:rPr lang="en-US" altLang="ko-KR" sz="1600" dirty="0">
                <a:solidFill>
                  <a:schemeClr val="tx1"/>
                </a:solidFill>
              </a:rPr>
              <a:t>concrete</a:t>
            </a:r>
            <a:r>
              <a:rPr lang="ko-KR" altLang="en-US" sz="1600" dirty="0">
                <a:solidFill>
                  <a:schemeClr val="tx1"/>
                </a:solidFill>
              </a:rPr>
              <a:t>한 </a:t>
            </a:r>
            <a:r>
              <a:rPr lang="en-US" altLang="ko-KR" sz="1600" dirty="0">
                <a:solidFill>
                  <a:schemeClr val="tx1"/>
                </a:solidFill>
              </a:rPr>
              <a:t>command class</a:t>
            </a:r>
            <a:r>
              <a:rPr lang="ko-KR" altLang="en-US" sz="1600" dirty="0">
                <a:solidFill>
                  <a:schemeClr val="tx1"/>
                </a:solidFill>
              </a:rPr>
              <a:t>인 </a:t>
            </a:r>
            <a:r>
              <a:rPr lang="en-US" altLang="ko-KR" sz="1600" dirty="0">
                <a:solidFill>
                  <a:schemeClr val="tx1"/>
                </a:solidFill>
              </a:rPr>
              <a:t>Write, Read, Invalid</a:t>
            </a:r>
            <a:r>
              <a:rPr lang="ko-KR" altLang="en-US" sz="1600" dirty="0">
                <a:solidFill>
                  <a:schemeClr val="tx1"/>
                </a:solidFill>
              </a:rPr>
              <a:t>에 직접 의존함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800" b="1" dirty="0">
                <a:solidFill>
                  <a:schemeClr val="tx1"/>
                </a:solidFill>
              </a:rPr>
              <a:t>OCP</a:t>
            </a:r>
            <a:r>
              <a:rPr lang="ko-KR" altLang="en-US" sz="1800" b="1" dirty="0">
                <a:solidFill>
                  <a:schemeClr val="tx1"/>
                </a:solidFill>
              </a:rPr>
              <a:t> 원칙 위배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command </a:t>
            </a:r>
            <a:r>
              <a:rPr lang="ko-KR" altLang="en-US" sz="1600" dirty="0">
                <a:solidFill>
                  <a:schemeClr val="tx1"/>
                </a:solidFill>
              </a:rPr>
              <a:t>추가 시 </a:t>
            </a:r>
            <a:r>
              <a:rPr lang="en-US" altLang="ko-KR" sz="1600" dirty="0">
                <a:solidFill>
                  <a:schemeClr val="tx1"/>
                </a:solidFill>
              </a:rPr>
              <a:t>run </a:t>
            </a:r>
            <a:r>
              <a:rPr lang="ko-KR" altLang="en-US" sz="1600" dirty="0">
                <a:solidFill>
                  <a:schemeClr val="tx1"/>
                </a:solidFill>
              </a:rPr>
              <a:t>함수를 수정해야하는 </a:t>
            </a:r>
            <a:r>
              <a:rPr lang="en-US" altLang="ko-KR" sz="1600" dirty="0">
                <a:solidFill>
                  <a:schemeClr val="tx1"/>
                </a:solidFill>
              </a:rPr>
              <a:t>OCP </a:t>
            </a:r>
            <a:r>
              <a:rPr lang="ko-KR" altLang="en-US" sz="1600" dirty="0">
                <a:solidFill>
                  <a:schemeClr val="tx1"/>
                </a:solidFill>
              </a:rPr>
              <a:t>원칙을 위배하는 문제가 있었음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AF0CC2-68E3-4432-B7DB-9D23BAC3DCD9}"/>
              </a:ext>
            </a:extLst>
          </p:cNvPr>
          <p:cNvSpPr/>
          <p:nvPr/>
        </p:nvSpPr>
        <p:spPr>
          <a:xfrm>
            <a:off x="6295295" y="1336431"/>
            <a:ext cx="5671038" cy="5275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589644-CBC7-4362-95BE-A9F9063EB089}"/>
              </a:ext>
            </a:extLst>
          </p:cNvPr>
          <p:cNvSpPr/>
          <p:nvPr/>
        </p:nvSpPr>
        <p:spPr>
          <a:xfrm>
            <a:off x="6295295" y="1336432"/>
            <a:ext cx="5671038" cy="518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Refactoring </a:t>
            </a:r>
            <a:r>
              <a:rPr lang="ko-KR" altLang="en-US" sz="2800" b="1" dirty="0"/>
              <a:t>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91534E-09DF-4231-9F98-8D99F924D6F4}"/>
              </a:ext>
            </a:extLst>
          </p:cNvPr>
          <p:cNvSpPr/>
          <p:nvPr/>
        </p:nvSpPr>
        <p:spPr>
          <a:xfrm>
            <a:off x="6295295" y="5002822"/>
            <a:ext cx="5671038" cy="160899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Command </a:t>
            </a:r>
            <a:r>
              <a:rPr lang="ko-KR" altLang="en-US" sz="2000" b="1" dirty="0">
                <a:solidFill>
                  <a:schemeClr val="tx1"/>
                </a:solidFill>
              </a:rPr>
              <a:t>패턴 도입을 통한</a:t>
            </a:r>
            <a:r>
              <a:rPr lang="en-US" altLang="ko-KR" sz="2000" b="1" dirty="0">
                <a:solidFill>
                  <a:schemeClr val="tx1"/>
                </a:solidFill>
              </a:rPr>
              <a:t> OCP </a:t>
            </a:r>
            <a:r>
              <a:rPr lang="ko-KR" altLang="en-US" sz="2000" b="1" dirty="0">
                <a:solidFill>
                  <a:schemeClr val="tx1"/>
                </a:solidFill>
              </a:rPr>
              <a:t>원칙 달성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“</a:t>
            </a:r>
            <a:r>
              <a:rPr lang="ko-KR" altLang="en-US" sz="1600" dirty="0">
                <a:solidFill>
                  <a:schemeClr val="tx1"/>
                </a:solidFill>
              </a:rPr>
              <a:t>확장에는 </a:t>
            </a:r>
            <a:r>
              <a:rPr lang="en-US" altLang="ko-KR" sz="1600" dirty="0">
                <a:solidFill>
                  <a:schemeClr val="tx1"/>
                </a:solidFill>
              </a:rPr>
              <a:t>Open”</a:t>
            </a:r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Command</a:t>
            </a:r>
            <a:r>
              <a:rPr lang="ko-KR" altLang="en-US" sz="1600" dirty="0">
                <a:solidFill>
                  <a:schemeClr val="tx1"/>
                </a:solidFill>
              </a:rPr>
              <a:t>가 추가될 경우 </a:t>
            </a:r>
            <a:r>
              <a:rPr lang="en-US" altLang="ko-KR" sz="1600" dirty="0">
                <a:solidFill>
                  <a:schemeClr val="tx1"/>
                </a:solidFill>
              </a:rPr>
              <a:t>command interface</a:t>
            </a:r>
            <a:r>
              <a:rPr lang="ko-KR" altLang="en-US" sz="1600" dirty="0">
                <a:solidFill>
                  <a:schemeClr val="tx1"/>
                </a:solidFill>
              </a:rPr>
              <a:t>를 구현한 </a:t>
            </a:r>
            <a:r>
              <a:rPr lang="en-US" altLang="ko-KR" sz="1600" dirty="0">
                <a:solidFill>
                  <a:schemeClr val="tx1"/>
                </a:solidFill>
              </a:rPr>
              <a:t>class </a:t>
            </a:r>
            <a:r>
              <a:rPr lang="ko-KR" altLang="en-US" sz="1600" dirty="0">
                <a:solidFill>
                  <a:schemeClr val="tx1"/>
                </a:solidFill>
              </a:rPr>
              <a:t>추가만 필요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“</a:t>
            </a:r>
            <a:r>
              <a:rPr lang="ko-KR" altLang="en-US" sz="1600" dirty="0">
                <a:solidFill>
                  <a:schemeClr val="tx1"/>
                </a:solidFill>
              </a:rPr>
              <a:t>수정에는 </a:t>
            </a:r>
            <a:r>
              <a:rPr lang="en-US" altLang="ko-KR" sz="1600" dirty="0">
                <a:solidFill>
                  <a:schemeClr val="tx1"/>
                </a:solidFill>
              </a:rPr>
              <a:t>Close”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Command </a:t>
            </a:r>
            <a:r>
              <a:rPr lang="ko-KR" altLang="en-US" sz="1600" dirty="0">
                <a:solidFill>
                  <a:schemeClr val="tx1"/>
                </a:solidFill>
              </a:rPr>
              <a:t>추가에도 </a:t>
            </a:r>
            <a:r>
              <a:rPr lang="en-US" altLang="ko-KR" sz="1600" dirty="0" err="1">
                <a:solidFill>
                  <a:schemeClr val="tx1"/>
                </a:solidFill>
              </a:rPr>
              <a:t>SSD:run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메서드는 수정 불필요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012BEFC-6768-4159-A0D2-DAFFD9F40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83" y="2097785"/>
            <a:ext cx="5671038" cy="266243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7CFCA5D-2080-475D-B220-DFD840A7C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295" y="2097786"/>
            <a:ext cx="5671038" cy="2568462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8D047A-282E-434A-93E2-DA7EC53E9334}"/>
              </a:ext>
            </a:extLst>
          </p:cNvPr>
          <p:cNvSpPr/>
          <p:nvPr/>
        </p:nvSpPr>
        <p:spPr>
          <a:xfrm>
            <a:off x="764931" y="2971800"/>
            <a:ext cx="808892" cy="158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B0E90F8-4EFD-4616-BA7D-9AFB35D3B4A9}"/>
              </a:ext>
            </a:extLst>
          </p:cNvPr>
          <p:cNvSpPr/>
          <p:nvPr/>
        </p:nvSpPr>
        <p:spPr>
          <a:xfrm>
            <a:off x="764931" y="3569677"/>
            <a:ext cx="808892" cy="158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CE6E91-5E27-4740-B065-821AB3CB74A1}"/>
              </a:ext>
            </a:extLst>
          </p:cNvPr>
          <p:cNvSpPr/>
          <p:nvPr/>
        </p:nvSpPr>
        <p:spPr>
          <a:xfrm>
            <a:off x="764931" y="4281854"/>
            <a:ext cx="808892" cy="158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6B16AAC-23D5-4266-879D-B28820D3894F}"/>
              </a:ext>
            </a:extLst>
          </p:cNvPr>
          <p:cNvSpPr/>
          <p:nvPr/>
        </p:nvSpPr>
        <p:spPr>
          <a:xfrm>
            <a:off x="6561992" y="4255477"/>
            <a:ext cx="5404341" cy="246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13AA3EC-CFF4-46CA-81D6-A948D023C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05" y="1959565"/>
            <a:ext cx="4044972" cy="2795945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Best Practice – Refactoring#2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86C04D-BEDA-4F74-B83E-EF14DFA74075}"/>
              </a:ext>
            </a:extLst>
          </p:cNvPr>
          <p:cNvSpPr txBox="1"/>
          <p:nvPr/>
        </p:nvSpPr>
        <p:spPr>
          <a:xfrm>
            <a:off x="539304" y="1116993"/>
            <a:ext cx="11652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gg mono"/>
              </a:rPr>
              <a:t>Command Parser </a:t>
            </a:r>
            <a:r>
              <a:rPr lang="ko-KR" altLang="en-US" sz="2400" dirty="0">
                <a:latin typeface="gg mono"/>
              </a:rPr>
              <a:t>의 기능이 비대</a:t>
            </a:r>
            <a:r>
              <a:rPr lang="en-US" altLang="ko-KR" sz="2400" dirty="0">
                <a:latin typeface="gg mono"/>
              </a:rPr>
              <a:t>(Command Parsing/ Invalid Check/ Command Run/Print)</a:t>
            </a:r>
          </a:p>
          <a:p>
            <a:r>
              <a:rPr lang="en-US" altLang="ko-KR" sz="2400" dirty="0">
                <a:latin typeface="gg mono"/>
                <a:sym typeface="Wingdings" panose="05000000000000000000" pitchFamily="2" charset="2"/>
              </a:rPr>
              <a:t></a:t>
            </a:r>
            <a:r>
              <a:rPr lang="ko-KR" altLang="en-US" sz="2400" dirty="0">
                <a:latin typeface="gg mono"/>
              </a:rPr>
              <a:t> </a:t>
            </a:r>
            <a:r>
              <a:rPr lang="en-US" altLang="ko-KR" sz="2400" dirty="0">
                <a:latin typeface="gg mono"/>
              </a:rPr>
              <a:t>SRP</a:t>
            </a:r>
            <a:r>
              <a:rPr lang="ko-KR" altLang="en-US" sz="2400" dirty="0">
                <a:latin typeface="gg mono"/>
              </a:rPr>
              <a:t>원칙에 어긋나서 기능별로 </a:t>
            </a:r>
            <a:r>
              <a:rPr lang="en-US" altLang="ko-KR" sz="2400" dirty="0">
                <a:latin typeface="gg mono"/>
              </a:rPr>
              <a:t>Class</a:t>
            </a:r>
            <a:r>
              <a:rPr lang="ko-KR" altLang="en-US" sz="2400" dirty="0">
                <a:latin typeface="gg mono"/>
              </a:rPr>
              <a:t>를 분리해 구조적 </a:t>
            </a:r>
            <a:r>
              <a:rPr lang="en-US" altLang="ko-KR" sz="2400" dirty="0">
                <a:latin typeface="gg mono"/>
              </a:rPr>
              <a:t>Refactoring </a:t>
            </a:r>
            <a:r>
              <a:rPr lang="ko-KR" altLang="en-US" sz="2400" dirty="0">
                <a:latin typeface="gg mono"/>
              </a:rPr>
              <a:t>수행</a:t>
            </a:r>
            <a:endParaRPr lang="en-US" altLang="ko-KR" sz="2400" dirty="0">
              <a:latin typeface="gg mono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97DA4D-F8A0-42D4-9D50-29C92B1B9D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986" b="22102"/>
          <a:stretch/>
        </p:blipFill>
        <p:spPr>
          <a:xfrm>
            <a:off x="7395956" y="3084323"/>
            <a:ext cx="3546069" cy="194151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10A2235-8DC2-4BD8-8716-8F18DA3DC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5955" y="1927159"/>
            <a:ext cx="3546069" cy="1121954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3376AD-EE5D-4FDF-80FF-888FFAED89D0}"/>
              </a:ext>
            </a:extLst>
          </p:cNvPr>
          <p:cNvSpPr/>
          <p:nvPr/>
        </p:nvSpPr>
        <p:spPr>
          <a:xfrm>
            <a:off x="413730" y="2695685"/>
            <a:ext cx="5829754" cy="718499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rgbClr val="0070C0"/>
                </a:solidFill>
              </a:rPr>
              <a:t>Command Parsing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54FD39-3BEC-4FD4-AFE8-B72A16ED6FFA}"/>
              </a:ext>
            </a:extLst>
          </p:cNvPr>
          <p:cNvSpPr/>
          <p:nvPr/>
        </p:nvSpPr>
        <p:spPr>
          <a:xfrm>
            <a:off x="413730" y="3452284"/>
            <a:ext cx="5829754" cy="118639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r"/>
            <a:endParaRPr lang="en-US" altLang="ko-KR" dirty="0">
              <a:solidFill>
                <a:srgbClr val="C00000"/>
              </a:solidFill>
            </a:endParaRPr>
          </a:p>
          <a:p>
            <a:pPr algn="r"/>
            <a:endParaRPr lang="en-US" altLang="ko-KR" dirty="0">
              <a:solidFill>
                <a:srgbClr val="C00000"/>
              </a:solidFill>
            </a:endParaRPr>
          </a:p>
          <a:p>
            <a:pPr algn="r"/>
            <a:r>
              <a:rPr lang="en-US" altLang="ko-KR" dirty="0">
                <a:solidFill>
                  <a:srgbClr val="C00000"/>
                </a:solidFill>
              </a:rPr>
              <a:t>Command Running</a:t>
            </a:r>
          </a:p>
          <a:p>
            <a:pPr algn="r"/>
            <a:endParaRPr lang="en-US" altLang="ko-KR" dirty="0">
              <a:solidFill>
                <a:srgbClr val="C00000"/>
              </a:solidFill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C5E1C2CA-7B5E-4070-9034-33722FF971A6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 flipV="1">
            <a:off x="6243484" y="2488136"/>
            <a:ext cx="1152471" cy="566799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A4B4E6F-2285-43F7-8ED2-A97D77AC702C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>
            <a:off x="6243484" y="4045480"/>
            <a:ext cx="1152472" cy="959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892CEC1-6168-4C5A-854E-914DF643EF78}"/>
              </a:ext>
            </a:extLst>
          </p:cNvPr>
          <p:cNvSpPr txBox="1"/>
          <p:nvPr/>
        </p:nvSpPr>
        <p:spPr>
          <a:xfrm>
            <a:off x="9377769" y="5070427"/>
            <a:ext cx="245291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ShellCommanItem.execute</a:t>
            </a:r>
            <a:r>
              <a:rPr lang="en-US" altLang="ko-KR" dirty="0"/>
              <a:t>()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4BE7842-2E47-46CE-B27F-C7076C9A64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306" y="4952835"/>
            <a:ext cx="4044972" cy="1905165"/>
          </a:xfrm>
          <a:prstGeom prst="rect">
            <a:avLst/>
          </a:prstGeom>
        </p:spPr>
      </p:pic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ABF819A-A982-4EF6-8F32-A6C8E30A7684}"/>
              </a:ext>
            </a:extLst>
          </p:cNvPr>
          <p:cNvCxnSpPr>
            <a:cxnSpLocks/>
            <a:stCxn id="18" idx="2"/>
            <a:endCxn id="13" idx="0"/>
          </p:cNvCxnSpPr>
          <p:nvPr/>
        </p:nvCxnSpPr>
        <p:spPr>
          <a:xfrm rot="5400000">
            <a:off x="2788120" y="4412348"/>
            <a:ext cx="314160" cy="7668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B1C91E1-9F3E-4827-96B3-BDE2092AEAAB}"/>
              </a:ext>
            </a:extLst>
          </p:cNvPr>
          <p:cNvSpPr/>
          <p:nvPr/>
        </p:nvSpPr>
        <p:spPr>
          <a:xfrm>
            <a:off x="413730" y="5397780"/>
            <a:ext cx="6183715" cy="1435202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b" anchorCtr="0"/>
          <a:lstStyle/>
          <a:p>
            <a:pPr algn="r"/>
            <a:r>
              <a:rPr lang="en-US" altLang="ko-KR" dirty="0"/>
              <a:t>Command </a:t>
            </a:r>
            <a:r>
              <a:rPr lang="ko-KR" altLang="en-US" dirty="0"/>
              <a:t>호출 부분</a:t>
            </a:r>
            <a:endParaRPr lang="en-US" altLang="ko-KR" dirty="0"/>
          </a:p>
          <a:p>
            <a:pPr algn="r"/>
            <a:r>
              <a:rPr lang="ko-KR" altLang="en-US" dirty="0"/>
              <a:t> 한 클래스에서 모두 담당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764428D-BEDE-4AE4-9E9D-D1B87E9A9821}"/>
              </a:ext>
            </a:extLst>
          </p:cNvPr>
          <p:cNvCxnSpPr>
            <a:stCxn id="29" idx="0"/>
            <a:endCxn id="27" idx="2"/>
          </p:cNvCxnSpPr>
          <p:nvPr/>
        </p:nvCxnSpPr>
        <p:spPr>
          <a:xfrm flipV="1">
            <a:off x="9258768" y="6286356"/>
            <a:ext cx="0" cy="18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227E313-CBC2-4BBA-A71F-C59E8CA3B801}"/>
              </a:ext>
            </a:extLst>
          </p:cNvPr>
          <p:cNvGrpSpPr/>
          <p:nvPr/>
        </p:nvGrpSpPr>
        <p:grpSpPr>
          <a:xfrm>
            <a:off x="7395955" y="5400358"/>
            <a:ext cx="3725625" cy="1435202"/>
            <a:chOff x="7849780" y="5413261"/>
            <a:chExt cx="3963629" cy="1435202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DE6D788B-C5BC-478F-A17E-61FE0A3DFB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19909"/>
            <a:stretch/>
          </p:blipFill>
          <p:spPr>
            <a:xfrm>
              <a:off x="8058561" y="5461784"/>
              <a:ext cx="3546068" cy="837475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38F4741-35B7-4ED1-8EEF-A5F0E3AFAB6B}"/>
                </a:ext>
              </a:extLst>
            </p:cNvPr>
            <p:cNvSpPr/>
            <p:nvPr/>
          </p:nvSpPr>
          <p:spPr>
            <a:xfrm>
              <a:off x="8058561" y="6485878"/>
              <a:ext cx="3546068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각 </a:t>
              </a:r>
              <a:r>
                <a:rPr lang="en-US" altLang="ko-KR" dirty="0"/>
                <a:t>command </a:t>
              </a:r>
              <a:r>
                <a:rPr lang="ko-KR" altLang="en-US" dirty="0"/>
                <a:t>구현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7B6263-6D6F-4671-A0C4-874BE550F7EA}"/>
                </a:ext>
              </a:extLst>
            </p:cNvPr>
            <p:cNvSpPr/>
            <p:nvPr/>
          </p:nvSpPr>
          <p:spPr>
            <a:xfrm>
              <a:off x="7849780" y="5413261"/>
              <a:ext cx="3963629" cy="1435202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b" anchorCtr="0"/>
            <a:lstStyle/>
            <a:p>
              <a:pPr algn="r"/>
              <a:endParaRPr lang="ko-KR" altLang="en-US" dirty="0"/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D6EC0D0-A5B4-4115-A1ED-D4E4C4E6D499}"/>
              </a:ext>
            </a:extLst>
          </p:cNvPr>
          <p:cNvCxnSpPr>
            <a:cxnSpLocks/>
            <a:stCxn id="26" idx="3"/>
            <a:endCxn id="41" idx="1"/>
          </p:cNvCxnSpPr>
          <p:nvPr/>
        </p:nvCxnSpPr>
        <p:spPr>
          <a:xfrm>
            <a:off x="6597445" y="6115381"/>
            <a:ext cx="798510" cy="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A67AE66-9626-4D2F-9756-A7F95C866D3F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9258768" y="4755510"/>
            <a:ext cx="0" cy="69337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804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Best Practice – Mocking(1/2)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7E8A9B3-4E95-4418-A9DE-86F37E30E538}"/>
              </a:ext>
            </a:extLst>
          </p:cNvPr>
          <p:cNvGrpSpPr/>
          <p:nvPr/>
        </p:nvGrpSpPr>
        <p:grpSpPr>
          <a:xfrm>
            <a:off x="6083878" y="1202654"/>
            <a:ext cx="5665987" cy="1810385"/>
            <a:chOff x="1493015" y="3719452"/>
            <a:chExt cx="6473592" cy="240048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1B756EB-381B-466A-8F45-4EB250CFB9EB}"/>
                </a:ext>
              </a:extLst>
            </p:cNvPr>
            <p:cNvSpPr/>
            <p:nvPr/>
          </p:nvSpPr>
          <p:spPr>
            <a:xfrm>
              <a:off x="1493015" y="3719452"/>
              <a:ext cx="2014194" cy="120663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ShellCommandItem</a:t>
              </a:r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A8D0F8D-0582-481F-A2E6-7D1B7B372306}"/>
                </a:ext>
              </a:extLst>
            </p:cNvPr>
            <p:cNvSpPr/>
            <p:nvPr/>
          </p:nvSpPr>
          <p:spPr>
            <a:xfrm>
              <a:off x="4937443" y="3830586"/>
              <a:ext cx="1864628" cy="9148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/>
                <a:t>iTS_SSD</a:t>
              </a:r>
              <a:endParaRPr lang="ko-KR" altLang="en-US" sz="16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240A94D-3D5B-4E7C-A6E6-B32CE67A8C10}"/>
                </a:ext>
              </a:extLst>
            </p:cNvPr>
            <p:cNvSpPr/>
            <p:nvPr/>
          </p:nvSpPr>
          <p:spPr>
            <a:xfrm>
              <a:off x="3772909" y="5205108"/>
              <a:ext cx="1864628" cy="91483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/>
                <a:t>SSDExecutor</a:t>
              </a:r>
              <a:endParaRPr lang="ko-KR" altLang="en-US" sz="16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64BEB2-8909-4051-B917-8247BBEB66C0}"/>
                </a:ext>
              </a:extLst>
            </p:cNvPr>
            <p:cNvSpPr/>
            <p:nvPr/>
          </p:nvSpPr>
          <p:spPr>
            <a:xfrm>
              <a:off x="6101979" y="5205107"/>
              <a:ext cx="1864628" cy="9148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Mock</a:t>
              </a:r>
              <a:endParaRPr lang="ko-KR" altLang="en-US" sz="1600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A664D60-732F-4A76-962B-44FE1F08DFB6}"/>
                </a:ext>
              </a:extLst>
            </p:cNvPr>
            <p:cNvCxnSpPr>
              <a:stCxn id="18" idx="0"/>
              <a:endCxn id="17" idx="2"/>
            </p:cNvCxnSpPr>
            <p:nvPr/>
          </p:nvCxnSpPr>
          <p:spPr>
            <a:xfrm flipV="1">
              <a:off x="4705223" y="4745419"/>
              <a:ext cx="1164534" cy="4596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4EF2C5E-29CE-4460-8AF9-36DE1A4E97E2}"/>
                </a:ext>
              </a:extLst>
            </p:cNvPr>
            <p:cNvCxnSpPr>
              <a:stCxn id="19" idx="0"/>
              <a:endCxn id="17" idx="2"/>
            </p:cNvCxnSpPr>
            <p:nvPr/>
          </p:nvCxnSpPr>
          <p:spPr>
            <a:xfrm flipH="1" flipV="1">
              <a:off x="5869757" y="4745419"/>
              <a:ext cx="1164536" cy="459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D704C004-2931-421F-8C10-526417257DE6}"/>
                </a:ext>
              </a:extLst>
            </p:cNvPr>
            <p:cNvSpPr/>
            <p:nvPr/>
          </p:nvSpPr>
          <p:spPr>
            <a:xfrm>
              <a:off x="3507211" y="4155776"/>
              <a:ext cx="1326516" cy="3339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3534BDA-6242-4AE0-98CD-AD71CF9ED6F8}"/>
              </a:ext>
            </a:extLst>
          </p:cNvPr>
          <p:cNvSpPr txBox="1"/>
          <p:nvPr/>
        </p:nvSpPr>
        <p:spPr>
          <a:xfrm>
            <a:off x="7222543" y="5973396"/>
            <a:ext cx="4265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ssd</a:t>
            </a:r>
            <a:r>
              <a:rPr lang="en-US" altLang="ko-KR" sz="1600" dirty="0"/>
              <a:t> </a:t>
            </a:r>
            <a:r>
              <a:rPr lang="ko-KR" altLang="en-US" sz="1600" dirty="0"/>
              <a:t>객체를 </a:t>
            </a:r>
            <a:r>
              <a:rPr lang="en-US" altLang="ko-KR" sz="1600" dirty="0"/>
              <a:t>Class </a:t>
            </a:r>
            <a:r>
              <a:rPr lang="ko-KR" altLang="en-US" sz="1600" dirty="0"/>
              <a:t>외부에서 주입</a:t>
            </a:r>
            <a:r>
              <a:rPr lang="en-US" altLang="ko-KR" sz="1600" dirty="0"/>
              <a:t>(DI)</a:t>
            </a:r>
            <a:endParaRPr lang="ko-KR" altLang="en-US" sz="1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C5C8FC0-CE3D-4563-BF5C-66C44A126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12" y="4720348"/>
            <a:ext cx="7157324" cy="165215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D0D6541-37EF-4D3E-91AA-B89B7D591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35" y="2778849"/>
            <a:ext cx="6120914" cy="1652159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A3D6E0C-04AA-4B94-B422-C3A76B328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5300" y="4043029"/>
            <a:ext cx="6114818" cy="2085013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F660EFF6-65D1-40E8-9796-BF5D0BA0AA2B}"/>
              </a:ext>
            </a:extLst>
          </p:cNvPr>
          <p:cNvSpPr/>
          <p:nvPr/>
        </p:nvSpPr>
        <p:spPr>
          <a:xfrm>
            <a:off x="7222543" y="4720348"/>
            <a:ext cx="3899037" cy="22305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r"/>
            <a:endParaRPr lang="en-US" altLang="ko-KR" dirty="0">
              <a:solidFill>
                <a:srgbClr val="C00000"/>
              </a:solidFill>
            </a:endParaRPr>
          </a:p>
          <a:p>
            <a:pPr algn="r"/>
            <a:endParaRPr lang="en-US" altLang="ko-KR" dirty="0">
              <a:solidFill>
                <a:srgbClr val="C00000"/>
              </a:solidFill>
            </a:endParaRPr>
          </a:p>
          <a:p>
            <a:pPr algn="r"/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6152F13-6C6D-4BC8-AF9C-81623EF50393}"/>
              </a:ext>
            </a:extLst>
          </p:cNvPr>
          <p:cNvSpPr/>
          <p:nvPr/>
        </p:nvSpPr>
        <p:spPr>
          <a:xfrm>
            <a:off x="7308956" y="5620725"/>
            <a:ext cx="1335423" cy="22305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r"/>
            <a:endParaRPr lang="en-US" altLang="ko-KR" dirty="0">
              <a:solidFill>
                <a:srgbClr val="C00000"/>
              </a:solidFill>
            </a:endParaRPr>
          </a:p>
          <a:p>
            <a:pPr algn="r"/>
            <a:endParaRPr lang="en-US" altLang="ko-KR" dirty="0">
              <a:solidFill>
                <a:srgbClr val="C00000"/>
              </a:solidFill>
            </a:endParaRPr>
          </a:p>
          <a:p>
            <a:pPr algn="r"/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FE0063-463F-4F8A-BD9B-07D8219C9CA9}"/>
              </a:ext>
            </a:extLst>
          </p:cNvPr>
          <p:cNvSpPr txBox="1"/>
          <p:nvPr/>
        </p:nvSpPr>
        <p:spPr>
          <a:xfrm>
            <a:off x="6090023" y="6396335"/>
            <a:ext cx="6099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b="0" i="1" dirty="0">
                <a:effectLst/>
                <a:latin typeface="gg mono"/>
              </a:rPr>
              <a:t>참고</a:t>
            </a:r>
            <a:r>
              <a:rPr lang="en-US" altLang="ko-KR" sz="1200" b="0" i="1" dirty="0">
                <a:effectLst/>
                <a:latin typeface="gg mono"/>
              </a:rPr>
              <a:t>) </a:t>
            </a:r>
            <a:r>
              <a:rPr lang="en-US" altLang="ko-KR" sz="1200" i="1" dirty="0" err="1">
                <a:latin typeface="gg mono"/>
              </a:rPr>
              <a:t>gMock</a:t>
            </a:r>
            <a:endParaRPr lang="en-US" altLang="ko-KR" sz="1200" b="0" i="1" dirty="0">
              <a:effectLst/>
              <a:latin typeface="gg mono"/>
            </a:endParaRPr>
          </a:p>
          <a:p>
            <a:pPr algn="r"/>
            <a:r>
              <a:rPr lang="ko-KR" altLang="en-US" sz="1200" b="0" i="1" dirty="0">
                <a:effectLst/>
                <a:latin typeface="gg mono"/>
              </a:rPr>
              <a:t>교재</a:t>
            </a:r>
            <a:r>
              <a:rPr lang="en-US" altLang="ko-KR" sz="1200" b="0" i="1" dirty="0">
                <a:effectLst/>
                <a:latin typeface="gg mono"/>
              </a:rPr>
              <a:t>-[TDD]_3_1_Matcher_TestDouble_</a:t>
            </a:r>
            <a:r>
              <a:rPr lang="ko-KR" altLang="en-US" sz="1200" b="0" i="1" dirty="0" err="1">
                <a:effectLst/>
                <a:latin typeface="gg mono"/>
              </a:rPr>
              <a:t>민코딩</a:t>
            </a:r>
            <a:r>
              <a:rPr lang="en-US" altLang="ko-KR" sz="1200" b="0" i="1" dirty="0">
                <a:effectLst/>
                <a:latin typeface="gg mono"/>
              </a:rPr>
              <a:t>_cpp_250414 / </a:t>
            </a:r>
            <a:r>
              <a:rPr lang="ko-KR" altLang="en-US" sz="1200" b="0" i="1" dirty="0">
                <a:effectLst/>
                <a:latin typeface="gg mono"/>
              </a:rPr>
              <a:t>페이지</a:t>
            </a:r>
            <a:r>
              <a:rPr lang="en-US" altLang="ko-KR" sz="1200" b="0" i="1" dirty="0">
                <a:effectLst/>
                <a:latin typeface="gg mono"/>
              </a:rPr>
              <a:t>29</a:t>
            </a:r>
            <a:endParaRPr lang="ko-KR" altLang="en-US" sz="1200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87DBE0-5A3F-43BB-808D-CF3D45BBC8BC}"/>
              </a:ext>
            </a:extLst>
          </p:cNvPr>
          <p:cNvSpPr txBox="1"/>
          <p:nvPr/>
        </p:nvSpPr>
        <p:spPr>
          <a:xfrm>
            <a:off x="580901" y="1226423"/>
            <a:ext cx="7038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+mj-ea"/>
                <a:ea typeface="+mj-ea"/>
              </a:rPr>
              <a:t>shell</a:t>
            </a:r>
            <a:r>
              <a:rPr lang="ko-KR" altLang="en-US" sz="1800" dirty="0">
                <a:latin typeface="+mj-ea"/>
                <a:ea typeface="+mj-ea"/>
              </a:rPr>
              <a:t>과 </a:t>
            </a:r>
            <a:r>
              <a:rPr lang="en-US" altLang="ko-KR" sz="1800" dirty="0" err="1">
                <a:latin typeface="+mj-ea"/>
                <a:ea typeface="+mj-ea"/>
              </a:rPr>
              <a:t>ssd</a:t>
            </a:r>
            <a:r>
              <a:rPr lang="ko-KR" altLang="en-US" sz="1800" dirty="0">
                <a:latin typeface="+mj-ea"/>
                <a:ea typeface="+mj-ea"/>
              </a:rPr>
              <a:t>를 동시에 개발</a:t>
            </a: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800" dirty="0">
                <a:latin typeface="+mj-ea"/>
                <a:ea typeface="+mj-ea"/>
                <a:sym typeface="Wingdings" panose="05000000000000000000" pitchFamily="2" charset="2"/>
              </a:rPr>
              <a:t>mock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ko-KR" altLang="en-US" sz="1800" dirty="0">
                <a:latin typeface="+mj-ea"/>
                <a:ea typeface="+mj-ea"/>
              </a:rPr>
              <a:t>을 도입하여 개발 의존성을 제거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sz="1800" dirty="0" err="1">
                <a:latin typeface="+mj-ea"/>
                <a:ea typeface="+mj-ea"/>
              </a:rPr>
              <a:t>ssd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ko-KR" altLang="en-US" sz="1800" dirty="0">
                <a:latin typeface="+mj-ea"/>
                <a:ea typeface="+mj-ea"/>
              </a:rPr>
              <a:t>동작 시간 오래 걸림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sz="1800" dirty="0">
                <a:latin typeface="+mj-ea"/>
                <a:ea typeface="+mj-ea"/>
                <a:sym typeface="Wingdings" panose="05000000000000000000" pitchFamily="2" charset="2"/>
              </a:rPr>
              <a:t> </a:t>
            </a:r>
            <a:r>
              <a:rPr lang="en-US" altLang="ko-KR" sz="1800" dirty="0">
                <a:latin typeface="+mj-ea"/>
                <a:ea typeface="+mj-ea"/>
              </a:rPr>
              <a:t>UT </a:t>
            </a:r>
            <a:r>
              <a:rPr lang="ko-KR" altLang="en-US" sz="1800" dirty="0">
                <a:latin typeface="+mj-ea"/>
                <a:ea typeface="+mj-ea"/>
              </a:rPr>
              <a:t>독립적으로 빠르게 실행 가능</a:t>
            </a:r>
          </a:p>
        </p:txBody>
      </p:sp>
    </p:spTree>
    <p:extLst>
      <p:ext uri="{BB962C8B-B14F-4D97-AF65-F5344CB8AC3E}">
        <p14:creationId xmlns:p14="http://schemas.microsoft.com/office/powerpoint/2010/main" val="3616997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C399371-62FB-476B-893B-EFBD1A978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5867776"/>
            <a:ext cx="6316003" cy="101812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1608644-7FF8-4567-A9AA-66717D863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363" y="2066186"/>
            <a:ext cx="6114818" cy="3359187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Best Practice – Mocking(2/2)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B2AF6-9225-43A5-A6C5-8026FD43FABB}"/>
              </a:ext>
            </a:extLst>
          </p:cNvPr>
          <p:cNvSpPr txBox="1"/>
          <p:nvPr/>
        </p:nvSpPr>
        <p:spPr>
          <a:xfrm>
            <a:off x="605980" y="1235190"/>
            <a:ext cx="5222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Stubbing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5</a:t>
            </a:r>
            <a:r>
              <a:rPr lang="ko-KR" altLang="en-US" sz="2400" dirty="0"/>
              <a:t>번째 </a:t>
            </a:r>
            <a:r>
              <a:rPr lang="en-US" altLang="ko-KR" sz="2400" dirty="0"/>
              <a:t>write </a:t>
            </a:r>
            <a:r>
              <a:rPr lang="ko-KR" altLang="en-US" sz="2400" dirty="0"/>
              <a:t>실패 동작 모사</a:t>
            </a:r>
            <a:endParaRPr lang="en-US" altLang="ko-KR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8EA3E4-9B76-470D-A834-7478C43D92E2}"/>
              </a:ext>
            </a:extLst>
          </p:cNvPr>
          <p:cNvSpPr txBox="1"/>
          <p:nvPr/>
        </p:nvSpPr>
        <p:spPr>
          <a:xfrm>
            <a:off x="6363094" y="1235189"/>
            <a:ext cx="5828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Behavior </a:t>
            </a:r>
            <a:r>
              <a:rPr lang="ko-KR" altLang="en-US" sz="2400" dirty="0"/>
              <a:t>검증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LBA 0 ~ 99 </a:t>
            </a:r>
            <a:r>
              <a:rPr lang="ko-KR" altLang="en-US" sz="2400" dirty="0"/>
              <a:t>순서대로 한번씩 수행 기대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D4E44D3-6B34-408D-B100-EA1D41B9A76A}"/>
              </a:ext>
            </a:extLst>
          </p:cNvPr>
          <p:cNvCxnSpPr>
            <a:cxnSpLocks/>
          </p:cNvCxnSpPr>
          <p:nvPr/>
        </p:nvCxnSpPr>
        <p:spPr>
          <a:xfrm>
            <a:off x="3035431" y="5070378"/>
            <a:ext cx="2128669" cy="925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4972A79-FA88-40FD-A1E2-82990BBBA696}"/>
              </a:ext>
            </a:extLst>
          </p:cNvPr>
          <p:cNvCxnSpPr>
            <a:cxnSpLocks/>
          </p:cNvCxnSpPr>
          <p:nvPr/>
        </p:nvCxnSpPr>
        <p:spPr>
          <a:xfrm flipH="1">
            <a:off x="8130765" y="5147035"/>
            <a:ext cx="711577" cy="787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DCAA732-3397-4CA6-BE54-0DF3BEE20912}"/>
              </a:ext>
            </a:extLst>
          </p:cNvPr>
          <p:cNvSpPr txBox="1"/>
          <p:nvPr/>
        </p:nvSpPr>
        <p:spPr>
          <a:xfrm>
            <a:off x="5164100" y="6089678"/>
            <a:ext cx="522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return</a:t>
            </a:r>
            <a:r>
              <a:rPr lang="ko-KR" altLang="en-US" sz="1800" dirty="0"/>
              <a:t> </a:t>
            </a:r>
            <a:r>
              <a:rPr lang="en-US" altLang="ko-KR" sz="1800" dirty="0"/>
              <a:t>value</a:t>
            </a:r>
            <a:r>
              <a:rPr lang="ko-KR" altLang="en-US" sz="1800" dirty="0"/>
              <a:t> </a:t>
            </a:r>
            <a:r>
              <a:rPr lang="en-US" altLang="ko-KR" sz="1800" dirty="0"/>
              <a:t>, print</a:t>
            </a:r>
            <a:r>
              <a:rPr lang="ko-KR" altLang="en-US" sz="1800" dirty="0"/>
              <a:t> </a:t>
            </a:r>
            <a:r>
              <a:rPr lang="en-US" altLang="ko-KR" sz="1800" dirty="0"/>
              <a:t>output</a:t>
            </a:r>
            <a:r>
              <a:rPr lang="ko-KR" altLang="en-US" sz="1800" dirty="0"/>
              <a:t> 검증</a:t>
            </a:r>
            <a:r>
              <a:rPr lang="en-US" altLang="ko-KR" sz="1800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AC9E30-DAEA-48DB-AF4D-B7926A9EAE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616" y="2124886"/>
            <a:ext cx="6120914" cy="3145809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54FD39-3BEC-4FD4-AFE8-B72A16ED6FFA}"/>
              </a:ext>
            </a:extLst>
          </p:cNvPr>
          <p:cNvSpPr/>
          <p:nvPr/>
        </p:nvSpPr>
        <p:spPr>
          <a:xfrm>
            <a:off x="904973" y="2806873"/>
            <a:ext cx="4354608" cy="165200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r"/>
            <a:endParaRPr lang="en-US" altLang="ko-KR" dirty="0">
              <a:solidFill>
                <a:srgbClr val="C00000"/>
              </a:solidFill>
            </a:endParaRPr>
          </a:p>
          <a:p>
            <a:pPr algn="r"/>
            <a:endParaRPr lang="en-US" altLang="ko-KR" dirty="0">
              <a:solidFill>
                <a:srgbClr val="C00000"/>
              </a:solidFill>
            </a:endParaRPr>
          </a:p>
          <a:p>
            <a:pPr algn="r"/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54FD39-3BEC-4FD4-AFE8-B72A16ED6FFA}"/>
              </a:ext>
            </a:extLst>
          </p:cNvPr>
          <p:cNvSpPr/>
          <p:nvPr/>
        </p:nvSpPr>
        <p:spPr>
          <a:xfrm>
            <a:off x="6910676" y="2762796"/>
            <a:ext cx="4463723" cy="171993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r"/>
            <a:endParaRPr lang="en-US" altLang="ko-KR" dirty="0">
              <a:solidFill>
                <a:srgbClr val="C00000"/>
              </a:solidFill>
            </a:endParaRPr>
          </a:p>
          <a:p>
            <a:pPr algn="r"/>
            <a:endParaRPr lang="en-US" altLang="ko-KR" dirty="0">
              <a:solidFill>
                <a:srgbClr val="C00000"/>
              </a:solidFill>
            </a:endParaRPr>
          </a:p>
          <a:p>
            <a:pPr algn="r"/>
            <a:endParaRPr lang="en-US" altLang="ko-K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550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Command Buffer </a:t>
            </a:r>
            <a:r>
              <a:rPr lang="ko-KR" altLang="en-US" dirty="0"/>
              <a:t>알고리즘</a:t>
            </a: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 sz="2000" dirty="0">
                <a:hlinkClick r:id="rId3"/>
              </a:rPr>
              <a:t>3</a:t>
            </a:r>
            <a:r>
              <a:rPr lang="ko-KR" altLang="en-US" sz="2000" dirty="0">
                <a:hlinkClick r:id="rId3"/>
              </a:rPr>
              <a:t>일차 기능 확장 요구사항 </a:t>
            </a:r>
            <a:r>
              <a:rPr lang="en-US" altLang="ko-KR" sz="2000" dirty="0">
                <a:hlinkClick r:id="rId3"/>
              </a:rPr>
              <a:t>(SSD - Command Buffer) · Issue #80 · </a:t>
            </a:r>
            <a:r>
              <a:rPr lang="en-US" altLang="ko-KR" sz="2000" dirty="0" err="1">
                <a:hlinkClick r:id="rId3"/>
              </a:rPr>
              <a:t>ehju</a:t>
            </a:r>
            <a:r>
              <a:rPr lang="en-US" altLang="ko-KR" sz="2000" dirty="0">
                <a:hlinkClick r:id="rId3"/>
              </a:rPr>
              <a:t>/</a:t>
            </a:r>
            <a:r>
              <a:rPr lang="en-US" altLang="ko-KR" sz="2000" dirty="0" err="1">
                <a:hlinkClick r:id="rId3"/>
              </a:rPr>
              <a:t>SSD_Project_BOYSCOUT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020222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Command Buffer </a:t>
            </a:r>
            <a:r>
              <a:rPr lang="ko-KR" altLang="en-US" dirty="0"/>
              <a:t>알고리즘</a:t>
            </a:r>
            <a:r>
              <a:rPr lang="en-US" altLang="ko-KR" dirty="0"/>
              <a:t>(</a:t>
            </a:r>
            <a:r>
              <a:rPr lang="ko-KR" altLang="en-US" dirty="0"/>
              <a:t>세부</a:t>
            </a:r>
            <a:r>
              <a:rPr lang="en-US" altLang="ko-KR" dirty="0"/>
              <a:t>)</a:t>
            </a:r>
            <a:endParaRPr dirty="0"/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DA0014E2-888E-4F88-90F7-84459DA3D31E}"/>
              </a:ext>
            </a:extLst>
          </p:cNvPr>
          <p:cNvGraphicFramePr>
            <a:graphicFrameLocks noGrp="1"/>
          </p:cNvGraphicFramePr>
          <p:nvPr/>
        </p:nvGraphicFramePr>
        <p:xfrm>
          <a:off x="517271" y="1357840"/>
          <a:ext cx="11157458" cy="5090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8266">
                  <a:extLst>
                    <a:ext uri="{9D8B030D-6E8A-4147-A177-3AD203B41FA5}">
                      <a16:colId xmlns:a16="http://schemas.microsoft.com/office/drawing/2014/main" val="4029263879"/>
                    </a:ext>
                  </a:extLst>
                </a:gridCol>
                <a:gridCol w="858266">
                  <a:extLst>
                    <a:ext uri="{9D8B030D-6E8A-4147-A177-3AD203B41FA5}">
                      <a16:colId xmlns:a16="http://schemas.microsoft.com/office/drawing/2014/main" val="2035192519"/>
                    </a:ext>
                  </a:extLst>
                </a:gridCol>
                <a:gridCol w="858266">
                  <a:extLst>
                    <a:ext uri="{9D8B030D-6E8A-4147-A177-3AD203B41FA5}">
                      <a16:colId xmlns:a16="http://schemas.microsoft.com/office/drawing/2014/main" val="2627161959"/>
                    </a:ext>
                  </a:extLst>
                </a:gridCol>
                <a:gridCol w="858266">
                  <a:extLst>
                    <a:ext uri="{9D8B030D-6E8A-4147-A177-3AD203B41FA5}">
                      <a16:colId xmlns:a16="http://schemas.microsoft.com/office/drawing/2014/main" val="2320625575"/>
                    </a:ext>
                  </a:extLst>
                </a:gridCol>
                <a:gridCol w="858266">
                  <a:extLst>
                    <a:ext uri="{9D8B030D-6E8A-4147-A177-3AD203B41FA5}">
                      <a16:colId xmlns:a16="http://schemas.microsoft.com/office/drawing/2014/main" val="1727340004"/>
                    </a:ext>
                  </a:extLst>
                </a:gridCol>
                <a:gridCol w="858266">
                  <a:extLst>
                    <a:ext uri="{9D8B030D-6E8A-4147-A177-3AD203B41FA5}">
                      <a16:colId xmlns:a16="http://schemas.microsoft.com/office/drawing/2014/main" val="3517676230"/>
                    </a:ext>
                  </a:extLst>
                </a:gridCol>
                <a:gridCol w="5149596">
                  <a:extLst>
                    <a:ext uri="{9D8B030D-6E8A-4147-A177-3AD203B41FA5}">
                      <a16:colId xmlns:a16="http://schemas.microsoft.com/office/drawing/2014/main" val="4287861465"/>
                    </a:ext>
                  </a:extLst>
                </a:gridCol>
                <a:gridCol w="858266">
                  <a:extLst>
                    <a:ext uri="{9D8B030D-6E8A-4147-A177-3AD203B41FA5}">
                      <a16:colId xmlns:a16="http://schemas.microsoft.com/office/drawing/2014/main" val="569036260"/>
                    </a:ext>
                  </a:extLst>
                </a:gridCol>
              </a:tblGrid>
              <a:tr h="50905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/>
                    </a:p>
                  </a:txBody>
                  <a:tcPr marL="125521" marR="125521" marT="62761" marB="6276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/>
                    </a:p>
                  </a:txBody>
                  <a:tcPr marL="125521" marR="125521" marT="62761" marB="6276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/>
                    </a:p>
                  </a:txBody>
                  <a:tcPr marL="125521" marR="125521" marT="62761" marB="6276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/>
                    </a:p>
                  </a:txBody>
                  <a:tcPr marL="125521" marR="125521" marT="62761" marB="6276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/>
                    </a:p>
                  </a:txBody>
                  <a:tcPr marL="125521" marR="125521" marT="62761" marB="6276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/>
                    </a:p>
                  </a:txBody>
                  <a:tcPr marL="125521" marR="125521" marT="62761" marB="6276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/>
                        <a:t>…</a:t>
                      </a:r>
                      <a:endParaRPr lang="ko-KR" altLang="en-US" sz="1900" dirty="0"/>
                    </a:p>
                  </a:txBody>
                  <a:tcPr marL="125521" marR="125521" marT="62761" marB="6276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/>
                    </a:p>
                  </a:txBody>
                  <a:tcPr marL="125521" marR="125521" marT="62761" marB="62761" anchor="ctr"/>
                </a:tc>
                <a:extLst>
                  <a:ext uri="{0D108BD9-81ED-4DB2-BD59-A6C34878D82A}">
                    <a16:rowId xmlns:a16="http://schemas.microsoft.com/office/drawing/2014/main" val="98704545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C36A6ED-9FB2-473D-9931-61154400E0EF}"/>
              </a:ext>
            </a:extLst>
          </p:cNvPr>
          <p:cNvSpPr txBox="1"/>
          <p:nvPr/>
        </p:nvSpPr>
        <p:spPr>
          <a:xfrm>
            <a:off x="714375" y="20955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0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4EB6AF-9463-412C-BDD2-47EA0659A5DB}"/>
              </a:ext>
            </a:extLst>
          </p:cNvPr>
          <p:cNvSpPr txBox="1"/>
          <p:nvPr/>
        </p:nvSpPr>
        <p:spPr>
          <a:xfrm>
            <a:off x="1552575" y="20955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E264CD-D67C-4278-9836-BA571A57A612}"/>
              </a:ext>
            </a:extLst>
          </p:cNvPr>
          <p:cNvSpPr txBox="1"/>
          <p:nvPr/>
        </p:nvSpPr>
        <p:spPr>
          <a:xfrm>
            <a:off x="2390775" y="20955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191758-BFE1-47EC-8092-A6A0F2088099}"/>
              </a:ext>
            </a:extLst>
          </p:cNvPr>
          <p:cNvSpPr txBox="1"/>
          <p:nvPr/>
        </p:nvSpPr>
        <p:spPr>
          <a:xfrm>
            <a:off x="3228975" y="20955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F556E1-A202-4587-A892-6D91BA39ACC7}"/>
              </a:ext>
            </a:extLst>
          </p:cNvPr>
          <p:cNvSpPr txBox="1"/>
          <p:nvPr/>
        </p:nvSpPr>
        <p:spPr>
          <a:xfrm>
            <a:off x="4105275" y="20955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4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32B3F0-53DA-4A58-83F9-12771377B41B}"/>
              </a:ext>
            </a:extLst>
          </p:cNvPr>
          <p:cNvSpPr txBox="1"/>
          <p:nvPr/>
        </p:nvSpPr>
        <p:spPr>
          <a:xfrm>
            <a:off x="4991100" y="20955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5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C1A8B8-F56A-4F82-85F6-5039772DBB9D}"/>
              </a:ext>
            </a:extLst>
          </p:cNvPr>
          <p:cNvSpPr txBox="1"/>
          <p:nvPr/>
        </p:nvSpPr>
        <p:spPr>
          <a:xfrm>
            <a:off x="11010900" y="20955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99</a:t>
            </a:r>
            <a:endParaRPr lang="ko-KR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AC2948-190B-4AAF-BA0E-89422730AA80}"/>
              </a:ext>
            </a:extLst>
          </p:cNvPr>
          <p:cNvSpPr txBox="1"/>
          <p:nvPr/>
        </p:nvSpPr>
        <p:spPr>
          <a:xfrm>
            <a:off x="-47626" y="2095500"/>
            <a:ext cx="695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LBA</a:t>
            </a:r>
            <a:endParaRPr lang="ko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F9A29A-45EF-4A98-8E35-53A554625290}"/>
              </a:ext>
            </a:extLst>
          </p:cNvPr>
          <p:cNvSpPr txBox="1"/>
          <p:nvPr/>
        </p:nvSpPr>
        <p:spPr>
          <a:xfrm>
            <a:off x="517271" y="3069339"/>
            <a:ext cx="918291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>
              <a:buFont typeface="Arial" panose="020B0604020202020204" pitchFamily="34" charset="0"/>
              <a:buChar char="•"/>
              <a:defRPr sz="2400">
                <a:latin typeface="gg mono"/>
              </a:defRPr>
            </a:lvl1pPr>
          </a:lstStyle>
          <a:p>
            <a:r>
              <a:rPr lang="en-US" altLang="ko-KR" dirty="0"/>
              <a:t>Buffer</a:t>
            </a:r>
            <a:r>
              <a:rPr lang="ko-KR" altLang="en-US" dirty="0"/>
              <a:t>에 있는 </a:t>
            </a:r>
            <a:r>
              <a:rPr lang="en-US" altLang="ko-KR" dirty="0"/>
              <a:t>Command</a:t>
            </a:r>
            <a:r>
              <a:rPr lang="ko-KR" altLang="en-US" dirty="0"/>
              <a:t>들을 위한 </a:t>
            </a:r>
            <a:r>
              <a:rPr lang="en-US" altLang="ko-KR" dirty="0"/>
              <a:t>Map</a:t>
            </a:r>
            <a:r>
              <a:rPr lang="ko-KR" altLang="en-US" dirty="0"/>
              <a:t>을 구성</a:t>
            </a:r>
            <a:endParaRPr lang="en-US" altLang="ko-KR" dirty="0"/>
          </a:p>
          <a:p>
            <a:pPr marL="285750" lvl="2" indent="-285750">
              <a:buFont typeface="Wingdings" panose="05000000000000000000" pitchFamily="2" charset="2"/>
              <a:buChar char="ü"/>
            </a:pPr>
            <a:r>
              <a:rPr lang="en-US" altLang="ko-KR" sz="1800" dirty="0"/>
              <a:t>Map</a:t>
            </a:r>
            <a:r>
              <a:rPr lang="ko-KR" altLang="en-US" sz="1800" dirty="0"/>
              <a:t>은 </a:t>
            </a:r>
            <a:r>
              <a:rPr lang="en-US" altLang="ko-KR" sz="1800" dirty="0" err="1"/>
              <a:t>CommandInfo</a:t>
            </a:r>
            <a:r>
              <a:rPr lang="en-US" altLang="ko-KR" sz="1800" dirty="0"/>
              <a:t> </a:t>
            </a:r>
            <a:r>
              <a:rPr lang="ko-KR" altLang="en-US" sz="1800" dirty="0"/>
              <a:t>정보를 담는 구조체 포인터 배열</a:t>
            </a:r>
            <a:endParaRPr lang="en-US" altLang="ko-KR" sz="1800" dirty="0"/>
          </a:p>
          <a:p>
            <a:pPr marL="285750" lvl="2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r>
              <a:rPr lang="en-US" altLang="ko-KR" dirty="0"/>
              <a:t>vector::</a:t>
            </a:r>
            <a:r>
              <a:rPr lang="en-US" altLang="ko-KR" dirty="0" err="1"/>
              <a:t>CommandBufferList</a:t>
            </a:r>
            <a:r>
              <a:rPr lang="en-US" altLang="ko-KR" dirty="0"/>
              <a:t>(</a:t>
            </a:r>
            <a:r>
              <a:rPr lang="ko-KR" altLang="en-US" dirty="0"/>
              <a:t>일반 버퍼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vector::</a:t>
            </a:r>
            <a:r>
              <a:rPr lang="en-US" altLang="ko-KR" dirty="0" err="1"/>
              <a:t>OptimizedCommandBufferList</a:t>
            </a:r>
            <a:r>
              <a:rPr lang="en-US" altLang="ko-KR" dirty="0"/>
              <a:t>(</a:t>
            </a:r>
            <a:r>
              <a:rPr lang="ko-KR" altLang="en-US" dirty="0"/>
              <a:t>최적화 시도한 버퍼</a:t>
            </a:r>
            <a:r>
              <a:rPr lang="en-US" altLang="ko-KR" dirty="0"/>
              <a:t>)</a:t>
            </a:r>
            <a:r>
              <a:rPr lang="ko-KR" altLang="en-US" dirty="0"/>
              <a:t> 존재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CommandBufferList.size</a:t>
            </a:r>
            <a:r>
              <a:rPr lang="en-US" altLang="ko-KR" dirty="0"/>
              <a:t>() vs</a:t>
            </a:r>
            <a:r>
              <a:rPr lang="ko-KR" altLang="en-US" dirty="0"/>
              <a:t> </a:t>
            </a:r>
            <a:r>
              <a:rPr lang="en-US" altLang="ko-KR" dirty="0" err="1"/>
              <a:t>OptimizedCommandBufferList.size</a:t>
            </a:r>
            <a:r>
              <a:rPr lang="en-US" altLang="ko-KR" dirty="0"/>
              <a:t>()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개수 비교하여 더 적은</a:t>
            </a:r>
            <a:r>
              <a:rPr lang="en-US" altLang="ko-KR" sz="1800" dirty="0"/>
              <a:t>(=</a:t>
            </a:r>
            <a:r>
              <a:rPr lang="ko-KR" altLang="en-US" sz="1800" dirty="0"/>
              <a:t>최적화된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list</a:t>
            </a:r>
            <a:r>
              <a:rPr lang="ko-KR" altLang="en-US" sz="1800" dirty="0"/>
              <a:t>로 부터 </a:t>
            </a:r>
            <a:r>
              <a:rPr lang="en-US" altLang="ko-KR" sz="1800" dirty="0"/>
              <a:t>Buffer </a:t>
            </a:r>
            <a:r>
              <a:rPr lang="ko-KR" altLang="en-US" sz="1800" dirty="0"/>
              <a:t>구성하는 알고리즘 적용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165420-1253-46E1-8FCE-1F5EBA80CD1F}"/>
              </a:ext>
            </a:extLst>
          </p:cNvPr>
          <p:cNvSpPr txBox="1"/>
          <p:nvPr/>
        </p:nvSpPr>
        <p:spPr>
          <a:xfrm>
            <a:off x="9404808" y="3069339"/>
            <a:ext cx="2491819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CommandInfo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command;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lba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value;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Command Buffer </a:t>
            </a:r>
            <a:r>
              <a:rPr lang="ko-KR" altLang="en-US" dirty="0"/>
              <a:t>알고리즘</a:t>
            </a:r>
            <a:r>
              <a:rPr lang="en-US" altLang="ko-KR" dirty="0"/>
              <a:t>(</a:t>
            </a:r>
            <a:r>
              <a:rPr lang="ko-KR" altLang="en-US" dirty="0"/>
              <a:t>동작 예시</a:t>
            </a:r>
            <a:r>
              <a:rPr lang="en-US" altLang="ko-KR" dirty="0"/>
              <a:t>)</a:t>
            </a:r>
            <a:endParaRPr dirty="0"/>
          </a:p>
        </p:txBody>
      </p:sp>
      <p:graphicFrame>
        <p:nvGraphicFramePr>
          <p:cNvPr id="14" name="표 3">
            <a:extLst>
              <a:ext uri="{FF2B5EF4-FFF2-40B4-BE49-F238E27FC236}">
                <a16:creationId xmlns:a16="http://schemas.microsoft.com/office/drawing/2014/main" id="{D30638D9-B8BF-44E6-9BF7-F99EDF5A0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001566"/>
              </p:ext>
            </p:extLst>
          </p:nvPr>
        </p:nvGraphicFramePr>
        <p:xfrm>
          <a:off x="517271" y="2500712"/>
          <a:ext cx="11157458" cy="5090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8266">
                  <a:extLst>
                    <a:ext uri="{9D8B030D-6E8A-4147-A177-3AD203B41FA5}">
                      <a16:colId xmlns:a16="http://schemas.microsoft.com/office/drawing/2014/main" val="4029263879"/>
                    </a:ext>
                  </a:extLst>
                </a:gridCol>
                <a:gridCol w="858266">
                  <a:extLst>
                    <a:ext uri="{9D8B030D-6E8A-4147-A177-3AD203B41FA5}">
                      <a16:colId xmlns:a16="http://schemas.microsoft.com/office/drawing/2014/main" val="2035192519"/>
                    </a:ext>
                  </a:extLst>
                </a:gridCol>
                <a:gridCol w="858266">
                  <a:extLst>
                    <a:ext uri="{9D8B030D-6E8A-4147-A177-3AD203B41FA5}">
                      <a16:colId xmlns:a16="http://schemas.microsoft.com/office/drawing/2014/main" val="2627161959"/>
                    </a:ext>
                  </a:extLst>
                </a:gridCol>
                <a:gridCol w="858266">
                  <a:extLst>
                    <a:ext uri="{9D8B030D-6E8A-4147-A177-3AD203B41FA5}">
                      <a16:colId xmlns:a16="http://schemas.microsoft.com/office/drawing/2014/main" val="2320625575"/>
                    </a:ext>
                  </a:extLst>
                </a:gridCol>
                <a:gridCol w="858266">
                  <a:extLst>
                    <a:ext uri="{9D8B030D-6E8A-4147-A177-3AD203B41FA5}">
                      <a16:colId xmlns:a16="http://schemas.microsoft.com/office/drawing/2014/main" val="1727340004"/>
                    </a:ext>
                  </a:extLst>
                </a:gridCol>
                <a:gridCol w="858266">
                  <a:extLst>
                    <a:ext uri="{9D8B030D-6E8A-4147-A177-3AD203B41FA5}">
                      <a16:colId xmlns:a16="http://schemas.microsoft.com/office/drawing/2014/main" val="3517676230"/>
                    </a:ext>
                  </a:extLst>
                </a:gridCol>
                <a:gridCol w="858266">
                  <a:extLst>
                    <a:ext uri="{9D8B030D-6E8A-4147-A177-3AD203B41FA5}">
                      <a16:colId xmlns:a16="http://schemas.microsoft.com/office/drawing/2014/main" val="4287861465"/>
                    </a:ext>
                  </a:extLst>
                </a:gridCol>
                <a:gridCol w="3433064">
                  <a:extLst>
                    <a:ext uri="{9D8B030D-6E8A-4147-A177-3AD203B41FA5}">
                      <a16:colId xmlns:a16="http://schemas.microsoft.com/office/drawing/2014/main" val="170260637"/>
                    </a:ext>
                  </a:extLst>
                </a:gridCol>
                <a:gridCol w="858266">
                  <a:extLst>
                    <a:ext uri="{9D8B030D-6E8A-4147-A177-3AD203B41FA5}">
                      <a16:colId xmlns:a16="http://schemas.microsoft.com/office/drawing/2014/main" val="2224307946"/>
                    </a:ext>
                  </a:extLst>
                </a:gridCol>
                <a:gridCol w="858266">
                  <a:extLst>
                    <a:ext uri="{9D8B030D-6E8A-4147-A177-3AD203B41FA5}">
                      <a16:colId xmlns:a16="http://schemas.microsoft.com/office/drawing/2014/main" val="569036260"/>
                    </a:ext>
                  </a:extLst>
                </a:gridCol>
              </a:tblGrid>
              <a:tr h="509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/>
                        <a:t>…</a:t>
                      </a:r>
                      <a:endParaRPr lang="ko-KR" altLang="en-US" sz="1900" dirty="0"/>
                    </a:p>
                  </a:txBody>
                  <a:tcPr marL="125521" marR="125521" marT="62761" marB="6276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/>
                        <a:t>E</a:t>
                      </a:r>
                      <a:endParaRPr lang="ko-KR" altLang="en-US" sz="1900" dirty="0"/>
                    </a:p>
                  </a:txBody>
                  <a:tcPr marL="125521" marR="125521" marT="62761" marB="6276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/>
                        <a:t>W</a:t>
                      </a:r>
                      <a:endParaRPr lang="ko-KR" altLang="en-US" sz="1900" dirty="0"/>
                    </a:p>
                  </a:txBody>
                  <a:tcPr marL="125521" marR="125521" marT="62761" marB="6276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/>
                        <a:t>E</a:t>
                      </a:r>
                      <a:endParaRPr lang="ko-KR" altLang="en-US" sz="1900" dirty="0"/>
                    </a:p>
                  </a:txBody>
                  <a:tcPr marL="125521" marR="125521" marT="62761" marB="6276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/>
                        <a:t>W</a:t>
                      </a:r>
                      <a:endParaRPr lang="ko-KR" altLang="en-US" sz="1900" dirty="0"/>
                    </a:p>
                  </a:txBody>
                  <a:tcPr marL="125521" marR="125521" marT="62761" marB="6276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/>
                        <a:t>E</a:t>
                      </a:r>
                      <a:endParaRPr lang="ko-KR" altLang="en-US" sz="1900" dirty="0"/>
                    </a:p>
                  </a:txBody>
                  <a:tcPr marL="125521" marR="125521" marT="62761" marB="6276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/>
                    </a:p>
                  </a:txBody>
                  <a:tcPr marL="125521" marR="125521" marT="62761" marB="6276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/>
                        <a:t>…</a:t>
                      </a:r>
                      <a:endParaRPr lang="ko-KR" altLang="en-US" sz="1900" dirty="0"/>
                    </a:p>
                  </a:txBody>
                  <a:tcPr marL="125521" marR="125521" marT="62761" marB="6276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/>
                    </a:p>
                  </a:txBody>
                  <a:tcPr marL="125521" marR="125521" marT="62761" marB="6276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/>
                    </a:p>
                  </a:txBody>
                  <a:tcPr marL="125521" marR="125521" marT="62761" marB="62761" anchor="ctr"/>
                </a:tc>
                <a:extLst>
                  <a:ext uri="{0D108BD9-81ED-4DB2-BD59-A6C34878D82A}">
                    <a16:rowId xmlns:a16="http://schemas.microsoft.com/office/drawing/2014/main" val="98704545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3FA136E-D9D2-4F4B-9371-3C3017F63CB0}"/>
              </a:ext>
            </a:extLst>
          </p:cNvPr>
          <p:cNvSpPr txBox="1"/>
          <p:nvPr/>
        </p:nvSpPr>
        <p:spPr>
          <a:xfrm>
            <a:off x="647699" y="934510"/>
            <a:ext cx="25122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 10 1</a:t>
            </a:r>
          </a:p>
          <a:p>
            <a:r>
              <a:rPr lang="en-US" altLang="ko-KR" sz="1800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 11 0x11111111</a:t>
            </a:r>
          </a:p>
          <a:p>
            <a:r>
              <a:rPr lang="en-US" altLang="ko-KR" sz="1800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 12 1</a:t>
            </a:r>
          </a:p>
          <a:p>
            <a:r>
              <a:rPr lang="en-US" altLang="ko-KR" sz="1800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 13 0x22222222</a:t>
            </a:r>
          </a:p>
          <a:p>
            <a:r>
              <a:rPr lang="en-US" altLang="ko-KR" sz="1800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 14 1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04B4C1-1C93-43B7-9394-4F063C8F3A8F}"/>
              </a:ext>
            </a:extLst>
          </p:cNvPr>
          <p:cNvSpPr txBox="1"/>
          <p:nvPr/>
        </p:nvSpPr>
        <p:spPr>
          <a:xfrm>
            <a:off x="1552575" y="3107697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10</a:t>
            </a:r>
            <a:endParaRPr lang="ko-KR" alt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4293DE-8D6F-4121-9EE2-25CB9F0462EA}"/>
              </a:ext>
            </a:extLst>
          </p:cNvPr>
          <p:cNvSpPr txBox="1"/>
          <p:nvPr/>
        </p:nvSpPr>
        <p:spPr>
          <a:xfrm>
            <a:off x="2390775" y="3107697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11</a:t>
            </a:r>
            <a:endParaRPr lang="ko-KR" alt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F57906-CCE4-470E-8E5D-34F2D9DE91C5}"/>
              </a:ext>
            </a:extLst>
          </p:cNvPr>
          <p:cNvSpPr txBox="1"/>
          <p:nvPr/>
        </p:nvSpPr>
        <p:spPr>
          <a:xfrm>
            <a:off x="3228975" y="3107697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12</a:t>
            </a:r>
            <a:endParaRPr lang="ko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4F83A8-4B1F-427D-9E37-4BB4ACB57E1B}"/>
              </a:ext>
            </a:extLst>
          </p:cNvPr>
          <p:cNvSpPr txBox="1"/>
          <p:nvPr/>
        </p:nvSpPr>
        <p:spPr>
          <a:xfrm>
            <a:off x="4105275" y="3107697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13</a:t>
            </a:r>
            <a:endParaRPr lang="ko-KR" alt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D25450-1105-4925-9EC4-94AC36F248AF}"/>
              </a:ext>
            </a:extLst>
          </p:cNvPr>
          <p:cNvSpPr txBox="1"/>
          <p:nvPr/>
        </p:nvSpPr>
        <p:spPr>
          <a:xfrm>
            <a:off x="4991100" y="3107697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14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5A7125-0E9C-4276-9503-E63EBB4E11A9}"/>
              </a:ext>
            </a:extLst>
          </p:cNvPr>
          <p:cNvSpPr txBox="1"/>
          <p:nvPr/>
        </p:nvSpPr>
        <p:spPr>
          <a:xfrm>
            <a:off x="11010900" y="3107697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99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40A37E-BBD5-4AA9-A292-5485A7C9AD4F}"/>
              </a:ext>
            </a:extLst>
          </p:cNvPr>
          <p:cNvSpPr txBox="1"/>
          <p:nvPr/>
        </p:nvSpPr>
        <p:spPr>
          <a:xfrm>
            <a:off x="-47626" y="3107697"/>
            <a:ext cx="695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LBA</a:t>
            </a:r>
            <a:endParaRPr lang="ko-KR" alt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4695AB-FC14-4A4B-95DB-925F403C7B03}"/>
              </a:ext>
            </a:extLst>
          </p:cNvPr>
          <p:cNvSpPr txBox="1"/>
          <p:nvPr/>
        </p:nvSpPr>
        <p:spPr>
          <a:xfrm>
            <a:off x="5829300" y="3107697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15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0A250C-F935-4B3D-A91A-D471D7FA85B9}"/>
              </a:ext>
            </a:extLst>
          </p:cNvPr>
          <p:cNvSpPr txBox="1"/>
          <p:nvPr/>
        </p:nvSpPr>
        <p:spPr>
          <a:xfrm>
            <a:off x="10172700" y="3107697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98</a:t>
            </a:r>
            <a:endParaRPr lang="ko-KR" altLang="en-US" sz="2000" dirty="0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BEE1CF2A-F595-44E1-842A-ED93E468F00E}"/>
              </a:ext>
            </a:extLst>
          </p:cNvPr>
          <p:cNvSpPr/>
          <p:nvPr/>
        </p:nvSpPr>
        <p:spPr>
          <a:xfrm>
            <a:off x="6405735" y="4553449"/>
            <a:ext cx="948333" cy="649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8155A9-755D-4913-92B1-197BC384424F}"/>
              </a:ext>
            </a:extLst>
          </p:cNvPr>
          <p:cNvSpPr txBox="1"/>
          <p:nvPr/>
        </p:nvSpPr>
        <p:spPr>
          <a:xfrm>
            <a:off x="7639291" y="4126734"/>
            <a:ext cx="45527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000000"/>
                </a:solidFill>
                <a:latin typeface="+mn-ea"/>
                <a:ea typeface="+mn-ea"/>
              </a:rPr>
              <a:t>optimizedCommandBufferList</a:t>
            </a:r>
            <a:endParaRPr lang="en-US" altLang="ko-KR" sz="20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ko-KR" altLang="en-US" sz="2000" dirty="0">
                <a:latin typeface="+mn-ea"/>
                <a:ea typeface="+mn-ea"/>
              </a:rPr>
              <a:t>최적화 후</a:t>
            </a:r>
            <a:endParaRPr lang="en-US" altLang="ko-KR" sz="2000" dirty="0">
              <a:latin typeface="+mn-ea"/>
              <a:ea typeface="+mn-ea"/>
            </a:endParaRPr>
          </a:p>
          <a:p>
            <a:r>
              <a:rPr lang="en-US" altLang="ko-KR" sz="2000" dirty="0" err="1">
                <a:latin typeface="+mn-ea"/>
                <a:ea typeface="+mn-ea"/>
              </a:rPr>
              <a:t>push_pop</a:t>
            </a:r>
            <a:r>
              <a:rPr lang="ko-KR" altLang="en-US" sz="2000" dirty="0">
                <a:latin typeface="+mn-ea"/>
                <a:ea typeface="+mn-ea"/>
              </a:rPr>
              <a:t> 하여</a:t>
            </a:r>
            <a:r>
              <a:rPr lang="en-US" altLang="ko-KR" sz="2000" dirty="0">
                <a:latin typeface="+mn-ea"/>
                <a:ea typeface="+mn-ea"/>
              </a:rPr>
              <a:t>(</a:t>
            </a:r>
            <a:r>
              <a:rPr lang="ko-KR" altLang="en-US" sz="2000" dirty="0">
                <a:latin typeface="+mn-ea"/>
                <a:ea typeface="+mn-ea"/>
              </a:rPr>
              <a:t>역순으로</a:t>
            </a:r>
            <a:r>
              <a:rPr lang="en-US" altLang="ko-KR" sz="2000" dirty="0">
                <a:latin typeface="+mn-ea"/>
                <a:ea typeface="+mn-ea"/>
              </a:rPr>
              <a:t>)</a:t>
            </a:r>
          </a:p>
          <a:p>
            <a:r>
              <a:rPr lang="en-US" altLang="ko-KR" sz="2000" dirty="0" err="1">
                <a:latin typeface="+mn-ea"/>
                <a:ea typeface="+mn-ea"/>
              </a:rPr>
              <a:t>commandBufferList</a:t>
            </a:r>
            <a:r>
              <a:rPr lang="ko-KR" altLang="en-US" sz="2000" dirty="0">
                <a:latin typeface="+mn-ea"/>
                <a:ea typeface="+mn-ea"/>
              </a:rPr>
              <a:t>에 </a:t>
            </a:r>
            <a:r>
              <a:rPr lang="en-US" altLang="ko-KR" sz="2000" dirty="0">
                <a:latin typeface="+mn-ea"/>
                <a:ea typeface="+mn-ea"/>
              </a:rPr>
              <a:t>push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57066C-F828-4B47-8787-FA28C06240C0}"/>
              </a:ext>
            </a:extLst>
          </p:cNvPr>
          <p:cNvSpPr txBox="1"/>
          <p:nvPr/>
        </p:nvSpPr>
        <p:spPr>
          <a:xfrm>
            <a:off x="6684438" y="915175"/>
            <a:ext cx="251221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1_E_10_5</a:t>
            </a:r>
          </a:p>
          <a:p>
            <a:r>
              <a:rPr lang="en-US" altLang="ko-KR" sz="1800" b="1" dirty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2_W_13_0x11111111</a:t>
            </a:r>
          </a:p>
          <a:p>
            <a:r>
              <a:rPr lang="en-US" altLang="ko-KR" sz="1800" b="1" dirty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3_W_11_0x22222222</a:t>
            </a:r>
          </a:p>
          <a:p>
            <a:r>
              <a:rPr lang="en-US" altLang="ko-KR" sz="18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4_empty</a:t>
            </a:r>
          </a:p>
          <a:p>
            <a:r>
              <a:rPr lang="en-US" altLang="ko-KR" sz="18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5_empty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103D2108-D647-483F-9806-D39B409A5D6C}"/>
              </a:ext>
            </a:extLst>
          </p:cNvPr>
          <p:cNvSpPr/>
          <p:nvPr/>
        </p:nvSpPr>
        <p:spPr>
          <a:xfrm>
            <a:off x="3994072" y="1348274"/>
            <a:ext cx="948333" cy="649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왼쪽 중괄호 1">
            <a:extLst>
              <a:ext uri="{FF2B5EF4-FFF2-40B4-BE49-F238E27FC236}">
                <a16:creationId xmlns:a16="http://schemas.microsoft.com/office/drawing/2014/main" id="{B6770E5E-E14F-4485-9659-0B15AF851658}"/>
              </a:ext>
            </a:extLst>
          </p:cNvPr>
          <p:cNvSpPr/>
          <p:nvPr/>
        </p:nvSpPr>
        <p:spPr>
          <a:xfrm>
            <a:off x="6525681" y="1068895"/>
            <a:ext cx="112188" cy="1245433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73B927-8289-4500-A7D1-773E3484D8BC}"/>
              </a:ext>
            </a:extLst>
          </p:cNvPr>
          <p:cNvSpPr txBox="1"/>
          <p:nvPr/>
        </p:nvSpPr>
        <p:spPr>
          <a:xfrm>
            <a:off x="5510424" y="1485835"/>
            <a:ext cx="1024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Buffer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423441-1521-4674-895C-36A466056ED0}"/>
              </a:ext>
            </a:extLst>
          </p:cNvPr>
          <p:cNvSpPr txBox="1"/>
          <p:nvPr/>
        </p:nvSpPr>
        <p:spPr>
          <a:xfrm>
            <a:off x="261574" y="3657987"/>
            <a:ext cx="91829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>
              <a:buFont typeface="Arial" panose="020B0604020202020204" pitchFamily="34" charset="0"/>
              <a:buChar char="•"/>
              <a:defRPr sz="2400">
                <a:latin typeface="gg mono"/>
              </a:defRPr>
            </a:lvl1pPr>
          </a:lstStyle>
          <a:p>
            <a:r>
              <a:rPr lang="en-US" altLang="ko-KR" dirty="0"/>
              <a:t>Erase</a:t>
            </a:r>
            <a:r>
              <a:rPr lang="ko-KR" altLang="en-US" dirty="0"/>
              <a:t>시작이면 </a:t>
            </a:r>
            <a:r>
              <a:rPr lang="en-US" altLang="ko-KR" dirty="0" err="1"/>
              <a:t>checkOptimizePossible</a:t>
            </a:r>
            <a:r>
              <a:rPr lang="en-US" altLang="ko-KR" dirty="0"/>
              <a:t> </a:t>
            </a:r>
            <a:r>
              <a:rPr lang="ko-KR" altLang="en-US" dirty="0"/>
              <a:t>활성화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Erase</a:t>
            </a:r>
            <a:r>
              <a:rPr lang="ko-KR" altLang="en-US" dirty="0"/>
              <a:t>할 수 있는 조건이면</a:t>
            </a:r>
            <a:endParaRPr lang="en-US" altLang="ko-KR" dirty="0"/>
          </a:p>
          <a:p>
            <a:r>
              <a:rPr lang="en-US" altLang="ko-KR" sz="2400" dirty="0" err="1">
                <a:solidFill>
                  <a:srgbClr val="000000"/>
                </a:solidFill>
                <a:latin typeface="+mn-ea"/>
                <a:ea typeface="+mn-ea"/>
              </a:rPr>
              <a:t>waitingCommandInfo</a:t>
            </a:r>
            <a:r>
              <a:rPr lang="en-US" altLang="ko-KR" dirty="0">
                <a:latin typeface="+mn-ea"/>
                <a:ea typeface="+mn-ea"/>
              </a:rPr>
              <a:t>::</a:t>
            </a:r>
            <a:r>
              <a:rPr lang="en-US" altLang="ko-KR" dirty="0"/>
              <a:t>erase size ++</a:t>
            </a:r>
          </a:p>
          <a:p>
            <a:pPr marL="285750" lvl="2" indent="-285750">
              <a:buFont typeface="Wingdings" panose="05000000000000000000" pitchFamily="2" charset="2"/>
              <a:buChar char="ü"/>
            </a:pPr>
            <a:r>
              <a:rPr lang="ko-KR" altLang="en-US" sz="1800" dirty="0"/>
              <a:t>최대크기</a:t>
            </a:r>
            <a:r>
              <a:rPr lang="en-US" altLang="ko-KR" sz="1800" dirty="0"/>
              <a:t>(10) </a:t>
            </a:r>
            <a:r>
              <a:rPr lang="ko-KR" altLang="en-US" sz="1800" dirty="0"/>
              <a:t>이내</a:t>
            </a:r>
            <a:endParaRPr lang="en-US" altLang="ko-KR" sz="1800" dirty="0"/>
          </a:p>
          <a:p>
            <a:pPr marL="285750" lvl="2" indent="-285750">
              <a:buFont typeface="Wingdings" panose="05000000000000000000" pitchFamily="2" charset="2"/>
              <a:buChar char="ü"/>
            </a:pPr>
            <a:r>
              <a:rPr lang="en-US" altLang="ko-KR" sz="1800" dirty="0"/>
              <a:t>Max LBA(99) </a:t>
            </a:r>
            <a:r>
              <a:rPr lang="ko-KR" altLang="en-US" sz="1800" dirty="0"/>
              <a:t>이내</a:t>
            </a:r>
            <a:endParaRPr lang="en-US" altLang="ko-KR" sz="1800" dirty="0"/>
          </a:p>
          <a:p>
            <a:pPr marL="285750" lvl="2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r>
              <a:rPr lang="en-US" altLang="ko-KR" sz="2400" dirty="0" err="1">
                <a:latin typeface="+mn-ea"/>
                <a:ea typeface="+mn-ea"/>
              </a:rPr>
              <a:t>waitingCommandInfo</a:t>
            </a:r>
            <a:r>
              <a:rPr lang="ko-KR" altLang="en-US" sz="2400" dirty="0">
                <a:latin typeface="+mn-ea"/>
                <a:ea typeface="+mn-ea"/>
              </a:rPr>
              <a:t>를 넣을 조건이 될 때까지</a:t>
            </a:r>
            <a:endParaRPr lang="en-US" altLang="ko-KR" sz="2400" dirty="0">
              <a:latin typeface="+mn-ea"/>
              <a:ea typeface="+mn-ea"/>
            </a:endParaRPr>
          </a:p>
          <a:p>
            <a:r>
              <a:rPr lang="en-US" altLang="ko-KR" sz="2400" dirty="0">
                <a:latin typeface="+mn-ea"/>
                <a:ea typeface="+mn-ea"/>
              </a:rPr>
              <a:t>Write Command</a:t>
            </a:r>
            <a:r>
              <a:rPr lang="ko-KR" altLang="en-US" sz="2400" dirty="0">
                <a:latin typeface="+mn-ea"/>
                <a:ea typeface="+mn-ea"/>
              </a:rPr>
              <a:t>는 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  <a:ea typeface="+mn-ea"/>
              </a:rPr>
              <a:t>optimizedCommandBufferList</a:t>
            </a:r>
            <a:r>
              <a:rPr lang="en-US" altLang="ko-KR" sz="20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  <a:ea typeface="+mn-ea"/>
              </a:rPr>
              <a:t>에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  <a:ea typeface="+mn-ea"/>
              </a:rPr>
              <a:t>Push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3193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디자인 패턴 적용 </a:t>
            </a:r>
            <a:r>
              <a:rPr lang="en-US" altLang="ko-KR" dirty="0"/>
              <a:t>Best Practice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79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DAF3C9B-7619-45C8-A867-9155A45C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/>
              <a:t>팀원 소개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65F03D-8C8E-48E4-94E4-3E1899CDAC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팀명</a:t>
            </a:r>
            <a:endParaRPr lang="en-US" altLang="ko-KR" sz="3200" dirty="0"/>
          </a:p>
          <a:p>
            <a:pPr lvl="1"/>
            <a:r>
              <a:rPr lang="en-US" altLang="ko-KR" sz="2800" dirty="0" err="1"/>
              <a:t>BoyScout</a:t>
            </a:r>
            <a:endParaRPr lang="en-US" altLang="ko-KR" sz="2800" dirty="0"/>
          </a:p>
          <a:p>
            <a:pPr lvl="2"/>
            <a:r>
              <a:rPr lang="ko-KR" altLang="en-US" i="1" dirty="0">
                <a:solidFill>
                  <a:srgbClr val="0070C0"/>
                </a:solidFill>
              </a:rPr>
              <a:t>“코드를 처음보다 더 깨끗하게 만들어 놓고 떠나라</a:t>
            </a:r>
            <a:r>
              <a:rPr lang="en-US" altLang="ko-KR" i="1" dirty="0">
                <a:solidFill>
                  <a:srgbClr val="0070C0"/>
                </a:solidFill>
              </a:rPr>
              <a:t>.”</a:t>
            </a:r>
          </a:p>
          <a:p>
            <a:r>
              <a:rPr lang="ko-KR" altLang="en-US" sz="3200" dirty="0"/>
              <a:t>팀원</a:t>
            </a:r>
            <a:endParaRPr lang="en-US" altLang="ko-KR" sz="3200" dirty="0"/>
          </a:p>
          <a:p>
            <a:pPr lvl="1"/>
            <a:r>
              <a:rPr lang="en-US" altLang="ko-KR" sz="2800" dirty="0" err="1"/>
              <a:t>aspiry</a:t>
            </a:r>
            <a:r>
              <a:rPr lang="en-US" altLang="ko-KR" sz="2800" dirty="0"/>
              <a:t> 	- </a:t>
            </a:r>
            <a:r>
              <a:rPr lang="ko-KR" altLang="en-US" sz="2800" dirty="0"/>
              <a:t>정혜진님</a:t>
            </a:r>
          </a:p>
          <a:p>
            <a:pPr lvl="1"/>
            <a:r>
              <a:rPr lang="en-US" altLang="ko-KR" sz="2800" dirty="0"/>
              <a:t>sh1lee 	- </a:t>
            </a:r>
            <a:r>
              <a:rPr lang="ko-KR" altLang="en-US" sz="2800" dirty="0"/>
              <a:t>이승현님</a:t>
            </a:r>
            <a:endParaRPr lang="en-US" altLang="ko-KR" sz="2800" dirty="0"/>
          </a:p>
          <a:p>
            <a:pPr lvl="1"/>
            <a:r>
              <a:rPr lang="en-US" altLang="ko-KR" sz="2800" dirty="0"/>
              <a:t>hh1012 	- </a:t>
            </a:r>
            <a:r>
              <a:rPr lang="ko-KR" altLang="en-US" sz="2800" dirty="0" err="1"/>
              <a:t>허훈님</a:t>
            </a:r>
            <a:endParaRPr lang="ko-KR" altLang="en-US" sz="2800" dirty="0"/>
          </a:p>
          <a:p>
            <a:pPr lvl="1"/>
            <a:r>
              <a:rPr lang="en-US" altLang="ko-KR" sz="2800" dirty="0" err="1"/>
              <a:t>uiyangco</a:t>
            </a:r>
            <a:r>
              <a:rPr lang="en-US" altLang="ko-KR" sz="2800" dirty="0"/>
              <a:t> 	- </a:t>
            </a:r>
            <a:r>
              <a:rPr lang="ko-KR" altLang="en-US" sz="2800" dirty="0"/>
              <a:t>정진섭님</a:t>
            </a:r>
          </a:p>
          <a:p>
            <a:pPr lvl="1"/>
            <a:r>
              <a:rPr lang="en-US" altLang="ko-KR" sz="2800" dirty="0" err="1"/>
              <a:t>ehju</a:t>
            </a:r>
            <a:r>
              <a:rPr lang="en-US" altLang="ko-KR" sz="2800" dirty="0"/>
              <a:t> 		- </a:t>
            </a:r>
            <a:r>
              <a:rPr lang="ko-KR" altLang="en-US" sz="2800" dirty="0"/>
              <a:t>주은혜님</a:t>
            </a:r>
            <a:endParaRPr lang="en-US" altLang="ko-KR" sz="2800" dirty="0"/>
          </a:p>
          <a:p>
            <a:pPr lvl="1"/>
            <a:r>
              <a:rPr lang="en-US" altLang="ko-KR" sz="2800" dirty="0" err="1"/>
              <a:t>liebeguso</a:t>
            </a:r>
            <a:r>
              <a:rPr lang="en-US" altLang="ko-KR" sz="2800" dirty="0"/>
              <a:t> 	- </a:t>
            </a:r>
            <a:r>
              <a:rPr lang="ko-KR" altLang="en-US" sz="2800" dirty="0" err="1"/>
              <a:t>박세운님</a:t>
            </a:r>
            <a:endParaRPr lang="ko-KR" altLang="en-US" sz="2800" dirty="0"/>
          </a:p>
          <a:p>
            <a:pPr marL="571500" lvl="1" indent="0">
              <a:buNone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934369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>
            <a:extLst>
              <a:ext uri="{FF2B5EF4-FFF2-40B4-BE49-F238E27FC236}">
                <a16:creationId xmlns:a16="http://schemas.microsoft.com/office/drawing/2014/main" id="{CE557DC1-5239-433F-A1E8-028E6FAD8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977" y="1472712"/>
            <a:ext cx="12192000" cy="4410853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1300074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b="0" i="0" dirty="0">
                <a:effectLst/>
                <a:latin typeface="gg sans"/>
              </a:rPr>
              <a:t>객체 생성을 위한 </a:t>
            </a:r>
            <a:r>
              <a:rPr lang="en-US" altLang="ko-KR" b="0" i="0" dirty="0">
                <a:effectLst/>
                <a:latin typeface="gg sans"/>
              </a:rPr>
              <a:t>Factory + Command Pattern </a:t>
            </a:r>
            <a:r>
              <a:rPr lang="ko-KR" altLang="en-US" b="0" i="0" dirty="0">
                <a:effectLst/>
                <a:latin typeface="gg sans"/>
              </a:rPr>
              <a:t>적용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AE1070-B070-4797-AA2F-EE1E95307F89}"/>
              </a:ext>
            </a:extLst>
          </p:cNvPr>
          <p:cNvSpPr txBox="1"/>
          <p:nvPr/>
        </p:nvSpPr>
        <p:spPr>
          <a:xfrm>
            <a:off x="2659091" y="2467962"/>
            <a:ext cx="2334827" cy="1015663"/>
          </a:xfrm>
          <a:prstGeom prst="rect">
            <a:avLst/>
          </a:prstGeom>
          <a:solidFill>
            <a:srgbClr val="00B0F0"/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Invoker</a:t>
            </a:r>
            <a:r>
              <a:rPr lang="ko-KR" altLang="en-US" sz="2000" dirty="0"/>
              <a:t>와 </a:t>
            </a:r>
            <a:r>
              <a:rPr lang="en-US" altLang="ko-KR" sz="2000" dirty="0"/>
              <a:t>Receiver</a:t>
            </a:r>
            <a:r>
              <a:rPr lang="ko-KR" altLang="en-US" sz="2000" dirty="0"/>
              <a:t>는 합쳐진 형태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5F3B741-8FF4-4420-A9FC-EE4C3F6A000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993918" y="2975794"/>
            <a:ext cx="7658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0D0F847-69F7-4E4A-9DEF-CD546EACB078}"/>
              </a:ext>
            </a:extLst>
          </p:cNvPr>
          <p:cNvSpPr txBox="1"/>
          <p:nvPr/>
        </p:nvSpPr>
        <p:spPr>
          <a:xfrm>
            <a:off x="6090023" y="6396335"/>
            <a:ext cx="6099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b="0" i="1" dirty="0">
                <a:effectLst/>
                <a:latin typeface="gg mono"/>
              </a:rPr>
              <a:t>참고</a:t>
            </a:r>
            <a:r>
              <a:rPr lang="en-US" altLang="ko-KR" sz="1200" b="0" i="1" dirty="0">
                <a:effectLst/>
                <a:latin typeface="gg mono"/>
              </a:rPr>
              <a:t>) Factory Pattern</a:t>
            </a:r>
          </a:p>
          <a:p>
            <a:pPr algn="r"/>
            <a:r>
              <a:rPr lang="ko-KR" altLang="en-US" sz="1200" b="0" i="1" dirty="0">
                <a:effectLst/>
                <a:latin typeface="gg mono"/>
              </a:rPr>
              <a:t>교재</a:t>
            </a:r>
            <a:r>
              <a:rPr lang="en-US" altLang="ko-KR" sz="1200" b="0" i="1" dirty="0">
                <a:effectLst/>
                <a:latin typeface="gg mono"/>
              </a:rPr>
              <a:t>-[</a:t>
            </a:r>
            <a:r>
              <a:rPr lang="ko-KR" altLang="en-US" sz="1200" b="0" i="1" dirty="0" err="1">
                <a:effectLst/>
                <a:latin typeface="gg mono"/>
              </a:rPr>
              <a:t>리팩토링</a:t>
            </a:r>
            <a:r>
              <a:rPr lang="en-US" altLang="ko-KR" sz="1200" b="0" i="1" dirty="0">
                <a:effectLst/>
                <a:latin typeface="gg mono"/>
              </a:rPr>
              <a:t>]_4_1_</a:t>
            </a:r>
            <a:r>
              <a:rPr lang="ko-KR" altLang="en-US" sz="1200" b="0" i="1" dirty="0">
                <a:effectLst/>
                <a:latin typeface="gg mono"/>
              </a:rPr>
              <a:t>디자인패턴</a:t>
            </a:r>
            <a:r>
              <a:rPr lang="en-US" altLang="ko-KR" sz="1200" b="0" i="1" dirty="0">
                <a:effectLst/>
                <a:latin typeface="gg mono"/>
              </a:rPr>
              <a:t>_</a:t>
            </a:r>
            <a:r>
              <a:rPr lang="ko-KR" altLang="en-US" sz="1200" b="0" i="1" dirty="0" err="1">
                <a:effectLst/>
                <a:latin typeface="gg mono"/>
              </a:rPr>
              <a:t>민코딩</a:t>
            </a:r>
            <a:r>
              <a:rPr lang="en-US" altLang="ko-KR" sz="1200" b="0" i="1" dirty="0">
                <a:effectLst/>
                <a:latin typeface="gg mono"/>
              </a:rPr>
              <a:t>_cpp_250627.pdf / </a:t>
            </a:r>
            <a:r>
              <a:rPr lang="ko-KR" altLang="en-US" sz="1200" b="0" i="1" dirty="0">
                <a:effectLst/>
                <a:latin typeface="gg mono"/>
              </a:rPr>
              <a:t>페이지</a:t>
            </a:r>
            <a:r>
              <a:rPr lang="en-US" altLang="ko-KR" sz="1200" b="0" i="1" dirty="0">
                <a:effectLst/>
                <a:latin typeface="gg mono"/>
              </a:rPr>
              <a:t>20</a:t>
            </a:r>
            <a:endParaRPr lang="ko-KR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775608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Fast Read</a:t>
            </a:r>
            <a:r>
              <a:rPr lang="ko-KR" altLang="en-US" dirty="0"/>
              <a:t>를 위한 </a:t>
            </a:r>
            <a:r>
              <a:rPr lang="en-US" altLang="ko-KR" dirty="0"/>
              <a:t>Proxy pattern </a:t>
            </a:r>
            <a:r>
              <a:rPr lang="ko-KR" altLang="en-US" dirty="0"/>
              <a:t>도입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305942-4098-4D7C-9B35-1F9DF7541E81}"/>
              </a:ext>
            </a:extLst>
          </p:cNvPr>
          <p:cNvSpPr txBox="1"/>
          <p:nvPr/>
        </p:nvSpPr>
        <p:spPr>
          <a:xfrm>
            <a:off x="5722071" y="1681018"/>
            <a:ext cx="56372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0" dirty="0">
                <a:effectLst/>
                <a:latin typeface="gg mono"/>
              </a:rPr>
              <a:t>Read </a:t>
            </a:r>
            <a:r>
              <a:rPr lang="ko-KR" altLang="en-US" sz="2800" b="0" dirty="0">
                <a:effectLst/>
                <a:latin typeface="gg mono"/>
              </a:rPr>
              <a:t>객체의 대리인 </a:t>
            </a:r>
            <a:r>
              <a:rPr lang="en-US" altLang="ko-KR" sz="2800" dirty="0" err="1">
                <a:latin typeface="+mj-ea"/>
                <a:ea typeface="+mj-ea"/>
              </a:rPr>
              <a:t>ProxyRead</a:t>
            </a:r>
            <a:r>
              <a:rPr lang="en-US" altLang="ko-KR" sz="2800" b="0" dirty="0">
                <a:effectLst/>
                <a:latin typeface="gg mono"/>
              </a:rPr>
              <a:t> </a:t>
            </a:r>
            <a:r>
              <a:rPr lang="ko-KR" altLang="en-US" sz="2800" b="0" dirty="0">
                <a:effectLst/>
                <a:latin typeface="gg mono"/>
              </a:rPr>
              <a:t>클래스</a:t>
            </a:r>
            <a:r>
              <a:rPr lang="en-US" altLang="ko-KR" sz="2800" b="0" dirty="0">
                <a:effectLst/>
                <a:latin typeface="gg mono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우선 </a:t>
            </a:r>
            <a:r>
              <a:rPr lang="en-US" altLang="ko-KR" sz="2000" dirty="0" err="1">
                <a:latin typeface="+mj-ea"/>
                <a:ea typeface="+mj-ea"/>
              </a:rPr>
              <a:t>ProxyRead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en-US" altLang="ko-KR" sz="2000" dirty="0">
                <a:latin typeface="+mj-ea"/>
                <a:ea typeface="+mj-ea"/>
              </a:rPr>
              <a:t>execute</a:t>
            </a:r>
            <a:r>
              <a:rPr lang="ko-KR" altLang="en-US" sz="2000" dirty="0">
                <a:latin typeface="+mj-ea"/>
                <a:ea typeface="+mj-ea"/>
              </a:rPr>
              <a:t>가 실행된다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  <a:r>
              <a:rPr lang="en-US" altLang="ko-KR" sz="2000" dirty="0" err="1">
                <a:latin typeface="+mj-ea"/>
                <a:ea typeface="+mj-ea"/>
              </a:rPr>
              <a:t>ProxyRead</a:t>
            </a:r>
            <a:r>
              <a:rPr lang="ko-KR" altLang="en-US" sz="2000" dirty="0">
                <a:latin typeface="+mj-ea"/>
                <a:ea typeface="+mj-ea"/>
              </a:rPr>
              <a:t>는 </a:t>
            </a:r>
            <a:r>
              <a:rPr lang="en-US" altLang="ko-KR" sz="2000" dirty="0" err="1">
                <a:latin typeface="+mj-ea"/>
                <a:ea typeface="+mj-ea"/>
              </a:rPr>
              <a:t>bufferHit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메서드를 통해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읽고자 하는 주소의 값이 </a:t>
            </a:r>
            <a:r>
              <a:rPr lang="en-US" altLang="ko-KR" sz="2000" dirty="0">
                <a:latin typeface="+mj-ea"/>
                <a:ea typeface="+mj-ea"/>
              </a:rPr>
              <a:t>buffer</a:t>
            </a:r>
            <a:r>
              <a:rPr lang="ko-KR" altLang="en-US" sz="2000" dirty="0">
                <a:latin typeface="+mj-ea"/>
                <a:ea typeface="+mj-ea"/>
              </a:rPr>
              <a:t>에 있는지 확인</a:t>
            </a:r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있을 경우에는 </a:t>
            </a:r>
            <a:r>
              <a:rPr lang="en-US" altLang="ko-KR" sz="2000" dirty="0">
                <a:latin typeface="+mj-ea"/>
                <a:ea typeface="+mj-ea"/>
              </a:rPr>
              <a:t>buffer</a:t>
            </a:r>
            <a:r>
              <a:rPr lang="ko-KR" altLang="en-US" sz="2000" dirty="0">
                <a:latin typeface="+mj-ea"/>
                <a:ea typeface="+mj-ea"/>
              </a:rPr>
              <a:t>에서</a:t>
            </a:r>
            <a:r>
              <a:rPr lang="en-US" altLang="ko-KR" sz="2000" dirty="0">
                <a:latin typeface="+mj-ea"/>
                <a:ea typeface="+mj-ea"/>
              </a:rPr>
              <a:t> Read</a:t>
            </a:r>
            <a:r>
              <a:rPr lang="ko-KR" altLang="en-US" sz="2000" dirty="0">
                <a:latin typeface="+mj-ea"/>
                <a:ea typeface="+mj-ea"/>
              </a:rPr>
              <a:t>한 결과를 </a:t>
            </a:r>
            <a:r>
              <a:rPr lang="en-US" altLang="ko-KR" sz="2000" dirty="0">
                <a:latin typeface="+mj-ea"/>
                <a:ea typeface="+mj-ea"/>
              </a:rPr>
              <a:t>return</a:t>
            </a:r>
            <a:r>
              <a:rPr lang="ko-KR" altLang="en-US" sz="2000" dirty="0">
                <a:latin typeface="+mj-ea"/>
                <a:ea typeface="+mj-ea"/>
              </a:rPr>
              <a:t>하고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  <a:r>
              <a:rPr lang="ko-KR" altLang="en-US" sz="2000" dirty="0">
                <a:latin typeface="+mj-ea"/>
                <a:ea typeface="+mj-ea"/>
              </a:rPr>
              <a:t> 그렇지 않은 경우에는 </a:t>
            </a:r>
            <a:r>
              <a:rPr lang="en-US" altLang="ko-KR" sz="2000" dirty="0">
                <a:latin typeface="+mj-ea"/>
                <a:ea typeface="+mj-ea"/>
              </a:rPr>
              <a:t>Read class</a:t>
            </a:r>
            <a:r>
              <a:rPr lang="ko-KR" altLang="en-US" sz="2000" dirty="0">
                <a:latin typeface="+mj-ea"/>
                <a:ea typeface="+mj-ea"/>
              </a:rPr>
              <a:t>의 실제 </a:t>
            </a:r>
            <a:r>
              <a:rPr lang="en-US" altLang="ko-KR" sz="2000" dirty="0">
                <a:latin typeface="+mj-ea"/>
                <a:ea typeface="+mj-ea"/>
              </a:rPr>
              <a:t>execute</a:t>
            </a:r>
            <a:r>
              <a:rPr lang="ko-KR" altLang="en-US" sz="2000" dirty="0">
                <a:latin typeface="+mj-ea"/>
                <a:ea typeface="+mj-ea"/>
              </a:rPr>
              <a:t>를 실행</a:t>
            </a: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4858A66A-0BBA-4A05-86DD-D9A8DDA9B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6822" y="1159968"/>
            <a:ext cx="4010978" cy="5089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DA18D5-AC7E-4D1A-A64E-37EF37E59C33}"/>
              </a:ext>
            </a:extLst>
          </p:cNvPr>
          <p:cNvSpPr txBox="1"/>
          <p:nvPr/>
        </p:nvSpPr>
        <p:spPr>
          <a:xfrm>
            <a:off x="6090023" y="6396335"/>
            <a:ext cx="6099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b="0" i="1" dirty="0">
                <a:effectLst/>
                <a:latin typeface="gg mono"/>
              </a:rPr>
              <a:t>참고</a:t>
            </a:r>
            <a:r>
              <a:rPr lang="en-US" altLang="ko-KR" sz="1200" b="0" i="1" dirty="0">
                <a:effectLst/>
                <a:latin typeface="gg mono"/>
              </a:rPr>
              <a:t>) Proxy Pattern</a:t>
            </a:r>
          </a:p>
          <a:p>
            <a:pPr algn="r"/>
            <a:r>
              <a:rPr lang="ko-KR" altLang="en-US" sz="1200" b="0" i="1" dirty="0">
                <a:effectLst/>
                <a:latin typeface="gg mono"/>
              </a:rPr>
              <a:t>교재</a:t>
            </a:r>
            <a:r>
              <a:rPr lang="en-US" altLang="ko-KR" sz="1200" b="0" i="1" dirty="0">
                <a:effectLst/>
                <a:latin typeface="gg mono"/>
              </a:rPr>
              <a:t>-[</a:t>
            </a:r>
            <a:r>
              <a:rPr lang="ko-KR" altLang="en-US" sz="1200" b="0" i="1" dirty="0" err="1">
                <a:effectLst/>
                <a:latin typeface="gg mono"/>
              </a:rPr>
              <a:t>리팩토링</a:t>
            </a:r>
            <a:r>
              <a:rPr lang="en-US" altLang="ko-KR" sz="1200" b="0" i="1" dirty="0">
                <a:effectLst/>
                <a:latin typeface="gg mono"/>
              </a:rPr>
              <a:t>]_4_1_</a:t>
            </a:r>
            <a:r>
              <a:rPr lang="ko-KR" altLang="en-US" sz="1200" b="0" i="1" dirty="0">
                <a:effectLst/>
                <a:latin typeface="gg mono"/>
              </a:rPr>
              <a:t>디자인패턴</a:t>
            </a:r>
            <a:r>
              <a:rPr lang="en-US" altLang="ko-KR" sz="1200" b="0" i="1" dirty="0">
                <a:effectLst/>
                <a:latin typeface="gg mono"/>
              </a:rPr>
              <a:t>_</a:t>
            </a:r>
            <a:r>
              <a:rPr lang="ko-KR" altLang="en-US" sz="1200" b="0" i="1" dirty="0" err="1">
                <a:effectLst/>
                <a:latin typeface="gg mono"/>
              </a:rPr>
              <a:t>민코딩</a:t>
            </a:r>
            <a:r>
              <a:rPr lang="en-US" altLang="ko-KR" sz="1200" b="0" i="1" dirty="0">
                <a:effectLst/>
                <a:latin typeface="gg mono"/>
              </a:rPr>
              <a:t>_cpp_250627.pdf / </a:t>
            </a:r>
            <a:r>
              <a:rPr lang="ko-KR" altLang="en-US" sz="1200" b="0" i="1" dirty="0">
                <a:effectLst/>
                <a:latin typeface="gg mono"/>
              </a:rPr>
              <a:t>페이지</a:t>
            </a:r>
            <a:r>
              <a:rPr lang="en-US" altLang="ko-KR" sz="1200" b="0" i="1" dirty="0">
                <a:effectLst/>
                <a:latin typeface="gg mono"/>
              </a:rPr>
              <a:t>75</a:t>
            </a:r>
            <a:endParaRPr lang="ko-KR" altLang="en-US" sz="1200" i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>
          <a:extLst>
            <a:ext uri="{FF2B5EF4-FFF2-40B4-BE49-F238E27FC236}">
              <a16:creationId xmlns:a16="http://schemas.microsoft.com/office/drawing/2014/main" id="{A7321168-ABCC-44D2-BEC6-51846587B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>
            <a:extLst>
              <a:ext uri="{FF2B5EF4-FFF2-40B4-BE49-F238E27FC236}">
                <a16:creationId xmlns:a16="http://schemas.microsoft.com/office/drawing/2014/main" id="{DEBB0A08-158D-41BF-219F-B75563D999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공통 자원을 위한 </a:t>
            </a:r>
            <a:r>
              <a:rPr lang="en-US" altLang="ko-KR" dirty="0"/>
              <a:t>Logger Singleton pattern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DEC01-3129-F410-2FE4-219A489BAF5F}"/>
              </a:ext>
            </a:extLst>
          </p:cNvPr>
          <p:cNvSpPr txBox="1"/>
          <p:nvPr/>
        </p:nvSpPr>
        <p:spPr>
          <a:xfrm>
            <a:off x="4600266" y="3387326"/>
            <a:ext cx="75888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각 </a:t>
            </a:r>
            <a:r>
              <a:rPr lang="en-US" altLang="ko-KR" sz="1800" dirty="0">
                <a:latin typeface="+mj-ea"/>
                <a:ea typeface="+mj-ea"/>
              </a:rPr>
              <a:t>Class</a:t>
            </a:r>
            <a:r>
              <a:rPr lang="ko-KR" altLang="en-US" sz="1800" dirty="0">
                <a:latin typeface="+mj-ea"/>
                <a:ea typeface="+mj-ea"/>
              </a:rPr>
              <a:t>에서 </a:t>
            </a:r>
            <a:r>
              <a:rPr lang="en-US" altLang="ko-KR" sz="1800" dirty="0">
                <a:latin typeface="+mj-ea"/>
                <a:ea typeface="+mj-ea"/>
              </a:rPr>
              <a:t>Logger log; Logger* log; </a:t>
            </a:r>
            <a:r>
              <a:rPr lang="ko-KR" altLang="en-US" sz="1800" dirty="0">
                <a:latin typeface="+mj-ea"/>
                <a:ea typeface="+mj-ea"/>
              </a:rPr>
              <a:t>생성 후</a:t>
            </a:r>
            <a:r>
              <a:rPr lang="en-US" altLang="ko-KR" sz="1800" dirty="0">
                <a:latin typeface="+mj-ea"/>
                <a:ea typeface="+mj-ea"/>
              </a:rPr>
              <a:t>, log.print() </a:t>
            </a:r>
            <a:r>
              <a:rPr lang="ko-KR" altLang="en-US" sz="1800" dirty="0">
                <a:latin typeface="+mj-ea"/>
                <a:ea typeface="+mj-ea"/>
              </a:rPr>
              <a:t>사용 시</a:t>
            </a:r>
            <a:r>
              <a:rPr lang="en-US" altLang="ko-KR" sz="1800" dirty="0">
                <a:latin typeface="+mj-ea"/>
                <a:ea typeface="+mj-ea"/>
              </a:rPr>
              <a:t>: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j-ea"/>
                <a:ea typeface="+mj-ea"/>
              </a:rPr>
              <a:t>자원 및 설정 중복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메모리 누수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ko-KR" altLang="en-US" sz="1800" dirty="0">
                <a:latin typeface="+mj-ea"/>
                <a:ea typeface="+mj-ea"/>
              </a:rPr>
              <a:t>위험</a:t>
            </a:r>
            <a:endParaRPr lang="en-US" altLang="ko-KR" sz="1800" dirty="0">
              <a:latin typeface="+mj-ea"/>
              <a:ea typeface="+mj-ea"/>
            </a:endParaRP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j-ea"/>
                <a:ea typeface="+mj-ea"/>
              </a:rPr>
              <a:t>로그 통합 불가</a:t>
            </a:r>
            <a:r>
              <a:rPr lang="en-US" altLang="ko-KR" sz="1800" dirty="0">
                <a:latin typeface="+mj-ea"/>
                <a:ea typeface="+mj-ea"/>
              </a:rPr>
              <a:t> (</a:t>
            </a:r>
            <a:r>
              <a:rPr lang="ko-KR" altLang="en-US" sz="1800" dirty="0">
                <a:latin typeface="+mj-ea"/>
                <a:ea typeface="+mj-ea"/>
              </a:rPr>
              <a:t>메시지 분산</a:t>
            </a:r>
            <a:r>
              <a:rPr lang="en-US" altLang="ko-KR" sz="1800" dirty="0">
                <a:latin typeface="+mj-ea"/>
                <a:ea typeface="+mj-ea"/>
              </a:rPr>
              <a:t>. </a:t>
            </a:r>
            <a:r>
              <a:rPr lang="ko-KR" altLang="en-US" sz="1800" dirty="0">
                <a:latin typeface="+mj-ea"/>
                <a:ea typeface="+mj-ea"/>
              </a:rPr>
              <a:t>출력 혼합 가능성</a:t>
            </a:r>
            <a:r>
              <a:rPr lang="en-US" altLang="ko-KR" sz="1800" dirty="0">
                <a:latin typeface="+mj-ea"/>
                <a:ea typeface="+mj-ea"/>
              </a:rPr>
              <a:t>)</a:t>
            </a:r>
          </a:p>
          <a:p>
            <a:pPr lvl="2"/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sz="1800" b="1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Logger Class</a:t>
            </a:r>
            <a:r>
              <a:rPr lang="ko-KR" altLang="en-US" sz="1800" b="1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를 </a:t>
            </a:r>
            <a:r>
              <a:rPr lang="en-US" altLang="ko-KR" sz="1800" b="1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S</a:t>
            </a:r>
            <a:r>
              <a:rPr lang="en-US" altLang="ko-KR" sz="1800" b="1" dirty="0">
                <a:solidFill>
                  <a:srgbClr val="FF0000"/>
                </a:solidFill>
                <a:latin typeface="+mj-ea"/>
                <a:ea typeface="+mj-ea"/>
              </a:rPr>
              <a:t>ingleton Pattern</a:t>
            </a:r>
            <a:r>
              <a:rPr lang="ko-KR" altLang="en-US" sz="1800" b="1" dirty="0">
                <a:solidFill>
                  <a:srgbClr val="FF0000"/>
                </a:solidFill>
                <a:latin typeface="+mj-ea"/>
                <a:ea typeface="+mj-ea"/>
              </a:rPr>
              <a:t>으로 </a:t>
            </a:r>
            <a:r>
              <a:rPr lang="en-US" altLang="ko-KR" sz="1800" b="1" dirty="0">
                <a:solidFill>
                  <a:srgbClr val="FF0000"/>
                </a:solidFill>
                <a:latin typeface="+mj-ea"/>
                <a:ea typeface="+mj-ea"/>
              </a:rPr>
              <a:t>Refactoring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Logger*</a:t>
            </a:r>
            <a:r>
              <a:rPr lang="ko-KR" altLang="en-US" sz="1800" dirty="0">
                <a:latin typeface="+mj-ea"/>
                <a:ea typeface="+mj-ea"/>
              </a:rPr>
              <a:t> </a:t>
            </a:r>
            <a:r>
              <a:rPr lang="en-US" altLang="ko-KR" sz="1800" dirty="0">
                <a:latin typeface="+mj-ea"/>
                <a:ea typeface="+mj-ea"/>
              </a:rPr>
              <a:t>getInstance() </a:t>
            </a:r>
            <a:r>
              <a:rPr lang="ko-KR" altLang="en-US" sz="1800" dirty="0">
                <a:latin typeface="+mj-ea"/>
                <a:ea typeface="+mj-ea"/>
              </a:rPr>
              <a:t>메서드를 통해 단일</a:t>
            </a:r>
            <a:r>
              <a:rPr lang="en-US" altLang="ko-KR" sz="1800" dirty="0">
                <a:latin typeface="+mj-ea"/>
                <a:ea typeface="+mj-ea"/>
              </a:rPr>
              <a:t> Instance</a:t>
            </a:r>
            <a:r>
              <a:rPr lang="ko-KR" altLang="en-US" sz="1800" dirty="0">
                <a:latin typeface="+mj-ea"/>
                <a:ea typeface="+mj-ea"/>
              </a:rPr>
              <a:t>접근 </a:t>
            </a:r>
            <a:r>
              <a:rPr lang="en-US" altLang="ko-KR" sz="1800" dirty="0">
                <a:latin typeface="+mj-ea"/>
                <a:ea typeface="+mj-ea"/>
              </a:rPr>
              <a:t>(</a:t>
            </a:r>
            <a:r>
              <a:rPr lang="ko-KR" altLang="en-US" sz="1800" dirty="0">
                <a:latin typeface="+mj-ea"/>
                <a:ea typeface="+mj-ea"/>
              </a:rPr>
              <a:t>생성자 </a:t>
            </a:r>
            <a:r>
              <a:rPr lang="en-US" altLang="ko-KR" sz="1800" dirty="0">
                <a:latin typeface="+mj-ea"/>
                <a:ea typeface="+mj-ea"/>
              </a:rPr>
              <a:t>private)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mutex </a:t>
            </a:r>
            <a:r>
              <a:rPr lang="ko-KR" altLang="en-US" sz="1800" dirty="0">
                <a:latin typeface="+mj-ea"/>
                <a:ea typeface="+mj-ea"/>
              </a:rPr>
              <a:t>로 </a:t>
            </a:r>
            <a:r>
              <a:rPr lang="en-US" altLang="ko-KR" sz="1800" dirty="0">
                <a:latin typeface="+mj-ea"/>
                <a:ea typeface="+mj-ea"/>
              </a:rPr>
              <a:t>Multi Thread </a:t>
            </a:r>
            <a:r>
              <a:rPr lang="ko-KR" altLang="en-US" sz="1800" dirty="0">
                <a:latin typeface="+mj-ea"/>
                <a:ea typeface="+mj-ea"/>
              </a:rPr>
              <a:t>안전성 보장</a:t>
            </a: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j-ea"/>
                <a:ea typeface="+mj-ea"/>
              </a:rPr>
              <a:t>중앙집중 식 로그 관리</a:t>
            </a:r>
            <a:r>
              <a:rPr lang="en-US" altLang="ko-KR" sz="1800" dirty="0">
                <a:latin typeface="+mj-ea"/>
                <a:ea typeface="+mj-ea"/>
              </a:rPr>
              <a:t>, Format </a:t>
            </a:r>
            <a:r>
              <a:rPr lang="ko-KR" altLang="en-US" sz="1800" dirty="0">
                <a:latin typeface="+mj-ea"/>
                <a:ea typeface="+mj-ea"/>
              </a:rPr>
              <a:t>변경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로그 </a:t>
            </a:r>
            <a:r>
              <a:rPr lang="en-US" altLang="ko-KR" sz="1800" dirty="0">
                <a:latin typeface="+mj-ea"/>
                <a:ea typeface="+mj-ea"/>
              </a:rPr>
              <a:t>level </a:t>
            </a:r>
            <a:r>
              <a:rPr lang="ko-KR" altLang="en-US" sz="1800" dirty="0">
                <a:latin typeface="+mj-ea"/>
                <a:ea typeface="+mj-ea"/>
              </a:rPr>
              <a:t>등 유지보수 유리</a:t>
            </a: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Test (Mocking)</a:t>
            </a:r>
            <a:r>
              <a:rPr lang="ko-KR" altLang="en-US" sz="1800" dirty="0">
                <a:latin typeface="+mj-ea"/>
                <a:ea typeface="+mj-ea"/>
              </a:rPr>
              <a:t>와  </a:t>
            </a:r>
            <a:r>
              <a:rPr lang="en-US" altLang="ko-KR" sz="1800" dirty="0">
                <a:latin typeface="+mj-ea"/>
                <a:ea typeface="+mj-ea"/>
              </a:rPr>
              <a:t>Redirection </a:t>
            </a:r>
            <a:r>
              <a:rPr lang="ko-KR" altLang="en-US" sz="1800" dirty="0">
                <a:latin typeface="+mj-ea"/>
                <a:ea typeface="+mj-ea"/>
              </a:rPr>
              <a:t>유리</a:t>
            </a: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file, console, network </a:t>
            </a:r>
            <a:r>
              <a:rPr lang="ko-KR" altLang="en-US" sz="1800" dirty="0">
                <a:latin typeface="+mj-ea"/>
                <a:ea typeface="+mj-ea"/>
              </a:rPr>
              <a:t>등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ko-KR" altLang="en-US" sz="1800" dirty="0">
                <a:latin typeface="+mj-ea"/>
                <a:ea typeface="+mj-ea"/>
              </a:rPr>
              <a:t>확장성 뛰어남</a:t>
            </a:r>
            <a:endParaRPr lang="en-US" altLang="ko-KR" sz="18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EAF882-8884-4860-63E7-5B728A4BC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1124168"/>
            <a:ext cx="11574780" cy="19634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DA7D7C-249A-8000-3297-90952AA74A3D}"/>
              </a:ext>
            </a:extLst>
          </p:cNvPr>
          <p:cNvSpPr txBox="1"/>
          <p:nvPr/>
        </p:nvSpPr>
        <p:spPr>
          <a:xfrm>
            <a:off x="1354561" y="5350598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As-Was</a:t>
            </a:r>
            <a:endParaRPr lang="ko-KR" altLang="en-US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C2EAD88-E800-124C-FD35-95D9506361E2}"/>
              </a:ext>
            </a:extLst>
          </p:cNvPr>
          <p:cNvGrpSpPr/>
          <p:nvPr/>
        </p:nvGrpSpPr>
        <p:grpSpPr>
          <a:xfrm>
            <a:off x="317500" y="3619756"/>
            <a:ext cx="4055323" cy="1730842"/>
            <a:chOff x="2395317" y="1212616"/>
            <a:chExt cx="5875768" cy="249969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F5F3877-8B0A-EAC9-9267-F953C2CE2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95317" y="1212616"/>
              <a:ext cx="5875768" cy="2499691"/>
            </a:xfrm>
            <a:prstGeom prst="rect">
              <a:avLst/>
            </a:prstGeom>
          </p:spPr>
        </p:pic>
        <p:sp>
          <p:nvSpPr>
            <p:cNvPr id="4" name="화살표: 아래쪽 3">
              <a:extLst>
                <a:ext uri="{FF2B5EF4-FFF2-40B4-BE49-F238E27FC236}">
                  <a16:creationId xmlns:a16="http://schemas.microsoft.com/office/drawing/2014/main" id="{4CB5A433-6C4F-7C15-453E-6597142B5C28}"/>
                </a:ext>
              </a:extLst>
            </p:cNvPr>
            <p:cNvSpPr/>
            <p:nvPr/>
          </p:nvSpPr>
          <p:spPr>
            <a:xfrm>
              <a:off x="4417643" y="2844800"/>
              <a:ext cx="140677" cy="304800"/>
            </a:xfrm>
            <a:prstGeom prst="downArrow">
              <a:avLst/>
            </a:prstGeom>
            <a:solidFill>
              <a:srgbClr val="F1F1F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화살표: 아래쪽 5">
              <a:extLst>
                <a:ext uri="{FF2B5EF4-FFF2-40B4-BE49-F238E27FC236}">
                  <a16:creationId xmlns:a16="http://schemas.microsoft.com/office/drawing/2014/main" id="{D0E27E86-22F9-12C5-1E29-6A9602E9B11C}"/>
                </a:ext>
              </a:extLst>
            </p:cNvPr>
            <p:cNvSpPr/>
            <p:nvPr/>
          </p:nvSpPr>
          <p:spPr>
            <a:xfrm>
              <a:off x="6838460" y="2864338"/>
              <a:ext cx="140677" cy="304800"/>
            </a:xfrm>
            <a:prstGeom prst="downArrow">
              <a:avLst/>
            </a:prstGeom>
            <a:solidFill>
              <a:srgbClr val="F1F1F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화살표: 아래쪽 6">
              <a:extLst>
                <a:ext uri="{FF2B5EF4-FFF2-40B4-BE49-F238E27FC236}">
                  <a16:creationId xmlns:a16="http://schemas.microsoft.com/office/drawing/2014/main" id="{844AC79D-21E1-B69F-2FB4-C8A24C270FA7}"/>
                </a:ext>
              </a:extLst>
            </p:cNvPr>
            <p:cNvSpPr/>
            <p:nvPr/>
          </p:nvSpPr>
          <p:spPr>
            <a:xfrm>
              <a:off x="3645873" y="2844800"/>
              <a:ext cx="140677" cy="304800"/>
            </a:xfrm>
            <a:prstGeom prst="downArrow">
              <a:avLst/>
            </a:prstGeom>
            <a:solidFill>
              <a:srgbClr val="F1F1F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BA5F2090-6A05-E2ED-B019-63C2F2286A0A}"/>
                </a:ext>
              </a:extLst>
            </p:cNvPr>
            <p:cNvSpPr/>
            <p:nvPr/>
          </p:nvSpPr>
          <p:spPr>
            <a:xfrm>
              <a:off x="6183918" y="2844800"/>
              <a:ext cx="140677" cy="304800"/>
            </a:xfrm>
            <a:prstGeom prst="downArrow">
              <a:avLst/>
            </a:prstGeom>
            <a:solidFill>
              <a:srgbClr val="F1F1F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D3D9898-D740-21FC-9596-86722949AFF0}"/>
              </a:ext>
            </a:extLst>
          </p:cNvPr>
          <p:cNvSpPr txBox="1"/>
          <p:nvPr/>
        </p:nvSpPr>
        <p:spPr>
          <a:xfrm>
            <a:off x="3205932" y="2613437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As-Is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671AA8-4D5E-456D-8F8A-374667A58D59}"/>
              </a:ext>
            </a:extLst>
          </p:cNvPr>
          <p:cNvSpPr txBox="1"/>
          <p:nvPr/>
        </p:nvSpPr>
        <p:spPr>
          <a:xfrm>
            <a:off x="6090023" y="6396335"/>
            <a:ext cx="6099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b="0" i="1" dirty="0">
                <a:effectLst/>
                <a:latin typeface="gg mono"/>
              </a:rPr>
              <a:t>참고</a:t>
            </a:r>
            <a:r>
              <a:rPr lang="en-US" altLang="ko-KR" sz="1200" b="0" i="1" dirty="0">
                <a:effectLst/>
                <a:latin typeface="gg mono"/>
              </a:rPr>
              <a:t>) Singleton Pattern</a:t>
            </a:r>
          </a:p>
          <a:p>
            <a:pPr algn="r"/>
            <a:r>
              <a:rPr lang="ko-KR" altLang="en-US" sz="1200" b="0" i="1" dirty="0">
                <a:effectLst/>
                <a:latin typeface="gg mono"/>
              </a:rPr>
              <a:t>교재</a:t>
            </a:r>
            <a:r>
              <a:rPr lang="en-US" altLang="ko-KR" sz="1200" b="0" i="1" dirty="0">
                <a:effectLst/>
                <a:latin typeface="gg mono"/>
              </a:rPr>
              <a:t>-[</a:t>
            </a:r>
            <a:r>
              <a:rPr lang="ko-KR" altLang="en-US" sz="1200" b="0" i="1" dirty="0" err="1">
                <a:effectLst/>
                <a:latin typeface="gg mono"/>
              </a:rPr>
              <a:t>리팩토링</a:t>
            </a:r>
            <a:r>
              <a:rPr lang="en-US" altLang="ko-KR" sz="1200" b="0" i="1" dirty="0">
                <a:effectLst/>
                <a:latin typeface="gg mono"/>
              </a:rPr>
              <a:t>]_4_1_</a:t>
            </a:r>
            <a:r>
              <a:rPr lang="ko-KR" altLang="en-US" sz="1200" b="0" i="1" dirty="0">
                <a:effectLst/>
                <a:latin typeface="gg mono"/>
              </a:rPr>
              <a:t>디자인패턴</a:t>
            </a:r>
            <a:r>
              <a:rPr lang="en-US" altLang="ko-KR" sz="1200" b="0" i="1" dirty="0">
                <a:effectLst/>
                <a:latin typeface="gg mono"/>
              </a:rPr>
              <a:t>_</a:t>
            </a:r>
            <a:r>
              <a:rPr lang="ko-KR" altLang="en-US" sz="1200" b="0" i="1" dirty="0" err="1">
                <a:effectLst/>
                <a:latin typeface="gg mono"/>
              </a:rPr>
              <a:t>민코딩</a:t>
            </a:r>
            <a:r>
              <a:rPr lang="en-US" altLang="ko-KR" sz="1200" b="0" i="1" dirty="0">
                <a:effectLst/>
                <a:latin typeface="gg mono"/>
              </a:rPr>
              <a:t>_cpp_250627.pdf / </a:t>
            </a:r>
            <a:r>
              <a:rPr lang="ko-KR" altLang="en-US" sz="1200" b="0" i="1" dirty="0">
                <a:effectLst/>
                <a:latin typeface="gg mono"/>
              </a:rPr>
              <a:t>페이지</a:t>
            </a:r>
            <a:r>
              <a:rPr lang="en-US" altLang="ko-KR" sz="1200" b="0" i="1" dirty="0">
                <a:effectLst/>
                <a:latin typeface="gg mono"/>
              </a:rPr>
              <a:t>47</a:t>
            </a:r>
            <a:endParaRPr lang="ko-KR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92767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소감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6729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>
          <a:extLst>
            <a:ext uri="{FF2B5EF4-FFF2-40B4-BE49-F238E27FC236}">
              <a16:creationId xmlns:a16="http://schemas.microsoft.com/office/drawing/2014/main" id="{31067DF5-61DC-C87F-B777-DADAE23C9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말풍선: 모서리가 둥근 사각형 27">
            <a:extLst>
              <a:ext uri="{FF2B5EF4-FFF2-40B4-BE49-F238E27FC236}">
                <a16:creationId xmlns:a16="http://schemas.microsoft.com/office/drawing/2014/main" id="{533E12CC-21AA-1F70-84C5-945E96177AE0}"/>
              </a:ext>
            </a:extLst>
          </p:cNvPr>
          <p:cNvSpPr/>
          <p:nvPr/>
        </p:nvSpPr>
        <p:spPr>
          <a:xfrm>
            <a:off x="2437466" y="1052140"/>
            <a:ext cx="3407943" cy="1416906"/>
          </a:xfrm>
          <a:prstGeom prst="wedgeRoundRectCallout">
            <a:avLst>
              <a:gd name="adj1" fmla="val -63702"/>
              <a:gd name="adj2" fmla="val -9510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ea typeface="휴먼편지체" panose="02030504000101010101" pitchFamily="18" charset="-127"/>
              </a:rPr>
              <a:t>능력 있는 팀원들 덕분에 </a:t>
            </a:r>
            <a:r>
              <a:rPr lang="en-US" altLang="ko-KR" sz="1600" dirty="0">
                <a:solidFill>
                  <a:schemeClr val="tx1"/>
                </a:solidFill>
                <a:ea typeface="휴먼편지체" panose="02030504000101010101" pitchFamily="18" charset="-127"/>
              </a:rPr>
              <a:t>CRA</a:t>
            </a:r>
            <a:r>
              <a:rPr lang="ko-KR" altLang="en-US" sz="1600" dirty="0">
                <a:solidFill>
                  <a:schemeClr val="tx1"/>
                </a:solidFill>
                <a:ea typeface="휴먼편지체" panose="02030504000101010101" pitchFamily="18" charset="-127"/>
              </a:rPr>
              <a:t>과정 잘 마무리 했습니다</a:t>
            </a:r>
            <a:r>
              <a:rPr lang="en-US" altLang="ko-KR" sz="1600" dirty="0">
                <a:solidFill>
                  <a:schemeClr val="tx1"/>
                </a:solidFill>
                <a:ea typeface="휴먼편지체" panose="02030504000101010101" pitchFamily="18" charset="-127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ea typeface="휴먼편지체" panose="02030504000101010101" pitchFamily="18" charset="-127"/>
              </a:rPr>
              <a:t>감사합니다</a:t>
            </a:r>
            <a:r>
              <a:rPr lang="en-US" altLang="ko-KR" sz="1600" dirty="0">
                <a:solidFill>
                  <a:schemeClr val="tx1"/>
                </a:solidFill>
                <a:ea typeface="휴먼편지체" panose="02030504000101010101" pitchFamily="18" charset="-127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ea typeface="휴먼편지체" panose="02030504000101010101" pitchFamily="18" charset="-127"/>
              </a:rPr>
              <a:t>부서 동료들에게 </a:t>
            </a:r>
            <a:r>
              <a:rPr lang="en-US" altLang="ko-KR" sz="1600" dirty="0">
                <a:solidFill>
                  <a:schemeClr val="tx1"/>
                </a:solidFill>
                <a:ea typeface="휴먼편지체" panose="02030504000101010101" pitchFamily="18" charset="-127"/>
              </a:rPr>
              <a:t>CRA</a:t>
            </a:r>
            <a:r>
              <a:rPr lang="ko-KR" altLang="en-US" sz="1600" dirty="0">
                <a:solidFill>
                  <a:schemeClr val="tx1"/>
                </a:solidFill>
                <a:ea typeface="휴먼편지체" panose="02030504000101010101" pitchFamily="18" charset="-127"/>
              </a:rPr>
              <a:t>과정 적극 추천하고 싶습니다</a:t>
            </a:r>
            <a:r>
              <a:rPr lang="en-US" altLang="ko-KR" sz="1600" dirty="0">
                <a:solidFill>
                  <a:schemeClr val="tx1"/>
                </a:solidFill>
                <a:ea typeface="휴먼편지체" panose="02030504000101010101" pitchFamily="18" charset="-127"/>
              </a:rPr>
              <a:t>. </a:t>
            </a:r>
            <a:endParaRPr lang="ko-KR" altLang="en-US" sz="1600" dirty="0">
              <a:solidFill>
                <a:schemeClr val="tx1"/>
              </a:solidFill>
              <a:ea typeface="휴먼편지체" panose="02030504000101010101" pitchFamily="18" charset="-127"/>
            </a:endParaRPr>
          </a:p>
        </p:txBody>
      </p:sp>
      <p:sp>
        <p:nvSpPr>
          <p:cNvPr id="59" name="Google Shape;59;p3">
            <a:extLst>
              <a:ext uri="{FF2B5EF4-FFF2-40B4-BE49-F238E27FC236}">
                <a16:creationId xmlns:a16="http://schemas.microsoft.com/office/drawing/2014/main" id="{0F55F00F-D605-9E8F-CE38-EB38B5CEE7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소 감</a:t>
            </a:r>
            <a:endParaRPr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C640117-CC60-4648-08BB-117BDE61C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95" y="1189406"/>
            <a:ext cx="1162050" cy="12573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72DBC8A-04B4-FFF4-A8E0-5E94D8388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6614" y="4752673"/>
            <a:ext cx="895350" cy="12001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DFEE7E1-2E46-A8FC-BF67-E38198D99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3264" y="3051788"/>
            <a:ext cx="1028700" cy="11906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5530F0C-A57C-AEBB-B4B8-84FB5FF13B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6614" y="1155755"/>
            <a:ext cx="990600" cy="120967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2430C20-E15F-294B-38E5-C62E6125D4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920" y="2959911"/>
            <a:ext cx="1047750" cy="120015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5836A23-6715-F783-13EC-9E55E63CF9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8795" y="4673266"/>
            <a:ext cx="1047750" cy="1358963"/>
          </a:xfrm>
          <a:prstGeom prst="rect">
            <a:avLst/>
          </a:prstGeom>
        </p:spPr>
      </p:pic>
      <p:sp>
        <p:nvSpPr>
          <p:cNvPr id="29" name="말풍선: 모서리가 둥근 사각형 28">
            <a:extLst>
              <a:ext uri="{FF2B5EF4-FFF2-40B4-BE49-F238E27FC236}">
                <a16:creationId xmlns:a16="http://schemas.microsoft.com/office/drawing/2014/main" id="{6F215DA5-3081-1C16-819B-A4E40E4CA20E}"/>
              </a:ext>
            </a:extLst>
          </p:cNvPr>
          <p:cNvSpPr/>
          <p:nvPr/>
        </p:nvSpPr>
        <p:spPr>
          <a:xfrm>
            <a:off x="1871841" y="3051788"/>
            <a:ext cx="3755961" cy="1416906"/>
          </a:xfrm>
          <a:prstGeom prst="wedgeRoundRectCallout">
            <a:avLst>
              <a:gd name="adj1" fmla="val -58840"/>
              <a:gd name="adj2" fmla="val -30596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ea typeface="휴먼편지체" panose="02030504000101010101" pitchFamily="18" charset="-127"/>
              </a:rPr>
              <a:t>프로젝트를 진행하면서 </a:t>
            </a:r>
            <a:r>
              <a:rPr lang="ko-KR" altLang="en-US" sz="1600" dirty="0" err="1">
                <a:solidFill>
                  <a:schemeClr val="tx1"/>
                </a:solidFill>
                <a:ea typeface="휴먼편지체" panose="02030504000101010101" pitchFamily="18" charset="-127"/>
              </a:rPr>
              <a:t>클린코드와</a:t>
            </a:r>
            <a:r>
              <a:rPr lang="ko-KR" altLang="en-US" sz="1600" dirty="0">
                <a:solidFill>
                  <a:schemeClr val="tx1"/>
                </a:solidFill>
                <a:ea typeface="휴먼편지체" panose="02030504000101010101" pitchFamily="18" charset="-127"/>
              </a:rPr>
              <a:t> 코드리뷰를 신경 쓰는 것이 쉽지 않다는 것을 경험했습니다</a:t>
            </a:r>
            <a:r>
              <a:rPr lang="en-US" altLang="ko-KR" sz="1600" dirty="0">
                <a:solidFill>
                  <a:schemeClr val="tx1"/>
                </a:solidFill>
                <a:ea typeface="휴먼편지체" panose="02030504000101010101" pitchFamily="18" charset="-127"/>
              </a:rPr>
              <a:t>. 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ea typeface="휴먼편지체" panose="02030504000101010101" pitchFamily="18" charset="-127"/>
              </a:rPr>
              <a:t>앞으로 부서에 돌아가서 어떻게 좋은 코드리뷰 문화를 만들 수 있을지 생각해보게 되는 유익한 시간이었습니다</a:t>
            </a:r>
            <a:r>
              <a:rPr lang="en-US" altLang="ko-KR" sz="1600" dirty="0">
                <a:solidFill>
                  <a:schemeClr val="tx1"/>
                </a:solidFill>
                <a:ea typeface="휴먼편지체" panose="02030504000101010101" pitchFamily="18" charset="-127"/>
              </a:rPr>
              <a:t>.</a:t>
            </a:r>
            <a:endParaRPr lang="ko-KR" altLang="en-US" sz="1600" dirty="0">
              <a:solidFill>
                <a:schemeClr val="tx1"/>
              </a:solidFill>
              <a:ea typeface="휴먼편지체" panose="02030504000101010101" pitchFamily="18" charset="-127"/>
            </a:endParaRPr>
          </a:p>
        </p:txBody>
      </p:sp>
      <p:sp>
        <p:nvSpPr>
          <p:cNvPr id="30" name="말풍선: 모서리가 둥근 사각형 29">
            <a:extLst>
              <a:ext uri="{FF2B5EF4-FFF2-40B4-BE49-F238E27FC236}">
                <a16:creationId xmlns:a16="http://schemas.microsoft.com/office/drawing/2014/main" id="{C8613B10-83FD-B0A3-B87A-2E0BE13D3002}"/>
              </a:ext>
            </a:extLst>
          </p:cNvPr>
          <p:cNvSpPr/>
          <p:nvPr/>
        </p:nvSpPr>
        <p:spPr>
          <a:xfrm>
            <a:off x="2328151" y="4673266"/>
            <a:ext cx="3407943" cy="1416906"/>
          </a:xfrm>
          <a:prstGeom prst="wedgeRoundRectCallout">
            <a:avLst>
              <a:gd name="adj1" fmla="val -58567"/>
              <a:gd name="adj2" fmla="val 1991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ea typeface="휴먼편지체" panose="02030504000101010101" pitchFamily="18" charset="-127"/>
              </a:rPr>
              <a:t>강사님과 팀원들로부터 정말 많이 </a:t>
            </a:r>
            <a:r>
              <a:rPr lang="ko-KR" altLang="en-US" sz="1600" dirty="0" err="1">
                <a:solidFill>
                  <a:schemeClr val="tx1"/>
                </a:solidFill>
                <a:ea typeface="휴먼편지체" panose="02030504000101010101" pitchFamily="18" charset="-127"/>
              </a:rPr>
              <a:t>배운것</a:t>
            </a:r>
            <a:r>
              <a:rPr lang="ko-KR" altLang="en-US" sz="1600" dirty="0">
                <a:solidFill>
                  <a:schemeClr val="tx1"/>
                </a:solidFill>
                <a:ea typeface="휴먼편지체" panose="02030504000101010101" pitchFamily="18" charset="-127"/>
              </a:rPr>
              <a:t> 같아 감사한 마음입니다</a:t>
            </a:r>
            <a:r>
              <a:rPr lang="en-US" altLang="ko-KR" sz="1600" dirty="0">
                <a:solidFill>
                  <a:schemeClr val="tx1"/>
                </a:solidFill>
                <a:ea typeface="휴먼편지체" panose="02030504000101010101" pitchFamily="18" charset="-127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ea typeface="휴먼편지체" panose="02030504000101010101" pitchFamily="18" charset="-127"/>
              </a:rPr>
              <a:t>현업에 돌아가서 코드 리뷰할 생각에 설레네요</a:t>
            </a:r>
            <a:r>
              <a:rPr lang="en-US" altLang="ko-KR" sz="1600" dirty="0">
                <a:solidFill>
                  <a:schemeClr val="tx1"/>
                </a:solidFill>
                <a:ea typeface="휴먼편지체" panose="02030504000101010101" pitchFamily="18" charset="-127"/>
              </a:rPr>
              <a:t>. </a:t>
            </a:r>
            <a:r>
              <a:rPr lang="ko-KR" altLang="en-US" sz="1600" dirty="0" err="1">
                <a:solidFill>
                  <a:schemeClr val="tx1"/>
                </a:solidFill>
                <a:ea typeface="휴먼편지체" panose="02030504000101010101" pitchFamily="18" charset="-127"/>
              </a:rPr>
              <a:t>보이스카웃</a:t>
            </a:r>
            <a:r>
              <a:rPr lang="ko-KR" altLang="en-US" sz="1600" dirty="0">
                <a:solidFill>
                  <a:schemeClr val="tx1"/>
                </a:solidFill>
                <a:ea typeface="휴먼편지체" panose="02030504000101010101" pitchFamily="18" charset="-127"/>
              </a:rPr>
              <a:t> 정신 잊지 않겠습니다</a:t>
            </a:r>
            <a:r>
              <a:rPr lang="en-US" altLang="ko-KR" sz="1600" dirty="0">
                <a:solidFill>
                  <a:schemeClr val="tx1"/>
                </a:solidFill>
                <a:ea typeface="휴먼편지체" panose="02030504000101010101" pitchFamily="18" charset="-127"/>
              </a:rPr>
              <a:t>.</a:t>
            </a:r>
            <a:endParaRPr lang="ko-KR" altLang="en-US" sz="1600" dirty="0">
              <a:solidFill>
                <a:schemeClr val="tx1"/>
              </a:solidFill>
              <a:ea typeface="휴먼편지체" panose="02030504000101010101" pitchFamily="18" charset="-127"/>
            </a:endParaRPr>
          </a:p>
        </p:txBody>
      </p:sp>
      <p:sp>
        <p:nvSpPr>
          <p:cNvPr id="31" name="말풍선: 모서리가 둥근 사각형 30">
            <a:extLst>
              <a:ext uri="{FF2B5EF4-FFF2-40B4-BE49-F238E27FC236}">
                <a16:creationId xmlns:a16="http://schemas.microsoft.com/office/drawing/2014/main" id="{85379241-74E7-E30F-8F91-CABE06E4472A}"/>
              </a:ext>
            </a:extLst>
          </p:cNvPr>
          <p:cNvSpPr/>
          <p:nvPr/>
        </p:nvSpPr>
        <p:spPr>
          <a:xfrm>
            <a:off x="6096000" y="1052139"/>
            <a:ext cx="4493773" cy="1489389"/>
          </a:xfrm>
          <a:prstGeom prst="wedgeRoundRectCallout">
            <a:avLst>
              <a:gd name="adj1" fmla="val 85519"/>
              <a:gd name="adj2" fmla="val -10788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ea typeface="휴먼편지체" panose="02030504000101010101" pitchFamily="18" charset="-127"/>
              </a:rPr>
              <a:t>CRA</a:t>
            </a:r>
            <a:r>
              <a:rPr lang="ko-KR" altLang="en-US" sz="1600" dirty="0">
                <a:solidFill>
                  <a:schemeClr val="tx1"/>
                </a:solidFill>
                <a:ea typeface="휴먼편지체" panose="02030504000101010101" pitchFamily="18" charset="-127"/>
              </a:rPr>
              <a:t>를 통하여 </a:t>
            </a:r>
            <a:r>
              <a:rPr lang="en-US" altLang="ko-KR" sz="1600" dirty="0">
                <a:solidFill>
                  <a:schemeClr val="tx1"/>
                </a:solidFill>
                <a:ea typeface="휴먼편지체" panose="02030504000101010101" pitchFamily="18" charset="-127"/>
              </a:rPr>
              <a:t>Clean Code</a:t>
            </a:r>
            <a:r>
              <a:rPr lang="ko-KR" altLang="en-US" sz="1600" dirty="0">
                <a:solidFill>
                  <a:schemeClr val="tx1"/>
                </a:solidFill>
                <a:ea typeface="휴먼편지체" panose="02030504000101010101" pitchFamily="18" charset="-127"/>
              </a:rPr>
              <a:t>와 </a:t>
            </a:r>
            <a:r>
              <a:rPr lang="en-US" altLang="ko-KR" sz="1600" dirty="0">
                <a:solidFill>
                  <a:schemeClr val="tx1"/>
                </a:solidFill>
                <a:ea typeface="휴먼편지체" panose="02030504000101010101" pitchFamily="18" charset="-127"/>
              </a:rPr>
              <a:t>TDD</a:t>
            </a:r>
            <a:r>
              <a:rPr lang="ko-KR" altLang="en-US" sz="1600" dirty="0">
                <a:solidFill>
                  <a:schemeClr val="tx1"/>
                </a:solidFill>
                <a:ea typeface="휴먼편지체" panose="02030504000101010101" pitchFamily="18" charset="-127"/>
              </a:rPr>
              <a:t>에 대해서 잘 알게 되었고</a:t>
            </a:r>
            <a:r>
              <a:rPr lang="en-US" altLang="ko-KR" sz="1600" dirty="0">
                <a:solidFill>
                  <a:schemeClr val="tx1"/>
                </a:solidFill>
                <a:ea typeface="휴먼편지체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ea typeface="휴먼편지체" panose="02030504000101010101" pitchFamily="18" charset="-127"/>
              </a:rPr>
              <a:t>팀프로젝트 </a:t>
            </a:r>
            <a:r>
              <a:rPr lang="en-US" altLang="ko-KR" sz="1600" dirty="0">
                <a:solidFill>
                  <a:schemeClr val="tx1"/>
                </a:solidFill>
                <a:ea typeface="휴먼편지체" panose="02030504000101010101" pitchFamily="18" charset="-127"/>
              </a:rPr>
              <a:t>3,4</a:t>
            </a:r>
            <a:r>
              <a:rPr lang="ko-KR" altLang="en-US" sz="1600" dirty="0">
                <a:solidFill>
                  <a:schemeClr val="tx1"/>
                </a:solidFill>
                <a:ea typeface="휴먼편지체" panose="02030504000101010101" pitchFamily="18" charset="-127"/>
              </a:rPr>
              <a:t>일 차에서 </a:t>
            </a:r>
            <a:r>
              <a:rPr lang="en-US" altLang="ko-KR" sz="1600" dirty="0">
                <a:solidFill>
                  <a:schemeClr val="tx1"/>
                </a:solidFill>
                <a:ea typeface="휴먼편지체" panose="02030504000101010101" pitchFamily="18" charset="-127"/>
              </a:rPr>
              <a:t>UT</a:t>
            </a:r>
            <a:r>
              <a:rPr lang="ko-KR" altLang="en-US" sz="1600" dirty="0">
                <a:solidFill>
                  <a:schemeClr val="tx1"/>
                </a:solidFill>
                <a:ea typeface="휴먼편지체" panose="02030504000101010101" pitchFamily="18" charset="-127"/>
              </a:rPr>
              <a:t>를 만들지 않은 케이스에서만 버그가 존재하여 </a:t>
            </a:r>
            <a:r>
              <a:rPr lang="en-US" altLang="ko-KR" sz="1600" dirty="0">
                <a:solidFill>
                  <a:schemeClr val="tx1"/>
                </a:solidFill>
                <a:ea typeface="휴먼편지체" panose="02030504000101010101" pitchFamily="18" charset="-127"/>
              </a:rPr>
              <a:t>Unit Test</a:t>
            </a:r>
            <a:r>
              <a:rPr lang="ko-KR" altLang="en-US" sz="1600" dirty="0">
                <a:solidFill>
                  <a:schemeClr val="tx1"/>
                </a:solidFill>
                <a:ea typeface="휴먼편지체" panose="02030504000101010101" pitchFamily="18" charset="-127"/>
              </a:rPr>
              <a:t>의 중요성을 잘 알게 되었습니다</a:t>
            </a:r>
            <a:r>
              <a:rPr lang="en-US" altLang="ko-KR" sz="1600" dirty="0">
                <a:solidFill>
                  <a:schemeClr val="tx1"/>
                </a:solidFill>
                <a:ea typeface="휴먼편지체" panose="02030504000101010101" pitchFamily="18" charset="-127"/>
              </a:rPr>
              <a:t>. 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ea typeface="휴먼편지체" panose="02030504000101010101" pitchFamily="18" charset="-127"/>
              </a:rPr>
              <a:t>좋은 강사님</a:t>
            </a:r>
            <a:r>
              <a:rPr lang="en-US" altLang="ko-KR" sz="1600" dirty="0">
                <a:solidFill>
                  <a:schemeClr val="tx1"/>
                </a:solidFill>
                <a:ea typeface="휴먼편지체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ea typeface="휴먼편지체" panose="02030504000101010101" pitchFamily="18" charset="-127"/>
              </a:rPr>
              <a:t>좋은 팀원들 만난 덕분에 많이 배울 수 있는 시간이었습니다</a:t>
            </a:r>
            <a:r>
              <a:rPr lang="en-US" altLang="ko-KR" sz="1600" dirty="0">
                <a:solidFill>
                  <a:schemeClr val="tx1"/>
                </a:solidFill>
                <a:ea typeface="휴먼편지체" panose="02030504000101010101" pitchFamily="18" charset="-127"/>
              </a:rPr>
              <a:t>.</a:t>
            </a:r>
            <a:r>
              <a:rPr lang="ko-KR" altLang="en-US" sz="1600" dirty="0">
                <a:solidFill>
                  <a:schemeClr val="tx1"/>
                </a:solidFill>
                <a:ea typeface="휴먼편지체" panose="02030504000101010101" pitchFamily="18" charset="-127"/>
              </a:rPr>
              <a:t>감사합니다</a:t>
            </a:r>
            <a:r>
              <a:rPr lang="en-US" altLang="ko-KR" sz="1600" dirty="0">
                <a:solidFill>
                  <a:schemeClr val="tx1"/>
                </a:solidFill>
                <a:ea typeface="휴먼편지체" panose="02030504000101010101" pitchFamily="18" charset="-127"/>
              </a:rPr>
              <a:t>.</a:t>
            </a:r>
            <a:endParaRPr lang="ko-KR" altLang="en-US" sz="1600" dirty="0">
              <a:solidFill>
                <a:schemeClr val="tx1"/>
              </a:solidFill>
              <a:ea typeface="휴먼편지체" panose="02030504000101010101" pitchFamily="18" charset="-127"/>
            </a:endParaRPr>
          </a:p>
        </p:txBody>
      </p:sp>
      <p:sp>
        <p:nvSpPr>
          <p:cNvPr id="32" name="말풍선: 모서리가 둥근 사각형 31">
            <a:extLst>
              <a:ext uri="{FF2B5EF4-FFF2-40B4-BE49-F238E27FC236}">
                <a16:creationId xmlns:a16="http://schemas.microsoft.com/office/drawing/2014/main" id="{ED8B4404-64C8-1EC1-C77C-EECC3F427678}"/>
              </a:ext>
            </a:extLst>
          </p:cNvPr>
          <p:cNvSpPr/>
          <p:nvPr/>
        </p:nvSpPr>
        <p:spPr>
          <a:xfrm>
            <a:off x="5816142" y="3051788"/>
            <a:ext cx="3929742" cy="1416906"/>
          </a:xfrm>
          <a:prstGeom prst="wedgeRoundRectCallout">
            <a:avLst>
              <a:gd name="adj1" fmla="val 74391"/>
              <a:gd name="adj2" fmla="val -3120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ea typeface="휴먼편지체" panose="02030504000101010101" pitchFamily="18" charset="-127"/>
              </a:rPr>
              <a:t>클린</a:t>
            </a:r>
            <a:r>
              <a:rPr lang="ko-KR" altLang="en-US" sz="1600" dirty="0">
                <a:solidFill>
                  <a:schemeClr val="tx1"/>
                </a:solidFill>
                <a:ea typeface="휴먼편지체" panose="02030504000101010101" pitchFamily="18" charset="-127"/>
              </a:rPr>
              <a:t> 코드와 </a:t>
            </a:r>
            <a:r>
              <a:rPr lang="en-US" altLang="ko-KR" sz="1600" dirty="0">
                <a:solidFill>
                  <a:schemeClr val="tx1"/>
                </a:solidFill>
                <a:ea typeface="휴먼편지체" panose="02030504000101010101" pitchFamily="18" charset="-127"/>
              </a:rPr>
              <a:t>TDD</a:t>
            </a:r>
            <a:r>
              <a:rPr lang="ko-KR" altLang="en-US" sz="1600" dirty="0">
                <a:solidFill>
                  <a:schemeClr val="tx1"/>
                </a:solidFill>
                <a:ea typeface="휴먼편지체" panose="02030504000101010101" pitchFamily="18" charset="-127"/>
              </a:rPr>
              <a:t>에 대한 필요성에 대해 많은 의문을 가지고 있었는데</a:t>
            </a:r>
            <a:r>
              <a:rPr lang="en-US" altLang="ko-KR" sz="1600" dirty="0">
                <a:solidFill>
                  <a:schemeClr val="tx1"/>
                </a:solidFill>
                <a:ea typeface="휴먼편지체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ea typeface="휴먼편지체" panose="02030504000101010101" pitchFamily="18" charset="-127"/>
              </a:rPr>
              <a:t>교육과 프로젝트를 통해 장점을 많이 느끼게 되었습니다</a:t>
            </a:r>
            <a:r>
              <a:rPr lang="en-US" altLang="ko-KR" sz="1600" dirty="0">
                <a:solidFill>
                  <a:schemeClr val="tx1"/>
                </a:solidFill>
                <a:ea typeface="휴먼편지체" panose="02030504000101010101" pitchFamily="18" charset="-127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ea typeface="휴먼편지체" panose="02030504000101010101" pitchFamily="18" charset="-127"/>
              </a:rPr>
              <a:t>현업에서 적용하면 좋을 내용들이 있어서 현업 때 적용해보도록 하겠습니다</a:t>
            </a:r>
          </a:p>
        </p:txBody>
      </p:sp>
      <p:sp>
        <p:nvSpPr>
          <p:cNvPr id="33" name="말풍선: 모서리가 둥근 사각형 32">
            <a:extLst>
              <a:ext uri="{FF2B5EF4-FFF2-40B4-BE49-F238E27FC236}">
                <a16:creationId xmlns:a16="http://schemas.microsoft.com/office/drawing/2014/main" id="{E79EA446-E5D7-B02D-5729-52A8CEECD4F8}"/>
              </a:ext>
            </a:extLst>
          </p:cNvPr>
          <p:cNvSpPr/>
          <p:nvPr/>
        </p:nvSpPr>
        <p:spPr>
          <a:xfrm>
            <a:off x="5885704" y="4845469"/>
            <a:ext cx="4704069" cy="1715070"/>
          </a:xfrm>
          <a:prstGeom prst="wedgeRoundRectCallout">
            <a:avLst>
              <a:gd name="adj1" fmla="val 56671"/>
              <a:gd name="adj2" fmla="val -14090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chemeClr val="tx1"/>
                </a:solidFill>
                <a:ea typeface="휴먼편지체" panose="02030504000101010101" pitchFamily="18" charset="-127"/>
              </a:rPr>
              <a:t> 지금까지 기능 구현에만 집중하며</a:t>
            </a:r>
            <a:r>
              <a:rPr lang="en-US" altLang="ko-KR" sz="1500" dirty="0">
                <a:solidFill>
                  <a:schemeClr val="tx1"/>
                </a:solidFill>
                <a:ea typeface="휴먼편지체" panose="02030504000101010101" pitchFamily="18" charset="-127"/>
              </a:rPr>
              <a:t> </a:t>
            </a:r>
            <a:r>
              <a:rPr lang="ko-KR" altLang="en-US" sz="1500" dirty="0">
                <a:solidFill>
                  <a:schemeClr val="tx1"/>
                </a:solidFill>
                <a:ea typeface="휴먼편지체" panose="02030504000101010101" pitchFamily="18" charset="-127"/>
              </a:rPr>
              <a:t> 좋은 </a:t>
            </a:r>
            <a:r>
              <a:rPr lang="en-US" altLang="ko-KR" sz="1500" dirty="0">
                <a:solidFill>
                  <a:schemeClr val="tx1"/>
                </a:solidFill>
                <a:ea typeface="휴먼편지체" panose="02030504000101010101" pitchFamily="18" charset="-127"/>
              </a:rPr>
              <a:t>SW</a:t>
            </a:r>
            <a:r>
              <a:rPr lang="ko-KR" altLang="en-US" sz="1500" dirty="0">
                <a:solidFill>
                  <a:schemeClr val="tx1"/>
                </a:solidFill>
                <a:ea typeface="휴먼편지체" panose="02030504000101010101" pitchFamily="18" charset="-127"/>
              </a:rPr>
              <a:t>에 대해서는 고민이나</a:t>
            </a:r>
            <a:r>
              <a:rPr lang="en-US" altLang="ko-KR" sz="1500" dirty="0">
                <a:solidFill>
                  <a:schemeClr val="tx1"/>
                </a:solidFill>
                <a:ea typeface="휴먼편지체" panose="02030504000101010101" pitchFamily="18" charset="-127"/>
              </a:rPr>
              <a:t> </a:t>
            </a:r>
            <a:r>
              <a:rPr lang="ko-KR" altLang="en-US" sz="1500" dirty="0">
                <a:solidFill>
                  <a:schemeClr val="tx1"/>
                </a:solidFill>
                <a:ea typeface="휴먼편지체" panose="02030504000101010101" pitchFamily="18" charset="-127"/>
              </a:rPr>
              <a:t>개선 노력도 없이 단순 흉내만 내는 수준이었다</a:t>
            </a:r>
            <a:r>
              <a:rPr lang="en-US" altLang="ko-KR" sz="1500" dirty="0">
                <a:solidFill>
                  <a:schemeClr val="tx1"/>
                </a:solidFill>
                <a:ea typeface="휴먼편지체" panose="02030504000101010101" pitchFamily="18" charset="-127"/>
              </a:rPr>
              <a:t>. </a:t>
            </a:r>
            <a:r>
              <a:rPr lang="ko-KR" altLang="en-US" sz="1500" dirty="0">
                <a:solidFill>
                  <a:schemeClr val="tx1"/>
                </a:solidFill>
                <a:ea typeface="휴먼편지체" panose="02030504000101010101" pitchFamily="18" charset="-127"/>
              </a:rPr>
              <a:t>이번 </a:t>
            </a:r>
            <a:r>
              <a:rPr lang="en-US" altLang="ko-KR" sz="1500" dirty="0">
                <a:solidFill>
                  <a:schemeClr val="tx1"/>
                </a:solidFill>
                <a:ea typeface="휴먼편지체" panose="02030504000101010101" pitchFamily="18" charset="-127"/>
              </a:rPr>
              <a:t>SRA</a:t>
            </a:r>
            <a:r>
              <a:rPr lang="ko-KR" altLang="en-US" sz="1500" dirty="0">
                <a:solidFill>
                  <a:schemeClr val="tx1"/>
                </a:solidFill>
                <a:ea typeface="휴먼편지체" panose="02030504000101010101" pitchFamily="18" charset="-127"/>
              </a:rPr>
              <a:t>과정을  통해 내가 만들어온 코드에 대해 반성을 하게 되었고</a:t>
            </a:r>
            <a:r>
              <a:rPr lang="en-US" altLang="ko-KR" sz="1500" dirty="0">
                <a:solidFill>
                  <a:schemeClr val="tx1"/>
                </a:solidFill>
                <a:ea typeface="휴먼편지체" panose="02030504000101010101" pitchFamily="18" charset="-127"/>
              </a:rPr>
              <a:t>, </a:t>
            </a:r>
            <a:r>
              <a:rPr lang="ko-KR" altLang="en-US" sz="1500" dirty="0">
                <a:solidFill>
                  <a:schemeClr val="tx1"/>
                </a:solidFill>
                <a:ea typeface="휴먼편지체" panose="02030504000101010101" pitchFamily="18" charset="-127"/>
              </a:rPr>
              <a:t> 앞으로 어떻게 시작해야 품질 높은 </a:t>
            </a:r>
            <a:r>
              <a:rPr lang="en-US" altLang="ko-KR" sz="1500" dirty="0">
                <a:solidFill>
                  <a:schemeClr val="tx1"/>
                </a:solidFill>
                <a:ea typeface="휴먼편지체" panose="02030504000101010101" pitchFamily="18" charset="-127"/>
              </a:rPr>
              <a:t>SW</a:t>
            </a:r>
            <a:r>
              <a:rPr lang="ko-KR" altLang="en-US" sz="1500" dirty="0">
                <a:solidFill>
                  <a:schemeClr val="tx1"/>
                </a:solidFill>
                <a:ea typeface="휴먼편지체" panose="02030504000101010101" pitchFamily="18" charset="-127"/>
              </a:rPr>
              <a:t>를 만들지 실마리를 얻을 수 있어 좋았다</a:t>
            </a:r>
            <a:r>
              <a:rPr lang="en-US" altLang="ko-KR" sz="1500" dirty="0">
                <a:solidFill>
                  <a:schemeClr val="tx1"/>
                </a:solidFill>
                <a:ea typeface="휴먼편지체" panose="02030504000101010101" pitchFamily="18" charset="-127"/>
              </a:rPr>
              <a:t>. </a:t>
            </a:r>
            <a:r>
              <a:rPr lang="ko-KR" altLang="en-US" sz="1500" dirty="0">
                <a:solidFill>
                  <a:schemeClr val="tx1"/>
                </a:solidFill>
                <a:ea typeface="휴먼편지체" panose="02030504000101010101" pitchFamily="18" charset="-127"/>
              </a:rPr>
              <a:t>더 나은 개발자로</a:t>
            </a:r>
            <a:r>
              <a:rPr lang="en-US" altLang="ko-KR" sz="1500" dirty="0">
                <a:solidFill>
                  <a:schemeClr val="tx1"/>
                </a:solidFill>
                <a:ea typeface="휴먼편지체" panose="02030504000101010101" pitchFamily="18" charset="-127"/>
              </a:rPr>
              <a:t> </a:t>
            </a:r>
            <a:r>
              <a:rPr lang="ko-KR" altLang="en-US" sz="1500" dirty="0">
                <a:solidFill>
                  <a:schemeClr val="tx1"/>
                </a:solidFill>
                <a:ea typeface="휴먼편지체" panose="02030504000101010101" pitchFamily="18" charset="-127"/>
              </a:rPr>
              <a:t>가는 한걸음을 더 나아가는 계기가 되어 뜻 깊은 경험이었다</a:t>
            </a:r>
            <a:r>
              <a:rPr lang="en-US" altLang="ko-KR" sz="1500" dirty="0">
                <a:solidFill>
                  <a:schemeClr val="tx1"/>
                </a:solidFill>
                <a:ea typeface="휴먼편지체" panose="02030504000101010101" pitchFamily="18" charset="-127"/>
              </a:rPr>
              <a:t>.</a:t>
            </a:r>
            <a:endParaRPr lang="ko-KR" altLang="en-US" sz="1500" dirty="0">
              <a:solidFill>
                <a:schemeClr val="tx1"/>
              </a:solidFill>
              <a:ea typeface="휴먼편지체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7388C6-3765-4690-89FC-72BC88BAD002}"/>
              </a:ext>
            </a:extLst>
          </p:cNvPr>
          <p:cNvSpPr txBox="1"/>
          <p:nvPr/>
        </p:nvSpPr>
        <p:spPr>
          <a:xfrm>
            <a:off x="5871175" y="404210"/>
            <a:ext cx="6099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b="0" i="1" dirty="0">
                <a:effectLst/>
                <a:latin typeface="gg mono"/>
              </a:rPr>
              <a:t>참고</a:t>
            </a:r>
            <a:r>
              <a:rPr lang="en-US" altLang="ko-KR" sz="1200" b="0" i="1" dirty="0">
                <a:effectLst/>
                <a:latin typeface="gg mono"/>
              </a:rPr>
              <a:t>)</a:t>
            </a:r>
            <a:r>
              <a:rPr lang="ko-KR" altLang="en-US" sz="1200" b="0" i="1" dirty="0">
                <a:effectLst/>
                <a:latin typeface="gg mono"/>
              </a:rPr>
              <a:t> 코드리뷰</a:t>
            </a:r>
            <a:r>
              <a:rPr lang="en-US" altLang="ko-KR" sz="1200" b="0" i="1" dirty="0">
                <a:effectLst/>
                <a:latin typeface="gg mono"/>
              </a:rPr>
              <a:t>: </a:t>
            </a:r>
            <a:r>
              <a:rPr lang="ko-KR" altLang="en-US" sz="1200" b="0" i="1" dirty="0">
                <a:effectLst/>
                <a:latin typeface="gg mono"/>
              </a:rPr>
              <a:t>마음가짐</a:t>
            </a:r>
            <a:endParaRPr lang="en-US" altLang="ko-KR" sz="1200" b="0" i="1" dirty="0">
              <a:effectLst/>
              <a:latin typeface="gg mono"/>
            </a:endParaRPr>
          </a:p>
          <a:p>
            <a:pPr algn="r"/>
            <a:r>
              <a:rPr lang="ko-KR" altLang="en-US" sz="1200" b="0" i="1" dirty="0">
                <a:effectLst/>
                <a:latin typeface="gg mono"/>
              </a:rPr>
              <a:t>교재</a:t>
            </a:r>
            <a:r>
              <a:rPr lang="en-US" altLang="ko-KR" sz="1200" b="0" i="1" dirty="0">
                <a:effectLst/>
                <a:latin typeface="gg mono"/>
              </a:rPr>
              <a:t>-[TDD]_1_1_</a:t>
            </a:r>
            <a:r>
              <a:rPr lang="ko-KR" altLang="en-US" sz="1200" b="0" i="1" dirty="0" err="1">
                <a:effectLst/>
                <a:latin typeface="gg mono"/>
              </a:rPr>
              <a:t>코드리뷰어를</a:t>
            </a:r>
            <a:r>
              <a:rPr lang="en-US" altLang="ko-KR" sz="1200" b="0" i="1" dirty="0">
                <a:effectLst/>
                <a:latin typeface="gg mono"/>
              </a:rPr>
              <a:t>_</a:t>
            </a:r>
            <a:r>
              <a:rPr lang="ko-KR" altLang="en-US" sz="1200" b="0" i="1" dirty="0">
                <a:effectLst/>
                <a:latin typeface="gg mono"/>
              </a:rPr>
              <a:t>위한</a:t>
            </a:r>
            <a:r>
              <a:rPr lang="en-US" altLang="ko-KR" sz="1200" b="0" i="1" dirty="0">
                <a:effectLst/>
                <a:latin typeface="gg mono"/>
              </a:rPr>
              <a:t>_Git_</a:t>
            </a:r>
            <a:r>
              <a:rPr lang="ko-KR" altLang="en-US" sz="1200" b="0" i="1" dirty="0" err="1">
                <a:effectLst/>
                <a:latin typeface="gg mono"/>
              </a:rPr>
              <a:t>민코딩</a:t>
            </a:r>
            <a:r>
              <a:rPr lang="en-US" altLang="ko-KR" sz="1200" b="0" i="1" dirty="0">
                <a:effectLst/>
                <a:latin typeface="gg mono"/>
              </a:rPr>
              <a:t>_Cpp_250701.pdf/ </a:t>
            </a:r>
            <a:r>
              <a:rPr lang="ko-KR" altLang="en-US" sz="1200" b="0" i="1" dirty="0">
                <a:effectLst/>
                <a:latin typeface="gg mono"/>
              </a:rPr>
              <a:t>페이지</a:t>
            </a:r>
            <a:r>
              <a:rPr lang="en-US" altLang="ko-KR" sz="1200" i="1" dirty="0">
                <a:latin typeface="gg mono"/>
              </a:rPr>
              <a:t>160</a:t>
            </a:r>
            <a:endParaRPr lang="ko-KR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4047526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4294967295"/>
          </p:nvPr>
        </p:nvSpPr>
        <p:spPr>
          <a:xfrm>
            <a:off x="1631950" y="2162969"/>
            <a:ext cx="8928100" cy="253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indent="0" algn="ctr">
              <a:spcBef>
                <a:spcPts val="0"/>
              </a:spcBef>
              <a:buSzPts val="3200"/>
              <a:buNone/>
            </a:pPr>
            <a:r>
              <a:rPr lang="ko-KR" altLang="en-US" sz="6000" i="1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“코드를 처음보다 더 깨끗하게 만들어 놓고 </a:t>
            </a:r>
            <a:r>
              <a:rPr lang="ko-KR" altLang="en-US" sz="8000" i="1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떠납니다</a:t>
            </a:r>
            <a:r>
              <a:rPr lang="en-US" altLang="ko-KR" sz="6000" i="1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.”</a:t>
            </a:r>
            <a:r>
              <a:rPr lang="ko-KR" altLang="en-US" sz="6000" i="1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9CA987-2BF1-4BB6-BEA8-8B745F72E3B6}"/>
              </a:ext>
            </a:extLst>
          </p:cNvPr>
          <p:cNvSpPr txBox="1"/>
          <p:nvPr/>
        </p:nvSpPr>
        <p:spPr>
          <a:xfrm>
            <a:off x="6090023" y="6396335"/>
            <a:ext cx="6099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b="0" i="1" dirty="0">
                <a:effectLst/>
                <a:latin typeface="gg mono"/>
              </a:rPr>
              <a:t>참고</a:t>
            </a:r>
            <a:r>
              <a:rPr lang="en-US" altLang="ko-KR" sz="1200" b="0" i="1" dirty="0">
                <a:effectLst/>
                <a:latin typeface="gg mono"/>
              </a:rPr>
              <a:t>) </a:t>
            </a:r>
            <a:r>
              <a:rPr lang="ko-KR" altLang="en-US" sz="1200" b="0" i="1" dirty="0">
                <a:effectLst/>
                <a:latin typeface="gg mono"/>
              </a:rPr>
              <a:t>보이스카우트</a:t>
            </a:r>
            <a:r>
              <a:rPr lang="en-US" altLang="ko-KR" sz="1200" b="0" i="1" dirty="0">
                <a:effectLst/>
                <a:latin typeface="gg mono"/>
              </a:rPr>
              <a:t> </a:t>
            </a:r>
            <a:r>
              <a:rPr lang="ko-KR" altLang="en-US" sz="1200" b="0" i="1" dirty="0">
                <a:effectLst/>
                <a:latin typeface="gg mono"/>
              </a:rPr>
              <a:t>규칙</a:t>
            </a:r>
            <a:endParaRPr lang="en-US" altLang="ko-KR" sz="1200" b="0" i="1" dirty="0">
              <a:effectLst/>
              <a:latin typeface="gg mono"/>
            </a:endParaRPr>
          </a:p>
          <a:p>
            <a:pPr algn="r"/>
            <a:r>
              <a:rPr lang="ko-KR" altLang="en-US" sz="1200" b="0" i="1" dirty="0">
                <a:effectLst/>
                <a:latin typeface="gg mono"/>
              </a:rPr>
              <a:t>교재</a:t>
            </a:r>
            <a:r>
              <a:rPr lang="en-US" altLang="ko-KR" sz="1200" b="0" i="1" dirty="0">
                <a:effectLst/>
                <a:latin typeface="gg mono"/>
              </a:rPr>
              <a:t>-[</a:t>
            </a:r>
            <a:r>
              <a:rPr lang="ko-KR" altLang="en-US" sz="1200" b="0" i="1" dirty="0" err="1">
                <a:effectLst/>
                <a:latin typeface="gg mono"/>
              </a:rPr>
              <a:t>클린코드</a:t>
            </a:r>
            <a:r>
              <a:rPr lang="en-US" altLang="ko-KR" sz="1200" b="0" i="1" dirty="0">
                <a:effectLst/>
                <a:latin typeface="gg mono"/>
              </a:rPr>
              <a:t>]_1_1_</a:t>
            </a:r>
            <a:r>
              <a:rPr lang="ko-KR" altLang="en-US" sz="1200" b="0" i="1" dirty="0" err="1">
                <a:effectLst/>
                <a:latin typeface="gg mono"/>
              </a:rPr>
              <a:t>클린코드</a:t>
            </a:r>
            <a:r>
              <a:rPr lang="en-US" altLang="ko-KR" sz="1200" b="0" i="1" dirty="0">
                <a:effectLst/>
                <a:latin typeface="gg mono"/>
              </a:rPr>
              <a:t>_</a:t>
            </a:r>
            <a:r>
              <a:rPr lang="ko-KR" altLang="en-US" sz="1200" b="0" i="1" dirty="0">
                <a:effectLst/>
                <a:latin typeface="gg mono"/>
              </a:rPr>
              <a:t>개요</a:t>
            </a:r>
            <a:r>
              <a:rPr lang="en-US" altLang="ko-KR" sz="1200" b="0" i="1" dirty="0">
                <a:effectLst/>
                <a:latin typeface="gg mono"/>
              </a:rPr>
              <a:t>_</a:t>
            </a:r>
            <a:r>
              <a:rPr lang="ko-KR" altLang="en-US" sz="1200" b="0" i="1" dirty="0" err="1">
                <a:effectLst/>
                <a:latin typeface="gg mono"/>
              </a:rPr>
              <a:t>민코딩</a:t>
            </a:r>
            <a:r>
              <a:rPr lang="en-US" altLang="ko-KR" sz="1200" b="0" i="1" dirty="0">
                <a:effectLst/>
                <a:latin typeface="gg mono"/>
              </a:rPr>
              <a:t>_cpp_250316 / </a:t>
            </a:r>
            <a:r>
              <a:rPr lang="ko-KR" altLang="en-US" sz="1200" b="0" i="1" dirty="0">
                <a:effectLst/>
                <a:latin typeface="gg mono"/>
              </a:rPr>
              <a:t>페이지</a:t>
            </a:r>
            <a:r>
              <a:rPr lang="en-US" altLang="ko-KR" sz="1200" b="0" i="1" dirty="0">
                <a:effectLst/>
                <a:latin typeface="gg mono"/>
              </a:rPr>
              <a:t>17</a:t>
            </a:r>
            <a:endParaRPr lang="ko-KR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55176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 err="1"/>
              <a:t>일잘러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err="1"/>
              <a:t>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818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Issue &amp; PR with Labels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6B96CA-EBD5-4874-8D40-B275FDC9D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8796"/>
            <a:ext cx="7251291" cy="58980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6C0EE7-90FA-4304-A115-F5F1EEACB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492" y="1960774"/>
            <a:ext cx="6542508" cy="4897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EA1911-10CA-4084-B586-300CDA825692}"/>
              </a:ext>
            </a:extLst>
          </p:cNvPr>
          <p:cNvSpPr txBox="1"/>
          <p:nvPr/>
        </p:nvSpPr>
        <p:spPr>
          <a:xfrm>
            <a:off x="5871175" y="404210"/>
            <a:ext cx="6099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b="0" i="1" dirty="0">
                <a:effectLst/>
                <a:latin typeface="gg mono"/>
              </a:rPr>
              <a:t>참고</a:t>
            </a:r>
            <a:r>
              <a:rPr lang="en-US" altLang="ko-KR" sz="1200" b="0" i="1" dirty="0">
                <a:effectLst/>
                <a:latin typeface="gg mono"/>
              </a:rPr>
              <a:t>) </a:t>
            </a:r>
            <a:r>
              <a:rPr lang="en-US" altLang="ko-KR" sz="1200" i="1" dirty="0" err="1">
                <a:latin typeface="gg mono"/>
              </a:rPr>
              <a:t>github</a:t>
            </a:r>
            <a:endParaRPr lang="en-US" altLang="ko-KR" sz="1200" b="0" i="1" dirty="0">
              <a:effectLst/>
              <a:latin typeface="gg mono"/>
            </a:endParaRPr>
          </a:p>
          <a:p>
            <a:pPr algn="r"/>
            <a:r>
              <a:rPr lang="ko-KR" altLang="en-US" sz="1200" b="0" i="1" dirty="0">
                <a:effectLst/>
                <a:latin typeface="gg mono"/>
              </a:rPr>
              <a:t>교재</a:t>
            </a:r>
            <a:r>
              <a:rPr lang="en-US" altLang="ko-KR" sz="1200" b="0" i="1" dirty="0">
                <a:effectLst/>
                <a:latin typeface="gg mono"/>
              </a:rPr>
              <a:t>-[TDD]_1_1_</a:t>
            </a:r>
            <a:r>
              <a:rPr lang="ko-KR" altLang="en-US" sz="1200" b="0" i="1" dirty="0" err="1">
                <a:effectLst/>
                <a:latin typeface="gg mono"/>
              </a:rPr>
              <a:t>코드리뷰어를</a:t>
            </a:r>
            <a:r>
              <a:rPr lang="en-US" altLang="ko-KR" sz="1200" b="0" i="1" dirty="0">
                <a:effectLst/>
                <a:latin typeface="gg mono"/>
              </a:rPr>
              <a:t>_</a:t>
            </a:r>
            <a:r>
              <a:rPr lang="ko-KR" altLang="en-US" sz="1200" b="0" i="1" dirty="0">
                <a:effectLst/>
                <a:latin typeface="gg mono"/>
              </a:rPr>
              <a:t>위한</a:t>
            </a:r>
            <a:r>
              <a:rPr lang="en-US" altLang="ko-KR" sz="1200" b="0" i="1" dirty="0">
                <a:effectLst/>
                <a:latin typeface="gg mono"/>
              </a:rPr>
              <a:t>_Git_</a:t>
            </a:r>
            <a:r>
              <a:rPr lang="ko-KR" altLang="en-US" sz="1200" b="0" i="1" dirty="0" err="1">
                <a:effectLst/>
                <a:latin typeface="gg mono"/>
              </a:rPr>
              <a:t>민코딩</a:t>
            </a:r>
            <a:r>
              <a:rPr lang="en-US" altLang="ko-KR" sz="1200" b="0" i="1" dirty="0">
                <a:effectLst/>
                <a:latin typeface="gg mono"/>
              </a:rPr>
              <a:t>_Cpp_250701.pdf/ </a:t>
            </a:r>
            <a:r>
              <a:rPr lang="ko-KR" altLang="en-US" sz="1200" b="0" i="1" dirty="0">
                <a:effectLst/>
                <a:latin typeface="gg mono"/>
              </a:rPr>
              <a:t>페이지</a:t>
            </a:r>
            <a:r>
              <a:rPr lang="en-US" altLang="ko-KR" sz="1200" b="0" i="1" dirty="0">
                <a:effectLst/>
                <a:latin typeface="gg mono"/>
              </a:rPr>
              <a:t>1</a:t>
            </a:r>
            <a:endParaRPr lang="ko-KR" altLang="en-US" sz="12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64F50F-5831-4CB4-8849-A538EDAC4471}"/>
              </a:ext>
            </a:extLst>
          </p:cNvPr>
          <p:cNvSpPr txBox="1"/>
          <p:nvPr/>
        </p:nvSpPr>
        <p:spPr>
          <a:xfrm>
            <a:off x="8159904" y="1177312"/>
            <a:ext cx="2868652" cy="3169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i="1" dirty="0" err="1">
                <a:hlinkClick r:id="rId5"/>
              </a:rPr>
              <a:t>ehju</a:t>
            </a:r>
            <a:r>
              <a:rPr lang="en-US" altLang="ko-KR" b="1" i="1" dirty="0">
                <a:hlinkClick r:id="rId5"/>
              </a:rPr>
              <a:t>/</a:t>
            </a:r>
            <a:r>
              <a:rPr lang="en-US" altLang="ko-KR" b="1" i="1" dirty="0" err="1">
                <a:hlinkClick r:id="rId5"/>
              </a:rPr>
              <a:t>SSD_Project_BOYSCOUT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55975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기능 구현 소개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356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SSD Executor (UML &amp; Class)</a:t>
            </a:r>
            <a:endParaRPr dirty="0"/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67DCA1CD-3330-4A7A-923C-5936DD36C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187946"/>
            <a:ext cx="12192000" cy="535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25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 err="1"/>
              <a:t>TestShell</a:t>
            </a:r>
            <a:r>
              <a:rPr lang="en-US" altLang="ko-KR" dirty="0"/>
              <a:t> Executor (UML &amp; Class)</a:t>
            </a:r>
            <a:endParaRPr dirty="0"/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85294BC0-7CB8-4C46-A9DE-44BAB796F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095299"/>
            <a:ext cx="12192000" cy="3324034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9CB413B9-DF1D-4729-B5E2-25F2EC8E47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" y="4419333"/>
            <a:ext cx="12192000" cy="187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64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 dirty="0"/>
              <a:t>CRA B</a:t>
            </a:r>
            <a:r>
              <a:rPr lang="en-US" dirty="0"/>
              <a:t>est Practice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 b="0" dirty="0"/>
              <a:t>TDD, Refactoring, Mocking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1821331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Best Practice – </a:t>
            </a:r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TDD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1026" name="Picture 2" descr="Meeting - Free business icons">
            <a:extLst>
              <a:ext uri="{FF2B5EF4-FFF2-40B4-BE49-F238E27FC236}">
                <a16:creationId xmlns:a16="http://schemas.microsoft.com/office/drawing/2014/main" id="{31AA53ED-70D9-4A12-81CA-11D004BB5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723" y="242960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2D2BC-7F4C-4423-B0ED-22CAD154BB8C}"/>
              </a:ext>
            </a:extLst>
          </p:cNvPr>
          <p:cNvSpPr txBox="1"/>
          <p:nvPr/>
        </p:nvSpPr>
        <p:spPr>
          <a:xfrm>
            <a:off x="6096000" y="1592654"/>
            <a:ext cx="5420074" cy="5016758"/>
          </a:xfrm>
          <a:prstGeom prst="rect">
            <a:avLst/>
          </a:prstGeom>
          <a:solidFill>
            <a:schemeClr val="bg1"/>
          </a:solidFill>
          <a:ln>
            <a:solidFill>
              <a:srgbClr val="005AB4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command parser</a:t>
            </a:r>
            <a:r>
              <a:rPr lang="ko-KR" altLang="en-US" sz="1800" dirty="0"/>
              <a:t>는 </a:t>
            </a:r>
            <a:r>
              <a:rPr lang="en-US" altLang="ko-KR" sz="18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more than 2 argument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read with 1 argument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write with 2 argument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invalid command , write ERROR in nand_output.txt</a:t>
            </a:r>
          </a:p>
          <a:p>
            <a:endParaRPr lang="en-US" altLang="ko-KR" dirty="0"/>
          </a:p>
          <a:p>
            <a:r>
              <a:rPr lang="en-US" altLang="ko-KR" sz="1800" dirty="0"/>
              <a:t>Write UT</a:t>
            </a:r>
            <a:r>
              <a:rPr lang="ko-KR" altLang="en-US" sz="1800" dirty="0"/>
              <a:t>는 </a:t>
            </a:r>
            <a:r>
              <a:rPr lang="en-US" altLang="ko-KR" sz="18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create nand.txt file when no nand.txt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if exist nand.txt do not create nand.txt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 write command and verify nand.txt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overwrite and verify nand.txt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0~99 write and verify nand.txt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write with out of range, write ERROR in nand_output.txt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write with invalid value, write ERROR in nand_output.txt</a:t>
            </a:r>
          </a:p>
          <a:p>
            <a:endParaRPr lang="en-US" altLang="ko-KR" dirty="0"/>
          </a:p>
          <a:p>
            <a:r>
              <a:rPr lang="en-US" altLang="ko-KR" sz="1800" dirty="0"/>
              <a:t>Read UT</a:t>
            </a:r>
            <a:r>
              <a:rPr lang="ko-KR" altLang="en-US" sz="1800" dirty="0"/>
              <a:t>는 </a:t>
            </a:r>
            <a:r>
              <a:rPr lang="en-US" altLang="ko-KR" sz="18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if 1 read command issued, exist ssd_output.txt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if don't exist nand.txt, read command output will be 0x0000000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if </a:t>
            </a:r>
            <a:r>
              <a:rPr lang="en-US" altLang="ko-KR" dirty="0" err="1"/>
              <a:t>lba</a:t>
            </a:r>
            <a:r>
              <a:rPr lang="en-US" altLang="ko-KR" dirty="0"/>
              <a:t> 1 is written, </a:t>
            </a:r>
            <a:r>
              <a:rPr lang="en-US" altLang="ko-KR" dirty="0" err="1"/>
              <a:t>lba</a:t>
            </a:r>
            <a:r>
              <a:rPr lang="en-US" altLang="ko-KR" dirty="0"/>
              <a:t> 1 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unwritten </a:t>
            </a:r>
            <a:r>
              <a:rPr lang="en-US" altLang="ko-KR" dirty="0" err="1"/>
              <a:t>lba</a:t>
            </a:r>
            <a:r>
              <a:rPr lang="en-US" altLang="ko-KR" dirty="0"/>
              <a:t> read return 0x00000000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multi read, and output.txt return last read command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read with out of range, write ERROR in nand_output.txt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2F62B1D-5519-4DC6-9AC0-7E44AF42A447}"/>
              </a:ext>
            </a:extLst>
          </p:cNvPr>
          <p:cNvSpPr/>
          <p:nvPr/>
        </p:nvSpPr>
        <p:spPr>
          <a:xfrm>
            <a:off x="675926" y="1592654"/>
            <a:ext cx="4127568" cy="649800"/>
          </a:xfrm>
          <a:prstGeom prst="rect">
            <a:avLst/>
          </a:prstGeom>
          <a:solidFill>
            <a:srgbClr val="005A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개발 전 논의를 통한 </a:t>
            </a:r>
            <a:r>
              <a:rPr lang="en-US" altLang="ko-KR" sz="1800" dirty="0"/>
              <a:t>UT </a:t>
            </a:r>
            <a:r>
              <a:rPr lang="ko-KR" altLang="en-US" sz="1800" dirty="0"/>
              <a:t>시나리오 도출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B17D73E8-E6BB-41C2-891C-578A3EE0C9B0}"/>
              </a:ext>
            </a:extLst>
          </p:cNvPr>
          <p:cNvSpPr/>
          <p:nvPr/>
        </p:nvSpPr>
        <p:spPr>
          <a:xfrm>
            <a:off x="4721468" y="2429608"/>
            <a:ext cx="1077447" cy="2734407"/>
          </a:xfrm>
          <a:prstGeom prst="rightArrow">
            <a:avLst>
              <a:gd name="adj1" fmla="val 41534"/>
              <a:gd name="adj2" fmla="val 50000"/>
            </a:avLst>
          </a:prstGeom>
          <a:solidFill>
            <a:srgbClr val="005A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143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1451</Words>
  <Application>Microsoft Office PowerPoint</Application>
  <PresentationFormat>와이드스크린</PresentationFormat>
  <Paragraphs>230</Paragraphs>
  <Slides>25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-apple-system</vt:lpstr>
      <vt:lpstr>gg mono</vt:lpstr>
      <vt:lpstr>gg sans</vt:lpstr>
      <vt:lpstr>돋움체</vt:lpstr>
      <vt:lpstr>Malgun Gothic</vt:lpstr>
      <vt:lpstr>Malgun Gothic</vt:lpstr>
      <vt:lpstr>휴먼매직체</vt:lpstr>
      <vt:lpstr>Arial</vt:lpstr>
      <vt:lpstr>Wingdings</vt:lpstr>
      <vt:lpstr>Office 테마</vt:lpstr>
      <vt:lpstr>PowerPoint 프레젠테이션</vt:lpstr>
      <vt:lpstr>팀원 소개</vt:lpstr>
      <vt:lpstr>PowerPoint 프레젠테이션</vt:lpstr>
      <vt:lpstr>Issue &amp; PR with Labels</vt:lpstr>
      <vt:lpstr>PowerPoint 프레젠테이션</vt:lpstr>
      <vt:lpstr>SSD Executor (UML &amp; Class)</vt:lpstr>
      <vt:lpstr>TestShell Executor (UML &amp; Class)</vt:lpstr>
      <vt:lpstr>PowerPoint 프레젠테이션</vt:lpstr>
      <vt:lpstr>Best Practice – TDD</vt:lpstr>
      <vt:lpstr>TDD를 통한 Read 기능 개발</vt:lpstr>
      <vt:lpstr>TDD를 통한 Write 기능 개발</vt:lpstr>
      <vt:lpstr>Best Practice – Refactoring#1</vt:lpstr>
      <vt:lpstr>Best Practice – Refactoring#2</vt:lpstr>
      <vt:lpstr>Best Practice – Mocking(1/2)</vt:lpstr>
      <vt:lpstr>Best Practice – Mocking(2/2)</vt:lpstr>
      <vt:lpstr>PowerPoint 프레젠테이션</vt:lpstr>
      <vt:lpstr>Command Buffer 알고리즘(세부)</vt:lpstr>
      <vt:lpstr>Command Buffer 알고리즘(동작 예시)</vt:lpstr>
      <vt:lpstr>PowerPoint 프레젠테이션</vt:lpstr>
      <vt:lpstr>객체 생성을 위한 Factory + Command Pattern 적용</vt:lpstr>
      <vt:lpstr>Fast Read를 위한 Proxy pattern 도입</vt:lpstr>
      <vt:lpstr>공통 자원을 위한 Logger Singleton pattern</vt:lpstr>
      <vt:lpstr>PowerPoint 프레젠테이션</vt:lpstr>
      <vt:lpstr>소 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146</cp:revision>
  <dcterms:created xsi:type="dcterms:W3CDTF">2024-04-15T01:50:35Z</dcterms:created>
  <dcterms:modified xsi:type="dcterms:W3CDTF">2025-08-04T03:35:53Z</dcterms:modified>
</cp:coreProperties>
</file>