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8" r:id="rId1"/>
  </p:sldMasterIdLst>
  <p:notesMasterIdLst>
    <p:notesMasterId r:id="rId12"/>
  </p:notesMasterIdLst>
  <p:sldIdLst>
    <p:sldId id="256" r:id="rId2"/>
    <p:sldId id="268" r:id="rId3"/>
    <p:sldId id="272" r:id="rId4"/>
    <p:sldId id="261" r:id="rId5"/>
    <p:sldId id="260" r:id="rId6"/>
    <p:sldId id="269" r:id="rId7"/>
    <p:sldId id="271" r:id="rId8"/>
    <p:sldId id="265" r:id="rId9"/>
    <p:sldId id="270" r:id="rId10"/>
    <p:sldId id="26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655"/>
  </p:normalViewPr>
  <p:slideViewPr>
    <p:cSldViewPr snapToGrid="0" snapToObjects="1">
      <p:cViewPr varScale="1">
        <p:scale>
          <a:sx n="94" d="100"/>
          <a:sy n="94" d="100"/>
        </p:scale>
        <p:origin x="73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A83238-1E0B-EB4D-83FA-DCD181621ABC}" type="datetimeFigureOut">
              <a:rPr lang="en-US" smtClean="0"/>
              <a:t>3/17/19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247C61-8936-A240-8A22-583AC764626E}" type="slidenum">
              <a:rPr lang="en-US" smtClean="0"/>
              <a:t>‹#›</a:t>
            </a:fld>
            <a:endParaRPr lang="en-US"/>
          </a:p>
        </p:txBody>
      </p:sp>
    </p:spTree>
    <p:extLst>
      <p:ext uri="{BB962C8B-B14F-4D97-AF65-F5344CB8AC3E}">
        <p14:creationId xmlns:p14="http://schemas.microsoft.com/office/powerpoint/2010/main" val="27371828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1247C61-8936-A240-8A22-583AC764626E}" type="slidenum">
              <a:rPr lang="en-US" smtClean="0"/>
              <a:t>2</a:t>
            </a:fld>
            <a:endParaRPr lang="en-US"/>
          </a:p>
        </p:txBody>
      </p:sp>
    </p:spTree>
    <p:extLst>
      <p:ext uri="{BB962C8B-B14F-4D97-AF65-F5344CB8AC3E}">
        <p14:creationId xmlns:p14="http://schemas.microsoft.com/office/powerpoint/2010/main" val="1119680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61247C61-8936-A240-8A22-583AC764626E}" type="slidenum">
              <a:rPr lang="en-US" smtClean="0"/>
              <a:t>3</a:t>
            </a:fld>
            <a:endParaRPr lang="en-US"/>
          </a:p>
        </p:txBody>
      </p:sp>
    </p:spTree>
    <p:extLst>
      <p:ext uri="{BB962C8B-B14F-4D97-AF65-F5344CB8AC3E}">
        <p14:creationId xmlns:p14="http://schemas.microsoft.com/office/powerpoint/2010/main" val="33213843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1247C61-8936-A240-8A22-583AC764626E}" type="slidenum">
              <a:rPr lang="en-US" smtClean="0"/>
              <a:t>4</a:t>
            </a:fld>
            <a:endParaRPr lang="en-US"/>
          </a:p>
        </p:txBody>
      </p:sp>
    </p:spTree>
    <p:extLst>
      <p:ext uri="{BB962C8B-B14F-4D97-AF65-F5344CB8AC3E}">
        <p14:creationId xmlns:p14="http://schemas.microsoft.com/office/powerpoint/2010/main" val="15996075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3/17/19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919523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3/17/19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364980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3/17/19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6611876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3/17/19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94749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3/17/19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58860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3/17/19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607458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3/17/19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36205131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3/17/19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329817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3/17/19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15440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3/17/19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970191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3/17/19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1048510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3/17/19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190760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3/17/19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686761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3/17/19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919920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3/17/19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7202687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3/17/19</a:t>
            </a:fld>
            <a:endParaRPr lang="en-US" dirty="0"/>
          </a:p>
        </p:txBody>
      </p:sp>
    </p:spTree>
    <p:extLst>
      <p:ext uri="{BB962C8B-B14F-4D97-AF65-F5344CB8AC3E}">
        <p14:creationId xmlns:p14="http://schemas.microsoft.com/office/powerpoint/2010/main" val="1558995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3/17/19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1231130"/>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https://lh4.googleusercontent.com/_5BlXkYeqaTYBP-0iUpMmPo1DHAKIiVQiGpk6KMfvQoAttQULTc_WHh1RSmuZd2Xoz7ZdqbWeT6KU9z8dWgFWVL7_G1zYG5ymTMhcAMviKUYxFvoaB-EuO7UraJMs8D_C-S3PfN1zlBRbreTyA" TargetMode="External"/><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8BF6E-FB2C-654B-96D5-41DF18523884}"/>
              </a:ext>
            </a:extLst>
          </p:cNvPr>
          <p:cNvSpPr>
            <a:spLocks noGrp="1"/>
          </p:cNvSpPr>
          <p:nvPr>
            <p:ph type="ctrTitle"/>
          </p:nvPr>
        </p:nvSpPr>
        <p:spPr/>
        <p:txBody>
          <a:bodyPr/>
          <a:lstStyle/>
          <a:p>
            <a:r>
              <a:rPr lang="en-US" dirty="0"/>
              <a:t>Training Evaluation</a:t>
            </a:r>
            <a:br>
              <a:rPr lang="en-US" dirty="0"/>
            </a:br>
            <a:r>
              <a:rPr lang="en-US" sz="3200" b="1"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Applied Data Science Project Summary</a:t>
            </a:r>
            <a:endParaRPr lang="en-US" dirty="0"/>
          </a:p>
        </p:txBody>
      </p:sp>
      <p:sp>
        <p:nvSpPr>
          <p:cNvPr id="3" name="Subtitle 2">
            <a:extLst>
              <a:ext uri="{FF2B5EF4-FFF2-40B4-BE49-F238E27FC236}">
                <a16:creationId xmlns:a16="http://schemas.microsoft.com/office/drawing/2014/main" id="{5CA156E1-A26F-DD49-9BEB-5154B4715259}"/>
              </a:ext>
            </a:extLst>
          </p:cNvPr>
          <p:cNvSpPr>
            <a:spLocks noGrp="1"/>
          </p:cNvSpPr>
          <p:nvPr>
            <p:ph type="subTitle" idx="1"/>
          </p:nvPr>
        </p:nvSpPr>
        <p:spPr>
          <a:xfrm>
            <a:off x="1507067" y="4050833"/>
            <a:ext cx="7766936" cy="2388067"/>
          </a:xfrm>
        </p:spPr>
        <p:txBody>
          <a:bodyPr>
            <a:normAutofit/>
          </a:bodyPr>
          <a:lstStyle/>
          <a:p>
            <a:r>
              <a:rPr lang="en-US" dirty="0"/>
              <a:t>Cinnamon Johnson,</a:t>
            </a:r>
          </a:p>
          <a:p>
            <a:r>
              <a:rPr lang="en-US" dirty="0"/>
              <a:t>Elia </a:t>
            </a:r>
            <a:r>
              <a:rPr lang="en-US" dirty="0" err="1"/>
              <a:t>Kostyrka</a:t>
            </a:r>
            <a:r>
              <a:rPr lang="en-US" dirty="0"/>
              <a:t>,</a:t>
            </a:r>
          </a:p>
          <a:p>
            <a:r>
              <a:rPr lang="en-US" dirty="0"/>
              <a:t>Eric Rodgers,</a:t>
            </a:r>
          </a:p>
          <a:p>
            <a:r>
              <a:rPr lang="en-US" dirty="0"/>
              <a:t>&amp; Christopher </a:t>
            </a:r>
            <a:r>
              <a:rPr lang="en-US" dirty="0" err="1"/>
              <a:t>Veizaga</a:t>
            </a:r>
            <a:endParaRPr lang="en-US" dirty="0"/>
          </a:p>
          <a:p>
            <a:endParaRPr lang="en-US" dirty="0"/>
          </a:p>
          <a:p>
            <a:r>
              <a:rPr lang="en-US" i="1" dirty="0"/>
              <a:t>Audience: Claims Department</a:t>
            </a:r>
          </a:p>
        </p:txBody>
      </p:sp>
    </p:spTree>
    <p:extLst>
      <p:ext uri="{BB962C8B-B14F-4D97-AF65-F5344CB8AC3E}">
        <p14:creationId xmlns:p14="http://schemas.microsoft.com/office/powerpoint/2010/main" val="35097209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C0060-697F-8142-9E37-D18DE4FE6E9D}"/>
              </a:ext>
            </a:extLst>
          </p:cNvPr>
          <p:cNvSpPr>
            <a:spLocks noGrp="1"/>
          </p:cNvSpPr>
          <p:nvPr>
            <p:ph type="title"/>
          </p:nvPr>
        </p:nvSpPr>
        <p:spPr/>
        <p:txBody>
          <a:bodyPr/>
          <a:lstStyle/>
          <a:p>
            <a:r>
              <a:rPr lang="en-US" dirty="0"/>
              <a:t>Questions?</a:t>
            </a:r>
          </a:p>
        </p:txBody>
      </p:sp>
    </p:spTree>
    <p:extLst>
      <p:ext uri="{BB962C8B-B14F-4D97-AF65-F5344CB8AC3E}">
        <p14:creationId xmlns:p14="http://schemas.microsoft.com/office/powerpoint/2010/main" val="2999655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5A29D-D995-6A46-8DCB-FA6B1EA97764}"/>
              </a:ext>
            </a:extLst>
          </p:cNvPr>
          <p:cNvSpPr>
            <a:spLocks noGrp="1"/>
          </p:cNvSpPr>
          <p:nvPr>
            <p:ph type="title"/>
          </p:nvPr>
        </p:nvSpPr>
        <p:spPr>
          <a:noFill/>
        </p:spPr>
        <p:txBody>
          <a:bodyPr/>
          <a:lstStyle/>
          <a:p>
            <a:r>
              <a:rPr lang="en-US" dirty="0"/>
              <a:t>Introduction: Project Scope </a:t>
            </a:r>
          </a:p>
        </p:txBody>
      </p:sp>
      <p:sp>
        <p:nvSpPr>
          <p:cNvPr id="3" name="Content Placeholder 2">
            <a:extLst>
              <a:ext uri="{FF2B5EF4-FFF2-40B4-BE49-F238E27FC236}">
                <a16:creationId xmlns:a16="http://schemas.microsoft.com/office/drawing/2014/main" id="{E2756630-37E5-1047-A9B1-E8E584C29650}"/>
              </a:ext>
            </a:extLst>
          </p:cNvPr>
          <p:cNvSpPr>
            <a:spLocks noGrp="1"/>
          </p:cNvSpPr>
          <p:nvPr>
            <p:ph idx="1"/>
          </p:nvPr>
        </p:nvSpPr>
        <p:spPr>
          <a:xfrm>
            <a:off x="677334" y="1651000"/>
            <a:ext cx="8596668" cy="4932680"/>
          </a:xfrm>
        </p:spPr>
        <p:txBody>
          <a:bodyPr>
            <a:normAutofit/>
          </a:bodyPr>
          <a:lstStyle/>
          <a:p>
            <a:r>
              <a:rPr lang="en-US" dirty="0"/>
              <a:t>Training evaluation from assessments administered in November and December 2018 to an undisclosed audience. </a:t>
            </a:r>
          </a:p>
          <a:p>
            <a:r>
              <a:rPr lang="en-US" dirty="0"/>
              <a:t>The assessments aimed to identify participants who were unfamiliar with a new electronic management system in order to provide remediation in the form of self-paced training.</a:t>
            </a:r>
          </a:p>
          <a:p>
            <a:r>
              <a:rPr lang="en-US" dirty="0"/>
              <a:t>Data set overview:</a:t>
            </a:r>
          </a:p>
          <a:p>
            <a:pPr lvl="1"/>
            <a:r>
              <a:rPr lang="en-US" dirty="0"/>
              <a:t>Learner Profile information</a:t>
            </a:r>
          </a:p>
          <a:p>
            <a:pPr lvl="1"/>
            <a:r>
              <a:rPr lang="en-US" dirty="0"/>
              <a:t>Demographic Questions responses</a:t>
            </a:r>
          </a:p>
          <a:p>
            <a:pPr lvl="1"/>
            <a:r>
              <a:rPr lang="en-US" dirty="0"/>
              <a:t>Pretest scores</a:t>
            </a:r>
          </a:p>
          <a:p>
            <a:pPr lvl="1"/>
            <a:r>
              <a:rPr lang="en-US" dirty="0"/>
              <a:t>Posttest scores</a:t>
            </a:r>
          </a:p>
          <a:p>
            <a:pPr lvl="1"/>
            <a:r>
              <a:rPr lang="en-US" dirty="0"/>
              <a:t>Post evaluation survey responses</a:t>
            </a:r>
          </a:p>
          <a:p>
            <a:r>
              <a:rPr lang="en-US" dirty="0"/>
              <a:t>The team focused on six business questions to identify key findings to potentially assist management in determining areas of special interest for follow-on action.</a:t>
            </a:r>
          </a:p>
          <a:p>
            <a:endParaRPr lang="en-US" dirty="0"/>
          </a:p>
        </p:txBody>
      </p:sp>
    </p:spTree>
    <p:extLst>
      <p:ext uri="{BB962C8B-B14F-4D97-AF65-F5344CB8AC3E}">
        <p14:creationId xmlns:p14="http://schemas.microsoft.com/office/powerpoint/2010/main" val="15946876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F3C63-7892-7E48-B805-B2407610553B}"/>
              </a:ext>
            </a:extLst>
          </p:cNvPr>
          <p:cNvSpPr>
            <a:spLocks noGrp="1"/>
          </p:cNvSpPr>
          <p:nvPr>
            <p:ph type="title"/>
          </p:nvPr>
        </p:nvSpPr>
        <p:spPr/>
        <p:txBody>
          <a:bodyPr>
            <a:normAutofit fontScale="90000"/>
          </a:bodyPr>
          <a:lstStyle/>
          <a:p>
            <a:r>
              <a:rPr lang="en-US" b="1" dirty="0"/>
              <a:t>Question 1. What was the compliance rate by Regional Office?</a:t>
            </a:r>
            <a:br>
              <a:rPr lang="en-US" b="1" dirty="0"/>
            </a:br>
            <a:endParaRPr lang="en-US" dirty="0"/>
          </a:p>
        </p:txBody>
      </p:sp>
      <p:sp>
        <p:nvSpPr>
          <p:cNvPr id="3" name="Content Placeholder 2">
            <a:extLst>
              <a:ext uri="{FF2B5EF4-FFF2-40B4-BE49-F238E27FC236}">
                <a16:creationId xmlns:a16="http://schemas.microsoft.com/office/drawing/2014/main" id="{5EC81E31-B296-2D43-A9FD-89F249678E3C}"/>
              </a:ext>
            </a:extLst>
          </p:cNvPr>
          <p:cNvSpPr>
            <a:spLocks noGrp="1"/>
          </p:cNvSpPr>
          <p:nvPr>
            <p:ph idx="1"/>
          </p:nvPr>
        </p:nvSpPr>
        <p:spPr>
          <a:xfrm>
            <a:off x="677334" y="1766889"/>
            <a:ext cx="8596668" cy="4887911"/>
          </a:xfrm>
        </p:spPr>
        <p:txBody>
          <a:bodyPr>
            <a:normAutofit lnSpcReduction="10000"/>
          </a:bodyPr>
          <a:lstStyle/>
          <a:p>
            <a:r>
              <a:rPr lang="en-US" dirty="0"/>
              <a:t>The compliance rate represents the amount of participants who scored a 100% on the pre-test or (if necessary) went through remediation and scored 100% on the posttest. </a:t>
            </a:r>
          </a:p>
          <a:p>
            <a:endParaRPr lang="en-US" dirty="0"/>
          </a:p>
          <a:p>
            <a:endParaRPr lang="en-US" dirty="0"/>
          </a:p>
          <a:p>
            <a:endParaRPr lang="en-US" dirty="0"/>
          </a:p>
          <a:p>
            <a:endParaRPr lang="en-US" dirty="0"/>
          </a:p>
          <a:p>
            <a:endParaRPr lang="en-US" dirty="0"/>
          </a:p>
          <a:p>
            <a:endParaRPr lang="en-US" dirty="0"/>
          </a:p>
          <a:p>
            <a:endParaRPr lang="en-US" b="1" dirty="0"/>
          </a:p>
          <a:p>
            <a:endParaRPr lang="en-US" b="1" dirty="0"/>
          </a:p>
          <a:p>
            <a:r>
              <a:rPr lang="en-US" b="1" dirty="0"/>
              <a:t>Recommendation: </a:t>
            </a:r>
            <a:r>
              <a:rPr lang="en-US" dirty="0"/>
              <a:t>Focus our efforts on the regional sites that have a compliance rate below 70 percent (36 sites), </a:t>
            </a:r>
            <a:r>
              <a:rPr lang="en-US"/>
              <a:t>have these sites </a:t>
            </a:r>
            <a:r>
              <a:rPr lang="en-US" dirty="0"/>
              <a:t>rectified within one year </a:t>
            </a:r>
            <a:r>
              <a:rPr lang="en-US"/>
              <a:t>from now.</a:t>
            </a:r>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4" name="Picture 3">
            <a:extLst>
              <a:ext uri="{FF2B5EF4-FFF2-40B4-BE49-F238E27FC236}">
                <a16:creationId xmlns:a16="http://schemas.microsoft.com/office/drawing/2014/main" id="{DFCD85FE-044F-F34F-A55D-1290A4B901AB}"/>
              </a:ext>
            </a:extLst>
          </p:cNvPr>
          <p:cNvPicPr/>
          <p:nvPr/>
        </p:nvPicPr>
        <p:blipFill>
          <a:blip r:embed="rId3">
            <a:extLst>
              <a:ext uri="{28A0092B-C50C-407E-A947-70E740481C1C}">
                <a14:useLocalDpi xmlns:a14="http://schemas.microsoft.com/office/drawing/2010/main" val="0"/>
              </a:ext>
            </a:extLst>
          </a:blip>
          <a:stretch>
            <a:fillRect/>
          </a:stretch>
        </p:blipFill>
        <p:spPr>
          <a:xfrm>
            <a:off x="1120140" y="2713743"/>
            <a:ext cx="2932919" cy="2657159"/>
          </a:xfrm>
          <a:prstGeom prst="rect">
            <a:avLst/>
          </a:prstGeom>
        </p:spPr>
      </p:pic>
      <p:pic>
        <p:nvPicPr>
          <p:cNvPr id="5" name="Picture 4" descr="https://lh6.googleusercontent.com/oPirxDBit3PTB99Gmhs-DtNY_7y0_Jw2CYlIelV1-OiNvTrcZy6GkDdvSzf54pwPJmGLwkIUWvUDZ_ZwG8C53ipFzD1k7w-cFieI0vcBxGFJZd2j5IwAtBrKujFUhA-Tf11PPbfT33biaLy1Zw">
            <a:extLst>
              <a:ext uri="{FF2B5EF4-FFF2-40B4-BE49-F238E27FC236}">
                <a16:creationId xmlns:a16="http://schemas.microsoft.com/office/drawing/2014/main" id="{ACBCE975-4E2F-E341-85ED-05ED9A24312C}"/>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4397387" y="2626552"/>
            <a:ext cx="4758043" cy="2853534"/>
          </a:xfrm>
          <a:prstGeom prst="rect">
            <a:avLst/>
          </a:prstGeom>
          <a:noFill/>
          <a:ln>
            <a:noFill/>
          </a:ln>
        </p:spPr>
      </p:pic>
    </p:spTree>
    <p:extLst>
      <p:ext uri="{BB962C8B-B14F-4D97-AF65-F5344CB8AC3E}">
        <p14:creationId xmlns:p14="http://schemas.microsoft.com/office/powerpoint/2010/main" val="917507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1A251-F4BC-CE40-9605-338EECF41B95}"/>
              </a:ext>
            </a:extLst>
          </p:cNvPr>
          <p:cNvSpPr>
            <a:spLocks noGrp="1"/>
          </p:cNvSpPr>
          <p:nvPr>
            <p:ph type="title"/>
          </p:nvPr>
        </p:nvSpPr>
        <p:spPr/>
        <p:txBody>
          <a:bodyPr/>
          <a:lstStyle/>
          <a:p>
            <a:r>
              <a:rPr lang="en-US" b="1" dirty="0"/>
              <a:t>Question 2. How much learning occurred overall?</a:t>
            </a:r>
            <a:r>
              <a:rPr lang="en-US" dirty="0"/>
              <a:t> </a:t>
            </a:r>
          </a:p>
        </p:txBody>
      </p:sp>
      <p:sp>
        <p:nvSpPr>
          <p:cNvPr id="3" name="Content Placeholder 2">
            <a:extLst>
              <a:ext uri="{FF2B5EF4-FFF2-40B4-BE49-F238E27FC236}">
                <a16:creationId xmlns:a16="http://schemas.microsoft.com/office/drawing/2014/main" id="{4DD809CB-F4D4-A347-93FC-A613206FEDF5}"/>
              </a:ext>
            </a:extLst>
          </p:cNvPr>
          <p:cNvSpPr>
            <a:spLocks noGrp="1"/>
          </p:cNvSpPr>
          <p:nvPr>
            <p:ph idx="1"/>
          </p:nvPr>
        </p:nvSpPr>
        <p:spPr/>
        <p:txBody>
          <a:bodyPr/>
          <a:lstStyle/>
          <a:p>
            <a:r>
              <a:rPr lang="en-US" dirty="0"/>
              <a:t>Training was successful in increasing test scores by 23 points for all participants who required remediation. The average pretest score by Regional Office was 55.61 and the average posttest score was 78.18. </a:t>
            </a:r>
          </a:p>
        </p:txBody>
      </p:sp>
      <p:pic>
        <p:nvPicPr>
          <p:cNvPr id="4" name="Picture 3">
            <a:extLst>
              <a:ext uri="{FF2B5EF4-FFF2-40B4-BE49-F238E27FC236}">
                <a16:creationId xmlns:a16="http://schemas.microsoft.com/office/drawing/2014/main" id="{379B6B6B-2481-7246-955C-D398DD39A8A1}"/>
              </a:ext>
            </a:extLst>
          </p:cNvPr>
          <p:cNvPicPr/>
          <p:nvPr/>
        </p:nvPicPr>
        <p:blipFill>
          <a:blip r:embed="rId3">
            <a:extLst>
              <a:ext uri="{28A0092B-C50C-407E-A947-70E740481C1C}">
                <a14:useLocalDpi xmlns:a14="http://schemas.microsoft.com/office/drawing/2010/main" val="0"/>
              </a:ext>
            </a:extLst>
          </a:blip>
          <a:stretch>
            <a:fillRect/>
          </a:stretch>
        </p:blipFill>
        <p:spPr>
          <a:xfrm>
            <a:off x="677334" y="3279112"/>
            <a:ext cx="4381500" cy="2762250"/>
          </a:xfrm>
          <a:prstGeom prst="rect">
            <a:avLst/>
          </a:prstGeom>
        </p:spPr>
      </p:pic>
    </p:spTree>
    <p:extLst>
      <p:ext uri="{BB962C8B-B14F-4D97-AF65-F5344CB8AC3E}">
        <p14:creationId xmlns:p14="http://schemas.microsoft.com/office/powerpoint/2010/main" val="42348580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CC508-E5D2-2B4B-83B0-D2888763396A}"/>
              </a:ext>
            </a:extLst>
          </p:cNvPr>
          <p:cNvSpPr>
            <a:spLocks noGrp="1"/>
          </p:cNvSpPr>
          <p:nvPr>
            <p:ph type="title"/>
          </p:nvPr>
        </p:nvSpPr>
        <p:spPr/>
        <p:txBody>
          <a:bodyPr>
            <a:normAutofit fontScale="90000"/>
          </a:bodyPr>
          <a:lstStyle/>
          <a:p>
            <a:r>
              <a:rPr lang="en-US" b="1" dirty="0"/>
              <a:t>Question 3. What was the average pre-test and post-test score by Regional Office?</a:t>
            </a:r>
            <a:r>
              <a:rPr lang="en-US" dirty="0"/>
              <a:t> </a:t>
            </a:r>
          </a:p>
        </p:txBody>
      </p:sp>
      <p:sp>
        <p:nvSpPr>
          <p:cNvPr id="3" name="Content Placeholder 2">
            <a:extLst>
              <a:ext uri="{FF2B5EF4-FFF2-40B4-BE49-F238E27FC236}">
                <a16:creationId xmlns:a16="http://schemas.microsoft.com/office/drawing/2014/main" id="{E854EC86-62BA-7C44-B324-EB9D8CDBCFA5}"/>
              </a:ext>
            </a:extLst>
          </p:cNvPr>
          <p:cNvSpPr>
            <a:spLocks noGrp="1"/>
          </p:cNvSpPr>
          <p:nvPr>
            <p:ph idx="1"/>
          </p:nvPr>
        </p:nvSpPr>
        <p:spPr/>
        <p:txBody>
          <a:bodyPr/>
          <a:lstStyle/>
          <a:p>
            <a:r>
              <a:rPr lang="en-US" dirty="0"/>
              <a:t>Average pretest and posttest scores were calculated by region. The “Improvement” column gives an idea of how well different regions responded to remediation.</a:t>
            </a:r>
          </a:p>
          <a:p>
            <a:r>
              <a:rPr lang="en-US" dirty="0"/>
              <a:t>Recommendation: Focus on regional offices with negative improvement: Washington, D.C., Indianapolis, and Boston. </a:t>
            </a:r>
          </a:p>
          <a:p>
            <a:endParaRPr lang="en-US" dirty="0"/>
          </a:p>
        </p:txBody>
      </p:sp>
      <p:pic>
        <p:nvPicPr>
          <p:cNvPr id="4" name="Picture 3">
            <a:extLst>
              <a:ext uri="{FF2B5EF4-FFF2-40B4-BE49-F238E27FC236}">
                <a16:creationId xmlns:a16="http://schemas.microsoft.com/office/drawing/2014/main" id="{07B6D070-6265-9546-9634-6A8DEEEDB809}"/>
              </a:ext>
            </a:extLst>
          </p:cNvPr>
          <p:cNvPicPr/>
          <p:nvPr/>
        </p:nvPicPr>
        <p:blipFill>
          <a:blip r:embed="rId2">
            <a:extLst>
              <a:ext uri="{28A0092B-C50C-407E-A947-70E740481C1C}">
                <a14:useLocalDpi xmlns:a14="http://schemas.microsoft.com/office/drawing/2010/main" val="0"/>
              </a:ext>
            </a:extLst>
          </a:blip>
          <a:stretch>
            <a:fillRect/>
          </a:stretch>
        </p:blipFill>
        <p:spPr>
          <a:xfrm>
            <a:off x="1073150" y="4030264"/>
            <a:ext cx="4152900" cy="1092200"/>
          </a:xfrm>
          <a:prstGeom prst="rect">
            <a:avLst/>
          </a:prstGeom>
        </p:spPr>
      </p:pic>
      <p:pic>
        <p:nvPicPr>
          <p:cNvPr id="5" name="Picture 4">
            <a:extLst>
              <a:ext uri="{FF2B5EF4-FFF2-40B4-BE49-F238E27FC236}">
                <a16:creationId xmlns:a16="http://schemas.microsoft.com/office/drawing/2014/main" id="{82B7D692-4676-2543-A6D5-6FE339AF2C68}"/>
              </a:ext>
            </a:extLst>
          </p:cNvPr>
          <p:cNvPicPr/>
          <p:nvPr/>
        </p:nvPicPr>
        <p:blipFill>
          <a:blip r:embed="rId3">
            <a:extLst>
              <a:ext uri="{28A0092B-C50C-407E-A947-70E740481C1C}">
                <a14:useLocalDpi xmlns:a14="http://schemas.microsoft.com/office/drawing/2010/main" val="0"/>
              </a:ext>
            </a:extLst>
          </a:blip>
          <a:stretch>
            <a:fillRect/>
          </a:stretch>
        </p:blipFill>
        <p:spPr>
          <a:xfrm>
            <a:off x="1047750" y="5071664"/>
            <a:ext cx="4191000" cy="228600"/>
          </a:xfrm>
          <a:prstGeom prst="rect">
            <a:avLst/>
          </a:prstGeom>
        </p:spPr>
      </p:pic>
      <p:pic>
        <p:nvPicPr>
          <p:cNvPr id="6" name="Picture 5">
            <a:extLst>
              <a:ext uri="{FF2B5EF4-FFF2-40B4-BE49-F238E27FC236}">
                <a16:creationId xmlns:a16="http://schemas.microsoft.com/office/drawing/2014/main" id="{ED065B64-0717-E04C-B882-C55C68BC36E2}"/>
              </a:ext>
            </a:extLst>
          </p:cNvPr>
          <p:cNvPicPr/>
          <p:nvPr/>
        </p:nvPicPr>
        <p:blipFill>
          <a:blip r:embed="rId4">
            <a:extLst>
              <a:ext uri="{28A0092B-C50C-407E-A947-70E740481C1C}">
                <a14:useLocalDpi xmlns:a14="http://schemas.microsoft.com/office/drawing/2010/main" val="0"/>
              </a:ext>
            </a:extLst>
          </a:blip>
          <a:stretch>
            <a:fillRect/>
          </a:stretch>
        </p:blipFill>
        <p:spPr>
          <a:xfrm>
            <a:off x="1066800" y="5260575"/>
            <a:ext cx="4165600" cy="850900"/>
          </a:xfrm>
          <a:prstGeom prst="rect">
            <a:avLst/>
          </a:prstGeom>
        </p:spPr>
      </p:pic>
      <p:pic>
        <p:nvPicPr>
          <p:cNvPr id="7" name="Picture 6">
            <a:extLst>
              <a:ext uri="{FF2B5EF4-FFF2-40B4-BE49-F238E27FC236}">
                <a16:creationId xmlns:a16="http://schemas.microsoft.com/office/drawing/2014/main" id="{A3F26724-9F31-1344-94DD-E8A658187272}"/>
              </a:ext>
            </a:extLst>
          </p:cNvPr>
          <p:cNvPicPr/>
          <p:nvPr/>
        </p:nvPicPr>
        <p:blipFill>
          <a:blip r:embed="rId5">
            <a:extLst>
              <a:ext uri="{28A0092B-C50C-407E-A947-70E740481C1C}">
                <a14:useLocalDpi xmlns:a14="http://schemas.microsoft.com/office/drawing/2010/main" val="0"/>
              </a:ext>
            </a:extLst>
          </a:blip>
          <a:stretch>
            <a:fillRect/>
          </a:stretch>
        </p:blipFill>
        <p:spPr>
          <a:xfrm>
            <a:off x="5306926" y="3897245"/>
            <a:ext cx="3911600" cy="2266950"/>
          </a:xfrm>
          <a:prstGeom prst="rect">
            <a:avLst/>
          </a:prstGeom>
        </p:spPr>
      </p:pic>
    </p:spTree>
    <p:extLst>
      <p:ext uri="{BB962C8B-B14F-4D97-AF65-F5344CB8AC3E}">
        <p14:creationId xmlns:p14="http://schemas.microsoft.com/office/powerpoint/2010/main" val="18646660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409618-B986-1E40-A056-8F8C13F55E19}"/>
              </a:ext>
            </a:extLst>
          </p:cNvPr>
          <p:cNvSpPr>
            <a:spLocks noGrp="1"/>
          </p:cNvSpPr>
          <p:nvPr>
            <p:ph idx="1"/>
          </p:nvPr>
        </p:nvSpPr>
        <p:spPr>
          <a:xfrm>
            <a:off x="677334" y="1765301"/>
            <a:ext cx="8596668" cy="4276062"/>
          </a:xfrm>
        </p:spPr>
        <p:txBody>
          <a:bodyPr>
            <a:normAutofit/>
          </a:bodyPr>
          <a:lstStyle/>
          <a:p>
            <a:r>
              <a:rPr lang="en-US" sz="1600" dirty="0"/>
              <a:t>Remediation = participants who failed to score a 100% on the pre-test and thus were required to go through the self-paced training. Remediation per region was calculated by finding the percentage of participants who failed the pretest.</a:t>
            </a:r>
          </a:p>
          <a:p>
            <a:r>
              <a:rPr lang="en-US" sz="1600" dirty="0"/>
              <a:t>Recommendation: Inspecting claims involving EMS procedures processed prior to November 2018 at regional offices that required the most remediation, as there may be a high number of errors in required actions, including those at the San Juan, central office, appeals office, New York, Oakland, Little Rock, Albuquerque, and Los Angeles offices. </a:t>
            </a:r>
          </a:p>
        </p:txBody>
      </p:sp>
      <p:sp>
        <p:nvSpPr>
          <p:cNvPr id="5" name="Rectangle 2">
            <a:extLst>
              <a:ext uri="{FF2B5EF4-FFF2-40B4-BE49-F238E27FC236}">
                <a16:creationId xmlns:a16="http://schemas.microsoft.com/office/drawing/2014/main" id="{404E5AAE-827A-CC48-B799-1EF829380F4F}"/>
              </a:ext>
            </a:extLst>
          </p:cNvPr>
          <p:cNvSpPr>
            <a:spLocks noChangeArrowheads="1"/>
          </p:cNvSpPr>
          <p:nvPr/>
        </p:nvSpPr>
        <p:spPr bwMode="auto">
          <a:xfrm>
            <a:off x="4229100" y="3498850"/>
            <a:ext cx="911794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1025" name="Picture 10" descr="https://lh4.googleusercontent.com/_5BlXkYeqaTYBP-0iUpMmPo1DHAKIiVQiGpk6KMfvQoAttQULTc_WHh1RSmuZd2Xoz7ZdqbWeT6KU9z8dWgFWVL7_G1zYG5ymTMhcAMviKUYxFvoaB-EuO7UraJMs8D_C-S3PfN1zlBRbreTyA">
            <a:extLst>
              <a:ext uri="{FF2B5EF4-FFF2-40B4-BE49-F238E27FC236}">
                <a16:creationId xmlns:a16="http://schemas.microsoft.com/office/drawing/2014/main" id="{9B23392C-40F5-7149-9CA4-EDB401E8C125}"/>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4127500" y="3819924"/>
            <a:ext cx="4568883" cy="3026397"/>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0E30AC05-13C3-4906-AEA3-50B4CE99FDF6}"/>
              </a:ext>
            </a:extLst>
          </p:cNvPr>
          <p:cNvSpPr/>
          <p:nvPr/>
        </p:nvSpPr>
        <p:spPr>
          <a:xfrm>
            <a:off x="4328160" y="3724388"/>
            <a:ext cx="577215" cy="290323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8D86BDC8-B0CB-4C99-AC41-A6F7EB00506E}"/>
              </a:ext>
            </a:extLst>
          </p:cNvPr>
          <p:cNvPicPr>
            <a:picLocks noChangeAspect="1"/>
          </p:cNvPicPr>
          <p:nvPr/>
        </p:nvPicPr>
        <p:blipFill>
          <a:blip r:embed="rId4"/>
          <a:stretch>
            <a:fillRect/>
          </a:stretch>
        </p:blipFill>
        <p:spPr>
          <a:xfrm>
            <a:off x="1344351" y="3903115"/>
            <a:ext cx="2116133" cy="2860014"/>
          </a:xfrm>
          <a:prstGeom prst="rect">
            <a:avLst/>
          </a:prstGeom>
        </p:spPr>
      </p:pic>
      <p:sp>
        <p:nvSpPr>
          <p:cNvPr id="8" name="Title 7">
            <a:extLst>
              <a:ext uri="{FF2B5EF4-FFF2-40B4-BE49-F238E27FC236}">
                <a16:creationId xmlns:a16="http://schemas.microsoft.com/office/drawing/2014/main" id="{10C64168-5589-F64E-8941-17C5AC93DD34}"/>
              </a:ext>
            </a:extLst>
          </p:cNvPr>
          <p:cNvSpPr>
            <a:spLocks noGrp="1"/>
          </p:cNvSpPr>
          <p:nvPr>
            <p:ph type="title"/>
          </p:nvPr>
        </p:nvSpPr>
        <p:spPr/>
        <p:txBody>
          <a:bodyPr>
            <a:normAutofit fontScale="90000"/>
          </a:bodyPr>
          <a:lstStyle/>
          <a:p>
            <a:r>
              <a:rPr lang="en-US" b="1" dirty="0"/>
              <a:t>Question 4. Which Regional Offices required the most remediation?</a:t>
            </a:r>
            <a:r>
              <a:rPr lang="en-US" dirty="0"/>
              <a:t> </a:t>
            </a:r>
            <a:br>
              <a:rPr lang="en-US" dirty="0"/>
            </a:br>
            <a:endParaRPr lang="en-US" dirty="0"/>
          </a:p>
        </p:txBody>
      </p:sp>
    </p:spTree>
    <p:extLst>
      <p:ext uri="{BB962C8B-B14F-4D97-AF65-F5344CB8AC3E}">
        <p14:creationId xmlns:p14="http://schemas.microsoft.com/office/powerpoint/2010/main" val="21020883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6D659-C6E1-D64B-AB6E-4133084F76ED}"/>
              </a:ext>
            </a:extLst>
          </p:cNvPr>
          <p:cNvSpPr>
            <a:spLocks noGrp="1"/>
          </p:cNvSpPr>
          <p:nvPr>
            <p:ph type="title"/>
          </p:nvPr>
        </p:nvSpPr>
        <p:spPr/>
        <p:txBody>
          <a:bodyPr>
            <a:normAutofit fontScale="90000"/>
          </a:bodyPr>
          <a:lstStyle/>
          <a:p>
            <a:r>
              <a:rPr lang="en-US" b="1" dirty="0"/>
              <a:t>Question 5. What job categories scored higher or lower on the pre-test?</a:t>
            </a:r>
            <a:br>
              <a:rPr lang="en-US" b="1" dirty="0"/>
            </a:br>
            <a:endParaRPr lang="en-US" dirty="0"/>
          </a:p>
        </p:txBody>
      </p:sp>
      <p:sp>
        <p:nvSpPr>
          <p:cNvPr id="3" name="Content Placeholder 2">
            <a:extLst>
              <a:ext uri="{FF2B5EF4-FFF2-40B4-BE49-F238E27FC236}">
                <a16:creationId xmlns:a16="http://schemas.microsoft.com/office/drawing/2014/main" id="{36A2A0EB-BE17-9B4D-97EF-865CED49C9CE}"/>
              </a:ext>
            </a:extLst>
          </p:cNvPr>
          <p:cNvSpPr>
            <a:spLocks noGrp="1"/>
          </p:cNvSpPr>
          <p:nvPr>
            <p:ph idx="1"/>
          </p:nvPr>
        </p:nvSpPr>
        <p:spPr>
          <a:xfrm>
            <a:off x="677334" y="1778450"/>
            <a:ext cx="8822902" cy="4193801"/>
          </a:xfrm>
        </p:spPr>
        <p:txBody>
          <a:bodyPr>
            <a:normAutofit/>
          </a:bodyPr>
          <a:lstStyle/>
          <a:p>
            <a:r>
              <a:rPr lang="en-US" sz="1600" dirty="0"/>
              <a:t>Between the 7 job categories (two of which are labeled as “Not Provided” and “Other”), the average scores for pre-test and post-test were measured. The Pre AQRS category had the highest average scores in both the pre-test and post-test while the Post VSR job category had the lowest scores across both tests.</a:t>
            </a:r>
          </a:p>
          <a:p>
            <a:r>
              <a:rPr lang="en-US" sz="1600" dirty="0"/>
              <a:t>Recommendation: Job Titles with average scores of 80% or above (Pre VSR(81.4%), PreAQRS(85.4%), Post AQRS(82.1%)) should be evaluated further to better understand what could have attributed to overall better scores from Pretest to Post-test.  </a:t>
            </a:r>
          </a:p>
          <a:p>
            <a:endParaRPr lang="en-US" sz="1600" dirty="0"/>
          </a:p>
        </p:txBody>
      </p:sp>
      <p:pic>
        <p:nvPicPr>
          <p:cNvPr id="4" name="Picture 3">
            <a:extLst>
              <a:ext uri="{FF2B5EF4-FFF2-40B4-BE49-F238E27FC236}">
                <a16:creationId xmlns:a16="http://schemas.microsoft.com/office/drawing/2014/main" id="{669A6F13-8D80-454E-816F-05EE7748FC1D}"/>
              </a:ext>
            </a:extLst>
          </p:cNvPr>
          <p:cNvPicPr/>
          <p:nvPr/>
        </p:nvPicPr>
        <p:blipFill>
          <a:blip r:embed="rId2">
            <a:extLst>
              <a:ext uri="{28A0092B-C50C-407E-A947-70E740481C1C}">
                <a14:useLocalDpi xmlns:a14="http://schemas.microsoft.com/office/drawing/2010/main" val="0"/>
              </a:ext>
            </a:extLst>
          </a:blip>
          <a:stretch>
            <a:fillRect/>
          </a:stretch>
        </p:blipFill>
        <p:spPr>
          <a:xfrm>
            <a:off x="825623" y="3973026"/>
            <a:ext cx="3022477" cy="2317461"/>
          </a:xfrm>
          <a:prstGeom prst="rect">
            <a:avLst/>
          </a:prstGeom>
        </p:spPr>
      </p:pic>
      <p:pic>
        <p:nvPicPr>
          <p:cNvPr id="5" name="Picture 4" descr="https://lh6.googleusercontent.com/dmXvJbWX0eqE_zNBvypCllyFepBagKVOBREh7jWxv_F8KSB-ES0ZGyrRIMByFB1N7lDOVpHNPHdsTIe9ZS--nSxPfNqgSm5GDupU87yQJfFSSjrNHQmVt2lxehUhXhYmGN2nPqxU">
            <a:extLst>
              <a:ext uri="{FF2B5EF4-FFF2-40B4-BE49-F238E27FC236}">
                <a16:creationId xmlns:a16="http://schemas.microsoft.com/office/drawing/2014/main" id="{DB6E7556-A9B2-0A45-92A6-41BFC0868C18}"/>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848100" y="3852087"/>
            <a:ext cx="2845118" cy="2842551"/>
          </a:xfrm>
          <a:prstGeom prst="rect">
            <a:avLst/>
          </a:prstGeom>
          <a:noFill/>
          <a:ln>
            <a:noFill/>
          </a:ln>
        </p:spPr>
      </p:pic>
      <p:pic>
        <p:nvPicPr>
          <p:cNvPr id="6" name="Picture 5" descr="https://lh4.googleusercontent.com/9_fagS39SqVeSS5PvZpe3VW0KkUOO-cb4SpJHB3CP8AVGuO3RDi9DYZJZJ6qP0ZNsfsmmCwNd4N6linTwghuDIUuvs_6bQUo9_k0izpZq_t0aFIT0YWG6adAJj2vQsrKUDyzxUMt">
            <a:extLst>
              <a:ext uri="{FF2B5EF4-FFF2-40B4-BE49-F238E27FC236}">
                <a16:creationId xmlns:a16="http://schemas.microsoft.com/office/drawing/2014/main" id="{DAB7C5B1-90DF-B14A-A932-5D699ED0462F}"/>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6693218" y="3852087"/>
            <a:ext cx="2845118" cy="2925390"/>
          </a:xfrm>
          <a:prstGeom prst="rect">
            <a:avLst/>
          </a:prstGeom>
          <a:noFill/>
          <a:ln>
            <a:noFill/>
          </a:ln>
        </p:spPr>
      </p:pic>
    </p:spTree>
    <p:extLst>
      <p:ext uri="{BB962C8B-B14F-4D97-AF65-F5344CB8AC3E}">
        <p14:creationId xmlns:p14="http://schemas.microsoft.com/office/powerpoint/2010/main" val="23833980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3C7F7-E3DB-104E-A131-0DFEC3541368}"/>
              </a:ext>
            </a:extLst>
          </p:cNvPr>
          <p:cNvSpPr>
            <a:spLocks noGrp="1"/>
          </p:cNvSpPr>
          <p:nvPr>
            <p:ph type="title"/>
          </p:nvPr>
        </p:nvSpPr>
        <p:spPr/>
        <p:txBody>
          <a:bodyPr/>
          <a:lstStyle/>
          <a:p>
            <a:r>
              <a:rPr lang="en-US" dirty="0"/>
              <a:t>Modeling</a:t>
            </a:r>
            <a:br>
              <a:rPr lang="en-US" dirty="0"/>
            </a:br>
            <a:endParaRPr lang="en-US" dirty="0"/>
          </a:p>
        </p:txBody>
      </p:sp>
      <p:sp>
        <p:nvSpPr>
          <p:cNvPr id="3" name="Content Placeholder 2">
            <a:extLst>
              <a:ext uri="{FF2B5EF4-FFF2-40B4-BE49-F238E27FC236}">
                <a16:creationId xmlns:a16="http://schemas.microsoft.com/office/drawing/2014/main" id="{22452511-2091-154E-93EF-64F7446A2B07}"/>
              </a:ext>
            </a:extLst>
          </p:cNvPr>
          <p:cNvSpPr>
            <a:spLocks noGrp="1"/>
          </p:cNvSpPr>
          <p:nvPr>
            <p:ph idx="1"/>
          </p:nvPr>
        </p:nvSpPr>
        <p:spPr/>
        <p:txBody>
          <a:bodyPr/>
          <a:lstStyle/>
          <a:p>
            <a:r>
              <a:rPr lang="en-US" dirty="0"/>
              <a:t>Ran two regressions to analyze the relationship between pretest score and experience level, and pretest score and district:</a:t>
            </a:r>
          </a:p>
          <a:p>
            <a:pPr marL="0" indent="0">
              <a:buNone/>
            </a:pPr>
            <a:r>
              <a:rPr lang="en-US" b="1" dirty="0" err="1">
                <a:solidFill>
                  <a:srgbClr val="0070C0"/>
                </a:solidFill>
              </a:rPr>
              <a:t>mod.exp</a:t>
            </a:r>
            <a:r>
              <a:rPr lang="en-US" b="1" dirty="0">
                <a:solidFill>
                  <a:srgbClr val="0070C0"/>
                </a:solidFill>
              </a:rPr>
              <a:t> &lt;- </a:t>
            </a:r>
            <a:r>
              <a:rPr lang="en-US" b="1" dirty="0" err="1">
                <a:solidFill>
                  <a:srgbClr val="0070C0"/>
                </a:solidFill>
              </a:rPr>
              <a:t>lm</a:t>
            </a:r>
            <a:r>
              <a:rPr lang="en-US" b="1" dirty="0">
                <a:solidFill>
                  <a:srgbClr val="0070C0"/>
                </a:solidFill>
              </a:rPr>
              <a:t>(</a:t>
            </a:r>
            <a:r>
              <a:rPr lang="en-US" b="1" dirty="0" err="1">
                <a:solidFill>
                  <a:srgbClr val="0070C0"/>
                </a:solidFill>
              </a:rPr>
              <a:t>df.pretest$`Pretest</a:t>
            </a:r>
            <a:r>
              <a:rPr lang="en-US" b="1" dirty="0">
                <a:solidFill>
                  <a:srgbClr val="0070C0"/>
                </a:solidFill>
              </a:rPr>
              <a:t> Score` ~ </a:t>
            </a:r>
            <a:r>
              <a:rPr lang="en-US" b="1" dirty="0" err="1">
                <a:solidFill>
                  <a:srgbClr val="0070C0"/>
                </a:solidFill>
              </a:rPr>
              <a:t>df.pretest$`Demographic</a:t>
            </a:r>
            <a:r>
              <a:rPr lang="en-US" b="1" dirty="0">
                <a:solidFill>
                  <a:srgbClr val="0070C0"/>
                </a:solidFill>
              </a:rPr>
              <a:t> Question 3`)</a:t>
            </a:r>
            <a:endParaRPr lang="en-US" dirty="0">
              <a:solidFill>
                <a:srgbClr val="0070C0"/>
              </a:solidFill>
            </a:endParaRPr>
          </a:p>
          <a:p>
            <a:pPr marL="0" indent="0">
              <a:buNone/>
            </a:pPr>
            <a:r>
              <a:rPr lang="en-US" b="1" dirty="0" err="1">
                <a:solidFill>
                  <a:srgbClr val="0070C0"/>
                </a:solidFill>
              </a:rPr>
              <a:t>mod.district</a:t>
            </a:r>
            <a:r>
              <a:rPr lang="en-US" b="1" dirty="0">
                <a:solidFill>
                  <a:srgbClr val="0070C0"/>
                </a:solidFill>
              </a:rPr>
              <a:t> &lt;- </a:t>
            </a:r>
            <a:r>
              <a:rPr lang="en-US" b="1" dirty="0" err="1">
                <a:solidFill>
                  <a:srgbClr val="0070C0"/>
                </a:solidFill>
              </a:rPr>
              <a:t>lm</a:t>
            </a:r>
            <a:r>
              <a:rPr lang="en-US" b="1" dirty="0">
                <a:solidFill>
                  <a:srgbClr val="0070C0"/>
                </a:solidFill>
              </a:rPr>
              <a:t>(</a:t>
            </a:r>
            <a:r>
              <a:rPr lang="en-US" b="1" dirty="0" err="1">
                <a:solidFill>
                  <a:srgbClr val="0070C0"/>
                </a:solidFill>
              </a:rPr>
              <a:t>df.pretest$`Pretest</a:t>
            </a:r>
            <a:r>
              <a:rPr lang="en-US" b="1" dirty="0">
                <a:solidFill>
                  <a:srgbClr val="0070C0"/>
                </a:solidFill>
              </a:rPr>
              <a:t> Score` ~ </a:t>
            </a:r>
            <a:r>
              <a:rPr lang="en-US" b="1" dirty="0" err="1">
                <a:solidFill>
                  <a:srgbClr val="0070C0"/>
                </a:solidFill>
              </a:rPr>
              <a:t>df.pretest$District</a:t>
            </a:r>
            <a:r>
              <a:rPr lang="en-US" b="1" dirty="0">
                <a:solidFill>
                  <a:srgbClr val="0070C0"/>
                </a:solidFill>
              </a:rPr>
              <a:t>)</a:t>
            </a:r>
            <a:endParaRPr lang="en-US" dirty="0">
              <a:solidFill>
                <a:srgbClr val="0070C0"/>
              </a:solidFill>
            </a:endParaRPr>
          </a:p>
          <a:p>
            <a:r>
              <a:rPr lang="en-US" dirty="0"/>
              <a:t>Results produced models with R-values of less than 0.05. For this reason, we chose not to perform machine modeling.</a:t>
            </a:r>
          </a:p>
        </p:txBody>
      </p:sp>
    </p:spTree>
    <p:extLst>
      <p:ext uri="{BB962C8B-B14F-4D97-AF65-F5344CB8AC3E}">
        <p14:creationId xmlns:p14="http://schemas.microsoft.com/office/powerpoint/2010/main" val="34321257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6C3445-D526-5240-8FAE-3A1EB9F330F5}"/>
              </a:ext>
            </a:extLst>
          </p:cNvPr>
          <p:cNvSpPr>
            <a:spLocks noGrp="1"/>
          </p:cNvSpPr>
          <p:nvPr>
            <p:ph idx="1"/>
          </p:nvPr>
        </p:nvSpPr>
        <p:spPr>
          <a:xfrm>
            <a:off x="677334" y="1638301"/>
            <a:ext cx="8596668" cy="4403062"/>
          </a:xfrm>
        </p:spPr>
        <p:txBody>
          <a:bodyPr>
            <a:normAutofit/>
          </a:bodyPr>
          <a:lstStyle/>
          <a:p>
            <a:r>
              <a:rPr lang="en-US" sz="1600" dirty="0"/>
              <a:t>The total sentiment ratio of whether a participant would recommend training to their peers was overwhelmingly positive; however the negative sentiment was slightly higher than expected, 22%. </a:t>
            </a:r>
          </a:p>
          <a:p>
            <a:r>
              <a:rPr lang="en-US" sz="1600" dirty="0"/>
              <a:t>Recommendation: Work to address frequently used words to why a participant would not recommend training which suggests the relevancy of the tool between post-development positions and medical exams.</a:t>
            </a:r>
          </a:p>
        </p:txBody>
      </p:sp>
      <p:pic>
        <p:nvPicPr>
          <p:cNvPr id="7" name="Picture 6">
            <a:extLst>
              <a:ext uri="{FF2B5EF4-FFF2-40B4-BE49-F238E27FC236}">
                <a16:creationId xmlns:a16="http://schemas.microsoft.com/office/drawing/2014/main" id="{4C7A2F2E-5632-43B4-A21B-6ABDBA84AF4F}"/>
              </a:ext>
            </a:extLst>
          </p:cNvPr>
          <p:cNvPicPr>
            <a:picLocks noChangeAspect="1"/>
          </p:cNvPicPr>
          <p:nvPr/>
        </p:nvPicPr>
        <p:blipFill rotWithShape="1">
          <a:blip r:embed="rId2">
            <a:clrChange>
              <a:clrFrom>
                <a:srgbClr val="FFFFFF"/>
              </a:clrFrom>
              <a:clrTo>
                <a:srgbClr val="FFFFFF">
                  <a:alpha val="0"/>
                </a:srgbClr>
              </a:clrTo>
            </a:clrChange>
          </a:blip>
          <a:srcRect l="14419" t="17106" r="19804" b="20649"/>
          <a:stretch/>
        </p:blipFill>
        <p:spPr>
          <a:xfrm>
            <a:off x="4655650" y="3345689"/>
            <a:ext cx="4583470" cy="3417067"/>
          </a:xfrm>
          <a:prstGeom prst="rect">
            <a:avLst/>
          </a:prstGeom>
        </p:spPr>
      </p:pic>
      <p:pic>
        <p:nvPicPr>
          <p:cNvPr id="9" name="Picture 8">
            <a:extLst>
              <a:ext uri="{FF2B5EF4-FFF2-40B4-BE49-F238E27FC236}">
                <a16:creationId xmlns:a16="http://schemas.microsoft.com/office/drawing/2014/main" id="{0C6A71AD-7DDD-4100-8FC6-ABFEC09D2A3C}"/>
              </a:ext>
            </a:extLst>
          </p:cNvPr>
          <p:cNvPicPr>
            <a:picLocks noChangeAspect="1"/>
          </p:cNvPicPr>
          <p:nvPr/>
        </p:nvPicPr>
        <p:blipFill>
          <a:blip r:embed="rId3"/>
          <a:stretch>
            <a:fillRect/>
          </a:stretch>
        </p:blipFill>
        <p:spPr>
          <a:xfrm>
            <a:off x="3474936" y="3534833"/>
            <a:ext cx="1401863" cy="2307686"/>
          </a:xfrm>
          <a:prstGeom prst="rect">
            <a:avLst/>
          </a:prstGeom>
        </p:spPr>
      </p:pic>
      <p:sp>
        <p:nvSpPr>
          <p:cNvPr id="12" name="Rectangle 1">
            <a:extLst>
              <a:ext uri="{FF2B5EF4-FFF2-40B4-BE49-F238E27FC236}">
                <a16:creationId xmlns:a16="http://schemas.microsoft.com/office/drawing/2014/main" id="{A46F9EF4-29F4-46DA-A774-7EF315FCF947}"/>
              </a:ext>
            </a:extLst>
          </p:cNvPr>
          <p:cNvSpPr>
            <a:spLocks noChangeArrowheads="1"/>
          </p:cNvSpPr>
          <p:nvPr/>
        </p:nvSpPr>
        <p:spPr bwMode="auto">
          <a:xfrm>
            <a:off x="991107" y="3608999"/>
            <a:ext cx="2483829"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000" b="0" i="0" u="none" strike="noStrike" cap="none" normalizeH="0" baseline="0" dirty="0">
                <a:ln>
                  <a:noFill/>
                </a:ln>
                <a:solidFill>
                  <a:srgbClr val="0000FF"/>
                </a:solidFill>
                <a:effectLst/>
                <a:latin typeface="Lucida Console" panose="020B0609040504020204" pitchFamily="49" charset="0"/>
              </a:rPr>
              <a:t>ratioNeg &lt;- nNeg/totalWords </a:t>
            </a: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000" b="0" i="0" u="none" strike="noStrike" cap="none" normalizeH="0" baseline="0" dirty="0">
                <a:ln>
                  <a:noFill/>
                </a:ln>
                <a:solidFill>
                  <a:srgbClr val="0000FF"/>
                </a:solidFill>
                <a:effectLst/>
                <a:latin typeface="Lucida Console" panose="020B0609040504020204" pitchFamily="49" charset="0"/>
              </a:rPr>
              <a:t>ratioNeg </a:t>
            </a:r>
          </a:p>
          <a:p>
            <a:pPr marR="0" lvl="0" algn="l" defTabSz="914400" rtl="0" eaLnBrk="0" fontAlgn="base" latinLnBrk="0" hangingPunct="0">
              <a:lnSpc>
                <a:spcPct val="100000"/>
              </a:lnSpc>
              <a:spcBef>
                <a:spcPct val="0"/>
              </a:spcBef>
              <a:spcAft>
                <a:spcPct val="0"/>
              </a:spcAft>
              <a:buClrTx/>
              <a:buSzTx/>
              <a:tabLst/>
            </a:pPr>
            <a:r>
              <a:rPr kumimoji="0" lang="en-US" altLang="en-US" sz="1000" b="0" i="0" u="none" strike="noStrike" cap="none" normalizeH="0" baseline="0" dirty="0">
                <a:ln>
                  <a:noFill/>
                </a:ln>
                <a:solidFill>
                  <a:srgbClr val="000000"/>
                </a:solidFill>
                <a:effectLst/>
                <a:latin typeface="Lucida Console" panose="020B0609040504020204" pitchFamily="49" charset="0"/>
              </a:rPr>
              <a:t>[1] 0.2206749</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Title 1">
            <a:extLst>
              <a:ext uri="{FF2B5EF4-FFF2-40B4-BE49-F238E27FC236}">
                <a16:creationId xmlns:a16="http://schemas.microsoft.com/office/drawing/2014/main" id="{9EEFDA98-13D8-5844-B3AC-64ECBE5251B4}"/>
              </a:ext>
            </a:extLst>
          </p:cNvPr>
          <p:cNvSpPr txBox="1">
            <a:spLocks/>
          </p:cNvSpPr>
          <p:nvPr/>
        </p:nvSpPr>
        <p:spPr>
          <a:xfrm>
            <a:off x="829734" y="762000"/>
            <a:ext cx="8596668" cy="1320800"/>
          </a:xfrm>
          <a:prstGeom prst="rect">
            <a:avLst/>
          </a:prstGeom>
        </p:spPr>
        <p:txBody>
          <a:bodyPr vert="horz" lIns="91440" tIns="45720" rIns="91440" bIns="45720" rtlCol="0" anchor="t">
            <a:normAutofit fontScale="900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t>Question 6: What is the overall sentiment of training?</a:t>
            </a:r>
            <a:br>
              <a:rPr lang="en-US" b="1" dirty="0"/>
            </a:br>
            <a:endParaRPr lang="en-US" dirty="0"/>
          </a:p>
        </p:txBody>
      </p:sp>
    </p:spTree>
    <p:extLst>
      <p:ext uri="{BB962C8B-B14F-4D97-AF65-F5344CB8AC3E}">
        <p14:creationId xmlns:p14="http://schemas.microsoft.com/office/powerpoint/2010/main" val="356524765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{0F0619F7-980B-7E4E-9FEE-C835011B6E1B}tf10001060</Template>
  <TotalTime>89</TotalTime>
  <Words>692</Words>
  <Application>Microsoft Macintosh PowerPoint</Application>
  <PresentationFormat>Widescreen</PresentationFormat>
  <Paragraphs>59</Paragraphs>
  <Slides>10</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Calibri</vt:lpstr>
      <vt:lpstr>Lucida Console</vt:lpstr>
      <vt:lpstr>Times New Roman</vt:lpstr>
      <vt:lpstr>Trebuchet MS</vt:lpstr>
      <vt:lpstr>Wingdings</vt:lpstr>
      <vt:lpstr>Wingdings 3</vt:lpstr>
      <vt:lpstr>Facet</vt:lpstr>
      <vt:lpstr>Training Evaluation Applied Data Science Project Summary</vt:lpstr>
      <vt:lpstr>Introduction: Project Scope </vt:lpstr>
      <vt:lpstr>Question 1. What was the compliance rate by Regional Office? </vt:lpstr>
      <vt:lpstr>Question 2. How much learning occurred overall? </vt:lpstr>
      <vt:lpstr>Question 3. What was the average pre-test and post-test score by Regional Office? </vt:lpstr>
      <vt:lpstr>Question 4. Which Regional Offices required the most remediation?  </vt:lpstr>
      <vt:lpstr>Question 5. What job categories scored higher or lower on the pre-test? </vt:lpstr>
      <vt:lpstr>Modeling </vt:lpstr>
      <vt:lpstr>PowerPoint Presentation</vt:lpstr>
      <vt:lpstr>Questions?</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Training Evaluation Applied Data Science Project Summary</dc:title>
  <dc:creator>Microsoft Office User</dc:creator>
  <cp:lastModifiedBy>Microsoft Office User</cp:lastModifiedBy>
  <cp:revision>11</cp:revision>
  <dcterms:created xsi:type="dcterms:W3CDTF">2019-03-14T23:33:54Z</dcterms:created>
  <dcterms:modified xsi:type="dcterms:W3CDTF">2019-03-17T17:08:30Z</dcterms:modified>
</cp:coreProperties>
</file>