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17"/>
  </p:notesMasterIdLst>
  <p:sldIdLst>
    <p:sldId id="256" r:id="rId2"/>
    <p:sldId id="264" r:id="rId3"/>
    <p:sldId id="257" r:id="rId4"/>
    <p:sldId id="258" r:id="rId5"/>
    <p:sldId id="261" r:id="rId6"/>
    <p:sldId id="259" r:id="rId7"/>
    <p:sldId id="265" r:id="rId8"/>
    <p:sldId id="260" r:id="rId9"/>
    <p:sldId id="263" r:id="rId10"/>
    <p:sldId id="266" r:id="rId11"/>
    <p:sldId id="268" r:id="rId12"/>
    <p:sldId id="267" r:id="rId13"/>
    <p:sldId id="270" r:id="rId14"/>
    <p:sldId id="262" r:id="rId15"/>
    <p:sldId id="271" r:id="rId16"/>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5" autoAdjust="0"/>
    <p:restoredTop sz="89659" autoAdjust="0"/>
  </p:normalViewPr>
  <p:slideViewPr>
    <p:cSldViewPr snapToGrid="0">
      <p:cViewPr varScale="1">
        <p:scale>
          <a:sx n="77" d="100"/>
          <a:sy n="77"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97AC91E9-E4A2-4679-B524-658C430D1E43}" type="datetimeFigureOut">
              <a:rPr lang="en-US" smtClean="0"/>
              <a:t>3/11/2020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EFDC74DA-47C0-4E33-A4C2-5C3FEE8A7D13}" type="slidenum">
              <a:rPr lang="en-US" smtClean="0"/>
              <a:t>‹#›</a:t>
            </a:fld>
            <a:endParaRPr lang="en-US"/>
          </a:p>
        </p:txBody>
      </p:sp>
    </p:spTree>
    <p:extLst>
      <p:ext uri="{BB962C8B-B14F-4D97-AF65-F5344CB8AC3E}">
        <p14:creationId xmlns:p14="http://schemas.microsoft.com/office/powerpoint/2010/main" val="2579376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.describe function</a:t>
            </a:r>
          </a:p>
        </p:txBody>
      </p:sp>
      <p:sp>
        <p:nvSpPr>
          <p:cNvPr id="4" name="Slide Number Placeholder 3"/>
          <p:cNvSpPr>
            <a:spLocks noGrp="1"/>
          </p:cNvSpPr>
          <p:nvPr>
            <p:ph type="sldNum" sz="quarter" idx="5"/>
          </p:nvPr>
        </p:nvSpPr>
        <p:spPr/>
        <p:txBody>
          <a:bodyPr/>
          <a:lstStyle/>
          <a:p>
            <a:fld id="{EFDC74DA-47C0-4E33-A4C2-5C3FEE8A7D13}" type="slidenum">
              <a:rPr lang="en-US" smtClean="0"/>
              <a:t>7</a:t>
            </a:fld>
            <a:endParaRPr lang="en-US"/>
          </a:p>
        </p:txBody>
      </p:sp>
    </p:spTree>
    <p:extLst>
      <p:ext uri="{BB962C8B-B14F-4D97-AF65-F5344CB8AC3E}">
        <p14:creationId xmlns:p14="http://schemas.microsoft.com/office/powerpoint/2010/main" val="4001227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sns</a:t>
            </a:r>
            <a:r>
              <a:rPr lang="en-US" dirty="0"/>
              <a:t> </a:t>
            </a:r>
            <a:r>
              <a:rPr lang="en-US" dirty="0" err="1"/>
              <a:t>countplot</a:t>
            </a:r>
            <a:endParaRPr lang="en-US" dirty="0"/>
          </a:p>
        </p:txBody>
      </p:sp>
      <p:sp>
        <p:nvSpPr>
          <p:cNvPr id="4" name="Slide Number Placeholder 3"/>
          <p:cNvSpPr>
            <a:spLocks noGrp="1"/>
          </p:cNvSpPr>
          <p:nvPr>
            <p:ph type="sldNum" sz="quarter" idx="5"/>
          </p:nvPr>
        </p:nvSpPr>
        <p:spPr/>
        <p:txBody>
          <a:bodyPr/>
          <a:lstStyle/>
          <a:p>
            <a:fld id="{EFDC74DA-47C0-4E33-A4C2-5C3FEE8A7D13}" type="slidenum">
              <a:rPr lang="en-US" smtClean="0"/>
              <a:t>8</a:t>
            </a:fld>
            <a:endParaRPr lang="en-US"/>
          </a:p>
        </p:txBody>
      </p:sp>
    </p:spTree>
    <p:extLst>
      <p:ext uri="{BB962C8B-B14F-4D97-AF65-F5344CB8AC3E}">
        <p14:creationId xmlns:p14="http://schemas.microsoft.com/office/powerpoint/2010/main" val="214377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Pseudo R</a:t>
            </a:r>
            <a:r>
              <a:rPr lang="en-US" dirty="0"/>
              <a:t>-</a:t>
            </a:r>
            <a:r>
              <a:rPr lang="en-US" b="1" dirty="0"/>
              <a:t>squared</a:t>
            </a:r>
            <a:r>
              <a:rPr lang="en-US" dirty="0"/>
              <a:t> ranging from 0.2 to 0.4 indicates very </a:t>
            </a:r>
            <a:r>
              <a:rPr lang="en-US" b="1" dirty="0"/>
              <a:t>good</a:t>
            </a:r>
            <a:r>
              <a:rPr lang="en-US" dirty="0"/>
              <a:t> model fit</a:t>
            </a:r>
          </a:p>
        </p:txBody>
      </p:sp>
      <p:sp>
        <p:nvSpPr>
          <p:cNvPr id="4" name="Slide Number Placeholder 3"/>
          <p:cNvSpPr>
            <a:spLocks noGrp="1"/>
          </p:cNvSpPr>
          <p:nvPr>
            <p:ph type="sldNum" sz="quarter" idx="5"/>
          </p:nvPr>
        </p:nvSpPr>
        <p:spPr/>
        <p:txBody>
          <a:bodyPr/>
          <a:lstStyle/>
          <a:p>
            <a:fld id="{EFDC74DA-47C0-4E33-A4C2-5C3FEE8A7D13}" type="slidenum">
              <a:rPr lang="en-US" smtClean="0"/>
              <a:t>11</a:t>
            </a:fld>
            <a:endParaRPr lang="en-US"/>
          </a:p>
        </p:txBody>
      </p:sp>
    </p:spTree>
    <p:extLst>
      <p:ext uri="{BB962C8B-B14F-4D97-AF65-F5344CB8AC3E}">
        <p14:creationId xmlns:p14="http://schemas.microsoft.com/office/powerpoint/2010/main" val="259381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BF6F3-EF41-4851-8306-4D0B75564D36}" type="datetime1">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4529540"/>
            <a:ext cx="779767"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7894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5B329-5A6B-4879-A9C8-7740A3BEE794}"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270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C2A52-8671-48A0-B53A-E8A4F29351BF}"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865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46C85A-4CB8-49F7-A83D-7EE283FCD987}"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7725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10CA9E-6C09-4DE0-A259-FA5B63F9A6A5}"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B2DC25EE-239B-4C5F-AAD1-255A7D5F1EE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7368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C52573-ADF1-409A-A507-C7A97FCDD1AF}"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1288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BD6A1-B7B8-4477-8A7E-4DDBB66AD91D}"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73234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53A20-ACCF-469E-B711-838D0A4459FA}"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916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56211" y="624110"/>
            <a:ext cx="10648401"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856211" y="2133600"/>
            <a:ext cx="1064840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6A772-32ED-4D84-8AEE-2D727D510279}" type="datetime1">
              <a:rPr lang="en-US" smtClean="0"/>
              <a:t>3/11/2020</a:t>
            </a:fld>
            <a:endParaRPr lang="en-US"/>
          </a:p>
        </p:txBody>
      </p:sp>
      <p:sp>
        <p:nvSpPr>
          <p:cNvPr id="5" name="Footer Placeholder 4"/>
          <p:cNvSpPr>
            <a:spLocks noGrp="1"/>
          </p:cNvSpPr>
          <p:nvPr>
            <p:ph type="ftr" sz="quarter" idx="11"/>
          </p:nvPr>
        </p:nvSpPr>
        <p:spPr>
          <a:xfrm>
            <a:off x="856212" y="6135808"/>
            <a:ext cx="9353000" cy="365125"/>
          </a:xfrm>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47484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56E0B9-5E5A-40E5-BD32-E2687C9B9029}"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695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F1E84-894B-40E2-9965-FF60969F5224}"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11" name="Slide Number Placeholder 5"/>
          <p:cNvSpPr>
            <a:spLocks noGrp="1"/>
          </p:cNvSpPr>
          <p:nvPr>
            <p:ph type="sldNum" sz="quarter" idx="12"/>
          </p:nvPr>
        </p:nvSpPr>
        <p:spPr>
          <a:xfrm>
            <a:off x="531812" y="787782"/>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047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7A9745-5BC0-4B82-82D2-4A5D5E3355D4}" type="datetime1">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13" name="Slide Number Placeholder 5"/>
          <p:cNvSpPr>
            <a:spLocks noGrp="1"/>
          </p:cNvSpPr>
          <p:nvPr>
            <p:ph type="sldNum" sz="quarter" idx="12"/>
          </p:nvPr>
        </p:nvSpPr>
        <p:spPr>
          <a:xfrm>
            <a:off x="531812" y="787782"/>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597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3D4E71-19CD-4297-9282-A7321D941169}" type="datetime1">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2954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DD6EA-E8A7-43D1-BCE0-3402CF447CF8}" type="datetime1">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836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88A4E7-6EFD-4009-93FB-F982A517E883}" type="datetime1">
              <a:rPr lang="en-US" smtClean="0"/>
              <a:t>3/11/2020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377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8639A-E620-4A0B-9EBF-C186EF7276EE}"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9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9227"/>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4896" y="624110"/>
            <a:ext cx="10789716"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14896" y="2133600"/>
            <a:ext cx="10789716"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BC0D17-132C-4D83-A54B-793E913322AC}" type="datetime1">
              <a:rPr lang="en-US" smtClean="0"/>
              <a:t>3/11/2020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60991" y="6428907"/>
            <a:ext cx="779767" cy="365125"/>
          </a:xfrm>
          <a:prstGeom prst="rect">
            <a:avLst/>
          </a:prstGeom>
        </p:spPr>
        <p:txBody>
          <a:bodyPr vert="horz" lIns="91440" tIns="45720" rIns="91440" bIns="45720" rtlCol="0" anchor="ctr"/>
          <a:lstStyle>
            <a:lvl1pPr algn="r">
              <a:defRPr sz="2000">
                <a:solidFill>
                  <a:srgbClr val="FEFFFF"/>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130146138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Courier New" panose="02070309020205020404" pitchFamily="49"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37593-7E79-4FE1-BC24-9EA9D776D04F}"/>
              </a:ext>
            </a:extLst>
          </p:cNvPr>
          <p:cNvPicPr>
            <a:picLocks noChangeAspect="1"/>
          </p:cNvPicPr>
          <p:nvPr/>
        </p:nvPicPr>
        <p:blipFill rotWithShape="1">
          <a:blip r:embed="rId2"/>
          <a:srcRect l="22551" t="-1" r="2716" b="-1"/>
          <a:stretch/>
        </p:blipFill>
        <p:spPr>
          <a:xfrm>
            <a:off x="0" y="0"/>
            <a:ext cx="7678057" cy="6857999"/>
          </a:xfrm>
          <a:prstGeom prst="rect">
            <a:avLst/>
          </a:prstGeom>
        </p:spPr>
      </p:pic>
      <p:sp>
        <p:nvSpPr>
          <p:cNvPr id="2" name="Title 1">
            <a:extLst>
              <a:ext uri="{FF2B5EF4-FFF2-40B4-BE49-F238E27FC236}">
                <a16:creationId xmlns:a16="http://schemas.microsoft.com/office/drawing/2014/main" id="{3D17B313-0F28-4640-9DBE-2C131AA4C790}"/>
              </a:ext>
            </a:extLst>
          </p:cNvPr>
          <p:cNvSpPr>
            <a:spLocks noGrp="1"/>
          </p:cNvSpPr>
          <p:nvPr>
            <p:ph type="ctrTitle"/>
          </p:nvPr>
        </p:nvSpPr>
        <p:spPr>
          <a:xfrm>
            <a:off x="7848600" y="1122363"/>
            <a:ext cx="4023360" cy="3204134"/>
          </a:xfrm>
        </p:spPr>
        <p:txBody>
          <a:bodyPr anchor="b">
            <a:normAutofit/>
          </a:bodyPr>
          <a:lstStyle/>
          <a:p>
            <a:r>
              <a:rPr lang="en-US" sz="4800" dirty="0"/>
              <a:t>Training  Evaluation</a:t>
            </a:r>
          </a:p>
        </p:txBody>
      </p:sp>
      <p:sp>
        <p:nvSpPr>
          <p:cNvPr id="3" name="Subtitle 2">
            <a:extLst>
              <a:ext uri="{FF2B5EF4-FFF2-40B4-BE49-F238E27FC236}">
                <a16:creationId xmlns:a16="http://schemas.microsoft.com/office/drawing/2014/main" id="{DF0AC6BC-6164-4A45-9B34-86673391BEBF}"/>
              </a:ext>
            </a:extLst>
          </p:cNvPr>
          <p:cNvSpPr>
            <a:spLocks noGrp="1"/>
          </p:cNvSpPr>
          <p:nvPr>
            <p:ph type="subTitle" idx="1"/>
          </p:nvPr>
        </p:nvSpPr>
        <p:spPr>
          <a:xfrm>
            <a:off x="7848600" y="4872922"/>
            <a:ext cx="4023360" cy="1208141"/>
          </a:xfrm>
        </p:spPr>
        <p:txBody>
          <a:bodyPr>
            <a:normAutofit fontScale="92500" lnSpcReduction="10000"/>
          </a:bodyPr>
          <a:lstStyle/>
          <a:p>
            <a:r>
              <a:rPr lang="en-US" sz="2000" dirty="0"/>
              <a:t>SU IST652 </a:t>
            </a:r>
          </a:p>
          <a:p>
            <a:r>
              <a:rPr lang="en-US" sz="2000" dirty="0"/>
              <a:t>Scripting for Data Analysis</a:t>
            </a:r>
          </a:p>
          <a:p>
            <a:r>
              <a:rPr lang="en-US" sz="2000" dirty="0"/>
              <a:t>Elia Kostyrka</a:t>
            </a:r>
          </a:p>
        </p:txBody>
      </p:sp>
    </p:spTree>
    <p:extLst>
      <p:ext uri="{BB962C8B-B14F-4D97-AF65-F5344CB8AC3E}">
        <p14:creationId xmlns:p14="http://schemas.microsoft.com/office/powerpoint/2010/main" val="76264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E8-E942-4E34-96D6-5B6A68FB47AA}"/>
              </a:ext>
            </a:extLst>
          </p:cNvPr>
          <p:cNvSpPr>
            <a:spLocks noGrp="1"/>
          </p:cNvSpPr>
          <p:nvPr>
            <p:ph type="title"/>
          </p:nvPr>
        </p:nvSpPr>
        <p:spPr>
          <a:xfrm>
            <a:off x="856211" y="624109"/>
            <a:ext cx="10648401" cy="1576165"/>
          </a:xfrm>
        </p:spPr>
        <p:txBody>
          <a:bodyPr>
            <a:normAutofit fontScale="90000"/>
          </a:bodyPr>
          <a:lstStyle/>
          <a:p>
            <a:r>
              <a:rPr lang="en-US" dirty="0"/>
              <a:t>What subgroup requires remediation based on assessment results by region, job title, and years of experience? Score Averages</a:t>
            </a:r>
            <a:br>
              <a:rPr lang="en-US" dirty="0"/>
            </a:br>
            <a:endParaRPr lang="en-US" dirty="0"/>
          </a:p>
        </p:txBody>
      </p:sp>
      <p:sp>
        <p:nvSpPr>
          <p:cNvPr id="3" name="Content Placeholder 2">
            <a:extLst>
              <a:ext uri="{FF2B5EF4-FFF2-40B4-BE49-F238E27FC236}">
                <a16:creationId xmlns:a16="http://schemas.microsoft.com/office/drawing/2014/main" id="{85766F9A-F179-4B4F-8B7E-3FD69642F529}"/>
              </a:ext>
            </a:extLst>
          </p:cNvPr>
          <p:cNvSpPr>
            <a:spLocks noGrp="1"/>
          </p:cNvSpPr>
          <p:nvPr>
            <p:ph idx="1"/>
          </p:nvPr>
        </p:nvSpPr>
        <p:spPr/>
        <p:txBody>
          <a:bodyPr>
            <a:normAutofit/>
          </a:bodyPr>
          <a:lstStyle/>
          <a:p>
            <a:pPr>
              <a:buFont typeface="Arial" panose="020B0604020202020204" pitchFamily="34" charset="0"/>
              <a:buChar char="•"/>
            </a:pPr>
            <a:r>
              <a:rPr lang="en-US" sz="1600" dirty="0"/>
              <a:t>Region: Staff from the Main Region had the lowest score average, 69%</a:t>
            </a:r>
          </a:p>
          <a:p>
            <a:pPr>
              <a:buFont typeface="Arial" panose="020B0604020202020204" pitchFamily="34" charset="0"/>
              <a:buChar char="•"/>
            </a:pPr>
            <a:r>
              <a:rPr lang="en-US" sz="1600" dirty="0"/>
              <a:t>Job Title: Staff from the Review job title had the lowest score average, 73%</a:t>
            </a:r>
          </a:p>
          <a:p>
            <a:pPr>
              <a:buFont typeface="Arial" panose="020B0604020202020204" pitchFamily="34" charset="0"/>
              <a:buChar char="•"/>
            </a:pPr>
            <a:r>
              <a:rPr lang="en-US" sz="1600" dirty="0"/>
              <a:t>Years: Staff with 1-2 years of experience had the lowest score average, 76%</a:t>
            </a:r>
          </a:p>
        </p:txBody>
      </p:sp>
      <p:pic>
        <p:nvPicPr>
          <p:cNvPr id="5" name="Picture 4">
            <a:extLst>
              <a:ext uri="{FF2B5EF4-FFF2-40B4-BE49-F238E27FC236}">
                <a16:creationId xmlns:a16="http://schemas.microsoft.com/office/drawing/2014/main" id="{60F1240E-7453-4249-B842-23332228E139}"/>
              </a:ext>
            </a:extLst>
          </p:cNvPr>
          <p:cNvPicPr>
            <a:picLocks noChangeAspect="1"/>
          </p:cNvPicPr>
          <p:nvPr/>
        </p:nvPicPr>
        <p:blipFill>
          <a:blip r:embed="rId2"/>
          <a:stretch>
            <a:fillRect/>
          </a:stretch>
        </p:blipFill>
        <p:spPr>
          <a:xfrm>
            <a:off x="245515" y="4381497"/>
            <a:ext cx="4150883" cy="2395502"/>
          </a:xfrm>
          <a:prstGeom prst="rect">
            <a:avLst/>
          </a:prstGeom>
        </p:spPr>
      </p:pic>
      <p:pic>
        <p:nvPicPr>
          <p:cNvPr id="6" name="Picture 5">
            <a:extLst>
              <a:ext uri="{FF2B5EF4-FFF2-40B4-BE49-F238E27FC236}">
                <a16:creationId xmlns:a16="http://schemas.microsoft.com/office/drawing/2014/main" id="{145617FD-D8C7-4196-AA0E-8A9B4484060D}"/>
              </a:ext>
            </a:extLst>
          </p:cNvPr>
          <p:cNvPicPr>
            <a:picLocks noChangeAspect="1"/>
          </p:cNvPicPr>
          <p:nvPr/>
        </p:nvPicPr>
        <p:blipFill>
          <a:blip r:embed="rId3"/>
          <a:stretch>
            <a:fillRect/>
          </a:stretch>
        </p:blipFill>
        <p:spPr>
          <a:xfrm>
            <a:off x="4396398" y="4381497"/>
            <a:ext cx="3871226" cy="2305053"/>
          </a:xfrm>
          <a:prstGeom prst="rect">
            <a:avLst/>
          </a:prstGeom>
        </p:spPr>
      </p:pic>
      <p:pic>
        <p:nvPicPr>
          <p:cNvPr id="7" name="Picture 6">
            <a:extLst>
              <a:ext uri="{FF2B5EF4-FFF2-40B4-BE49-F238E27FC236}">
                <a16:creationId xmlns:a16="http://schemas.microsoft.com/office/drawing/2014/main" id="{F81FDEE6-C2FD-402E-AEC4-F8EBD2BCE797}"/>
              </a:ext>
            </a:extLst>
          </p:cNvPr>
          <p:cNvPicPr>
            <a:picLocks noChangeAspect="1"/>
          </p:cNvPicPr>
          <p:nvPr/>
        </p:nvPicPr>
        <p:blipFill>
          <a:blip r:embed="rId4"/>
          <a:stretch>
            <a:fillRect/>
          </a:stretch>
        </p:blipFill>
        <p:spPr>
          <a:xfrm>
            <a:off x="8267624" y="4396744"/>
            <a:ext cx="3893307" cy="2213606"/>
          </a:xfrm>
          <a:prstGeom prst="rect">
            <a:avLst/>
          </a:prstGeom>
        </p:spPr>
      </p:pic>
      <p:sp>
        <p:nvSpPr>
          <p:cNvPr id="8" name="Slide Number Placeholder 7">
            <a:extLst>
              <a:ext uri="{FF2B5EF4-FFF2-40B4-BE49-F238E27FC236}">
                <a16:creationId xmlns:a16="http://schemas.microsoft.com/office/drawing/2014/main" id="{FF178E19-0BD2-4EFC-9113-D1A0008C8650}"/>
              </a:ext>
            </a:extLst>
          </p:cNvPr>
          <p:cNvSpPr>
            <a:spLocks noGrp="1"/>
          </p:cNvSpPr>
          <p:nvPr>
            <p:ph type="sldNum" sz="quarter" idx="12"/>
          </p:nvPr>
        </p:nvSpPr>
        <p:spPr/>
        <p:txBody>
          <a:bodyPr/>
          <a:lstStyle/>
          <a:p>
            <a:fld id="{B2DC25EE-239B-4C5F-AAD1-255A7D5F1EE2}" type="slidenum">
              <a:rPr lang="en-US" smtClean="0"/>
              <a:t>10</a:t>
            </a:fld>
            <a:endParaRPr lang="en-US"/>
          </a:p>
        </p:txBody>
      </p:sp>
      <p:sp>
        <p:nvSpPr>
          <p:cNvPr id="9" name="TextBox 8">
            <a:extLst>
              <a:ext uri="{FF2B5EF4-FFF2-40B4-BE49-F238E27FC236}">
                <a16:creationId xmlns:a16="http://schemas.microsoft.com/office/drawing/2014/main" id="{F45F6FEC-9CED-40B0-8C7A-BF59ADC7944C}"/>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10</a:t>
            </a:fld>
            <a:endParaRPr lang="en-US" sz="1400" dirty="0"/>
          </a:p>
        </p:txBody>
      </p:sp>
    </p:spTree>
    <p:extLst>
      <p:ext uri="{BB962C8B-B14F-4D97-AF65-F5344CB8AC3E}">
        <p14:creationId xmlns:p14="http://schemas.microsoft.com/office/powerpoint/2010/main" val="295830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E8-E942-4E34-96D6-5B6A68FB47AA}"/>
              </a:ext>
            </a:extLst>
          </p:cNvPr>
          <p:cNvSpPr>
            <a:spLocks noGrp="1"/>
          </p:cNvSpPr>
          <p:nvPr>
            <p:ph type="title"/>
          </p:nvPr>
        </p:nvSpPr>
        <p:spPr>
          <a:xfrm>
            <a:off x="856211" y="624109"/>
            <a:ext cx="10648401" cy="1576165"/>
          </a:xfrm>
        </p:spPr>
        <p:txBody>
          <a:bodyPr>
            <a:normAutofit fontScale="90000"/>
          </a:bodyPr>
          <a:lstStyle/>
          <a:p>
            <a:r>
              <a:rPr lang="en-US" dirty="0"/>
              <a:t>What subgroup requires remediation based on assessment results by region, job title, and years of experience? Logistic Regression</a:t>
            </a:r>
          </a:p>
        </p:txBody>
      </p:sp>
      <p:sp>
        <p:nvSpPr>
          <p:cNvPr id="3" name="Content Placeholder 2">
            <a:extLst>
              <a:ext uri="{FF2B5EF4-FFF2-40B4-BE49-F238E27FC236}">
                <a16:creationId xmlns:a16="http://schemas.microsoft.com/office/drawing/2014/main" id="{85766F9A-F179-4B4F-8B7E-3FD69642F529}"/>
              </a:ext>
            </a:extLst>
          </p:cNvPr>
          <p:cNvSpPr>
            <a:spLocks noGrp="1"/>
          </p:cNvSpPr>
          <p:nvPr>
            <p:ph idx="1"/>
          </p:nvPr>
        </p:nvSpPr>
        <p:spPr>
          <a:xfrm>
            <a:off x="856212" y="2705099"/>
            <a:ext cx="5236536" cy="1181101"/>
          </a:xfrm>
        </p:spPr>
        <p:txBody>
          <a:bodyPr>
            <a:normAutofit/>
          </a:bodyPr>
          <a:lstStyle/>
          <a:p>
            <a:r>
              <a:rPr lang="en-US" sz="1600" dirty="0"/>
              <a:t>Logit measures how well variables of the model explain the dependent variable (perfect score)</a:t>
            </a:r>
          </a:p>
          <a:p>
            <a:pPr lvl="1"/>
            <a:endParaRPr lang="en-US" dirty="0"/>
          </a:p>
          <a:p>
            <a:endParaRPr lang="en-US" sz="1400" dirty="0"/>
          </a:p>
          <a:p>
            <a:endParaRPr lang="en-US" sz="1400" dirty="0"/>
          </a:p>
        </p:txBody>
      </p:sp>
      <p:pic>
        <p:nvPicPr>
          <p:cNvPr id="4" name="Picture 3">
            <a:extLst>
              <a:ext uri="{FF2B5EF4-FFF2-40B4-BE49-F238E27FC236}">
                <a16:creationId xmlns:a16="http://schemas.microsoft.com/office/drawing/2014/main" id="{378AFF37-FBF0-495F-AC45-6FFF4265C5B4}"/>
              </a:ext>
            </a:extLst>
          </p:cNvPr>
          <p:cNvPicPr>
            <a:picLocks noChangeAspect="1"/>
          </p:cNvPicPr>
          <p:nvPr/>
        </p:nvPicPr>
        <p:blipFill>
          <a:blip r:embed="rId3"/>
          <a:stretch>
            <a:fillRect/>
          </a:stretch>
        </p:blipFill>
        <p:spPr>
          <a:xfrm>
            <a:off x="6180411" y="2875820"/>
            <a:ext cx="5836856" cy="3738340"/>
          </a:xfrm>
          <a:prstGeom prst="rect">
            <a:avLst/>
          </a:prstGeom>
        </p:spPr>
      </p:pic>
      <p:graphicFrame>
        <p:nvGraphicFramePr>
          <p:cNvPr id="5" name="Table 5">
            <a:extLst>
              <a:ext uri="{FF2B5EF4-FFF2-40B4-BE49-F238E27FC236}">
                <a16:creationId xmlns:a16="http://schemas.microsoft.com/office/drawing/2014/main" id="{A7CB4D36-104C-41BC-BF90-19C3382CF5E1}"/>
              </a:ext>
            </a:extLst>
          </p:cNvPr>
          <p:cNvGraphicFramePr>
            <a:graphicFrameLocks noGrp="1"/>
          </p:cNvGraphicFramePr>
          <p:nvPr>
            <p:extLst>
              <p:ext uri="{D42A27DB-BD31-4B8C-83A1-F6EECF244321}">
                <p14:modId xmlns:p14="http://schemas.microsoft.com/office/powerpoint/2010/main" val="2035002190"/>
              </p:ext>
            </p:extLst>
          </p:nvPr>
        </p:nvGraphicFramePr>
        <p:xfrm>
          <a:off x="255890" y="3886200"/>
          <a:ext cx="5836855" cy="2834640"/>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4263007747"/>
                    </a:ext>
                  </a:extLst>
                </a:gridCol>
                <a:gridCol w="1167371">
                  <a:extLst>
                    <a:ext uri="{9D8B030D-6E8A-4147-A177-3AD203B41FA5}">
                      <a16:colId xmlns:a16="http://schemas.microsoft.com/office/drawing/2014/main" val="2427522349"/>
                    </a:ext>
                  </a:extLst>
                </a:gridCol>
                <a:gridCol w="1167371">
                  <a:extLst>
                    <a:ext uri="{9D8B030D-6E8A-4147-A177-3AD203B41FA5}">
                      <a16:colId xmlns:a16="http://schemas.microsoft.com/office/drawing/2014/main" val="3926416539"/>
                    </a:ext>
                  </a:extLst>
                </a:gridCol>
                <a:gridCol w="1167371">
                  <a:extLst>
                    <a:ext uri="{9D8B030D-6E8A-4147-A177-3AD203B41FA5}">
                      <a16:colId xmlns:a16="http://schemas.microsoft.com/office/drawing/2014/main" val="4053452704"/>
                    </a:ext>
                  </a:extLst>
                </a:gridCol>
                <a:gridCol w="1167371">
                  <a:extLst>
                    <a:ext uri="{9D8B030D-6E8A-4147-A177-3AD203B41FA5}">
                      <a16:colId xmlns:a16="http://schemas.microsoft.com/office/drawing/2014/main" val="1336543680"/>
                    </a:ext>
                  </a:extLst>
                </a:gridCol>
              </a:tblGrid>
              <a:tr h="370840">
                <a:tc>
                  <a:txBody>
                    <a:bodyPr/>
                    <a:lstStyle/>
                    <a:p>
                      <a:endParaRPr lang="en-US" sz="1200" dirty="0">
                        <a:solidFill>
                          <a:schemeClr val="tx1">
                            <a:lumMod val="85000"/>
                            <a:lumOff val="15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2">
                  <a:txBody>
                    <a:bodyPr/>
                    <a:lstStyle/>
                    <a:p>
                      <a:r>
                        <a:rPr lang="en-US" sz="1200" dirty="0">
                          <a:solidFill>
                            <a:schemeClr val="tx1">
                              <a:lumMod val="85000"/>
                              <a:lumOff val="15000"/>
                            </a:schemeClr>
                          </a:solidFill>
                        </a:rPr>
                        <a:t>Positive Perfect Score Correlation</a:t>
                      </a:r>
                    </a:p>
                  </a:txBody>
                  <a:tcPr>
                    <a:lnL w="12700" cmpd="sng">
                      <a:noFill/>
                    </a:lnL>
                  </a:tcPr>
                </a:tc>
                <a:tc hMerge="1">
                  <a:txBody>
                    <a:bodyPr/>
                    <a:lstStyle/>
                    <a:p>
                      <a:endParaRPr lang="en-US" dirty="0"/>
                    </a:p>
                  </a:txBody>
                  <a:tcPr/>
                </a:tc>
                <a:tc gridSpan="2">
                  <a:txBody>
                    <a:bodyPr/>
                    <a:lstStyle/>
                    <a:p>
                      <a:r>
                        <a:rPr lang="en-US" sz="1200" dirty="0">
                          <a:solidFill>
                            <a:schemeClr val="tx1">
                              <a:lumMod val="85000"/>
                              <a:lumOff val="15000"/>
                            </a:schemeClr>
                          </a:solidFill>
                        </a:rPr>
                        <a:t>Negative Perfect Score Correlation</a:t>
                      </a:r>
                    </a:p>
                  </a:txBody>
                  <a:tcPr/>
                </a:tc>
                <a:tc hMerge="1">
                  <a:txBody>
                    <a:bodyPr/>
                    <a:lstStyle/>
                    <a:p>
                      <a:endParaRPr lang="en-US" dirty="0"/>
                    </a:p>
                  </a:txBody>
                  <a:tcPr/>
                </a:tc>
                <a:extLst>
                  <a:ext uri="{0D108BD9-81ED-4DB2-BD59-A6C34878D82A}">
                    <a16:rowId xmlns:a16="http://schemas.microsoft.com/office/drawing/2014/main" val="2765875307"/>
                  </a:ext>
                </a:extLst>
              </a:tr>
              <a:tr h="370840">
                <a:tc>
                  <a:txBody>
                    <a:bodyPr/>
                    <a:lstStyle/>
                    <a:p>
                      <a:endParaRPr lang="en-US" sz="1200" dirty="0">
                        <a:solidFill>
                          <a:schemeClr val="tx1">
                            <a:lumMod val="85000"/>
                            <a:lumOff val="15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200" dirty="0">
                          <a:solidFill>
                            <a:schemeClr val="tx1">
                              <a:lumMod val="85000"/>
                              <a:lumOff val="15000"/>
                            </a:schemeClr>
                          </a:solidFill>
                        </a:rPr>
                        <a:t>Highly Significant </a:t>
                      </a:r>
                    </a:p>
                    <a:p>
                      <a:r>
                        <a:rPr lang="en-US" sz="1200" dirty="0">
                          <a:solidFill>
                            <a:schemeClr val="tx1">
                              <a:lumMod val="85000"/>
                              <a:lumOff val="15000"/>
                            </a:schemeClr>
                          </a:solidFill>
                        </a:rPr>
                        <a:t>(</a:t>
                      </a:r>
                      <a:r>
                        <a:rPr lang="en-US" sz="1200" i="1" dirty="0">
                          <a:solidFill>
                            <a:schemeClr val="tx1">
                              <a:lumMod val="85000"/>
                              <a:lumOff val="15000"/>
                            </a:schemeClr>
                          </a:solidFill>
                        </a:rPr>
                        <a:t>p-v</a:t>
                      </a:r>
                      <a:r>
                        <a:rPr lang="en-US" sz="1200" dirty="0">
                          <a:solidFill>
                            <a:schemeClr val="tx1">
                              <a:lumMod val="85000"/>
                              <a:lumOff val="15000"/>
                            </a:schemeClr>
                          </a:solidFill>
                        </a:rPr>
                        <a:t>alue &lt; .001)</a:t>
                      </a:r>
                    </a:p>
                  </a:txBody>
                  <a:tcPr>
                    <a:lnL w="12700" cmpd="sng">
                      <a:noFill/>
                    </a:lnL>
                    <a:solidFill>
                      <a:schemeClr val="bg2">
                        <a:lumMod val="90000"/>
                      </a:schemeClr>
                    </a:solidFill>
                  </a:tcPr>
                </a:tc>
                <a:tc>
                  <a:txBody>
                    <a:bodyPr/>
                    <a:lstStyle/>
                    <a:p>
                      <a:r>
                        <a:rPr lang="en-US" sz="1200" dirty="0">
                          <a:solidFill>
                            <a:schemeClr val="tx1">
                              <a:lumMod val="85000"/>
                              <a:lumOff val="15000"/>
                            </a:schemeClr>
                          </a:solidFill>
                        </a:rPr>
                        <a:t>Significant </a:t>
                      </a:r>
                    </a:p>
                    <a:p>
                      <a:r>
                        <a:rPr lang="en-US" sz="1200" dirty="0">
                          <a:solidFill>
                            <a:schemeClr val="tx1">
                              <a:lumMod val="85000"/>
                              <a:lumOff val="15000"/>
                            </a:schemeClr>
                          </a:solidFill>
                        </a:rPr>
                        <a:t>(</a:t>
                      </a:r>
                      <a:r>
                        <a:rPr lang="en-US" sz="1200" i="1" dirty="0">
                          <a:solidFill>
                            <a:schemeClr val="tx1">
                              <a:lumMod val="85000"/>
                              <a:lumOff val="15000"/>
                            </a:schemeClr>
                          </a:solidFill>
                        </a:rPr>
                        <a:t>p-value</a:t>
                      </a:r>
                      <a:r>
                        <a:rPr lang="en-US" sz="1200" dirty="0">
                          <a:solidFill>
                            <a:schemeClr val="tx1">
                              <a:lumMod val="85000"/>
                              <a:lumOff val="15000"/>
                            </a:schemeClr>
                          </a:solidFill>
                        </a:rPr>
                        <a:t> &lt; .05)</a:t>
                      </a:r>
                    </a:p>
                  </a:txBody>
                  <a:tcPr>
                    <a:solidFill>
                      <a:schemeClr val="bg2">
                        <a:lumMod val="90000"/>
                      </a:schemeClr>
                    </a:solidFill>
                  </a:tcPr>
                </a:tc>
                <a:tc>
                  <a:txBody>
                    <a:bodyPr/>
                    <a:lstStyle/>
                    <a:p>
                      <a:r>
                        <a:rPr lang="en-US" sz="1200" dirty="0">
                          <a:solidFill>
                            <a:schemeClr val="tx1">
                              <a:lumMod val="85000"/>
                              <a:lumOff val="15000"/>
                            </a:schemeClr>
                          </a:solidFill>
                        </a:rPr>
                        <a:t>Highly Significant </a:t>
                      </a:r>
                    </a:p>
                    <a:p>
                      <a:r>
                        <a:rPr lang="en-US" sz="1200" dirty="0">
                          <a:solidFill>
                            <a:schemeClr val="tx1">
                              <a:lumMod val="85000"/>
                              <a:lumOff val="15000"/>
                            </a:schemeClr>
                          </a:solidFill>
                        </a:rPr>
                        <a:t>(</a:t>
                      </a:r>
                      <a:r>
                        <a:rPr lang="en-US" sz="1200" i="1" dirty="0">
                          <a:solidFill>
                            <a:schemeClr val="tx1">
                              <a:lumMod val="85000"/>
                              <a:lumOff val="15000"/>
                            </a:schemeClr>
                          </a:solidFill>
                        </a:rPr>
                        <a:t>p-v</a:t>
                      </a:r>
                      <a:r>
                        <a:rPr lang="en-US" sz="1200" dirty="0">
                          <a:solidFill>
                            <a:schemeClr val="tx1">
                              <a:lumMod val="85000"/>
                              <a:lumOff val="15000"/>
                            </a:schemeClr>
                          </a:solidFill>
                        </a:rPr>
                        <a:t>alue &lt; .001)</a:t>
                      </a:r>
                    </a:p>
                  </a:txBody>
                  <a:tcPr>
                    <a:solidFill>
                      <a:schemeClr val="bg2">
                        <a:lumMod val="90000"/>
                      </a:schemeClr>
                    </a:solidFill>
                  </a:tcPr>
                </a:tc>
                <a:tc>
                  <a:txBody>
                    <a:bodyPr/>
                    <a:lstStyle/>
                    <a:p>
                      <a:r>
                        <a:rPr lang="en-US" sz="1200" dirty="0">
                          <a:solidFill>
                            <a:schemeClr val="tx1">
                              <a:lumMod val="85000"/>
                              <a:lumOff val="15000"/>
                            </a:schemeClr>
                          </a:solidFill>
                        </a:rPr>
                        <a:t>Significant </a:t>
                      </a:r>
                    </a:p>
                    <a:p>
                      <a:r>
                        <a:rPr lang="en-US" sz="1200" dirty="0">
                          <a:solidFill>
                            <a:schemeClr val="tx1">
                              <a:lumMod val="85000"/>
                              <a:lumOff val="15000"/>
                            </a:schemeClr>
                          </a:solidFill>
                        </a:rPr>
                        <a:t>(</a:t>
                      </a:r>
                      <a:r>
                        <a:rPr lang="en-US" sz="1200" i="1" dirty="0">
                          <a:solidFill>
                            <a:schemeClr val="tx1">
                              <a:lumMod val="85000"/>
                              <a:lumOff val="15000"/>
                            </a:schemeClr>
                          </a:solidFill>
                        </a:rPr>
                        <a:t>p-value</a:t>
                      </a:r>
                      <a:r>
                        <a:rPr lang="en-US" sz="1200" dirty="0">
                          <a:solidFill>
                            <a:schemeClr val="tx1">
                              <a:lumMod val="85000"/>
                              <a:lumOff val="15000"/>
                            </a:schemeClr>
                          </a:solidFill>
                        </a:rPr>
                        <a:t> &lt; .05)</a:t>
                      </a:r>
                    </a:p>
                  </a:txBody>
                  <a:tcPr>
                    <a:solidFill>
                      <a:schemeClr val="bg2">
                        <a:lumMod val="90000"/>
                      </a:schemeClr>
                    </a:solidFill>
                  </a:tcPr>
                </a:tc>
                <a:extLst>
                  <a:ext uri="{0D108BD9-81ED-4DB2-BD59-A6C34878D82A}">
                    <a16:rowId xmlns:a16="http://schemas.microsoft.com/office/drawing/2014/main" val="363288938"/>
                  </a:ext>
                </a:extLst>
              </a:tr>
              <a:tr h="370840">
                <a:tc>
                  <a:txBody>
                    <a:bodyPr/>
                    <a:lstStyle/>
                    <a:p>
                      <a:r>
                        <a:rPr lang="en-US" sz="1200" b="1" dirty="0">
                          <a:solidFill>
                            <a:schemeClr val="tx1">
                              <a:lumMod val="85000"/>
                              <a:lumOff val="15000"/>
                            </a:schemeClr>
                          </a:solidFill>
                        </a:rPr>
                        <a:t>Region</a:t>
                      </a:r>
                    </a:p>
                  </a:txBody>
                  <a:tcPr>
                    <a:lnT w="12700" cmpd="sng">
                      <a:noFill/>
                    </a:lnT>
                    <a:lnB w="12700" cmpd="sng">
                      <a:noFill/>
                    </a:lnB>
                  </a:tcPr>
                </a:tc>
                <a:tc>
                  <a:txBody>
                    <a:bodyPr/>
                    <a:lstStyle/>
                    <a:p>
                      <a:endParaRPr lang="en-US" sz="1200" b="0" dirty="0">
                        <a:solidFill>
                          <a:srgbClr val="006600"/>
                        </a:solidFill>
                      </a:endParaRPr>
                    </a:p>
                  </a:txBody>
                  <a:tcPr/>
                </a:tc>
                <a:tc>
                  <a:txBody>
                    <a:bodyPr/>
                    <a:lstStyle/>
                    <a:p>
                      <a:endParaRPr lang="en-US" sz="1200" b="0" dirty="0">
                        <a:solidFill>
                          <a:srgbClr val="006600"/>
                        </a:solidFill>
                      </a:endParaRPr>
                    </a:p>
                  </a:txBody>
                  <a:tcPr/>
                </a:tc>
                <a:tc>
                  <a:txBody>
                    <a:bodyPr/>
                    <a:lstStyle/>
                    <a:p>
                      <a:endParaRPr lang="en-US" sz="1200" b="0" dirty="0">
                        <a:solidFill>
                          <a:srgbClr val="C00000"/>
                        </a:solidFill>
                      </a:endParaRPr>
                    </a:p>
                  </a:txBody>
                  <a:tcPr/>
                </a:tc>
                <a:tc>
                  <a:txBody>
                    <a:bodyPr/>
                    <a:lstStyle/>
                    <a:p>
                      <a:r>
                        <a:rPr lang="en-US" sz="1200" b="0" dirty="0">
                          <a:solidFill>
                            <a:srgbClr val="C00000"/>
                          </a:solidFill>
                        </a:rPr>
                        <a:t>Main</a:t>
                      </a:r>
                    </a:p>
                    <a:p>
                      <a:r>
                        <a:rPr lang="en-US" sz="1200" b="0" dirty="0">
                          <a:solidFill>
                            <a:srgbClr val="C00000"/>
                          </a:solidFill>
                        </a:rPr>
                        <a:t>Pacific</a:t>
                      </a:r>
                    </a:p>
                    <a:p>
                      <a:r>
                        <a:rPr lang="en-US" sz="1200" b="0" dirty="0">
                          <a:solidFill>
                            <a:srgbClr val="C00000"/>
                          </a:solidFill>
                        </a:rPr>
                        <a:t>Southeast</a:t>
                      </a:r>
                    </a:p>
                  </a:txBody>
                  <a:tcPr/>
                </a:tc>
                <a:extLst>
                  <a:ext uri="{0D108BD9-81ED-4DB2-BD59-A6C34878D82A}">
                    <a16:rowId xmlns:a16="http://schemas.microsoft.com/office/drawing/2014/main" val="1094234828"/>
                  </a:ext>
                </a:extLst>
              </a:tr>
              <a:tr h="370840">
                <a:tc>
                  <a:txBody>
                    <a:bodyPr/>
                    <a:lstStyle/>
                    <a:p>
                      <a:r>
                        <a:rPr lang="en-US" sz="1200" b="1" dirty="0">
                          <a:solidFill>
                            <a:schemeClr val="tx1">
                              <a:lumMod val="85000"/>
                              <a:lumOff val="15000"/>
                            </a:schemeClr>
                          </a:solidFill>
                        </a:rPr>
                        <a:t>Job</a:t>
                      </a:r>
                    </a:p>
                  </a:txBody>
                  <a:tcPr>
                    <a:lnT w="12700" cmpd="sng">
                      <a:noFill/>
                    </a:lnT>
                    <a:lnB w="12700" cmpd="sng">
                      <a:noFill/>
                    </a:lnB>
                  </a:tcPr>
                </a:tc>
                <a:tc>
                  <a:txBody>
                    <a:bodyPr/>
                    <a:lstStyle/>
                    <a:p>
                      <a:r>
                        <a:rPr lang="en-US" sz="1200" b="0" dirty="0">
                          <a:solidFill>
                            <a:srgbClr val="006600"/>
                          </a:solidFill>
                        </a:rPr>
                        <a:t>Quality1</a:t>
                      </a:r>
                    </a:p>
                    <a:p>
                      <a:r>
                        <a:rPr lang="en-US" sz="1200" b="0" dirty="0">
                          <a:solidFill>
                            <a:srgbClr val="006600"/>
                          </a:solidFill>
                        </a:rPr>
                        <a:t>Quality2</a:t>
                      </a:r>
                    </a:p>
                  </a:txBody>
                  <a:tcPr/>
                </a:tc>
                <a:tc>
                  <a:txBody>
                    <a:bodyPr/>
                    <a:lstStyle/>
                    <a:p>
                      <a:endParaRPr lang="en-US" sz="1200" b="0" dirty="0">
                        <a:solidFill>
                          <a:srgbClr val="006600"/>
                        </a:solidFill>
                      </a:endParaRPr>
                    </a:p>
                  </a:txBody>
                  <a:tcPr/>
                </a:tc>
                <a:tc>
                  <a:txBody>
                    <a:bodyPr/>
                    <a:lstStyle/>
                    <a:p>
                      <a:r>
                        <a:rPr lang="en-US" sz="1200" b="0" dirty="0">
                          <a:solidFill>
                            <a:srgbClr val="C00000"/>
                          </a:solidFill>
                        </a:rPr>
                        <a:t>Service1</a:t>
                      </a:r>
                    </a:p>
                  </a:txBody>
                  <a:tcPr/>
                </a:tc>
                <a:tc>
                  <a:txBody>
                    <a:bodyPr/>
                    <a:lstStyle/>
                    <a:p>
                      <a:r>
                        <a:rPr lang="en-US" sz="1200" b="0" dirty="0">
                          <a:solidFill>
                            <a:srgbClr val="C00000"/>
                          </a:solidFill>
                        </a:rPr>
                        <a:t>Review</a:t>
                      </a:r>
                    </a:p>
                  </a:txBody>
                  <a:tcPr/>
                </a:tc>
                <a:extLst>
                  <a:ext uri="{0D108BD9-81ED-4DB2-BD59-A6C34878D82A}">
                    <a16:rowId xmlns:a16="http://schemas.microsoft.com/office/drawing/2014/main" val="2990558361"/>
                  </a:ext>
                </a:extLst>
              </a:tr>
              <a:tr h="370840">
                <a:tc>
                  <a:txBody>
                    <a:bodyPr/>
                    <a:lstStyle/>
                    <a:p>
                      <a:r>
                        <a:rPr lang="en-US" sz="1200" b="1" dirty="0">
                          <a:solidFill>
                            <a:schemeClr val="tx1">
                              <a:lumMod val="85000"/>
                              <a:lumOff val="15000"/>
                            </a:schemeClr>
                          </a:solidFill>
                        </a:rPr>
                        <a:t>Years</a:t>
                      </a:r>
                    </a:p>
                  </a:txBody>
                  <a:tcPr>
                    <a:lnT w="12700" cmpd="sng">
                      <a:noFill/>
                    </a:lnT>
                  </a:tcPr>
                </a:tc>
                <a:tc>
                  <a:txBody>
                    <a:bodyPr/>
                    <a:lstStyle/>
                    <a:p>
                      <a:r>
                        <a:rPr lang="en-US" sz="1200" b="0" dirty="0">
                          <a:solidFill>
                            <a:srgbClr val="006600"/>
                          </a:solidFill>
                        </a:rPr>
                        <a:t>5-10 years</a:t>
                      </a:r>
                    </a:p>
                    <a:p>
                      <a:r>
                        <a:rPr lang="en-US" sz="1200" b="0" dirty="0">
                          <a:solidFill>
                            <a:srgbClr val="006600"/>
                          </a:solidFill>
                        </a:rPr>
                        <a:t>10 or more </a:t>
                      </a:r>
                    </a:p>
                  </a:txBody>
                  <a:tcPr/>
                </a:tc>
                <a:tc>
                  <a:txBody>
                    <a:bodyPr/>
                    <a:lstStyle/>
                    <a:p>
                      <a:endParaRPr lang="en-US" sz="1200" b="0" dirty="0">
                        <a:solidFill>
                          <a:srgbClr val="006600"/>
                        </a:solidFill>
                      </a:endParaRPr>
                    </a:p>
                  </a:txBody>
                  <a:tcPr/>
                </a:tc>
                <a:tc>
                  <a:txBody>
                    <a:bodyPr/>
                    <a:lstStyle/>
                    <a:p>
                      <a:endParaRPr lang="en-US" sz="1200" b="0" dirty="0">
                        <a:solidFill>
                          <a:srgbClr val="C00000"/>
                        </a:solidFill>
                      </a:endParaRPr>
                    </a:p>
                  </a:txBody>
                  <a:tcPr/>
                </a:tc>
                <a:tc>
                  <a:txBody>
                    <a:bodyPr/>
                    <a:lstStyle/>
                    <a:p>
                      <a:endParaRPr lang="en-US" sz="1200" b="0" dirty="0">
                        <a:solidFill>
                          <a:srgbClr val="C00000"/>
                        </a:solidFill>
                      </a:endParaRPr>
                    </a:p>
                  </a:txBody>
                  <a:tcPr/>
                </a:tc>
                <a:extLst>
                  <a:ext uri="{0D108BD9-81ED-4DB2-BD59-A6C34878D82A}">
                    <a16:rowId xmlns:a16="http://schemas.microsoft.com/office/drawing/2014/main" val="3779887757"/>
                  </a:ext>
                </a:extLst>
              </a:tr>
            </a:tbl>
          </a:graphicData>
        </a:graphic>
      </p:graphicFrame>
      <p:sp>
        <p:nvSpPr>
          <p:cNvPr id="7" name="Slide Number Placeholder 6">
            <a:extLst>
              <a:ext uri="{FF2B5EF4-FFF2-40B4-BE49-F238E27FC236}">
                <a16:creationId xmlns:a16="http://schemas.microsoft.com/office/drawing/2014/main" id="{41D60A75-1C3A-411F-9E78-82A921348E6F}"/>
              </a:ext>
            </a:extLst>
          </p:cNvPr>
          <p:cNvSpPr>
            <a:spLocks noGrp="1"/>
          </p:cNvSpPr>
          <p:nvPr>
            <p:ph type="sldNum" sz="quarter" idx="12"/>
          </p:nvPr>
        </p:nvSpPr>
        <p:spPr/>
        <p:txBody>
          <a:bodyPr/>
          <a:lstStyle/>
          <a:p>
            <a:fld id="{B2DC25EE-239B-4C5F-AAD1-255A7D5F1EE2}" type="slidenum">
              <a:rPr lang="en-US" smtClean="0"/>
              <a:t>11</a:t>
            </a:fld>
            <a:endParaRPr lang="en-US"/>
          </a:p>
        </p:txBody>
      </p:sp>
      <p:sp>
        <p:nvSpPr>
          <p:cNvPr id="8" name="TextBox 7">
            <a:extLst>
              <a:ext uri="{FF2B5EF4-FFF2-40B4-BE49-F238E27FC236}">
                <a16:creationId xmlns:a16="http://schemas.microsoft.com/office/drawing/2014/main" id="{805AE004-C336-4372-B405-2063D5D727D4}"/>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11</a:t>
            </a:fld>
            <a:endParaRPr lang="en-US" sz="1400" dirty="0"/>
          </a:p>
        </p:txBody>
      </p:sp>
    </p:spTree>
    <p:extLst>
      <p:ext uri="{BB962C8B-B14F-4D97-AF65-F5344CB8AC3E}">
        <p14:creationId xmlns:p14="http://schemas.microsoft.com/office/powerpoint/2010/main" val="208742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E8-E942-4E34-96D6-5B6A68FB47AA}"/>
              </a:ext>
            </a:extLst>
          </p:cNvPr>
          <p:cNvSpPr>
            <a:spLocks noGrp="1"/>
          </p:cNvSpPr>
          <p:nvPr>
            <p:ph type="title"/>
          </p:nvPr>
        </p:nvSpPr>
        <p:spPr>
          <a:xfrm>
            <a:off x="856211" y="624109"/>
            <a:ext cx="10648401" cy="1576165"/>
          </a:xfrm>
        </p:spPr>
        <p:txBody>
          <a:bodyPr>
            <a:normAutofit/>
          </a:bodyPr>
          <a:lstStyle/>
          <a:p>
            <a:r>
              <a:rPr lang="en-US" sz="3200" dirty="0"/>
              <a:t>What was overall compliance by Region?</a:t>
            </a:r>
          </a:p>
        </p:txBody>
      </p:sp>
      <p:sp>
        <p:nvSpPr>
          <p:cNvPr id="3" name="Content Placeholder 2">
            <a:extLst>
              <a:ext uri="{FF2B5EF4-FFF2-40B4-BE49-F238E27FC236}">
                <a16:creationId xmlns:a16="http://schemas.microsoft.com/office/drawing/2014/main" id="{85766F9A-F179-4B4F-8B7E-3FD69642F529}"/>
              </a:ext>
            </a:extLst>
          </p:cNvPr>
          <p:cNvSpPr>
            <a:spLocks noGrp="1"/>
          </p:cNvSpPr>
          <p:nvPr>
            <p:ph idx="1"/>
          </p:nvPr>
        </p:nvSpPr>
        <p:spPr/>
        <p:txBody>
          <a:bodyPr>
            <a:normAutofit/>
          </a:bodyPr>
          <a:lstStyle/>
          <a:p>
            <a:pPr>
              <a:buFont typeface="Arial" panose="020B0604020202020204" pitchFamily="34" charset="0"/>
              <a:buChar char="•"/>
            </a:pPr>
            <a:r>
              <a:rPr lang="en-US" sz="1600" dirty="0"/>
              <a:t>Main				68%</a:t>
            </a:r>
          </a:p>
          <a:p>
            <a:pPr>
              <a:buFont typeface="Arial" panose="020B0604020202020204" pitchFamily="34" charset="0"/>
              <a:buChar char="•"/>
            </a:pPr>
            <a:r>
              <a:rPr lang="en-US" sz="1600" dirty="0"/>
              <a:t>Midwest			37%</a:t>
            </a:r>
          </a:p>
          <a:p>
            <a:pPr>
              <a:buFont typeface="Arial" panose="020B0604020202020204" pitchFamily="34" charset="0"/>
              <a:buChar char="•"/>
            </a:pPr>
            <a:r>
              <a:rPr lang="en-US" sz="1600" dirty="0"/>
              <a:t>Pacific			37%</a:t>
            </a:r>
          </a:p>
          <a:p>
            <a:pPr>
              <a:buFont typeface="Arial" panose="020B0604020202020204" pitchFamily="34" charset="0"/>
              <a:buChar char="•"/>
            </a:pPr>
            <a:r>
              <a:rPr lang="en-US" sz="1600" dirty="0"/>
              <a:t>North Atlantic		30%</a:t>
            </a:r>
          </a:p>
          <a:p>
            <a:pPr>
              <a:buFont typeface="Arial" panose="020B0604020202020204" pitchFamily="34" charset="0"/>
              <a:buChar char="•"/>
            </a:pPr>
            <a:r>
              <a:rPr lang="en-US" sz="1600" dirty="0"/>
              <a:t>Southeast			28%	</a:t>
            </a:r>
          </a:p>
          <a:p>
            <a:pPr>
              <a:buFont typeface="Arial" panose="020B0604020202020204" pitchFamily="34" charset="0"/>
              <a:buChar char="•"/>
            </a:pPr>
            <a:r>
              <a:rPr lang="en-US" sz="1600" dirty="0"/>
              <a:t>Continental 		23%</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pic>
        <p:nvPicPr>
          <p:cNvPr id="9" name="Picture 8">
            <a:extLst>
              <a:ext uri="{FF2B5EF4-FFF2-40B4-BE49-F238E27FC236}">
                <a16:creationId xmlns:a16="http://schemas.microsoft.com/office/drawing/2014/main" id="{7C4570CC-7A5F-4A6A-B51A-63E4A31174E7}"/>
              </a:ext>
            </a:extLst>
          </p:cNvPr>
          <p:cNvPicPr>
            <a:picLocks noChangeAspect="1"/>
          </p:cNvPicPr>
          <p:nvPr/>
        </p:nvPicPr>
        <p:blipFill>
          <a:blip r:embed="rId2"/>
          <a:stretch>
            <a:fillRect/>
          </a:stretch>
        </p:blipFill>
        <p:spPr>
          <a:xfrm>
            <a:off x="6096000" y="1782894"/>
            <a:ext cx="4034315" cy="3063370"/>
          </a:xfrm>
          <a:prstGeom prst="rect">
            <a:avLst/>
          </a:prstGeom>
        </p:spPr>
      </p:pic>
      <p:sp>
        <p:nvSpPr>
          <p:cNvPr id="5" name="Slide Number Placeholder 4">
            <a:extLst>
              <a:ext uri="{FF2B5EF4-FFF2-40B4-BE49-F238E27FC236}">
                <a16:creationId xmlns:a16="http://schemas.microsoft.com/office/drawing/2014/main" id="{F99FF565-D27D-4047-9038-5A4C2086CC80}"/>
              </a:ext>
            </a:extLst>
          </p:cNvPr>
          <p:cNvSpPr>
            <a:spLocks noGrp="1"/>
          </p:cNvSpPr>
          <p:nvPr>
            <p:ph type="sldNum" sz="quarter" idx="12"/>
          </p:nvPr>
        </p:nvSpPr>
        <p:spPr/>
        <p:txBody>
          <a:bodyPr/>
          <a:lstStyle/>
          <a:p>
            <a:fld id="{B2DC25EE-239B-4C5F-AAD1-255A7D5F1EE2}" type="slidenum">
              <a:rPr lang="en-US" smtClean="0"/>
              <a:t>12</a:t>
            </a:fld>
            <a:endParaRPr lang="en-US"/>
          </a:p>
        </p:txBody>
      </p:sp>
      <p:sp>
        <p:nvSpPr>
          <p:cNvPr id="7" name="TextBox 6">
            <a:extLst>
              <a:ext uri="{FF2B5EF4-FFF2-40B4-BE49-F238E27FC236}">
                <a16:creationId xmlns:a16="http://schemas.microsoft.com/office/drawing/2014/main" id="{91FF2EB6-35E7-41C1-B2EE-0CD4747CAE0D}"/>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12</a:t>
            </a:fld>
            <a:endParaRPr lang="en-US" sz="1400" dirty="0"/>
          </a:p>
        </p:txBody>
      </p:sp>
    </p:spTree>
    <p:extLst>
      <p:ext uri="{BB962C8B-B14F-4D97-AF65-F5344CB8AC3E}">
        <p14:creationId xmlns:p14="http://schemas.microsoft.com/office/powerpoint/2010/main" val="340646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E8-E942-4E34-96D6-5B6A68FB47AA}"/>
              </a:ext>
            </a:extLst>
          </p:cNvPr>
          <p:cNvSpPr>
            <a:spLocks noGrp="1"/>
          </p:cNvSpPr>
          <p:nvPr>
            <p:ph type="title"/>
          </p:nvPr>
        </p:nvSpPr>
        <p:spPr>
          <a:xfrm>
            <a:off x="856211" y="624109"/>
            <a:ext cx="10648401" cy="1576165"/>
          </a:xfrm>
        </p:spPr>
        <p:txBody>
          <a:bodyPr>
            <a:normAutofit/>
          </a:bodyPr>
          <a:lstStyle/>
          <a:p>
            <a:r>
              <a:rPr lang="en-US" sz="3200" dirty="0"/>
              <a:t>What was overall satisfaction by region, job title, and years of experience? </a:t>
            </a:r>
          </a:p>
        </p:txBody>
      </p:sp>
      <p:sp>
        <p:nvSpPr>
          <p:cNvPr id="3" name="Content Placeholder 2">
            <a:extLst>
              <a:ext uri="{FF2B5EF4-FFF2-40B4-BE49-F238E27FC236}">
                <a16:creationId xmlns:a16="http://schemas.microsoft.com/office/drawing/2014/main" id="{85766F9A-F179-4B4F-8B7E-3FD69642F529}"/>
              </a:ext>
            </a:extLst>
          </p:cNvPr>
          <p:cNvSpPr>
            <a:spLocks noGrp="1"/>
          </p:cNvSpPr>
          <p:nvPr>
            <p:ph idx="1"/>
          </p:nvPr>
        </p:nvSpPr>
        <p:spPr>
          <a:xfrm>
            <a:off x="856211" y="2133600"/>
            <a:ext cx="10648401" cy="1576165"/>
          </a:xfrm>
        </p:spPr>
        <p:txBody>
          <a:bodyPr>
            <a:normAutofit/>
          </a:bodyPr>
          <a:lstStyle/>
          <a:p>
            <a:pPr>
              <a:buFont typeface="Arial" panose="020B0604020202020204" pitchFamily="34" charset="0"/>
              <a:buChar char="•"/>
            </a:pPr>
            <a:r>
              <a:rPr lang="en-US" sz="1600" dirty="0"/>
              <a:t>In general, the average overall satisfaction rating for the assessment was 3.76</a:t>
            </a:r>
          </a:p>
          <a:p>
            <a:pPr>
              <a:buFont typeface="Arial" panose="020B0604020202020204" pitchFamily="34" charset="0"/>
              <a:buChar char="•"/>
            </a:pPr>
            <a:r>
              <a:rPr lang="en-US" sz="1600" dirty="0"/>
              <a:t>Staff in the Southeast Region had higher overall satisfaction ratings than all other groups</a:t>
            </a:r>
          </a:p>
          <a:p>
            <a:pPr>
              <a:buFont typeface="Arial" panose="020B0604020202020204" pitchFamily="34" charset="0"/>
              <a:buChar char="•"/>
            </a:pPr>
            <a:r>
              <a:rPr lang="en-US" sz="1600" dirty="0"/>
              <a:t>Staff Quality1 job had higher overall satisfaction ratings than all other groups</a:t>
            </a:r>
          </a:p>
          <a:p>
            <a:pPr>
              <a:buFont typeface="Arial" panose="020B0604020202020204" pitchFamily="34" charset="0"/>
              <a:buChar char="•"/>
            </a:pPr>
            <a:r>
              <a:rPr lang="en-US" sz="1600" dirty="0"/>
              <a:t>Staff with Less than 1-year experience had higher overall satisfaction ratings than all other groups</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FE127D1D-EF3C-4808-9935-A766B0CE6091}"/>
              </a:ext>
            </a:extLst>
          </p:cNvPr>
          <p:cNvPicPr>
            <a:picLocks noChangeAspect="1"/>
          </p:cNvPicPr>
          <p:nvPr/>
        </p:nvPicPr>
        <p:blipFill>
          <a:blip r:embed="rId2"/>
          <a:stretch>
            <a:fillRect/>
          </a:stretch>
        </p:blipFill>
        <p:spPr>
          <a:xfrm>
            <a:off x="4432573" y="4384054"/>
            <a:ext cx="3495675" cy="2102471"/>
          </a:xfrm>
          <a:prstGeom prst="rect">
            <a:avLst/>
          </a:prstGeom>
        </p:spPr>
      </p:pic>
      <p:pic>
        <p:nvPicPr>
          <p:cNvPr id="5" name="Picture 4">
            <a:extLst>
              <a:ext uri="{FF2B5EF4-FFF2-40B4-BE49-F238E27FC236}">
                <a16:creationId xmlns:a16="http://schemas.microsoft.com/office/drawing/2014/main" id="{43450C54-0529-4D7F-93D9-EE87A4F3CF16}"/>
              </a:ext>
            </a:extLst>
          </p:cNvPr>
          <p:cNvPicPr>
            <a:picLocks noChangeAspect="1"/>
          </p:cNvPicPr>
          <p:nvPr/>
        </p:nvPicPr>
        <p:blipFill>
          <a:blip r:embed="rId3"/>
          <a:stretch>
            <a:fillRect/>
          </a:stretch>
        </p:blipFill>
        <p:spPr>
          <a:xfrm>
            <a:off x="8101012" y="4384053"/>
            <a:ext cx="3883003" cy="2102472"/>
          </a:xfrm>
          <a:prstGeom prst="rect">
            <a:avLst/>
          </a:prstGeom>
        </p:spPr>
      </p:pic>
      <p:pic>
        <p:nvPicPr>
          <p:cNvPr id="6" name="Picture 5">
            <a:extLst>
              <a:ext uri="{FF2B5EF4-FFF2-40B4-BE49-F238E27FC236}">
                <a16:creationId xmlns:a16="http://schemas.microsoft.com/office/drawing/2014/main" id="{CAA18316-FA1C-48D8-AC2D-F58F246B1657}"/>
              </a:ext>
            </a:extLst>
          </p:cNvPr>
          <p:cNvPicPr>
            <a:picLocks noChangeAspect="1"/>
          </p:cNvPicPr>
          <p:nvPr/>
        </p:nvPicPr>
        <p:blipFill>
          <a:blip r:embed="rId4"/>
          <a:stretch>
            <a:fillRect/>
          </a:stretch>
        </p:blipFill>
        <p:spPr>
          <a:xfrm>
            <a:off x="376806" y="4384053"/>
            <a:ext cx="3883003" cy="2250614"/>
          </a:xfrm>
          <a:prstGeom prst="rect">
            <a:avLst/>
          </a:prstGeom>
        </p:spPr>
      </p:pic>
      <p:sp>
        <p:nvSpPr>
          <p:cNvPr id="8" name="Slide Number Placeholder 7">
            <a:extLst>
              <a:ext uri="{FF2B5EF4-FFF2-40B4-BE49-F238E27FC236}">
                <a16:creationId xmlns:a16="http://schemas.microsoft.com/office/drawing/2014/main" id="{6A6FD8B0-0FB4-4B98-8812-10BC96369C75}"/>
              </a:ext>
            </a:extLst>
          </p:cNvPr>
          <p:cNvSpPr>
            <a:spLocks noGrp="1"/>
          </p:cNvSpPr>
          <p:nvPr>
            <p:ph type="sldNum" sz="quarter" idx="12"/>
          </p:nvPr>
        </p:nvSpPr>
        <p:spPr/>
        <p:txBody>
          <a:bodyPr/>
          <a:lstStyle/>
          <a:p>
            <a:fld id="{B2DC25EE-239B-4C5F-AAD1-255A7D5F1EE2}" type="slidenum">
              <a:rPr lang="en-US" smtClean="0"/>
              <a:t>13</a:t>
            </a:fld>
            <a:endParaRPr lang="en-US"/>
          </a:p>
        </p:txBody>
      </p:sp>
      <p:sp>
        <p:nvSpPr>
          <p:cNvPr id="9" name="TextBox 8">
            <a:extLst>
              <a:ext uri="{FF2B5EF4-FFF2-40B4-BE49-F238E27FC236}">
                <a16:creationId xmlns:a16="http://schemas.microsoft.com/office/drawing/2014/main" id="{4C911355-E38E-4865-BA8B-3707B8B5AC75}"/>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13</a:t>
            </a:fld>
            <a:endParaRPr lang="en-US" sz="1400" dirty="0"/>
          </a:p>
        </p:txBody>
      </p:sp>
    </p:spTree>
    <p:extLst>
      <p:ext uri="{BB962C8B-B14F-4D97-AF65-F5344CB8AC3E}">
        <p14:creationId xmlns:p14="http://schemas.microsoft.com/office/powerpoint/2010/main" val="268815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42EB-BA9D-461B-8F94-50629A8BAE6D}"/>
              </a:ext>
            </a:extLst>
          </p:cNvPr>
          <p:cNvSpPr>
            <a:spLocks noGrp="1"/>
          </p:cNvSpPr>
          <p:nvPr>
            <p:ph type="title"/>
          </p:nvPr>
        </p:nvSpPr>
        <p:spPr/>
        <p:txBody>
          <a:bodyPr>
            <a:normAutofit/>
          </a:bodyPr>
          <a:lstStyle/>
          <a:p>
            <a:r>
              <a:rPr lang="en-US" sz="3200" dirty="0"/>
              <a:t>Conclusion</a:t>
            </a:r>
          </a:p>
        </p:txBody>
      </p:sp>
      <p:sp>
        <p:nvSpPr>
          <p:cNvPr id="3" name="Content Placeholder 2">
            <a:extLst>
              <a:ext uri="{FF2B5EF4-FFF2-40B4-BE49-F238E27FC236}">
                <a16:creationId xmlns:a16="http://schemas.microsoft.com/office/drawing/2014/main" id="{B7F7E5C9-4945-4A86-B722-833E46E6524E}"/>
              </a:ext>
            </a:extLst>
          </p:cNvPr>
          <p:cNvSpPr>
            <a:spLocks noGrp="1"/>
          </p:cNvSpPr>
          <p:nvPr>
            <p:ph idx="1"/>
          </p:nvPr>
        </p:nvSpPr>
        <p:spPr>
          <a:xfrm>
            <a:off x="856211" y="2133600"/>
            <a:ext cx="10648401" cy="4100290"/>
          </a:xfrm>
        </p:spPr>
        <p:txBody>
          <a:bodyPr>
            <a:noAutofit/>
          </a:bodyPr>
          <a:lstStyle/>
          <a:p>
            <a:r>
              <a:rPr lang="en-US" sz="1600" dirty="0"/>
              <a:t>Overall, compliance and score average were below the benchmarks</a:t>
            </a:r>
          </a:p>
          <a:p>
            <a:pPr lvl="1"/>
            <a:r>
              <a:rPr lang="en-US" dirty="0"/>
              <a:t>Compliance was below 70% (68%) </a:t>
            </a:r>
          </a:p>
          <a:p>
            <a:pPr lvl="1"/>
            <a:r>
              <a:rPr lang="en-US" dirty="0"/>
              <a:t>Score average was below 80% (78.56% )</a:t>
            </a:r>
          </a:p>
          <a:p>
            <a:r>
              <a:rPr lang="en-US" sz="1600" dirty="0"/>
              <a:t>Less than half (41%) that completed the training scored 100% on the assessment</a:t>
            </a:r>
          </a:p>
          <a:p>
            <a:r>
              <a:rPr lang="en-US" sz="1600" dirty="0"/>
              <a:t>Overall satisfaction ratings for lesson quality, value to improve participant’s job, and whether they would recommend the training ranged from 3.78 to 3.82 with overall satisfaction at 3.76 (between neutral and satisfied)</a:t>
            </a:r>
          </a:p>
          <a:p>
            <a:r>
              <a:rPr lang="en-US" sz="1600" dirty="0"/>
              <a:t>Participants most familiar with the training topic included staff from the Midwest Region, Quality1 and Quality2 job titles, and more experienced staff (5+ years)</a:t>
            </a:r>
          </a:p>
          <a:p>
            <a:r>
              <a:rPr lang="en-US" sz="1600" dirty="0"/>
              <a:t>Participants that require immediate remediation include the following groups:</a:t>
            </a:r>
          </a:p>
          <a:p>
            <a:pPr lvl="1"/>
            <a:r>
              <a:rPr lang="en-US" dirty="0"/>
              <a:t>Staff from the Main Region and Pacific Regions</a:t>
            </a:r>
          </a:p>
          <a:p>
            <a:pPr lvl="1"/>
            <a:r>
              <a:rPr lang="en-US" dirty="0"/>
              <a:t>Staff belonging to the Service1 and Review jobs</a:t>
            </a:r>
          </a:p>
          <a:p>
            <a:pPr lvl="1"/>
            <a:r>
              <a:rPr lang="en-US" dirty="0"/>
              <a:t>Staff with 1-2 years of experience</a:t>
            </a:r>
          </a:p>
        </p:txBody>
      </p:sp>
      <p:sp>
        <p:nvSpPr>
          <p:cNvPr id="5" name="Slide Number Placeholder 4">
            <a:extLst>
              <a:ext uri="{FF2B5EF4-FFF2-40B4-BE49-F238E27FC236}">
                <a16:creationId xmlns:a16="http://schemas.microsoft.com/office/drawing/2014/main" id="{CF5087C0-1C9C-4353-93FF-E597D62042A2}"/>
              </a:ext>
            </a:extLst>
          </p:cNvPr>
          <p:cNvSpPr>
            <a:spLocks noGrp="1"/>
          </p:cNvSpPr>
          <p:nvPr>
            <p:ph type="sldNum" sz="quarter" idx="12"/>
          </p:nvPr>
        </p:nvSpPr>
        <p:spPr/>
        <p:txBody>
          <a:bodyPr/>
          <a:lstStyle/>
          <a:p>
            <a:fld id="{B2DC25EE-239B-4C5F-AAD1-255A7D5F1EE2}" type="slidenum">
              <a:rPr lang="en-US" smtClean="0"/>
              <a:t>14</a:t>
            </a:fld>
            <a:endParaRPr lang="en-US"/>
          </a:p>
        </p:txBody>
      </p:sp>
      <p:sp>
        <p:nvSpPr>
          <p:cNvPr id="6" name="TextBox 5">
            <a:extLst>
              <a:ext uri="{FF2B5EF4-FFF2-40B4-BE49-F238E27FC236}">
                <a16:creationId xmlns:a16="http://schemas.microsoft.com/office/drawing/2014/main" id="{9A0B13C5-898F-4FEC-82E5-30EE9AC8F8E8}"/>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14</a:t>
            </a:fld>
            <a:endParaRPr lang="en-US" sz="1400" dirty="0"/>
          </a:p>
        </p:txBody>
      </p:sp>
    </p:spTree>
    <p:extLst>
      <p:ext uri="{BB962C8B-B14F-4D97-AF65-F5344CB8AC3E}">
        <p14:creationId xmlns:p14="http://schemas.microsoft.com/office/powerpoint/2010/main" val="303316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E8-E942-4E34-96D6-5B6A68FB47AA}"/>
              </a:ext>
            </a:extLst>
          </p:cNvPr>
          <p:cNvSpPr>
            <a:spLocks noGrp="1"/>
          </p:cNvSpPr>
          <p:nvPr>
            <p:ph type="title"/>
          </p:nvPr>
        </p:nvSpPr>
        <p:spPr>
          <a:xfrm>
            <a:off x="856211" y="624109"/>
            <a:ext cx="10648401" cy="1576165"/>
          </a:xfrm>
        </p:spPr>
        <p:txBody>
          <a:bodyPr>
            <a:normAutofit/>
          </a:bodyPr>
          <a:lstStyle/>
          <a:p>
            <a:r>
              <a:rPr lang="en-US" sz="3200" dirty="0"/>
              <a:t>How can training be improved according to participant comments? </a:t>
            </a:r>
          </a:p>
        </p:txBody>
      </p:sp>
      <p:sp>
        <p:nvSpPr>
          <p:cNvPr id="3" name="Content Placeholder 2">
            <a:extLst>
              <a:ext uri="{FF2B5EF4-FFF2-40B4-BE49-F238E27FC236}">
                <a16:creationId xmlns:a16="http://schemas.microsoft.com/office/drawing/2014/main" id="{85766F9A-F179-4B4F-8B7E-3FD69642F529}"/>
              </a:ext>
            </a:extLst>
          </p:cNvPr>
          <p:cNvSpPr>
            <a:spLocks noGrp="1"/>
          </p:cNvSpPr>
          <p:nvPr>
            <p:ph idx="1"/>
          </p:nvPr>
        </p:nvSpPr>
        <p:spPr>
          <a:xfrm>
            <a:off x="856211" y="2133600"/>
            <a:ext cx="10648401" cy="1576165"/>
          </a:xfrm>
        </p:spPr>
        <p:txBody>
          <a:bodyPr>
            <a:normAutofit/>
          </a:bodyPr>
          <a:lstStyle/>
          <a:p>
            <a:pPr>
              <a:buFont typeface="Arial" panose="020B0604020202020204" pitchFamily="34" charset="0"/>
              <a:buChar char="•"/>
            </a:pPr>
            <a:r>
              <a:rPr lang="en-US" sz="1600" dirty="0"/>
              <a:t>Add more questions</a:t>
            </a:r>
          </a:p>
          <a:p>
            <a:pPr>
              <a:buFont typeface="Arial" panose="020B0604020202020204" pitchFamily="34" charset="0"/>
              <a:buChar char="•"/>
            </a:pPr>
            <a:r>
              <a:rPr lang="en-US" sz="1600" dirty="0"/>
              <a:t>Use screen shots</a:t>
            </a:r>
          </a:p>
          <a:p>
            <a:pPr>
              <a:buFont typeface="Arial" panose="020B0604020202020204" pitchFamily="34" charset="0"/>
              <a:buChar char="•"/>
            </a:pPr>
            <a:r>
              <a:rPr lang="en-US" sz="1600" dirty="0"/>
              <a:t>Add audio</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pic>
        <p:nvPicPr>
          <p:cNvPr id="7" name="Picture 6">
            <a:extLst>
              <a:ext uri="{FF2B5EF4-FFF2-40B4-BE49-F238E27FC236}">
                <a16:creationId xmlns:a16="http://schemas.microsoft.com/office/drawing/2014/main" id="{A49B7F58-21E7-46E2-A810-B8FCA7D08D52}"/>
              </a:ext>
            </a:extLst>
          </p:cNvPr>
          <p:cNvPicPr>
            <a:picLocks noChangeAspect="1"/>
          </p:cNvPicPr>
          <p:nvPr/>
        </p:nvPicPr>
        <p:blipFill>
          <a:blip r:embed="rId2"/>
          <a:stretch>
            <a:fillRect/>
          </a:stretch>
        </p:blipFill>
        <p:spPr>
          <a:xfrm>
            <a:off x="4050272" y="1649769"/>
            <a:ext cx="7881458" cy="4948994"/>
          </a:xfrm>
          <a:prstGeom prst="rect">
            <a:avLst/>
          </a:prstGeom>
        </p:spPr>
      </p:pic>
      <p:sp>
        <p:nvSpPr>
          <p:cNvPr id="5" name="Slide Number Placeholder 4">
            <a:extLst>
              <a:ext uri="{FF2B5EF4-FFF2-40B4-BE49-F238E27FC236}">
                <a16:creationId xmlns:a16="http://schemas.microsoft.com/office/drawing/2014/main" id="{120F19DD-2D4E-4CF9-B8E0-3BBD1E97BFB1}"/>
              </a:ext>
            </a:extLst>
          </p:cNvPr>
          <p:cNvSpPr>
            <a:spLocks noGrp="1"/>
          </p:cNvSpPr>
          <p:nvPr>
            <p:ph type="sldNum" sz="quarter" idx="12"/>
          </p:nvPr>
        </p:nvSpPr>
        <p:spPr/>
        <p:txBody>
          <a:bodyPr/>
          <a:lstStyle/>
          <a:p>
            <a:fld id="{B2DC25EE-239B-4C5F-AAD1-255A7D5F1EE2}" type="slidenum">
              <a:rPr lang="en-US" smtClean="0"/>
              <a:t>15</a:t>
            </a:fld>
            <a:endParaRPr lang="en-US"/>
          </a:p>
        </p:txBody>
      </p:sp>
      <p:sp>
        <p:nvSpPr>
          <p:cNvPr id="8" name="TextBox 7">
            <a:extLst>
              <a:ext uri="{FF2B5EF4-FFF2-40B4-BE49-F238E27FC236}">
                <a16:creationId xmlns:a16="http://schemas.microsoft.com/office/drawing/2014/main" id="{E5B785D7-0C86-4ADE-BD1F-B232C2F0C923}"/>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15</a:t>
            </a:fld>
            <a:endParaRPr lang="en-US" sz="1400" dirty="0"/>
          </a:p>
        </p:txBody>
      </p:sp>
    </p:spTree>
    <p:extLst>
      <p:ext uri="{BB962C8B-B14F-4D97-AF65-F5344CB8AC3E}">
        <p14:creationId xmlns:p14="http://schemas.microsoft.com/office/powerpoint/2010/main" val="275245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E831-9CE9-48B9-9131-B9C2BC2F6D2B}"/>
              </a:ext>
            </a:extLst>
          </p:cNvPr>
          <p:cNvSpPr>
            <a:spLocks noGrp="1"/>
          </p:cNvSpPr>
          <p:nvPr>
            <p:ph type="title"/>
          </p:nvPr>
        </p:nvSpPr>
        <p:spPr/>
        <p:txBody>
          <a:bodyPr>
            <a:normAutofit/>
          </a:bodyPr>
          <a:lstStyle/>
          <a:p>
            <a:r>
              <a:rPr lang="en-US" sz="3200" dirty="0"/>
              <a:t>Topic of Investigation</a:t>
            </a:r>
          </a:p>
        </p:txBody>
      </p:sp>
      <p:sp>
        <p:nvSpPr>
          <p:cNvPr id="3" name="Content Placeholder 2">
            <a:extLst>
              <a:ext uri="{FF2B5EF4-FFF2-40B4-BE49-F238E27FC236}">
                <a16:creationId xmlns:a16="http://schemas.microsoft.com/office/drawing/2014/main" id="{E308D056-4209-4F62-BCCE-D3DC252C7607}"/>
              </a:ext>
            </a:extLst>
          </p:cNvPr>
          <p:cNvSpPr>
            <a:spLocks noGrp="1"/>
          </p:cNvSpPr>
          <p:nvPr>
            <p:ph idx="1"/>
          </p:nvPr>
        </p:nvSpPr>
        <p:spPr/>
        <p:txBody>
          <a:bodyPr>
            <a:normAutofit/>
          </a:bodyPr>
          <a:lstStyle/>
          <a:p>
            <a:pPr>
              <a:buFont typeface="Arial" panose="020B0604020202020204" pitchFamily="34" charset="0"/>
              <a:buChar char="•"/>
            </a:pPr>
            <a:r>
              <a:rPr lang="en-US" sz="1600" dirty="0"/>
              <a:t>Training assessment results for an audience of over 5,000 employees that conduct monthly mandatory training of various topics. Results of this analysis can be used to show how effective training was on an unspecified topic. </a:t>
            </a:r>
          </a:p>
        </p:txBody>
      </p:sp>
      <p:sp>
        <p:nvSpPr>
          <p:cNvPr id="5" name="Slide Number Placeholder 4">
            <a:extLst>
              <a:ext uri="{FF2B5EF4-FFF2-40B4-BE49-F238E27FC236}">
                <a16:creationId xmlns:a16="http://schemas.microsoft.com/office/drawing/2014/main" id="{C0A3DB9A-935F-4282-B1CC-491A72C88377}"/>
              </a:ext>
            </a:extLst>
          </p:cNvPr>
          <p:cNvSpPr>
            <a:spLocks noGrp="1"/>
          </p:cNvSpPr>
          <p:nvPr>
            <p:ph type="sldNum" sz="quarter" idx="12"/>
          </p:nvPr>
        </p:nvSpPr>
        <p:spPr/>
        <p:txBody>
          <a:bodyPr/>
          <a:lstStyle/>
          <a:p>
            <a:fld id="{B2DC25EE-239B-4C5F-AAD1-255A7D5F1EE2}" type="slidenum">
              <a:rPr lang="en-US" smtClean="0"/>
              <a:t>2</a:t>
            </a:fld>
            <a:endParaRPr lang="en-US"/>
          </a:p>
        </p:txBody>
      </p:sp>
      <p:sp>
        <p:nvSpPr>
          <p:cNvPr id="6" name="TextBox 5">
            <a:extLst>
              <a:ext uri="{FF2B5EF4-FFF2-40B4-BE49-F238E27FC236}">
                <a16:creationId xmlns:a16="http://schemas.microsoft.com/office/drawing/2014/main" id="{494C1D8D-792C-4D6A-813A-E713A773C863}"/>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2</a:t>
            </a:fld>
            <a:endParaRPr lang="en-US" sz="1400" dirty="0"/>
          </a:p>
        </p:txBody>
      </p:sp>
    </p:spTree>
    <p:extLst>
      <p:ext uri="{BB962C8B-B14F-4D97-AF65-F5344CB8AC3E}">
        <p14:creationId xmlns:p14="http://schemas.microsoft.com/office/powerpoint/2010/main" val="424816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E831-9CE9-48B9-9131-B9C2BC2F6D2B}"/>
              </a:ext>
            </a:extLst>
          </p:cNvPr>
          <p:cNvSpPr>
            <a:spLocks noGrp="1"/>
          </p:cNvSpPr>
          <p:nvPr>
            <p:ph type="title"/>
          </p:nvPr>
        </p:nvSpPr>
        <p:spPr/>
        <p:txBody>
          <a:bodyPr>
            <a:normAutofit/>
          </a:bodyPr>
          <a:lstStyle/>
          <a:p>
            <a:r>
              <a:rPr lang="en-US" sz="3200" dirty="0"/>
              <a:t>Business Questions</a:t>
            </a:r>
          </a:p>
        </p:txBody>
      </p:sp>
      <p:sp>
        <p:nvSpPr>
          <p:cNvPr id="3" name="Content Placeholder 2">
            <a:extLst>
              <a:ext uri="{FF2B5EF4-FFF2-40B4-BE49-F238E27FC236}">
                <a16:creationId xmlns:a16="http://schemas.microsoft.com/office/drawing/2014/main" id="{E308D056-4209-4F62-BCCE-D3DC252C7607}"/>
              </a:ext>
            </a:extLst>
          </p:cNvPr>
          <p:cNvSpPr>
            <a:spLocks noGrp="1"/>
          </p:cNvSpPr>
          <p:nvPr>
            <p:ph idx="1"/>
          </p:nvPr>
        </p:nvSpPr>
        <p:spPr/>
        <p:txBody>
          <a:bodyPr>
            <a:normAutofit/>
          </a:bodyPr>
          <a:lstStyle/>
          <a:p>
            <a:pPr>
              <a:buFont typeface="Arial" panose="020B0604020202020204" pitchFamily="34" charset="0"/>
              <a:buChar char="•"/>
            </a:pPr>
            <a:r>
              <a:rPr lang="en-US" sz="1600" dirty="0"/>
              <a:t>What subgroup was most familiar with the topic based on the assessment results by region, job title, and years of experience?</a:t>
            </a:r>
          </a:p>
          <a:p>
            <a:pPr>
              <a:buFont typeface="Arial" panose="020B0604020202020204" pitchFamily="34" charset="0"/>
              <a:buChar char="•"/>
            </a:pPr>
            <a:r>
              <a:rPr lang="en-US" sz="1600" dirty="0"/>
              <a:t>What subgroup requires remediation based on assessment results by region, job title, and years of experience?</a:t>
            </a:r>
          </a:p>
          <a:p>
            <a:pPr>
              <a:buFont typeface="Arial" panose="020B0604020202020204" pitchFamily="34" charset="0"/>
              <a:buChar char="•"/>
            </a:pPr>
            <a:r>
              <a:rPr lang="en-US" sz="1600" dirty="0"/>
              <a:t>What was overall compliance by region?</a:t>
            </a:r>
          </a:p>
          <a:p>
            <a:pPr>
              <a:buFont typeface="Arial" panose="020B0604020202020204" pitchFamily="34" charset="0"/>
              <a:buChar char="•"/>
            </a:pPr>
            <a:r>
              <a:rPr lang="en-US" sz="1600" dirty="0"/>
              <a:t>What was overall satisfaction by region, job title, and years of experience?</a:t>
            </a:r>
          </a:p>
          <a:p>
            <a:pPr>
              <a:buFont typeface="Arial" panose="020B0604020202020204" pitchFamily="34" charset="0"/>
              <a:buChar char="•"/>
            </a:pPr>
            <a:r>
              <a:rPr lang="en-US" sz="1600" dirty="0"/>
              <a:t>How can training be improved according to participant comments? </a:t>
            </a:r>
          </a:p>
        </p:txBody>
      </p:sp>
      <p:sp>
        <p:nvSpPr>
          <p:cNvPr id="5" name="Slide Number Placeholder 4">
            <a:extLst>
              <a:ext uri="{FF2B5EF4-FFF2-40B4-BE49-F238E27FC236}">
                <a16:creationId xmlns:a16="http://schemas.microsoft.com/office/drawing/2014/main" id="{76A4B084-4FBE-4EF0-99A9-3E90A5914382}"/>
              </a:ext>
            </a:extLst>
          </p:cNvPr>
          <p:cNvSpPr>
            <a:spLocks noGrp="1"/>
          </p:cNvSpPr>
          <p:nvPr>
            <p:ph type="sldNum" sz="quarter" idx="12"/>
          </p:nvPr>
        </p:nvSpPr>
        <p:spPr/>
        <p:txBody>
          <a:bodyPr/>
          <a:lstStyle/>
          <a:p>
            <a:fld id="{B2DC25EE-239B-4C5F-AAD1-255A7D5F1EE2}" type="slidenum">
              <a:rPr lang="en-US" smtClean="0"/>
              <a:t>3</a:t>
            </a:fld>
            <a:endParaRPr lang="en-US"/>
          </a:p>
        </p:txBody>
      </p:sp>
      <p:sp>
        <p:nvSpPr>
          <p:cNvPr id="6" name="TextBox 5">
            <a:extLst>
              <a:ext uri="{FF2B5EF4-FFF2-40B4-BE49-F238E27FC236}">
                <a16:creationId xmlns:a16="http://schemas.microsoft.com/office/drawing/2014/main" id="{7990FE03-E9DF-45CA-8F60-41C21714AE7D}"/>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3</a:t>
            </a:fld>
            <a:endParaRPr lang="en-US" sz="1400" dirty="0"/>
          </a:p>
        </p:txBody>
      </p:sp>
    </p:spTree>
    <p:extLst>
      <p:ext uri="{BB962C8B-B14F-4D97-AF65-F5344CB8AC3E}">
        <p14:creationId xmlns:p14="http://schemas.microsoft.com/office/powerpoint/2010/main" val="14096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1871-8639-4B8C-85AD-41420DF147B4}"/>
              </a:ext>
            </a:extLst>
          </p:cNvPr>
          <p:cNvSpPr>
            <a:spLocks noGrp="1"/>
          </p:cNvSpPr>
          <p:nvPr>
            <p:ph type="title"/>
          </p:nvPr>
        </p:nvSpPr>
        <p:spPr/>
        <p:txBody>
          <a:bodyPr>
            <a:normAutofit/>
          </a:bodyPr>
          <a:lstStyle/>
          <a:p>
            <a:r>
              <a:rPr lang="en-US" sz="3200" dirty="0"/>
              <a:t>Data</a:t>
            </a:r>
          </a:p>
        </p:txBody>
      </p:sp>
      <p:sp>
        <p:nvSpPr>
          <p:cNvPr id="3" name="Content Placeholder 2">
            <a:extLst>
              <a:ext uri="{FF2B5EF4-FFF2-40B4-BE49-F238E27FC236}">
                <a16:creationId xmlns:a16="http://schemas.microsoft.com/office/drawing/2014/main" id="{E7C2EDAC-59D2-404A-9BA5-CEBA1A8B5582}"/>
              </a:ext>
            </a:extLst>
          </p:cNvPr>
          <p:cNvSpPr>
            <a:spLocks noGrp="1"/>
          </p:cNvSpPr>
          <p:nvPr>
            <p:ph idx="1"/>
          </p:nvPr>
        </p:nvSpPr>
        <p:spPr/>
        <p:txBody>
          <a:bodyPr>
            <a:normAutofit/>
          </a:bodyPr>
          <a:lstStyle/>
          <a:p>
            <a:pPr>
              <a:buFont typeface="Arial" panose="020B0604020202020204" pitchFamily="34" charset="0"/>
              <a:buChar char="•"/>
            </a:pPr>
            <a:r>
              <a:rPr lang="en-US" sz="1600" dirty="0"/>
              <a:t>The data included structured data in a .csv file with over 5,000 observations and over 30 variables. </a:t>
            </a:r>
          </a:p>
          <a:p>
            <a:pPr>
              <a:buFont typeface="Arial" panose="020B0604020202020204" pitchFamily="34" charset="0"/>
              <a:buChar char="•"/>
            </a:pPr>
            <a:r>
              <a:rPr lang="en-US" sz="1600" dirty="0"/>
              <a:t>Select critical variables were examined and included:</a:t>
            </a:r>
          </a:p>
          <a:p>
            <a:pPr lvl="1">
              <a:buFont typeface="Calibri" panose="020F0502020204030204" pitchFamily="34" charset="0"/>
              <a:buChar char="−"/>
            </a:pPr>
            <a:r>
              <a:rPr lang="en-US" dirty="0"/>
              <a:t>Scores</a:t>
            </a:r>
          </a:p>
          <a:p>
            <a:pPr lvl="1">
              <a:buFont typeface="Calibri" panose="020F0502020204030204" pitchFamily="34" charset="0"/>
              <a:buChar char="−"/>
            </a:pPr>
            <a:r>
              <a:rPr lang="en-US" dirty="0"/>
              <a:t>Assessment status (complete/incomplete)</a:t>
            </a:r>
          </a:p>
          <a:p>
            <a:pPr lvl="1">
              <a:buFont typeface="Calibri" panose="020F0502020204030204" pitchFamily="34" charset="0"/>
              <a:buChar char="−"/>
            </a:pPr>
            <a:r>
              <a:rPr lang="en-US" dirty="0"/>
              <a:t>Overall satisfaction level</a:t>
            </a:r>
          </a:p>
          <a:p>
            <a:pPr lvl="1">
              <a:buFont typeface="Calibri" panose="020F0502020204030204" pitchFamily="34" charset="0"/>
              <a:buChar char="−"/>
            </a:pPr>
            <a:r>
              <a:rPr lang="en-US" dirty="0"/>
              <a:t>Region</a:t>
            </a:r>
          </a:p>
          <a:p>
            <a:pPr lvl="1">
              <a:buFont typeface="Calibri" panose="020F0502020204030204" pitchFamily="34" charset="0"/>
              <a:buChar char="−"/>
            </a:pPr>
            <a:r>
              <a:rPr lang="en-US" dirty="0"/>
              <a:t>Job title</a:t>
            </a:r>
          </a:p>
          <a:p>
            <a:pPr lvl="1">
              <a:buFont typeface="Calibri" panose="020F0502020204030204" pitchFamily="34" charset="0"/>
              <a:buChar char="−"/>
            </a:pPr>
            <a:r>
              <a:rPr lang="en-US" dirty="0"/>
              <a:t>Years of experience on the job</a:t>
            </a:r>
          </a:p>
          <a:p>
            <a:pPr lvl="1">
              <a:buFont typeface="Calibri" panose="020F0502020204030204" pitchFamily="34" charset="0"/>
              <a:buChar char="−"/>
            </a:pPr>
            <a:r>
              <a:rPr lang="en-US" dirty="0"/>
              <a:t>Comments on how to improve training </a:t>
            </a:r>
          </a:p>
        </p:txBody>
      </p:sp>
      <p:sp>
        <p:nvSpPr>
          <p:cNvPr id="5" name="Slide Number Placeholder 4">
            <a:extLst>
              <a:ext uri="{FF2B5EF4-FFF2-40B4-BE49-F238E27FC236}">
                <a16:creationId xmlns:a16="http://schemas.microsoft.com/office/drawing/2014/main" id="{5BA96FBE-B32E-42A0-8ABF-F8481F6F5940}"/>
              </a:ext>
            </a:extLst>
          </p:cNvPr>
          <p:cNvSpPr>
            <a:spLocks noGrp="1"/>
          </p:cNvSpPr>
          <p:nvPr>
            <p:ph type="sldNum" sz="quarter" idx="12"/>
          </p:nvPr>
        </p:nvSpPr>
        <p:spPr/>
        <p:txBody>
          <a:bodyPr/>
          <a:lstStyle/>
          <a:p>
            <a:fld id="{B2DC25EE-239B-4C5F-AAD1-255A7D5F1EE2}" type="slidenum">
              <a:rPr lang="en-US" smtClean="0"/>
              <a:t>4</a:t>
            </a:fld>
            <a:endParaRPr lang="en-US"/>
          </a:p>
        </p:txBody>
      </p:sp>
      <p:sp>
        <p:nvSpPr>
          <p:cNvPr id="6" name="TextBox 5">
            <a:extLst>
              <a:ext uri="{FF2B5EF4-FFF2-40B4-BE49-F238E27FC236}">
                <a16:creationId xmlns:a16="http://schemas.microsoft.com/office/drawing/2014/main" id="{C0907493-D554-443A-90FB-30144823E87D}"/>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4</a:t>
            </a:fld>
            <a:endParaRPr lang="en-US" sz="1400" dirty="0"/>
          </a:p>
        </p:txBody>
      </p:sp>
    </p:spTree>
    <p:extLst>
      <p:ext uri="{BB962C8B-B14F-4D97-AF65-F5344CB8AC3E}">
        <p14:creationId xmlns:p14="http://schemas.microsoft.com/office/powerpoint/2010/main" val="97327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1FEB-5CB8-4D77-9D3A-6C4B9FAD38E1}"/>
              </a:ext>
            </a:extLst>
          </p:cNvPr>
          <p:cNvSpPr>
            <a:spLocks noGrp="1"/>
          </p:cNvSpPr>
          <p:nvPr>
            <p:ph type="title"/>
          </p:nvPr>
        </p:nvSpPr>
        <p:spPr/>
        <p:txBody>
          <a:bodyPr/>
          <a:lstStyle/>
          <a:p>
            <a:r>
              <a:rPr lang="en-US" sz="3200" dirty="0"/>
              <a:t>Analysis</a:t>
            </a:r>
            <a:r>
              <a:rPr lang="en-US" dirty="0"/>
              <a:t> Plan</a:t>
            </a:r>
          </a:p>
        </p:txBody>
      </p:sp>
      <p:sp>
        <p:nvSpPr>
          <p:cNvPr id="3" name="Content Placeholder 2">
            <a:extLst>
              <a:ext uri="{FF2B5EF4-FFF2-40B4-BE49-F238E27FC236}">
                <a16:creationId xmlns:a16="http://schemas.microsoft.com/office/drawing/2014/main" id="{70AF7D79-AFE9-4F3A-B6BD-47C1919645B1}"/>
              </a:ext>
            </a:extLst>
          </p:cNvPr>
          <p:cNvSpPr>
            <a:spLocks noGrp="1"/>
          </p:cNvSpPr>
          <p:nvPr>
            <p:ph idx="1"/>
          </p:nvPr>
        </p:nvSpPr>
        <p:spPr/>
        <p:txBody>
          <a:bodyPr>
            <a:normAutofit/>
          </a:bodyPr>
          <a:lstStyle/>
          <a:p>
            <a:pPr>
              <a:buFont typeface="Arial" panose="020B0604020202020204" pitchFamily="34" charset="0"/>
              <a:buChar char="•"/>
            </a:pPr>
            <a:r>
              <a:rPr lang="en-US" sz="1600" dirty="0"/>
              <a:t>Descriptive statistics</a:t>
            </a:r>
          </a:p>
          <a:p>
            <a:pPr>
              <a:buFont typeface="Arial" panose="020B0604020202020204" pitchFamily="34" charset="0"/>
              <a:buChar char="•"/>
            </a:pPr>
            <a:r>
              <a:rPr lang="en-US" sz="1600" dirty="0"/>
              <a:t>Subgrouping using Pandas and other libraries</a:t>
            </a:r>
          </a:p>
          <a:p>
            <a:pPr>
              <a:buFont typeface="Arial" panose="020B0604020202020204" pitchFamily="34" charset="0"/>
              <a:buChar char="•"/>
            </a:pPr>
            <a:r>
              <a:rPr lang="en-US" sz="1600" dirty="0"/>
              <a:t>Output in the form of descriptions and data visualizations (Matplotlib and seaborn). </a:t>
            </a:r>
          </a:p>
          <a:p>
            <a:pPr>
              <a:buFont typeface="Arial" panose="020B0604020202020204" pitchFamily="34" charset="0"/>
              <a:buChar char="•"/>
            </a:pPr>
            <a:r>
              <a:rPr lang="en-US" sz="1600" dirty="0"/>
              <a:t>Logistic Regression (</a:t>
            </a:r>
            <a:r>
              <a:rPr lang="en-US" sz="1600" dirty="0" err="1"/>
              <a:t>statsmodels</a:t>
            </a:r>
            <a:r>
              <a:rPr lang="en-US" sz="1600" dirty="0"/>
              <a:t> library)</a:t>
            </a:r>
          </a:p>
          <a:p>
            <a:pPr>
              <a:buFont typeface="Arial" panose="020B0604020202020204" pitchFamily="34" charset="0"/>
              <a:buChar char="•"/>
            </a:pPr>
            <a:r>
              <a:rPr lang="en-US" sz="1600" dirty="0"/>
              <a:t>Text mining (</a:t>
            </a:r>
            <a:r>
              <a:rPr lang="en-US" sz="1600" dirty="0" err="1"/>
              <a:t>nltk</a:t>
            </a:r>
            <a:r>
              <a:rPr lang="en-US" sz="1600" dirty="0"/>
              <a:t>, </a:t>
            </a:r>
            <a:r>
              <a:rPr lang="en-US" sz="1600" dirty="0" err="1"/>
              <a:t>TextBlob</a:t>
            </a:r>
            <a:r>
              <a:rPr lang="en-US" sz="1600" dirty="0"/>
              <a:t>)</a:t>
            </a:r>
          </a:p>
          <a:p>
            <a:pPr>
              <a:buFont typeface="Arial" panose="020B0604020202020204" pitchFamily="34" charset="0"/>
              <a:buChar char="•"/>
            </a:pPr>
            <a:r>
              <a:rPr lang="en-US" sz="1600" dirty="0"/>
              <a:t>Other libraries were incorporated as needed to improve analysis.</a:t>
            </a:r>
          </a:p>
        </p:txBody>
      </p:sp>
      <p:sp>
        <p:nvSpPr>
          <p:cNvPr id="5" name="Slide Number Placeholder 4">
            <a:extLst>
              <a:ext uri="{FF2B5EF4-FFF2-40B4-BE49-F238E27FC236}">
                <a16:creationId xmlns:a16="http://schemas.microsoft.com/office/drawing/2014/main" id="{DBA545CD-F749-4809-94AC-C8C514B6DF44}"/>
              </a:ext>
            </a:extLst>
          </p:cNvPr>
          <p:cNvSpPr>
            <a:spLocks noGrp="1"/>
          </p:cNvSpPr>
          <p:nvPr>
            <p:ph type="sldNum" sz="quarter" idx="12"/>
          </p:nvPr>
        </p:nvSpPr>
        <p:spPr/>
        <p:txBody>
          <a:bodyPr/>
          <a:lstStyle/>
          <a:p>
            <a:fld id="{B2DC25EE-239B-4C5F-AAD1-255A7D5F1EE2}" type="slidenum">
              <a:rPr lang="en-US" smtClean="0"/>
              <a:t>5</a:t>
            </a:fld>
            <a:endParaRPr lang="en-US"/>
          </a:p>
        </p:txBody>
      </p:sp>
      <p:sp>
        <p:nvSpPr>
          <p:cNvPr id="6" name="TextBox 5">
            <a:extLst>
              <a:ext uri="{FF2B5EF4-FFF2-40B4-BE49-F238E27FC236}">
                <a16:creationId xmlns:a16="http://schemas.microsoft.com/office/drawing/2014/main" id="{114F62DC-5E1A-43EF-A00E-F683B8A7EC0A}"/>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5</a:t>
            </a:fld>
            <a:endParaRPr lang="en-US" sz="1400" dirty="0"/>
          </a:p>
        </p:txBody>
      </p:sp>
    </p:spTree>
    <p:extLst>
      <p:ext uri="{BB962C8B-B14F-4D97-AF65-F5344CB8AC3E}">
        <p14:creationId xmlns:p14="http://schemas.microsoft.com/office/powerpoint/2010/main" val="394447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35D7-1E54-4400-AA9E-B78A926E54ED}"/>
              </a:ext>
            </a:extLst>
          </p:cNvPr>
          <p:cNvSpPr>
            <a:spLocks noGrp="1"/>
          </p:cNvSpPr>
          <p:nvPr>
            <p:ph type="title"/>
          </p:nvPr>
        </p:nvSpPr>
        <p:spPr/>
        <p:txBody>
          <a:bodyPr>
            <a:normAutofit/>
          </a:bodyPr>
          <a:lstStyle/>
          <a:p>
            <a:r>
              <a:rPr lang="en-US" sz="3200" dirty="0"/>
              <a:t>Cleaning and Transforming</a:t>
            </a:r>
          </a:p>
        </p:txBody>
      </p:sp>
      <p:sp>
        <p:nvSpPr>
          <p:cNvPr id="3" name="Content Placeholder 2">
            <a:extLst>
              <a:ext uri="{FF2B5EF4-FFF2-40B4-BE49-F238E27FC236}">
                <a16:creationId xmlns:a16="http://schemas.microsoft.com/office/drawing/2014/main" id="{5D3E4088-48F8-408D-BC7F-70A9F80BF3DA}"/>
              </a:ext>
            </a:extLst>
          </p:cNvPr>
          <p:cNvSpPr>
            <a:spLocks noGrp="1"/>
          </p:cNvSpPr>
          <p:nvPr>
            <p:ph idx="1"/>
          </p:nvPr>
        </p:nvSpPr>
        <p:spPr/>
        <p:txBody>
          <a:bodyPr>
            <a:normAutofit/>
          </a:bodyPr>
          <a:lstStyle/>
          <a:p>
            <a:pPr>
              <a:buFont typeface="Arial" panose="020B0604020202020204" pitchFamily="34" charset="0"/>
              <a:buChar char="•"/>
            </a:pPr>
            <a:r>
              <a:rPr lang="en-US" sz="1600" dirty="0"/>
              <a:t>Score data was categorized into discrete data for modeling, </a:t>
            </a:r>
            <a:r>
              <a:rPr lang="en-US" sz="1600" dirty="0" err="1"/>
              <a:t>ScorePerfect</a:t>
            </a:r>
            <a:r>
              <a:rPr lang="en-US" sz="1600" dirty="0"/>
              <a:t> (100 = Yes, &lt;100 = No)</a:t>
            </a:r>
          </a:p>
          <a:p>
            <a:pPr>
              <a:buFont typeface="Arial" panose="020B0604020202020204" pitchFamily="34" charset="0"/>
              <a:buChar char="•"/>
            </a:pPr>
            <a:r>
              <a:rPr lang="en-US" sz="1600" dirty="0"/>
              <a:t>Years data was categorized into more bins, Experience = Not Much (&lt; 5 years), Much (&gt;5 years)</a:t>
            </a:r>
          </a:p>
          <a:p>
            <a:pPr>
              <a:buFont typeface="Arial" panose="020B0604020202020204" pitchFamily="34" charset="0"/>
              <a:buChar char="•"/>
            </a:pPr>
            <a:r>
              <a:rPr lang="en-US" sz="1600" dirty="0"/>
              <a:t>Blank scores were deleted for some calculations, including tabulating distribution</a:t>
            </a:r>
          </a:p>
          <a:p>
            <a:pPr>
              <a:buFont typeface="Arial" panose="020B0604020202020204" pitchFamily="34" charset="0"/>
              <a:buChar char="•"/>
            </a:pPr>
            <a:r>
              <a:rPr lang="en-US" sz="1600" dirty="0"/>
              <a:t>Text mining – lowercase, removed punctuation and </a:t>
            </a:r>
            <a:r>
              <a:rPr lang="en-US" sz="1600" dirty="0" err="1"/>
              <a:t>stopwords</a:t>
            </a:r>
            <a:r>
              <a:rPr lang="en-US" sz="1600" dirty="0"/>
              <a:t>, including some additional common words (like “improve”),conducted n-gram vectorization (bigrams) to identify the most frequent themes</a:t>
            </a:r>
          </a:p>
        </p:txBody>
      </p:sp>
      <p:sp>
        <p:nvSpPr>
          <p:cNvPr id="5" name="Slide Number Placeholder 4">
            <a:extLst>
              <a:ext uri="{FF2B5EF4-FFF2-40B4-BE49-F238E27FC236}">
                <a16:creationId xmlns:a16="http://schemas.microsoft.com/office/drawing/2014/main" id="{5F76617F-02D7-43A7-B412-CE824F62980D}"/>
              </a:ext>
            </a:extLst>
          </p:cNvPr>
          <p:cNvSpPr>
            <a:spLocks noGrp="1"/>
          </p:cNvSpPr>
          <p:nvPr>
            <p:ph type="sldNum" sz="quarter" idx="12"/>
          </p:nvPr>
        </p:nvSpPr>
        <p:spPr/>
        <p:txBody>
          <a:bodyPr/>
          <a:lstStyle/>
          <a:p>
            <a:fld id="{B2DC25EE-239B-4C5F-AAD1-255A7D5F1EE2}" type="slidenum">
              <a:rPr lang="en-US" smtClean="0"/>
              <a:t>6</a:t>
            </a:fld>
            <a:endParaRPr lang="en-US"/>
          </a:p>
        </p:txBody>
      </p:sp>
      <p:sp>
        <p:nvSpPr>
          <p:cNvPr id="6" name="TextBox 5">
            <a:extLst>
              <a:ext uri="{FF2B5EF4-FFF2-40B4-BE49-F238E27FC236}">
                <a16:creationId xmlns:a16="http://schemas.microsoft.com/office/drawing/2014/main" id="{B03BE596-4243-4A94-AE86-D825B2308BDF}"/>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6</a:t>
            </a:fld>
            <a:endParaRPr lang="en-US" sz="1400" dirty="0"/>
          </a:p>
        </p:txBody>
      </p:sp>
    </p:spTree>
    <p:extLst>
      <p:ext uri="{BB962C8B-B14F-4D97-AF65-F5344CB8AC3E}">
        <p14:creationId xmlns:p14="http://schemas.microsoft.com/office/powerpoint/2010/main" val="6104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E8-E942-4E34-96D6-5B6A68FB47AA}"/>
              </a:ext>
            </a:extLst>
          </p:cNvPr>
          <p:cNvSpPr>
            <a:spLocks noGrp="1"/>
          </p:cNvSpPr>
          <p:nvPr>
            <p:ph type="title"/>
          </p:nvPr>
        </p:nvSpPr>
        <p:spPr/>
        <p:txBody>
          <a:bodyPr>
            <a:normAutofit/>
          </a:bodyPr>
          <a:lstStyle/>
          <a:p>
            <a:r>
              <a:rPr lang="en-US" sz="3200" dirty="0"/>
              <a:t>Exploratory Data Analysis, Descriptive Statistics</a:t>
            </a:r>
          </a:p>
        </p:txBody>
      </p:sp>
      <p:sp>
        <p:nvSpPr>
          <p:cNvPr id="5" name="Content Placeholder 4">
            <a:extLst>
              <a:ext uri="{FF2B5EF4-FFF2-40B4-BE49-F238E27FC236}">
                <a16:creationId xmlns:a16="http://schemas.microsoft.com/office/drawing/2014/main" id="{A69F0C81-B09C-49C8-8C4B-49AC850237E3}"/>
              </a:ext>
            </a:extLst>
          </p:cNvPr>
          <p:cNvSpPr>
            <a:spLocks noGrp="1"/>
          </p:cNvSpPr>
          <p:nvPr>
            <p:ph idx="1"/>
          </p:nvPr>
        </p:nvSpPr>
        <p:spPr>
          <a:xfrm>
            <a:off x="856211" y="2133598"/>
            <a:ext cx="10648401" cy="2438402"/>
          </a:xfrm>
        </p:spPr>
        <p:txBody>
          <a:bodyPr>
            <a:normAutofit lnSpcReduction="10000"/>
          </a:bodyPr>
          <a:lstStyle/>
          <a:p>
            <a:r>
              <a:rPr lang="en-US" sz="1600" dirty="0"/>
              <a:t>There were 5,337 learners assigned the assessment</a:t>
            </a:r>
          </a:p>
          <a:p>
            <a:r>
              <a:rPr lang="en-US" sz="1600" dirty="0"/>
              <a:t>The average score was 78.56%, the minimum score was 0% and maximum score was 100%</a:t>
            </a:r>
          </a:p>
          <a:p>
            <a:r>
              <a:rPr lang="en-US" sz="1600" dirty="0"/>
              <a:t> Learner average satisfaction scores for training using a 5-point Likert scale were the following:</a:t>
            </a:r>
          </a:p>
          <a:p>
            <a:pPr lvl="1"/>
            <a:r>
              <a:rPr lang="en-US" dirty="0"/>
              <a:t>3.82 for Likely to recommend to peers</a:t>
            </a:r>
          </a:p>
          <a:p>
            <a:pPr lvl="1"/>
            <a:r>
              <a:rPr lang="en-US" dirty="0"/>
              <a:t>3.81 for Value to improve their job</a:t>
            </a:r>
          </a:p>
          <a:p>
            <a:pPr lvl="1"/>
            <a:r>
              <a:rPr lang="en-US" dirty="0"/>
              <a:t>3.78 for Lesson quality</a:t>
            </a:r>
          </a:p>
          <a:p>
            <a:pPr lvl="1"/>
            <a:r>
              <a:rPr lang="en-US" dirty="0"/>
              <a:t>3.76 for Overall satisfaction</a:t>
            </a:r>
          </a:p>
          <a:p>
            <a:endParaRPr lang="en-US" sz="1600" dirty="0"/>
          </a:p>
          <a:p>
            <a:endParaRPr lang="en-US" sz="1600" dirty="0"/>
          </a:p>
          <a:p>
            <a:endParaRPr lang="en-US" sz="1600" dirty="0"/>
          </a:p>
        </p:txBody>
      </p:sp>
      <p:pic>
        <p:nvPicPr>
          <p:cNvPr id="3" name="Picture 2">
            <a:extLst>
              <a:ext uri="{FF2B5EF4-FFF2-40B4-BE49-F238E27FC236}">
                <a16:creationId xmlns:a16="http://schemas.microsoft.com/office/drawing/2014/main" id="{56991541-1BD7-4DFA-ACB5-C41712795296}"/>
              </a:ext>
            </a:extLst>
          </p:cNvPr>
          <p:cNvPicPr>
            <a:picLocks noChangeAspect="1"/>
          </p:cNvPicPr>
          <p:nvPr/>
        </p:nvPicPr>
        <p:blipFill>
          <a:blip r:embed="rId3"/>
          <a:stretch>
            <a:fillRect/>
          </a:stretch>
        </p:blipFill>
        <p:spPr>
          <a:xfrm>
            <a:off x="1922744" y="4572000"/>
            <a:ext cx="8666161" cy="2227569"/>
          </a:xfrm>
          <a:prstGeom prst="rect">
            <a:avLst/>
          </a:prstGeom>
        </p:spPr>
      </p:pic>
      <p:sp>
        <p:nvSpPr>
          <p:cNvPr id="6" name="Slide Number Placeholder 5">
            <a:extLst>
              <a:ext uri="{FF2B5EF4-FFF2-40B4-BE49-F238E27FC236}">
                <a16:creationId xmlns:a16="http://schemas.microsoft.com/office/drawing/2014/main" id="{6D7DE38E-F803-42D4-9034-0A2CDEB22D36}"/>
              </a:ext>
            </a:extLst>
          </p:cNvPr>
          <p:cNvSpPr>
            <a:spLocks noGrp="1"/>
          </p:cNvSpPr>
          <p:nvPr>
            <p:ph type="sldNum" sz="quarter" idx="12"/>
          </p:nvPr>
        </p:nvSpPr>
        <p:spPr/>
        <p:txBody>
          <a:bodyPr/>
          <a:lstStyle/>
          <a:p>
            <a:fld id="{B2DC25EE-239B-4C5F-AAD1-255A7D5F1EE2}" type="slidenum">
              <a:rPr lang="en-US" smtClean="0"/>
              <a:t>7</a:t>
            </a:fld>
            <a:endParaRPr lang="en-US"/>
          </a:p>
        </p:txBody>
      </p:sp>
      <p:sp>
        <p:nvSpPr>
          <p:cNvPr id="7" name="TextBox 6">
            <a:extLst>
              <a:ext uri="{FF2B5EF4-FFF2-40B4-BE49-F238E27FC236}">
                <a16:creationId xmlns:a16="http://schemas.microsoft.com/office/drawing/2014/main" id="{4D4C3A12-2B82-41E4-9353-5D6E0BE2F463}"/>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7</a:t>
            </a:fld>
            <a:endParaRPr lang="en-US" sz="1400" dirty="0"/>
          </a:p>
        </p:txBody>
      </p:sp>
    </p:spTree>
    <p:extLst>
      <p:ext uri="{BB962C8B-B14F-4D97-AF65-F5344CB8AC3E}">
        <p14:creationId xmlns:p14="http://schemas.microsoft.com/office/powerpoint/2010/main" val="275177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E8-E942-4E34-96D6-5B6A68FB47AA}"/>
              </a:ext>
            </a:extLst>
          </p:cNvPr>
          <p:cNvSpPr>
            <a:spLocks noGrp="1"/>
          </p:cNvSpPr>
          <p:nvPr>
            <p:ph type="title"/>
          </p:nvPr>
        </p:nvSpPr>
        <p:spPr/>
        <p:txBody>
          <a:bodyPr>
            <a:normAutofit/>
          </a:bodyPr>
          <a:lstStyle/>
          <a:p>
            <a:r>
              <a:rPr lang="en-US" sz="3200" dirty="0"/>
              <a:t>Exploratory Data Analysis, Descriptive Statistics</a:t>
            </a:r>
          </a:p>
        </p:txBody>
      </p:sp>
      <p:sp>
        <p:nvSpPr>
          <p:cNvPr id="5" name="Content Placeholder 4">
            <a:extLst>
              <a:ext uri="{FF2B5EF4-FFF2-40B4-BE49-F238E27FC236}">
                <a16:creationId xmlns:a16="http://schemas.microsoft.com/office/drawing/2014/main" id="{A69F0C81-B09C-49C8-8C4B-49AC850237E3}"/>
              </a:ext>
            </a:extLst>
          </p:cNvPr>
          <p:cNvSpPr>
            <a:spLocks noGrp="1"/>
          </p:cNvSpPr>
          <p:nvPr>
            <p:ph idx="1"/>
          </p:nvPr>
        </p:nvSpPr>
        <p:spPr>
          <a:xfrm>
            <a:off x="856211" y="2133599"/>
            <a:ext cx="10648401" cy="879379"/>
          </a:xfrm>
        </p:spPr>
        <p:txBody>
          <a:bodyPr>
            <a:normAutofit/>
          </a:bodyPr>
          <a:lstStyle/>
          <a:p>
            <a:r>
              <a:rPr lang="en-US" sz="1600" dirty="0"/>
              <a:t>3,649 of the 5,337 (68%) learners completed the assessment</a:t>
            </a:r>
          </a:p>
          <a:p>
            <a:r>
              <a:rPr lang="en-US" sz="1600" dirty="0"/>
              <a:t>1,492 of the 3,649 (41%) received a perfect score of 100%</a:t>
            </a:r>
          </a:p>
          <a:p>
            <a:endParaRPr lang="en-US" sz="1600" dirty="0"/>
          </a:p>
          <a:p>
            <a:endParaRPr lang="en-US" sz="1600" dirty="0"/>
          </a:p>
        </p:txBody>
      </p:sp>
      <p:pic>
        <p:nvPicPr>
          <p:cNvPr id="6" name="Picture 5">
            <a:extLst>
              <a:ext uri="{FF2B5EF4-FFF2-40B4-BE49-F238E27FC236}">
                <a16:creationId xmlns:a16="http://schemas.microsoft.com/office/drawing/2014/main" id="{5E1D8A5A-5C7E-4892-9D16-E208B87DAD4C}"/>
              </a:ext>
            </a:extLst>
          </p:cNvPr>
          <p:cNvPicPr>
            <a:picLocks noChangeAspect="1"/>
          </p:cNvPicPr>
          <p:nvPr/>
        </p:nvPicPr>
        <p:blipFill>
          <a:blip r:embed="rId3"/>
          <a:stretch>
            <a:fillRect/>
          </a:stretch>
        </p:blipFill>
        <p:spPr>
          <a:xfrm>
            <a:off x="856210" y="3055690"/>
            <a:ext cx="5150341" cy="3525123"/>
          </a:xfrm>
          <a:prstGeom prst="rect">
            <a:avLst/>
          </a:prstGeom>
        </p:spPr>
      </p:pic>
      <p:pic>
        <p:nvPicPr>
          <p:cNvPr id="7" name="Picture 6">
            <a:extLst>
              <a:ext uri="{FF2B5EF4-FFF2-40B4-BE49-F238E27FC236}">
                <a16:creationId xmlns:a16="http://schemas.microsoft.com/office/drawing/2014/main" id="{08F5CF79-74B0-4D20-A426-90FFC963B069}"/>
              </a:ext>
            </a:extLst>
          </p:cNvPr>
          <p:cNvPicPr>
            <a:picLocks noChangeAspect="1"/>
          </p:cNvPicPr>
          <p:nvPr/>
        </p:nvPicPr>
        <p:blipFill>
          <a:blip r:embed="rId4"/>
          <a:stretch>
            <a:fillRect/>
          </a:stretch>
        </p:blipFill>
        <p:spPr>
          <a:xfrm>
            <a:off x="6185451" y="3012979"/>
            <a:ext cx="5178282" cy="3521695"/>
          </a:xfrm>
          <a:prstGeom prst="rect">
            <a:avLst/>
          </a:prstGeom>
        </p:spPr>
      </p:pic>
      <p:sp>
        <p:nvSpPr>
          <p:cNvPr id="4" name="Slide Number Placeholder 3">
            <a:extLst>
              <a:ext uri="{FF2B5EF4-FFF2-40B4-BE49-F238E27FC236}">
                <a16:creationId xmlns:a16="http://schemas.microsoft.com/office/drawing/2014/main" id="{9DB61013-7370-4E8A-850A-98315E3398BA}"/>
              </a:ext>
            </a:extLst>
          </p:cNvPr>
          <p:cNvSpPr>
            <a:spLocks noGrp="1"/>
          </p:cNvSpPr>
          <p:nvPr>
            <p:ph type="sldNum" sz="quarter" idx="12"/>
          </p:nvPr>
        </p:nvSpPr>
        <p:spPr/>
        <p:txBody>
          <a:bodyPr/>
          <a:lstStyle/>
          <a:p>
            <a:fld id="{B2DC25EE-239B-4C5F-AAD1-255A7D5F1EE2}" type="slidenum">
              <a:rPr lang="en-US" smtClean="0"/>
              <a:t>8</a:t>
            </a:fld>
            <a:endParaRPr lang="en-US"/>
          </a:p>
        </p:txBody>
      </p:sp>
      <p:sp>
        <p:nvSpPr>
          <p:cNvPr id="8" name="TextBox 7">
            <a:extLst>
              <a:ext uri="{FF2B5EF4-FFF2-40B4-BE49-F238E27FC236}">
                <a16:creationId xmlns:a16="http://schemas.microsoft.com/office/drawing/2014/main" id="{5ADC6E75-883C-42C8-9B96-F3AA633A2F47}"/>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8</a:t>
            </a:fld>
            <a:endParaRPr lang="en-US" sz="1400" dirty="0"/>
          </a:p>
        </p:txBody>
      </p:sp>
    </p:spTree>
    <p:extLst>
      <p:ext uri="{BB962C8B-B14F-4D97-AF65-F5344CB8AC3E}">
        <p14:creationId xmlns:p14="http://schemas.microsoft.com/office/powerpoint/2010/main" val="125681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E8-E942-4E34-96D6-5B6A68FB47AA}"/>
              </a:ext>
            </a:extLst>
          </p:cNvPr>
          <p:cNvSpPr>
            <a:spLocks noGrp="1"/>
          </p:cNvSpPr>
          <p:nvPr>
            <p:ph type="title"/>
          </p:nvPr>
        </p:nvSpPr>
        <p:spPr>
          <a:xfrm>
            <a:off x="856211" y="624109"/>
            <a:ext cx="10648401" cy="1576165"/>
          </a:xfrm>
        </p:spPr>
        <p:txBody>
          <a:bodyPr>
            <a:normAutofit fontScale="90000"/>
          </a:bodyPr>
          <a:lstStyle/>
          <a:p>
            <a:r>
              <a:rPr lang="en-US" dirty="0"/>
              <a:t>What subgroup was most familiar with the topic based on the assessment results by region, job title, and years of experience? Percentage Perfect Score</a:t>
            </a:r>
          </a:p>
        </p:txBody>
      </p:sp>
      <p:sp>
        <p:nvSpPr>
          <p:cNvPr id="3" name="Content Placeholder 2">
            <a:extLst>
              <a:ext uri="{FF2B5EF4-FFF2-40B4-BE49-F238E27FC236}">
                <a16:creationId xmlns:a16="http://schemas.microsoft.com/office/drawing/2014/main" id="{85766F9A-F179-4B4F-8B7E-3FD69642F529}"/>
              </a:ext>
            </a:extLst>
          </p:cNvPr>
          <p:cNvSpPr>
            <a:spLocks noGrp="1"/>
          </p:cNvSpPr>
          <p:nvPr>
            <p:ph idx="1"/>
          </p:nvPr>
        </p:nvSpPr>
        <p:spPr/>
        <p:txBody>
          <a:bodyPr>
            <a:normAutofit/>
          </a:bodyPr>
          <a:lstStyle/>
          <a:p>
            <a:pPr>
              <a:buFont typeface="Arial" panose="020B0604020202020204" pitchFamily="34" charset="0"/>
              <a:buChar char="•"/>
            </a:pPr>
            <a:r>
              <a:rPr lang="en-US" sz="1600" dirty="0"/>
              <a:t>Region: 46% of learners in the Midwest Region got a perfect score, followed by 44% of Continental Region; the Main, Pacific, and Southeast  Regions had the fewest number of staff that scored a perfect score (26%, 37% , and 38% respectively)</a:t>
            </a:r>
          </a:p>
          <a:p>
            <a:pPr>
              <a:buFont typeface="Arial" panose="020B0604020202020204" pitchFamily="34" charset="0"/>
              <a:buChar char="•"/>
            </a:pPr>
            <a:r>
              <a:rPr lang="en-US" sz="1600" dirty="0"/>
              <a:t>Job Title: 70% of Quality 2 staff got a perfect score, followed by 65% of the Quality1 staff</a:t>
            </a:r>
          </a:p>
          <a:p>
            <a:pPr>
              <a:buFont typeface="Arial" panose="020B0604020202020204" pitchFamily="34" charset="0"/>
              <a:buChar char="•"/>
            </a:pPr>
            <a:r>
              <a:rPr lang="en-US" sz="1600" dirty="0"/>
              <a:t>Years of Experience: 48% of personnel with 5-10 years of experience got a perfect score, followed by 46% with 10 or more years of experience</a:t>
            </a:r>
          </a:p>
        </p:txBody>
      </p:sp>
      <p:pic>
        <p:nvPicPr>
          <p:cNvPr id="5" name="Picture 4">
            <a:extLst>
              <a:ext uri="{FF2B5EF4-FFF2-40B4-BE49-F238E27FC236}">
                <a16:creationId xmlns:a16="http://schemas.microsoft.com/office/drawing/2014/main" id="{025432A1-A741-42E7-951B-8273E35AC326}"/>
              </a:ext>
            </a:extLst>
          </p:cNvPr>
          <p:cNvPicPr>
            <a:picLocks noChangeAspect="1"/>
          </p:cNvPicPr>
          <p:nvPr/>
        </p:nvPicPr>
        <p:blipFill>
          <a:blip r:embed="rId2"/>
          <a:stretch>
            <a:fillRect/>
          </a:stretch>
        </p:blipFill>
        <p:spPr>
          <a:xfrm>
            <a:off x="4523041" y="4061219"/>
            <a:ext cx="3145917" cy="2619458"/>
          </a:xfrm>
          <a:prstGeom prst="rect">
            <a:avLst/>
          </a:prstGeom>
        </p:spPr>
      </p:pic>
      <p:pic>
        <p:nvPicPr>
          <p:cNvPr id="6" name="Picture 5">
            <a:extLst>
              <a:ext uri="{FF2B5EF4-FFF2-40B4-BE49-F238E27FC236}">
                <a16:creationId xmlns:a16="http://schemas.microsoft.com/office/drawing/2014/main" id="{0959D49D-4446-47F4-B9D1-9436569BF36F}"/>
              </a:ext>
            </a:extLst>
          </p:cNvPr>
          <p:cNvPicPr>
            <a:picLocks noChangeAspect="1"/>
          </p:cNvPicPr>
          <p:nvPr/>
        </p:nvPicPr>
        <p:blipFill>
          <a:blip r:embed="rId3"/>
          <a:stretch>
            <a:fillRect/>
          </a:stretch>
        </p:blipFill>
        <p:spPr>
          <a:xfrm>
            <a:off x="7824025" y="4061219"/>
            <a:ext cx="2951340" cy="2591421"/>
          </a:xfrm>
          <a:prstGeom prst="rect">
            <a:avLst/>
          </a:prstGeom>
        </p:spPr>
      </p:pic>
      <p:pic>
        <p:nvPicPr>
          <p:cNvPr id="7" name="Picture 6">
            <a:extLst>
              <a:ext uri="{FF2B5EF4-FFF2-40B4-BE49-F238E27FC236}">
                <a16:creationId xmlns:a16="http://schemas.microsoft.com/office/drawing/2014/main" id="{29EECD8C-10C6-49C5-9A73-4B2F40BBFE5A}"/>
              </a:ext>
            </a:extLst>
          </p:cNvPr>
          <p:cNvPicPr>
            <a:picLocks noChangeAspect="1"/>
          </p:cNvPicPr>
          <p:nvPr/>
        </p:nvPicPr>
        <p:blipFill>
          <a:blip r:embed="rId4"/>
          <a:stretch>
            <a:fillRect/>
          </a:stretch>
        </p:blipFill>
        <p:spPr>
          <a:xfrm>
            <a:off x="1222057" y="4061219"/>
            <a:ext cx="3145917" cy="2591421"/>
          </a:xfrm>
          <a:prstGeom prst="rect">
            <a:avLst/>
          </a:prstGeom>
        </p:spPr>
      </p:pic>
      <p:sp>
        <p:nvSpPr>
          <p:cNvPr id="8" name="Slide Number Placeholder 7">
            <a:extLst>
              <a:ext uri="{FF2B5EF4-FFF2-40B4-BE49-F238E27FC236}">
                <a16:creationId xmlns:a16="http://schemas.microsoft.com/office/drawing/2014/main" id="{6FCA6945-18C9-4156-AB2B-F2F708E0BD92}"/>
              </a:ext>
            </a:extLst>
          </p:cNvPr>
          <p:cNvSpPr>
            <a:spLocks noGrp="1"/>
          </p:cNvSpPr>
          <p:nvPr>
            <p:ph type="sldNum" sz="quarter" idx="12"/>
          </p:nvPr>
        </p:nvSpPr>
        <p:spPr/>
        <p:txBody>
          <a:bodyPr/>
          <a:lstStyle/>
          <a:p>
            <a:fld id="{B2DC25EE-239B-4C5F-AAD1-255A7D5F1EE2}" type="slidenum">
              <a:rPr lang="en-US" smtClean="0"/>
              <a:t>9</a:t>
            </a:fld>
            <a:endParaRPr lang="en-US"/>
          </a:p>
        </p:txBody>
      </p:sp>
      <p:sp>
        <p:nvSpPr>
          <p:cNvPr id="9" name="TextBox 8">
            <a:extLst>
              <a:ext uri="{FF2B5EF4-FFF2-40B4-BE49-F238E27FC236}">
                <a16:creationId xmlns:a16="http://schemas.microsoft.com/office/drawing/2014/main" id="{3662B31E-4DC5-444D-A026-5955702CED7F}"/>
              </a:ext>
            </a:extLst>
          </p:cNvPr>
          <p:cNvSpPr txBox="1"/>
          <p:nvPr/>
        </p:nvSpPr>
        <p:spPr>
          <a:xfrm>
            <a:off x="11504612" y="6428907"/>
            <a:ext cx="284052" cy="307777"/>
          </a:xfrm>
          <a:prstGeom prst="rect">
            <a:avLst/>
          </a:prstGeom>
          <a:noFill/>
        </p:spPr>
        <p:txBody>
          <a:bodyPr wrap="none" rtlCol="0">
            <a:spAutoFit/>
          </a:bodyPr>
          <a:lstStyle/>
          <a:p>
            <a:fld id="{E2874535-3C3C-494C-84A6-5A8AA313082E}" type="slidenum">
              <a:rPr lang="en-US" sz="1400" smtClean="0"/>
              <a:t>9</a:t>
            </a:fld>
            <a:endParaRPr lang="en-US" sz="1400" dirty="0"/>
          </a:p>
        </p:txBody>
      </p:sp>
    </p:spTree>
    <p:extLst>
      <p:ext uri="{BB962C8B-B14F-4D97-AF65-F5344CB8AC3E}">
        <p14:creationId xmlns:p14="http://schemas.microsoft.com/office/powerpoint/2010/main" val="3075718830"/>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1319</TotalTime>
  <Words>1029</Words>
  <Application>Microsoft Office PowerPoint</Application>
  <PresentationFormat>Widescreen</PresentationFormat>
  <Paragraphs>140</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Courier New</vt:lpstr>
      <vt:lpstr>Wingdings</vt:lpstr>
      <vt:lpstr>Wingdings 3</vt:lpstr>
      <vt:lpstr>Wisp</vt:lpstr>
      <vt:lpstr>Training  Evaluation</vt:lpstr>
      <vt:lpstr>Topic of Investigation</vt:lpstr>
      <vt:lpstr>Business Questions</vt:lpstr>
      <vt:lpstr>Data</vt:lpstr>
      <vt:lpstr>Analysis Plan</vt:lpstr>
      <vt:lpstr>Cleaning and Transforming</vt:lpstr>
      <vt:lpstr>Exploratory Data Analysis, Descriptive Statistics</vt:lpstr>
      <vt:lpstr>Exploratory Data Analysis, Descriptive Statistics</vt:lpstr>
      <vt:lpstr>What subgroup was most familiar with the topic based on the assessment results by region, job title, and years of experience? Percentage Perfect Score</vt:lpstr>
      <vt:lpstr>What subgroup requires remediation based on assessment results by region, job title, and years of experience? Score Averages </vt:lpstr>
      <vt:lpstr>What subgroup requires remediation based on assessment results by region, job title, and years of experience? Logistic Regression</vt:lpstr>
      <vt:lpstr>What was overall compliance by Region?</vt:lpstr>
      <vt:lpstr>What was overall satisfaction by region, job title, and years of experience? </vt:lpstr>
      <vt:lpstr>Conclusion</vt:lpstr>
      <vt:lpstr>How can training be improved according to participant comments?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and Evaluation</dc:title>
  <dc:creator>Elia Kostyrka</dc:creator>
  <cp:lastModifiedBy>Elia Kostyrka</cp:lastModifiedBy>
  <cp:revision>74</cp:revision>
  <cp:lastPrinted>2020-03-09T21:49:24Z</cp:lastPrinted>
  <dcterms:created xsi:type="dcterms:W3CDTF">2020-02-27T01:24:13Z</dcterms:created>
  <dcterms:modified xsi:type="dcterms:W3CDTF">2020-03-12T04:08:30Z</dcterms:modified>
</cp:coreProperties>
</file>