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8" r:id="rId3"/>
    <p:sldId id="263" r:id="rId4"/>
    <p:sldId id="268" r:id="rId5"/>
    <p:sldId id="286" r:id="rId6"/>
    <p:sldId id="290" r:id="rId7"/>
    <p:sldId id="287" r:id="rId8"/>
    <p:sldId id="264" r:id="rId9"/>
    <p:sldId id="288" r:id="rId10"/>
    <p:sldId id="266" r:id="rId11"/>
    <p:sldId id="291" r:id="rId12"/>
    <p:sldId id="265" r:id="rId13"/>
    <p:sldId id="292"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3399"/>
    <a:srgbClr val="FFFF66"/>
    <a:srgbClr val="FFFF99"/>
    <a:srgbClr val="339966"/>
    <a:srgbClr val="E4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2" autoAdjust="0"/>
    <p:restoredTop sz="95380" autoAdjust="0"/>
  </p:normalViewPr>
  <p:slideViewPr>
    <p:cSldViewPr snapToGrid="0">
      <p:cViewPr>
        <p:scale>
          <a:sx n="75" d="100"/>
          <a:sy n="75" d="100"/>
        </p:scale>
        <p:origin x="187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D6CCD-34F8-4DAE-BFD8-299FAD3D8F65}" type="datetimeFigureOut">
              <a:rPr lang="en-US" smtClean="0"/>
              <a:t>3/17/2019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F50FA-1CB1-492D-BF1B-6EA53EAB1B29}" type="slidenum">
              <a:rPr lang="en-US" smtClean="0"/>
              <a:t>‹#›</a:t>
            </a:fld>
            <a:endParaRPr lang="en-US" dirty="0"/>
          </a:p>
        </p:txBody>
      </p:sp>
    </p:spTree>
    <p:extLst>
      <p:ext uri="{BB962C8B-B14F-4D97-AF65-F5344CB8AC3E}">
        <p14:creationId xmlns:p14="http://schemas.microsoft.com/office/powerpoint/2010/main" val="732919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2</a:t>
            </a:fld>
            <a:endParaRPr lang="en-US" dirty="0"/>
          </a:p>
        </p:txBody>
      </p:sp>
    </p:spTree>
    <p:extLst>
      <p:ext uri="{BB962C8B-B14F-4D97-AF65-F5344CB8AC3E}">
        <p14:creationId xmlns:p14="http://schemas.microsoft.com/office/powerpoint/2010/main" val="129119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13</a:t>
            </a:fld>
            <a:endParaRPr lang="en-US" dirty="0"/>
          </a:p>
        </p:txBody>
      </p:sp>
    </p:spTree>
    <p:extLst>
      <p:ext uri="{BB962C8B-B14F-4D97-AF65-F5344CB8AC3E}">
        <p14:creationId xmlns:p14="http://schemas.microsoft.com/office/powerpoint/2010/main" val="2473044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14</a:t>
            </a:fld>
            <a:endParaRPr lang="en-US" dirty="0"/>
          </a:p>
        </p:txBody>
      </p:sp>
    </p:spTree>
    <p:extLst>
      <p:ext uri="{BB962C8B-B14F-4D97-AF65-F5344CB8AC3E}">
        <p14:creationId xmlns:p14="http://schemas.microsoft.com/office/powerpoint/2010/main" val="134985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3</a:t>
            </a:fld>
            <a:endParaRPr lang="en-US" dirty="0"/>
          </a:p>
        </p:txBody>
      </p:sp>
    </p:spTree>
    <p:extLst>
      <p:ext uri="{BB962C8B-B14F-4D97-AF65-F5344CB8AC3E}">
        <p14:creationId xmlns:p14="http://schemas.microsoft.com/office/powerpoint/2010/main" val="81655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4</a:t>
            </a:fld>
            <a:endParaRPr lang="en-US" dirty="0"/>
          </a:p>
        </p:txBody>
      </p:sp>
    </p:spTree>
    <p:extLst>
      <p:ext uri="{BB962C8B-B14F-4D97-AF65-F5344CB8AC3E}">
        <p14:creationId xmlns:p14="http://schemas.microsoft.com/office/powerpoint/2010/main" val="270589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5</a:t>
            </a:fld>
            <a:endParaRPr lang="en-US" dirty="0"/>
          </a:p>
        </p:txBody>
      </p:sp>
    </p:spTree>
    <p:extLst>
      <p:ext uri="{BB962C8B-B14F-4D97-AF65-F5344CB8AC3E}">
        <p14:creationId xmlns:p14="http://schemas.microsoft.com/office/powerpoint/2010/main" val="236438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6</a:t>
            </a:fld>
            <a:endParaRPr lang="en-US" dirty="0"/>
          </a:p>
        </p:txBody>
      </p:sp>
    </p:spTree>
    <p:extLst>
      <p:ext uri="{BB962C8B-B14F-4D97-AF65-F5344CB8AC3E}">
        <p14:creationId xmlns:p14="http://schemas.microsoft.com/office/powerpoint/2010/main" val="105735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7</a:t>
            </a:fld>
            <a:endParaRPr lang="en-US" dirty="0"/>
          </a:p>
        </p:txBody>
      </p:sp>
    </p:spTree>
    <p:extLst>
      <p:ext uri="{BB962C8B-B14F-4D97-AF65-F5344CB8AC3E}">
        <p14:creationId xmlns:p14="http://schemas.microsoft.com/office/powerpoint/2010/main" val="52389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8</a:t>
            </a:fld>
            <a:endParaRPr lang="en-US" dirty="0"/>
          </a:p>
        </p:txBody>
      </p:sp>
    </p:spTree>
    <p:extLst>
      <p:ext uri="{BB962C8B-B14F-4D97-AF65-F5344CB8AC3E}">
        <p14:creationId xmlns:p14="http://schemas.microsoft.com/office/powerpoint/2010/main" val="85401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10</a:t>
            </a:fld>
            <a:endParaRPr lang="en-US" dirty="0"/>
          </a:p>
        </p:txBody>
      </p:sp>
    </p:spTree>
    <p:extLst>
      <p:ext uri="{BB962C8B-B14F-4D97-AF65-F5344CB8AC3E}">
        <p14:creationId xmlns:p14="http://schemas.microsoft.com/office/powerpoint/2010/main" val="300928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Goals:</a:t>
            </a:r>
            <a:r>
              <a:rPr lang="en-US" sz="1200" kern="1200" dirty="0">
                <a:solidFill>
                  <a:schemeClr val="tx1"/>
                </a:solidFill>
                <a:effectLst/>
                <a:latin typeface="+mn-lt"/>
                <a:ea typeface="+mn-ea"/>
                <a:cs typeface="+mn-cs"/>
              </a:rPr>
              <a:t> The goal is to improve the efficiency of data cleaning and analysis of bi-weekly reports by 50% (from 4-5 days to 2-3 days), therefore increasing the amount of time spent on the write-up and review to eliminate the need for a report rework and save the customer money.</a:t>
            </a: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00F50FA-1CB1-492D-BF1B-6EA53EAB1B29}" type="slidenum">
              <a:rPr lang="en-US" smtClean="0"/>
              <a:t>12</a:t>
            </a:fld>
            <a:endParaRPr lang="en-US" dirty="0"/>
          </a:p>
        </p:txBody>
      </p:sp>
    </p:spTree>
    <p:extLst>
      <p:ext uri="{BB962C8B-B14F-4D97-AF65-F5344CB8AC3E}">
        <p14:creationId xmlns:p14="http://schemas.microsoft.com/office/powerpoint/2010/main" val="151154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929673A-4719-4B8F-BC53-E7489321AF98}"/>
              </a:ext>
            </a:extLst>
          </p:cNvPr>
          <p:cNvSpPr/>
          <p:nvPr userDrawn="1"/>
        </p:nvSpPr>
        <p:spPr>
          <a:xfrm>
            <a:off x="0" y="6647884"/>
            <a:ext cx="9144001" cy="25264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904EA76-89F1-427E-A528-47D3E8D9FCD1}"/>
              </a:ext>
            </a:extLst>
          </p:cNvPr>
          <p:cNvSpPr/>
          <p:nvPr userDrawn="1"/>
        </p:nvSpPr>
        <p:spPr>
          <a:xfrm>
            <a:off x="0" y="6584634"/>
            <a:ext cx="9144001" cy="65999"/>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Date Placeholder 3">
            <a:extLst>
              <a:ext uri="{FF2B5EF4-FFF2-40B4-BE49-F238E27FC236}">
                <a16:creationId xmlns:a16="http://schemas.microsoft.com/office/drawing/2014/main" id="{AF4B4FE6-6E91-41F3-B1DF-4DF11A33F563}"/>
              </a:ext>
            </a:extLst>
          </p:cNvPr>
          <p:cNvSpPr>
            <a:spLocks noGrp="1"/>
          </p:cNvSpPr>
          <p:nvPr>
            <p:ph type="dt" sz="half" idx="2"/>
          </p:nvPr>
        </p:nvSpPr>
        <p:spPr>
          <a:xfrm>
            <a:off x="822961" y="6647884"/>
            <a:ext cx="1854203" cy="219559"/>
          </a:xfrm>
          <a:prstGeom prst="rect">
            <a:avLst/>
          </a:prstGeom>
        </p:spPr>
        <p:txBody>
          <a:bodyPr vert="horz" lIns="91440" tIns="45720" rIns="91440" bIns="45720" rtlCol="0" anchor="ctr"/>
          <a:lstStyle>
            <a:lvl1pPr algn="l">
              <a:defRPr sz="900">
                <a:solidFill>
                  <a:srgbClr val="FFFFFF"/>
                </a:solidFill>
              </a:defRPr>
            </a:lvl1pPr>
          </a:lstStyle>
          <a:p>
            <a:fld id="{96C361D0-58DD-485F-A8D9-68A208D50EC2}" type="datetime1">
              <a:rPr lang="en-US" smtClean="0"/>
              <a:t>3/17/2019</a:t>
            </a:fld>
            <a:endParaRPr lang="en-US" dirty="0"/>
          </a:p>
        </p:txBody>
      </p:sp>
      <p:sp>
        <p:nvSpPr>
          <p:cNvPr id="19" name="Footer Placeholder 4">
            <a:extLst>
              <a:ext uri="{FF2B5EF4-FFF2-40B4-BE49-F238E27FC236}">
                <a16:creationId xmlns:a16="http://schemas.microsoft.com/office/drawing/2014/main" id="{1D6876DC-5984-4D7B-9FBC-C36871958766}"/>
              </a:ext>
            </a:extLst>
          </p:cNvPr>
          <p:cNvSpPr>
            <a:spLocks noGrp="1"/>
          </p:cNvSpPr>
          <p:nvPr>
            <p:ph type="ftr" sz="quarter" idx="3"/>
          </p:nvPr>
        </p:nvSpPr>
        <p:spPr>
          <a:xfrm>
            <a:off x="2764639" y="6647884"/>
            <a:ext cx="3617103" cy="219559"/>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20" name="Slide Number Placeholder 5">
            <a:extLst>
              <a:ext uri="{FF2B5EF4-FFF2-40B4-BE49-F238E27FC236}">
                <a16:creationId xmlns:a16="http://schemas.microsoft.com/office/drawing/2014/main" id="{0D097543-C564-40EA-B505-40B0E793B181}"/>
              </a:ext>
            </a:extLst>
          </p:cNvPr>
          <p:cNvSpPr>
            <a:spLocks noGrp="1"/>
          </p:cNvSpPr>
          <p:nvPr>
            <p:ph type="sldNum" sz="quarter" idx="4"/>
          </p:nvPr>
        </p:nvSpPr>
        <p:spPr>
          <a:xfrm>
            <a:off x="7425344" y="6647884"/>
            <a:ext cx="984019" cy="219559"/>
          </a:xfrm>
          <a:prstGeom prst="rect">
            <a:avLst/>
          </a:prstGeom>
        </p:spPr>
        <p:txBody>
          <a:bodyPr vert="horz" lIns="91440" tIns="45720" rIns="91440" bIns="45720" rtlCol="0" anchor="ctr"/>
          <a:lstStyle>
            <a:lvl1pPr algn="r">
              <a:defRPr sz="1050">
                <a:solidFill>
                  <a:srgbClr val="FFFFFF"/>
                </a:solidFill>
              </a:defRPr>
            </a:lvl1pPr>
          </a:lstStyle>
          <a:p>
            <a:fld id="{AD671EFC-8087-45F6-BFAF-2903B96C8859}" type="slidenum">
              <a:rPr lang="en-US" smtClean="0"/>
              <a:t>‹#›</a:t>
            </a:fld>
            <a:endParaRPr lang="en-US" dirty="0"/>
          </a:p>
        </p:txBody>
      </p:sp>
    </p:spTree>
    <p:extLst>
      <p:ext uri="{BB962C8B-B14F-4D97-AF65-F5344CB8AC3E}">
        <p14:creationId xmlns:p14="http://schemas.microsoft.com/office/powerpoint/2010/main" val="71399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4812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605352"/>
            <a:ext cx="9144001" cy="25264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542102"/>
            <a:ext cx="9144001" cy="65999"/>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605352"/>
            <a:ext cx="1854203" cy="219559"/>
          </a:xfrm>
          <a:prstGeom prst="rect">
            <a:avLst/>
          </a:prstGeom>
        </p:spPr>
        <p:txBody>
          <a:bodyPr vert="horz" lIns="91440" tIns="45720" rIns="91440" bIns="45720" rtlCol="0" anchor="ctr"/>
          <a:lstStyle>
            <a:lvl1pPr algn="l">
              <a:defRPr sz="900">
                <a:solidFill>
                  <a:srgbClr val="FFFFFF"/>
                </a:solidFill>
              </a:defRPr>
            </a:lvl1pPr>
          </a:lstStyle>
          <a:p>
            <a:fld id="{96C361D0-58DD-485F-A8D9-68A208D50EC2}" type="datetime1">
              <a:rPr lang="en-US" smtClean="0"/>
              <a:t>3/17/2019</a:t>
            </a:fld>
            <a:endParaRPr lang="en-US" dirty="0"/>
          </a:p>
        </p:txBody>
      </p:sp>
      <p:sp>
        <p:nvSpPr>
          <p:cNvPr id="5" name="Footer Placeholder 4"/>
          <p:cNvSpPr>
            <a:spLocks noGrp="1"/>
          </p:cNvSpPr>
          <p:nvPr>
            <p:ph type="ftr" sz="quarter" idx="3"/>
          </p:nvPr>
        </p:nvSpPr>
        <p:spPr>
          <a:xfrm>
            <a:off x="2764639" y="6605352"/>
            <a:ext cx="3617103" cy="219559"/>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605352"/>
            <a:ext cx="984019" cy="219559"/>
          </a:xfrm>
          <a:prstGeom prst="rect">
            <a:avLst/>
          </a:prstGeom>
        </p:spPr>
        <p:txBody>
          <a:bodyPr vert="horz" lIns="91440" tIns="45720" rIns="91440" bIns="45720" rtlCol="0" anchor="ctr"/>
          <a:lstStyle>
            <a:lvl1pPr algn="r">
              <a:defRPr sz="1050">
                <a:solidFill>
                  <a:srgbClr val="FFFFFF"/>
                </a:solidFill>
              </a:defRPr>
            </a:lvl1pPr>
          </a:lstStyle>
          <a:p>
            <a:fld id="{AD671EFC-8087-45F6-BFAF-2903B96C8859}" type="slidenum">
              <a:rPr lang="en-US" smtClean="0"/>
              <a:t>‹#›</a:t>
            </a:fld>
            <a:endParaRPr lang="en-US" dirty="0"/>
          </a:p>
        </p:txBody>
      </p:sp>
    </p:spTree>
    <p:extLst>
      <p:ext uri="{BB962C8B-B14F-4D97-AF65-F5344CB8AC3E}">
        <p14:creationId xmlns:p14="http://schemas.microsoft.com/office/powerpoint/2010/main" val="2443626092"/>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A1BA-55E6-4F4A-9202-83DBD7BE465C}"/>
              </a:ext>
            </a:extLst>
          </p:cNvPr>
          <p:cNvSpPr>
            <a:spLocks noGrp="1"/>
          </p:cNvSpPr>
          <p:nvPr>
            <p:ph type="ctrTitle"/>
          </p:nvPr>
        </p:nvSpPr>
        <p:spPr/>
        <p:txBody>
          <a:bodyPr>
            <a:normAutofit/>
          </a:bodyPr>
          <a:lstStyle/>
          <a:p>
            <a:r>
              <a:rPr lang="en-US" sz="3600" dirty="0">
                <a:latin typeface="+mn-lt"/>
              </a:rPr>
              <a:t>Process Improvement Project</a:t>
            </a:r>
            <a:br>
              <a:rPr lang="en-US" sz="2400" dirty="0">
                <a:latin typeface="+mn-lt"/>
              </a:rPr>
            </a:br>
            <a:br>
              <a:rPr lang="en-US" sz="3600" dirty="0">
                <a:latin typeface="+mn-lt"/>
              </a:rPr>
            </a:br>
            <a:r>
              <a:rPr lang="en-US" sz="2400" dirty="0">
                <a:latin typeface="+mn-lt"/>
              </a:rPr>
              <a:t>Reducing Errors</a:t>
            </a:r>
            <a:endParaRPr lang="en-US" dirty="0">
              <a:latin typeface="+mn-lt"/>
            </a:endParaRPr>
          </a:p>
        </p:txBody>
      </p:sp>
      <p:sp>
        <p:nvSpPr>
          <p:cNvPr id="3" name="Subtitle 2">
            <a:extLst>
              <a:ext uri="{FF2B5EF4-FFF2-40B4-BE49-F238E27FC236}">
                <a16:creationId xmlns:a16="http://schemas.microsoft.com/office/drawing/2014/main" id="{CB0868D1-61EC-43EB-BB7B-BD5AD64B46E3}"/>
              </a:ext>
            </a:extLst>
          </p:cNvPr>
          <p:cNvSpPr>
            <a:spLocks noGrp="1"/>
          </p:cNvSpPr>
          <p:nvPr>
            <p:ph type="subTitle" idx="1"/>
          </p:nvPr>
        </p:nvSpPr>
        <p:spPr>
          <a:xfrm>
            <a:off x="825038" y="4455620"/>
            <a:ext cx="7543800" cy="1551479"/>
          </a:xfrm>
        </p:spPr>
        <p:txBody>
          <a:bodyPr>
            <a:normAutofit/>
          </a:bodyPr>
          <a:lstStyle/>
          <a:p>
            <a:endParaRPr lang="en-US" sz="1400" dirty="0"/>
          </a:p>
          <a:p>
            <a:r>
              <a:rPr lang="en-US" sz="1400" dirty="0"/>
              <a:t>Elia Kostyrka</a:t>
            </a:r>
          </a:p>
          <a:p>
            <a:r>
              <a:rPr lang="en-US" sz="1400" dirty="0"/>
              <a:t>MBC 638 Data Analysis &amp; Decision Making, 2019-0109</a:t>
            </a:r>
          </a:p>
          <a:p>
            <a:r>
              <a:rPr lang="en-US" sz="1400" dirty="0"/>
              <a:t>Syracuse University</a:t>
            </a:r>
          </a:p>
        </p:txBody>
      </p:sp>
      <p:sp>
        <p:nvSpPr>
          <p:cNvPr id="4" name="Slide Number Placeholder 3">
            <a:extLst>
              <a:ext uri="{FF2B5EF4-FFF2-40B4-BE49-F238E27FC236}">
                <a16:creationId xmlns:a16="http://schemas.microsoft.com/office/drawing/2014/main" id="{10F43F6D-6E2A-4D19-A3AB-F2DD2CB747D0}"/>
              </a:ext>
            </a:extLst>
          </p:cNvPr>
          <p:cNvSpPr>
            <a:spLocks noGrp="1"/>
          </p:cNvSpPr>
          <p:nvPr>
            <p:ph type="sldNum" sz="quarter" idx="4"/>
          </p:nvPr>
        </p:nvSpPr>
        <p:spPr>
          <a:xfrm>
            <a:off x="7425344" y="6485860"/>
            <a:ext cx="984019" cy="339051"/>
          </a:xfrm>
        </p:spPr>
        <p:txBody>
          <a:bodyPr/>
          <a:lstStyle/>
          <a:p>
            <a:fld id="{AD671EFC-8087-45F6-BFAF-2903B96C8859}" type="slidenum">
              <a:rPr lang="en-US" smtClean="0"/>
              <a:t>1</a:t>
            </a:fld>
            <a:endParaRPr lang="en-US" dirty="0"/>
          </a:p>
        </p:txBody>
      </p:sp>
    </p:spTree>
    <p:extLst>
      <p:ext uri="{BB962C8B-B14F-4D97-AF65-F5344CB8AC3E}">
        <p14:creationId xmlns:p14="http://schemas.microsoft.com/office/powerpoint/2010/main" val="157974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10</a:t>
            </a:fld>
            <a:endParaRPr lang="en-US" dirty="0"/>
          </a:p>
        </p:txBody>
      </p:sp>
      <p:sp>
        <p:nvSpPr>
          <p:cNvPr id="6" name="TextBox 5">
            <a:extLst>
              <a:ext uri="{FF2B5EF4-FFF2-40B4-BE49-F238E27FC236}">
                <a16:creationId xmlns:a16="http://schemas.microsoft.com/office/drawing/2014/main" id="{6EB964D3-BF41-4130-BED5-523D235139F6}"/>
              </a:ext>
            </a:extLst>
          </p:cNvPr>
          <p:cNvSpPr txBox="1">
            <a:spLocks noChangeArrowheads="1"/>
          </p:cNvSpPr>
          <p:nvPr/>
        </p:nvSpPr>
        <p:spPr>
          <a:xfrm>
            <a:off x="213519" y="681038"/>
            <a:ext cx="8716962" cy="54959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r>
              <a:rPr lang="en-US" altLang="en-US" sz="1600" kern="0" dirty="0">
                <a:latin typeface="+mn-lt"/>
              </a:rPr>
              <a:t>Various tools were used to measure and analyze the data:</a:t>
            </a:r>
          </a:p>
          <a:p>
            <a:pPr marL="742950" lvl="1" indent="-285750">
              <a:buFont typeface="Arial" panose="020B0604020202020204" pitchFamily="34" charset="0"/>
              <a:buChar char="−"/>
              <a:defRPr/>
            </a:pPr>
            <a:r>
              <a:rPr lang="en-US" altLang="en-US" sz="1600" kern="0" dirty="0">
                <a:latin typeface="+mn-lt"/>
              </a:rPr>
              <a:t>Sigma Quality Level (SQL)</a:t>
            </a:r>
          </a:p>
          <a:p>
            <a:pPr marL="742950" lvl="1" indent="-285750">
              <a:buFont typeface="Arial" panose="020B0604020202020204" pitchFamily="34" charset="0"/>
              <a:buChar char="−"/>
              <a:defRPr/>
            </a:pPr>
            <a:r>
              <a:rPr lang="en-US" altLang="en-US" sz="1600" kern="0" dirty="0">
                <a:latin typeface="+mn-lt"/>
              </a:rPr>
              <a:t>Histogram</a:t>
            </a:r>
          </a:p>
          <a:p>
            <a:pPr marL="742950" lvl="1" indent="-285750">
              <a:buFont typeface="Arial" panose="020B0604020202020204" pitchFamily="34" charset="0"/>
              <a:buChar char="−"/>
              <a:defRPr/>
            </a:pPr>
            <a:r>
              <a:rPr lang="en-US" altLang="en-US" sz="1600" kern="0" dirty="0">
                <a:latin typeface="+mn-lt"/>
              </a:rPr>
              <a:t>Pareto Chart</a:t>
            </a:r>
          </a:p>
          <a:p>
            <a:pPr marL="742950" lvl="1" indent="-285750">
              <a:buFont typeface="Arial" panose="020B0604020202020204" pitchFamily="34" charset="0"/>
              <a:buChar char="−"/>
              <a:defRPr/>
            </a:pPr>
            <a:r>
              <a:rPr lang="en-US" altLang="en-US" sz="1600" kern="0" dirty="0">
                <a:latin typeface="+mn-lt"/>
              </a:rPr>
              <a:t>Scatterplot</a:t>
            </a:r>
          </a:p>
          <a:p>
            <a:pPr marL="742950" lvl="1" indent="-285750">
              <a:buFont typeface="Arial" panose="020B0604020202020204" pitchFamily="34" charset="0"/>
              <a:buChar char="−"/>
              <a:defRPr/>
            </a:pPr>
            <a:r>
              <a:rPr lang="en-US" altLang="en-US" sz="1600" kern="0" dirty="0">
                <a:latin typeface="+mn-lt"/>
              </a:rPr>
              <a:t>Chi Square</a:t>
            </a:r>
          </a:p>
          <a:p>
            <a:pPr marL="285750" indent="-285750">
              <a:buFont typeface="Arial" panose="020B0604020202020204" pitchFamily="34" charset="0"/>
              <a:buChar char="•"/>
              <a:defRPr/>
            </a:pPr>
            <a:r>
              <a:rPr lang="en-US" altLang="en-US" sz="1600" kern="0" dirty="0">
                <a:latin typeface="+mn-lt"/>
              </a:rPr>
              <a:t>A Pareto Chart showed that most of the report production time was spent developing the graphs and appendices for the reports.</a:t>
            </a:r>
          </a:p>
          <a:p>
            <a:pPr marL="285750" indent="-285750">
              <a:buFont typeface="Arial" panose="020B0604020202020204" pitchFamily="34" charset="0"/>
              <a:buChar char="•"/>
              <a:defRPr/>
            </a:pPr>
            <a:r>
              <a:rPr lang="en-US" altLang="en-US" sz="1600" kern="0" dirty="0">
                <a:latin typeface="+mn-lt"/>
              </a:rPr>
              <a:t>A scatterplot showed a positive trend between errors and the time spent on a write-up so this variable was eliminated a critical input to reduce errors.</a:t>
            </a:r>
          </a:p>
          <a:p>
            <a:pPr marL="285750" indent="-285750">
              <a:buFont typeface="Arial" panose="020B0604020202020204" pitchFamily="34" charset="0"/>
              <a:buChar char="•"/>
              <a:defRPr/>
            </a:pPr>
            <a:r>
              <a:rPr lang="en-US" altLang="en-US" sz="1600" kern="0" dirty="0">
                <a:latin typeface="+mn-lt"/>
              </a:rPr>
              <a:t>A Chi Square test showed that there was a significant relationship between errors and time to explore/clean data and product the graphs/appendices so these areas were identified as critical inputs to reduce errors.</a:t>
            </a:r>
          </a:p>
        </p:txBody>
      </p:sp>
      <p:sp>
        <p:nvSpPr>
          <p:cNvPr id="11" name="Text Box 10">
            <a:extLst>
              <a:ext uri="{FF2B5EF4-FFF2-40B4-BE49-F238E27FC236}">
                <a16:creationId xmlns:a16="http://schemas.microsoft.com/office/drawing/2014/main" id="{D295D669-4269-4C44-9D42-521DFA2A37A2}"/>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2" name="Title 1">
            <a:extLst>
              <a:ext uri="{FF2B5EF4-FFF2-40B4-BE49-F238E27FC236}">
                <a16:creationId xmlns:a16="http://schemas.microsoft.com/office/drawing/2014/main" id="{2A79955E-11AC-40CE-8E68-9AA6A52F1EA9}"/>
              </a:ext>
            </a:extLst>
          </p:cNvPr>
          <p:cNvSpPr>
            <a:spLocks noGrp="1"/>
          </p:cNvSpPr>
          <p:nvPr>
            <p:ph type="title"/>
          </p:nvPr>
        </p:nvSpPr>
        <p:spPr>
          <a:xfrm>
            <a:off x="0" y="-456"/>
            <a:ext cx="6301648" cy="702302"/>
          </a:xfrm>
        </p:spPr>
        <p:txBody>
          <a:bodyPr>
            <a:noAutofit/>
          </a:bodyPr>
          <a:lstStyle/>
          <a:p>
            <a:r>
              <a:rPr lang="en-US" sz="2400" b="1" dirty="0">
                <a:latin typeface="+mn-lt"/>
              </a:rPr>
              <a:t>ANALYZE</a:t>
            </a:r>
            <a:br>
              <a:rPr lang="en-US" sz="2400" dirty="0">
                <a:latin typeface="+mn-lt"/>
              </a:rPr>
            </a:br>
            <a:r>
              <a:rPr lang="en-US" sz="2400" dirty="0">
                <a:latin typeface="+mn-lt"/>
              </a:rPr>
              <a:t>Types of Tools</a:t>
            </a:r>
          </a:p>
        </p:txBody>
      </p:sp>
    </p:spTree>
    <p:extLst>
      <p:ext uri="{BB962C8B-B14F-4D97-AF65-F5344CB8AC3E}">
        <p14:creationId xmlns:p14="http://schemas.microsoft.com/office/powerpoint/2010/main" val="128816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a:extLst>
              <a:ext uri="{FF2B5EF4-FFF2-40B4-BE49-F238E27FC236}">
                <a16:creationId xmlns:a16="http://schemas.microsoft.com/office/drawing/2014/main" id="{EC647DD1-FBB2-4FCC-8048-FEF10899CB97}"/>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2" name="Title 1">
            <a:extLst>
              <a:ext uri="{FF2B5EF4-FFF2-40B4-BE49-F238E27FC236}">
                <a16:creationId xmlns:a16="http://schemas.microsoft.com/office/drawing/2014/main" id="{9E94BCE6-F192-41A9-BDF2-E7267205BAD6}"/>
              </a:ext>
            </a:extLst>
          </p:cNvPr>
          <p:cNvSpPr txBox="1">
            <a:spLocks/>
          </p:cNvSpPr>
          <p:nvPr/>
        </p:nvSpPr>
        <p:spPr>
          <a:xfrm>
            <a:off x="0" y="-456"/>
            <a:ext cx="6301648" cy="70230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a:latin typeface="+mn-lt"/>
              </a:rPr>
              <a:t>ANALYZE</a:t>
            </a:r>
            <a:br>
              <a:rPr lang="en-US" sz="2400" dirty="0">
                <a:latin typeface="+mn-lt"/>
              </a:rPr>
            </a:br>
            <a:r>
              <a:rPr lang="en-US" sz="2400" dirty="0">
                <a:latin typeface="+mn-lt"/>
              </a:rPr>
              <a:t>Scatterplot, Regression, Chi Square</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DE74A90-EB5E-4E65-B9FB-349716F3583B}"/>
                  </a:ext>
                </a:extLst>
              </p:cNvPr>
              <p:cNvSpPr txBox="1">
                <a:spLocks noChangeArrowheads="1"/>
              </p:cNvSpPr>
              <p:nvPr/>
            </p:nvSpPr>
            <p:spPr bwMode="auto">
              <a:xfrm>
                <a:off x="213519" y="681039"/>
                <a:ext cx="8716962" cy="21472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kern="0" dirty="0">
                    <a:latin typeface="+mn-lt"/>
                  </a:rPr>
                  <a:t>A scatterplot showed a positive trend between errors and the time spent on a write-up so this variable was eliminated a critical input to reduce errors</a:t>
                </a:r>
              </a:p>
              <a:p>
                <a:pPr marL="285750" indent="-285750">
                  <a:buFont typeface="Arial" panose="020B0604020202020204" pitchFamily="34" charset="0"/>
                  <a:buChar char="•"/>
                </a:pPr>
                <a:endParaRPr lang="en-US" altLang="en-US" sz="1600" kern="0" dirty="0">
                  <a:latin typeface="+mn-lt"/>
                </a:endParaRPr>
              </a:p>
              <a:p>
                <a:pPr marL="285750" indent="-285750">
                  <a:buFont typeface="Arial" panose="020B0604020202020204" pitchFamily="34" charset="0"/>
                  <a:buChar char="•"/>
                </a:pPr>
                <a:endParaRPr lang="en-US" altLang="en-US" sz="1600" kern="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dirty="0">
                    <a:latin typeface="+mn-lt"/>
                  </a:rPr>
                  <a:t>A Chi Square test showed that there was a significant relationship between errors and time to explore and clean data and produce the graphs and appendices (</a:t>
                </a:r>
                <a14:m>
                  <m:oMath xmlns:m="http://schemas.openxmlformats.org/officeDocument/2006/math">
                    <m:r>
                      <a:rPr lang="en-US" sz="1600" i="1">
                        <a:latin typeface="Cambria Math" panose="02040503050406030204" pitchFamily="18" charset="0"/>
                      </a:rPr>
                      <m:t> </m:t>
                    </m:r>
                    <m:r>
                      <a:rPr lang="en-US" sz="1600" i="1">
                        <a:latin typeface="Cambria Math" panose="02040503050406030204" pitchFamily="18" charset="0"/>
                      </a:rPr>
                      <m:t>𝑝</m:t>
                    </m:r>
                    <m:r>
                      <a:rPr lang="en-US" sz="1600" i="1">
                        <a:latin typeface="Cambria Math" panose="02040503050406030204" pitchFamily="18" charset="0"/>
                      </a:rPr>
                      <m:t>&lt; .025)</m:t>
                    </m:r>
                    <m:r>
                      <a:rPr lang="en-US" sz="1600" b="0" i="0" smtClean="0">
                        <a:latin typeface="Cambria Math" panose="02040503050406030204" pitchFamily="18" charset="0"/>
                      </a:rPr>
                      <m:t> </m:t>
                    </m:r>
                  </m:oMath>
                </a14:m>
                <a:r>
                  <a:rPr lang="en-US" altLang="en-US" sz="1600" dirty="0">
                    <a:latin typeface="+mn-lt"/>
                  </a:rPr>
                  <a:t>so these areas were identified as critical inputs to reduce errors. </a:t>
                </a:r>
                <a14:m>
                  <m:oMath xmlns:m="http://schemas.openxmlformats.org/officeDocument/2006/math">
                    <m:r>
                      <m:rPr>
                        <m:sty m:val="p"/>
                      </m:rPr>
                      <a:rPr lang="en-US" sz="1600">
                        <a:latin typeface="Cambria Math" panose="02040503050406030204" pitchFamily="18" charset="0"/>
                      </a:rPr>
                      <m:t>df</m:t>
                    </m:r>
                    <m:r>
                      <a:rPr lang="en-US" sz="1600">
                        <a:latin typeface="Cambria Math" panose="02040503050406030204" pitchFamily="18" charset="0"/>
                      </a:rPr>
                      <m:t>=4, </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r>
                      <a:rPr lang="en-US" sz="1600" i="1">
                        <a:latin typeface="Cambria Math" panose="02040503050406030204" pitchFamily="18" charset="0"/>
                      </a:rPr>
                      <m:t>=11.67, </m:t>
                    </m:r>
                    <m:r>
                      <a:rPr lang="en-US" sz="1600" i="1">
                        <a:latin typeface="Cambria Math" panose="02040503050406030204" pitchFamily="18" charset="0"/>
                      </a:rPr>
                      <m:t>𝑝</m:t>
                    </m:r>
                    <m:r>
                      <a:rPr lang="en-US" sz="1600" i="1">
                        <a:latin typeface="Cambria Math" panose="02040503050406030204" pitchFamily="18" charset="0"/>
                      </a:rPr>
                      <m:t>&lt; .05</m:t>
                    </m:r>
                  </m:oMath>
                </a14:m>
                <a:endParaRPr lang="en-US" sz="1600" dirty="0"/>
              </a:p>
              <a:p>
                <a:pPr marL="285750" indent="-285750">
                  <a:buFont typeface="Arial" panose="020B0604020202020204" pitchFamily="34" charset="0"/>
                  <a:buChar char="•"/>
                </a:pPr>
                <a:endParaRPr lang="en-US" altLang="en-US" sz="1600" dirty="0">
                  <a:latin typeface="+mn-lt"/>
                </a:endParaRPr>
              </a:p>
            </p:txBody>
          </p:sp>
        </mc:Choice>
        <mc:Fallback>
          <p:sp>
            <p:nvSpPr>
              <p:cNvPr id="13" name="TextBox 12">
                <a:extLst>
                  <a:ext uri="{FF2B5EF4-FFF2-40B4-BE49-F238E27FC236}">
                    <a16:creationId xmlns:a16="http://schemas.microsoft.com/office/drawing/2014/main" id="{5DE74A90-EB5E-4E65-B9FB-349716F3583B}"/>
                  </a:ext>
                </a:extLst>
              </p:cNvPr>
              <p:cNvSpPr txBox="1">
                <a:spLocks noRot="1" noChangeAspect="1" noMove="1" noResize="1" noEditPoints="1" noAdjustHandles="1" noChangeArrowheads="1" noChangeShapeType="1" noTextEdit="1"/>
              </p:cNvSpPr>
              <p:nvPr/>
            </p:nvSpPr>
            <p:spPr bwMode="auto">
              <a:xfrm>
                <a:off x="213519" y="681039"/>
                <a:ext cx="8716962" cy="2147222"/>
              </a:xfrm>
              <a:prstGeom prst="rect">
                <a:avLst/>
              </a:prstGeom>
              <a:blipFill>
                <a:blip r:embed="rId2"/>
                <a:stretch>
                  <a:fillRect l="-280" b="-784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8" name="Picture 7">
            <a:extLst>
              <a:ext uri="{FF2B5EF4-FFF2-40B4-BE49-F238E27FC236}">
                <a16:creationId xmlns:a16="http://schemas.microsoft.com/office/drawing/2014/main" id="{C3922298-2B25-4645-80A5-C389C3459471}"/>
              </a:ext>
            </a:extLst>
          </p:cNvPr>
          <p:cNvPicPr>
            <a:picLocks noChangeAspect="1"/>
          </p:cNvPicPr>
          <p:nvPr/>
        </p:nvPicPr>
        <p:blipFill>
          <a:blip r:embed="rId3"/>
          <a:stretch>
            <a:fillRect/>
          </a:stretch>
        </p:blipFill>
        <p:spPr>
          <a:xfrm>
            <a:off x="2646212" y="1620719"/>
            <a:ext cx="3168390" cy="1808281"/>
          </a:xfrm>
          <a:prstGeom prst="rect">
            <a:avLst/>
          </a:prstGeom>
        </p:spPr>
      </p:pic>
      <p:pic>
        <p:nvPicPr>
          <p:cNvPr id="3" name="Picture 2">
            <a:extLst>
              <a:ext uri="{FF2B5EF4-FFF2-40B4-BE49-F238E27FC236}">
                <a16:creationId xmlns:a16="http://schemas.microsoft.com/office/drawing/2014/main" id="{8F8497E0-722D-49C0-894D-401CFAD1AB3F}"/>
              </a:ext>
            </a:extLst>
          </p:cNvPr>
          <p:cNvPicPr>
            <a:picLocks noChangeAspect="1"/>
          </p:cNvPicPr>
          <p:nvPr/>
        </p:nvPicPr>
        <p:blipFill>
          <a:blip r:embed="rId4"/>
          <a:stretch>
            <a:fillRect/>
          </a:stretch>
        </p:blipFill>
        <p:spPr>
          <a:xfrm>
            <a:off x="3288600" y="4495799"/>
            <a:ext cx="2132560" cy="2077013"/>
          </a:xfrm>
          <a:prstGeom prst="rect">
            <a:avLst/>
          </a:prstGeom>
        </p:spPr>
      </p:pic>
    </p:spTree>
    <p:extLst>
      <p:ext uri="{BB962C8B-B14F-4D97-AF65-F5344CB8AC3E}">
        <p14:creationId xmlns:p14="http://schemas.microsoft.com/office/powerpoint/2010/main" val="247369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12</a:t>
            </a:fld>
            <a:endParaRPr lang="en-US" dirty="0"/>
          </a:p>
        </p:txBody>
      </p:sp>
      <p:sp>
        <p:nvSpPr>
          <p:cNvPr id="6" name="TextBox 5">
            <a:extLst>
              <a:ext uri="{FF2B5EF4-FFF2-40B4-BE49-F238E27FC236}">
                <a16:creationId xmlns:a16="http://schemas.microsoft.com/office/drawing/2014/main" id="{559939B9-41EC-4385-8742-1F0586BC8ABE}"/>
              </a:ext>
            </a:extLst>
          </p:cNvPr>
          <p:cNvSpPr txBox="1">
            <a:spLocks noChangeArrowheads="1"/>
          </p:cNvSpPr>
          <p:nvPr/>
        </p:nvSpPr>
        <p:spPr>
          <a:xfrm>
            <a:off x="213519" y="681038"/>
            <a:ext cx="8716962" cy="54959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r>
              <a:rPr lang="en-US" altLang="en-US" sz="1600" kern="0" dirty="0">
                <a:latin typeface="+mn-lt"/>
              </a:rPr>
              <a:t>Various tools were used to during the improve and control phases:</a:t>
            </a:r>
          </a:p>
          <a:p>
            <a:pPr marL="742950" lvl="1" indent="-285750">
              <a:buFont typeface="Arial" panose="020B0604020202020204" pitchFamily="34" charset="0"/>
              <a:buChar char="−"/>
              <a:defRPr/>
            </a:pPr>
            <a:r>
              <a:rPr lang="en-US" altLang="en-US" sz="1600" kern="0" dirty="0">
                <a:latin typeface="+mn-lt"/>
              </a:rPr>
              <a:t>Bar Chart</a:t>
            </a:r>
          </a:p>
          <a:p>
            <a:pPr marL="742950" lvl="1" indent="-285750">
              <a:buFont typeface="Arial" panose="020B0604020202020204" pitchFamily="34" charset="0"/>
              <a:buChar char="−"/>
              <a:defRPr/>
            </a:pPr>
            <a:r>
              <a:rPr lang="en-US" altLang="en-US" sz="1600" kern="0" dirty="0">
                <a:latin typeface="+mn-lt"/>
              </a:rPr>
              <a:t>Box and Whisker Chart</a:t>
            </a:r>
          </a:p>
          <a:p>
            <a:pPr marL="742950" lvl="1" indent="-285750">
              <a:buFont typeface="Arial" panose="020B0604020202020204" pitchFamily="34" charset="0"/>
              <a:buChar char="−"/>
              <a:defRPr/>
            </a:pPr>
            <a:r>
              <a:rPr lang="en-US" altLang="en-US" sz="1600" kern="0" dirty="0">
                <a:latin typeface="+mn-lt"/>
              </a:rPr>
              <a:t>Sigma Quality Level (SQL)</a:t>
            </a:r>
          </a:p>
          <a:p>
            <a:pPr marL="742950" lvl="1" indent="-285750">
              <a:buFont typeface="Arial" panose="020B0604020202020204" pitchFamily="34" charset="0"/>
              <a:buChar char="−"/>
              <a:defRPr/>
            </a:pPr>
            <a:r>
              <a:rPr lang="en-US" altLang="en-US" sz="1600" kern="0" dirty="0">
                <a:latin typeface="+mn-lt"/>
              </a:rPr>
              <a:t>IMR Control Chart</a:t>
            </a:r>
          </a:p>
          <a:p>
            <a:pPr marL="285750" indent="-285750">
              <a:buFont typeface="Arial" panose="020B0604020202020204" pitchFamily="34" charset="0"/>
              <a:buChar char="•"/>
              <a:defRPr/>
            </a:pPr>
            <a:r>
              <a:rPr lang="en-US" altLang="en-US" sz="1600" kern="0" dirty="0">
                <a:latin typeface="+mn-lt"/>
              </a:rPr>
              <a:t>A bar chart shows the increase in hours spent on critical input variables, exploring and cleaning data, graph and appendix production.</a:t>
            </a:r>
          </a:p>
          <a:p>
            <a:pPr marL="285750" indent="-285750">
              <a:buFont typeface="Arial" panose="020B0604020202020204" pitchFamily="34" charset="0"/>
              <a:buChar char="•"/>
              <a:defRPr/>
            </a:pPr>
            <a:r>
              <a:rPr lang="en-US" altLang="en-US" sz="1600" kern="0" dirty="0">
                <a:latin typeface="+mn-lt"/>
              </a:rPr>
              <a:t>A box and whisker chart showing quartile distribution showed a decrease in the average number of errors over all reports.</a:t>
            </a:r>
          </a:p>
          <a:p>
            <a:pPr marL="285750" indent="-285750">
              <a:buFont typeface="Arial" panose="020B0604020202020204" pitchFamily="34" charset="0"/>
              <a:buChar char="•"/>
              <a:defRPr/>
            </a:pPr>
            <a:r>
              <a:rPr lang="en-US" altLang="en-US" sz="1600" kern="0" dirty="0">
                <a:latin typeface="+mn-lt"/>
              </a:rPr>
              <a:t>A comparison of SQL before and after process improvement measures showed an increase in SQL level by 0.1.</a:t>
            </a:r>
          </a:p>
          <a:p>
            <a:pPr marL="285750" indent="-285750">
              <a:buFont typeface="Arial" panose="020B0604020202020204" pitchFamily="34" charset="0"/>
              <a:buChar char="•"/>
              <a:defRPr/>
            </a:pPr>
            <a:r>
              <a:rPr lang="en-US" altLang="en-US" sz="1600" kern="0" dirty="0">
                <a:latin typeface="+mn-lt"/>
              </a:rPr>
              <a:t>The IMR control chart showed a trend towards improvement of number of errors after the last two reports.</a:t>
            </a:r>
          </a:p>
        </p:txBody>
      </p:sp>
      <p:sp>
        <p:nvSpPr>
          <p:cNvPr id="9" name="Text Box 10">
            <a:extLst>
              <a:ext uri="{FF2B5EF4-FFF2-40B4-BE49-F238E27FC236}">
                <a16:creationId xmlns:a16="http://schemas.microsoft.com/office/drawing/2014/main" id="{B7940232-DDC9-47D0-8FE6-411B2F108C3F}"/>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1" name="Title 1">
            <a:extLst>
              <a:ext uri="{FF2B5EF4-FFF2-40B4-BE49-F238E27FC236}">
                <a16:creationId xmlns:a16="http://schemas.microsoft.com/office/drawing/2014/main" id="{3A50F985-D7C0-410D-A0DB-B0BE2C12549D}"/>
              </a:ext>
            </a:extLst>
          </p:cNvPr>
          <p:cNvSpPr>
            <a:spLocks noGrp="1"/>
          </p:cNvSpPr>
          <p:nvPr>
            <p:ph type="title"/>
          </p:nvPr>
        </p:nvSpPr>
        <p:spPr>
          <a:xfrm>
            <a:off x="0" y="-456"/>
            <a:ext cx="6301648" cy="702302"/>
          </a:xfrm>
        </p:spPr>
        <p:txBody>
          <a:bodyPr>
            <a:noAutofit/>
          </a:bodyPr>
          <a:lstStyle/>
          <a:p>
            <a:r>
              <a:rPr lang="en-US" sz="2400" b="1" dirty="0">
                <a:latin typeface="+mn-lt"/>
              </a:rPr>
              <a:t>IMPROVE</a:t>
            </a:r>
            <a:br>
              <a:rPr lang="en-US" sz="2400" dirty="0">
                <a:latin typeface="+mn-lt"/>
              </a:rPr>
            </a:br>
            <a:r>
              <a:rPr lang="en-US" sz="2400" dirty="0">
                <a:latin typeface="+mn-lt"/>
              </a:rPr>
              <a:t>Types of Tools</a:t>
            </a:r>
          </a:p>
        </p:txBody>
      </p:sp>
    </p:spTree>
    <p:extLst>
      <p:ext uri="{BB962C8B-B14F-4D97-AF65-F5344CB8AC3E}">
        <p14:creationId xmlns:p14="http://schemas.microsoft.com/office/powerpoint/2010/main" val="310398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13</a:t>
            </a:fld>
            <a:endParaRPr lang="en-US" dirty="0"/>
          </a:p>
        </p:txBody>
      </p:sp>
      <p:sp>
        <p:nvSpPr>
          <p:cNvPr id="9" name="Text Box 10">
            <a:extLst>
              <a:ext uri="{FF2B5EF4-FFF2-40B4-BE49-F238E27FC236}">
                <a16:creationId xmlns:a16="http://schemas.microsoft.com/office/drawing/2014/main" id="{B7940232-DDC9-47D0-8FE6-411B2F108C3F}"/>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1" name="Title 1">
            <a:extLst>
              <a:ext uri="{FF2B5EF4-FFF2-40B4-BE49-F238E27FC236}">
                <a16:creationId xmlns:a16="http://schemas.microsoft.com/office/drawing/2014/main" id="{3A50F985-D7C0-410D-A0DB-B0BE2C12549D}"/>
              </a:ext>
            </a:extLst>
          </p:cNvPr>
          <p:cNvSpPr>
            <a:spLocks noGrp="1"/>
          </p:cNvSpPr>
          <p:nvPr>
            <p:ph type="title"/>
          </p:nvPr>
        </p:nvSpPr>
        <p:spPr>
          <a:xfrm>
            <a:off x="-1" y="-456"/>
            <a:ext cx="6848475" cy="702302"/>
          </a:xfrm>
        </p:spPr>
        <p:txBody>
          <a:bodyPr>
            <a:noAutofit/>
          </a:bodyPr>
          <a:lstStyle/>
          <a:p>
            <a:r>
              <a:rPr lang="en-US" sz="2400" b="1" dirty="0">
                <a:latin typeface="+mn-lt"/>
              </a:rPr>
              <a:t>IMPROVE</a:t>
            </a:r>
            <a:br>
              <a:rPr lang="en-US" sz="2400" dirty="0">
                <a:latin typeface="+mn-lt"/>
              </a:rPr>
            </a:br>
            <a:r>
              <a:rPr lang="en-US" sz="2400" dirty="0">
                <a:latin typeface="+mn-lt"/>
              </a:rPr>
              <a:t>Process Improvement, Bar Chart, Box and Whisker Plot</a:t>
            </a:r>
          </a:p>
        </p:txBody>
      </p:sp>
      <p:sp>
        <p:nvSpPr>
          <p:cNvPr id="7" name="TextBox 6">
            <a:extLst>
              <a:ext uri="{FF2B5EF4-FFF2-40B4-BE49-F238E27FC236}">
                <a16:creationId xmlns:a16="http://schemas.microsoft.com/office/drawing/2014/main" id="{73C523B0-2D45-402F-9980-841AC733CE71}"/>
              </a:ext>
            </a:extLst>
          </p:cNvPr>
          <p:cNvSpPr txBox="1">
            <a:spLocks noChangeArrowheads="1"/>
          </p:cNvSpPr>
          <p:nvPr/>
        </p:nvSpPr>
        <p:spPr bwMode="auto">
          <a:xfrm>
            <a:off x="213519" y="681039"/>
            <a:ext cx="8716962" cy="214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kern="0" dirty="0">
                <a:latin typeface="+mn-lt"/>
              </a:rPr>
              <a:t>A bar chart shows the increase in hours spent on critical input variables. During the next two reports, there was a 3 hour average increase in time spent exploring and cleaning data, conducting graph and appendix production, and statistical testing versus with the write-up.</a:t>
            </a:r>
          </a:p>
          <a:p>
            <a:pPr marL="285750" indent="-285750">
              <a:buFont typeface="Arial" panose="020B0604020202020204" pitchFamily="34" charset="0"/>
              <a:buChar char="•"/>
            </a:pPr>
            <a:endParaRPr lang="en-US" altLang="en-US" sz="1600" kern="0" dirty="0">
              <a:latin typeface="+mn-lt"/>
            </a:endParaRPr>
          </a:p>
          <a:p>
            <a:pPr marL="285750" indent="-285750">
              <a:buFont typeface="Arial" panose="020B0604020202020204" pitchFamily="34" charset="0"/>
              <a:buChar char="•"/>
            </a:pPr>
            <a:endParaRPr lang="en-US" altLang="en-US" sz="1600" kern="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dirty="0">
                <a:latin typeface="+mn-lt"/>
              </a:rPr>
              <a:t>A box and whisker plot shows that the increase on critical input variables had an effect on the overall average mean of errors where the number of errors decreased from 10 to 9 on average.</a:t>
            </a:r>
            <a:endParaRPr lang="en-US" sz="1600" dirty="0"/>
          </a:p>
          <a:p>
            <a:pPr marL="285750" indent="-285750">
              <a:buFont typeface="Arial" panose="020B0604020202020204" pitchFamily="34" charset="0"/>
              <a:buChar char="•"/>
            </a:pPr>
            <a:endParaRPr lang="en-US" altLang="en-US" sz="1600" dirty="0">
              <a:latin typeface="+mn-lt"/>
            </a:endParaRPr>
          </a:p>
        </p:txBody>
      </p:sp>
      <p:pic>
        <p:nvPicPr>
          <p:cNvPr id="3" name="Picture 2">
            <a:extLst>
              <a:ext uri="{FF2B5EF4-FFF2-40B4-BE49-F238E27FC236}">
                <a16:creationId xmlns:a16="http://schemas.microsoft.com/office/drawing/2014/main" id="{0674CE26-0BA3-41FB-B2F7-BA660C9DF4BE}"/>
              </a:ext>
            </a:extLst>
          </p:cNvPr>
          <p:cNvPicPr>
            <a:picLocks noChangeAspect="1"/>
          </p:cNvPicPr>
          <p:nvPr/>
        </p:nvPicPr>
        <p:blipFill>
          <a:blip r:embed="rId3"/>
          <a:stretch>
            <a:fillRect/>
          </a:stretch>
        </p:blipFill>
        <p:spPr>
          <a:xfrm>
            <a:off x="2715607" y="1771103"/>
            <a:ext cx="3712786" cy="2243522"/>
          </a:xfrm>
          <a:prstGeom prst="rect">
            <a:avLst/>
          </a:prstGeom>
        </p:spPr>
      </p:pic>
      <p:pic>
        <p:nvPicPr>
          <p:cNvPr id="4" name="Picture 3">
            <a:extLst>
              <a:ext uri="{FF2B5EF4-FFF2-40B4-BE49-F238E27FC236}">
                <a16:creationId xmlns:a16="http://schemas.microsoft.com/office/drawing/2014/main" id="{BACC68B0-49FB-43D8-B2E8-7E20F06143F5}"/>
              </a:ext>
            </a:extLst>
          </p:cNvPr>
          <p:cNvPicPr>
            <a:picLocks noChangeAspect="1"/>
          </p:cNvPicPr>
          <p:nvPr/>
        </p:nvPicPr>
        <p:blipFill>
          <a:blip r:embed="rId4"/>
          <a:stretch>
            <a:fillRect/>
          </a:stretch>
        </p:blipFill>
        <p:spPr>
          <a:xfrm>
            <a:off x="2865899" y="4610716"/>
            <a:ext cx="3412201" cy="1849070"/>
          </a:xfrm>
          <a:prstGeom prst="rect">
            <a:avLst/>
          </a:prstGeom>
        </p:spPr>
      </p:pic>
    </p:spTree>
    <p:extLst>
      <p:ext uri="{BB962C8B-B14F-4D97-AF65-F5344CB8AC3E}">
        <p14:creationId xmlns:p14="http://schemas.microsoft.com/office/powerpoint/2010/main" val="63321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14</a:t>
            </a:fld>
            <a:endParaRPr lang="en-US" dirty="0"/>
          </a:p>
        </p:txBody>
      </p:sp>
      <p:sp>
        <p:nvSpPr>
          <p:cNvPr id="6" name="TextBox 5">
            <a:extLst>
              <a:ext uri="{FF2B5EF4-FFF2-40B4-BE49-F238E27FC236}">
                <a16:creationId xmlns:a16="http://schemas.microsoft.com/office/drawing/2014/main" id="{865B330B-D5E6-46EA-8FF1-4AEF5D0A1971}"/>
              </a:ext>
            </a:extLst>
          </p:cNvPr>
          <p:cNvSpPr txBox="1">
            <a:spLocks noChangeArrowheads="1"/>
          </p:cNvSpPr>
          <p:nvPr/>
        </p:nvSpPr>
        <p:spPr>
          <a:xfrm>
            <a:off x="213519" y="681038"/>
            <a:ext cx="8716962" cy="5962358"/>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r>
              <a:rPr lang="en-US" altLang="en-US" sz="1600" kern="0" dirty="0">
                <a:latin typeface="+mn-lt"/>
              </a:rPr>
              <a:t>The SQL improved after process improvement to a level of 1.8.</a:t>
            </a: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r>
              <a:rPr lang="en-US" altLang="en-US" sz="1600" kern="0" dirty="0">
                <a:latin typeface="+mn-lt"/>
              </a:rPr>
              <a:t>The IMR control chart was helpful in identifying a trend towards improvement for the last two reports analyzed. </a:t>
            </a: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endParaRPr lang="en-US" altLang="en-US" sz="1400" kern="0" dirty="0">
              <a:latin typeface="+mn-lt"/>
            </a:endParaRPr>
          </a:p>
          <a:p>
            <a:pPr marL="285750" indent="-285750">
              <a:buFont typeface="Arial" panose="020B0604020202020204" pitchFamily="34" charset="0"/>
              <a:buChar char="•"/>
              <a:defRPr/>
            </a:pPr>
            <a:endParaRPr lang="en-US" altLang="en-US" sz="1600" kern="0" dirty="0">
              <a:latin typeface="+mn-lt"/>
            </a:endParaRPr>
          </a:p>
          <a:p>
            <a:pPr marL="285750" indent="-285750">
              <a:buFont typeface="Arial" panose="020B0604020202020204" pitchFamily="34" charset="0"/>
              <a:buChar char="•"/>
              <a:defRPr/>
            </a:pPr>
            <a:r>
              <a:rPr lang="en-US" altLang="en-US" sz="1600" b="1" kern="0" dirty="0">
                <a:latin typeface="+mn-lt"/>
              </a:rPr>
              <a:t>Next Steps: </a:t>
            </a:r>
            <a:r>
              <a:rPr lang="en-US" altLang="en-US" sz="1600" kern="0" dirty="0">
                <a:latin typeface="+mn-lt"/>
              </a:rPr>
              <a:t>Continue the process of spending more time on critical input variables in the report production process (2-3 days each exploring/cleaning data and the production of graphs/ appendices) and utilize the control chart to plot the number of errors for future reports to help identify any negative trends. </a:t>
            </a:r>
          </a:p>
        </p:txBody>
      </p:sp>
      <p:pic>
        <p:nvPicPr>
          <p:cNvPr id="7" name="Picture 6">
            <a:extLst>
              <a:ext uri="{FF2B5EF4-FFF2-40B4-BE49-F238E27FC236}">
                <a16:creationId xmlns:a16="http://schemas.microsoft.com/office/drawing/2014/main" id="{42DE5ED5-17C9-4CB4-8DBF-D569DE2B0D31}"/>
              </a:ext>
            </a:extLst>
          </p:cNvPr>
          <p:cNvPicPr>
            <a:picLocks noChangeAspect="1"/>
          </p:cNvPicPr>
          <p:nvPr/>
        </p:nvPicPr>
        <p:blipFill>
          <a:blip r:embed="rId3"/>
          <a:stretch>
            <a:fillRect/>
          </a:stretch>
        </p:blipFill>
        <p:spPr>
          <a:xfrm>
            <a:off x="2715608" y="3274602"/>
            <a:ext cx="3712786" cy="2199737"/>
          </a:xfrm>
          <a:prstGeom prst="rect">
            <a:avLst/>
          </a:prstGeom>
        </p:spPr>
      </p:pic>
      <p:sp>
        <p:nvSpPr>
          <p:cNvPr id="11" name="Text Box 10">
            <a:extLst>
              <a:ext uri="{FF2B5EF4-FFF2-40B4-BE49-F238E27FC236}">
                <a16:creationId xmlns:a16="http://schemas.microsoft.com/office/drawing/2014/main" id="{E03D1893-645E-40CF-AF5F-BFF8FD0C0995}"/>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2" name="Title 1">
            <a:extLst>
              <a:ext uri="{FF2B5EF4-FFF2-40B4-BE49-F238E27FC236}">
                <a16:creationId xmlns:a16="http://schemas.microsoft.com/office/drawing/2014/main" id="{AF96C41E-11E4-468A-A382-2BA447BDC910}"/>
              </a:ext>
            </a:extLst>
          </p:cNvPr>
          <p:cNvSpPr>
            <a:spLocks noGrp="1"/>
          </p:cNvSpPr>
          <p:nvPr>
            <p:ph type="title"/>
          </p:nvPr>
        </p:nvSpPr>
        <p:spPr>
          <a:xfrm>
            <a:off x="-1" y="-456"/>
            <a:ext cx="6960637" cy="702302"/>
          </a:xfrm>
        </p:spPr>
        <p:txBody>
          <a:bodyPr>
            <a:noAutofit/>
          </a:bodyPr>
          <a:lstStyle/>
          <a:p>
            <a:r>
              <a:rPr lang="en-US" sz="2400" b="1" dirty="0">
                <a:latin typeface="+mn-lt"/>
              </a:rPr>
              <a:t>CONTROL</a:t>
            </a:r>
            <a:br>
              <a:rPr lang="en-US" sz="2400" dirty="0">
                <a:latin typeface="+mn-lt"/>
              </a:rPr>
            </a:br>
            <a:r>
              <a:rPr lang="en-US" sz="2400" dirty="0">
                <a:latin typeface="+mn-lt"/>
              </a:rPr>
              <a:t>Sigma Quality Level (SQL), IMR Control Chart, Next Steps</a:t>
            </a:r>
          </a:p>
        </p:txBody>
      </p:sp>
      <p:pic>
        <p:nvPicPr>
          <p:cNvPr id="8" name="Picture 7">
            <a:extLst>
              <a:ext uri="{FF2B5EF4-FFF2-40B4-BE49-F238E27FC236}">
                <a16:creationId xmlns:a16="http://schemas.microsoft.com/office/drawing/2014/main" id="{35665A7C-B63E-4F38-90C8-E6AC3ED072E7}"/>
              </a:ext>
            </a:extLst>
          </p:cNvPr>
          <p:cNvPicPr>
            <a:picLocks noChangeAspect="1"/>
          </p:cNvPicPr>
          <p:nvPr/>
        </p:nvPicPr>
        <p:blipFill>
          <a:blip r:embed="rId4"/>
          <a:stretch>
            <a:fillRect/>
          </a:stretch>
        </p:blipFill>
        <p:spPr>
          <a:xfrm>
            <a:off x="1427258" y="1297930"/>
            <a:ext cx="1670504" cy="1553860"/>
          </a:xfrm>
          <a:prstGeom prst="rect">
            <a:avLst/>
          </a:prstGeom>
        </p:spPr>
      </p:pic>
      <p:sp>
        <p:nvSpPr>
          <p:cNvPr id="9" name="Arrow: Right 8">
            <a:extLst>
              <a:ext uri="{FF2B5EF4-FFF2-40B4-BE49-F238E27FC236}">
                <a16:creationId xmlns:a16="http://schemas.microsoft.com/office/drawing/2014/main" id="{06AC0B87-CFF7-41B1-9DC0-D3373003DA06}"/>
              </a:ext>
            </a:extLst>
          </p:cNvPr>
          <p:cNvSpPr/>
          <p:nvPr/>
        </p:nvSpPr>
        <p:spPr>
          <a:xfrm flipH="1">
            <a:off x="2925182" y="2358871"/>
            <a:ext cx="514268" cy="401216"/>
          </a:xfrm>
          <a:prstGeom prst="rightArrow">
            <a:avLst/>
          </a:prstGeom>
          <a:solidFill>
            <a:srgbClr val="FFFF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rgbClr val="003399"/>
              </a:solidFill>
              <a:effectLst>
                <a:glow rad="101600">
                  <a:schemeClr val="bg1">
                    <a:alpha val="60000"/>
                  </a:schemeClr>
                </a:glow>
              </a:effectLst>
            </a:endParaRPr>
          </a:p>
        </p:txBody>
      </p:sp>
      <p:sp>
        <p:nvSpPr>
          <p:cNvPr id="13" name="TextBox 12">
            <a:extLst>
              <a:ext uri="{FF2B5EF4-FFF2-40B4-BE49-F238E27FC236}">
                <a16:creationId xmlns:a16="http://schemas.microsoft.com/office/drawing/2014/main" id="{00A55687-FAE2-497D-889E-A1EFFE02E540}"/>
              </a:ext>
            </a:extLst>
          </p:cNvPr>
          <p:cNvSpPr txBox="1"/>
          <p:nvPr/>
        </p:nvSpPr>
        <p:spPr>
          <a:xfrm>
            <a:off x="2840901" y="2405590"/>
            <a:ext cx="745715" cy="307777"/>
          </a:xfrm>
          <a:prstGeom prst="rect">
            <a:avLst/>
          </a:prstGeom>
          <a:noFill/>
        </p:spPr>
        <p:txBody>
          <a:bodyPr wrap="square" rtlCol="0">
            <a:spAutoFit/>
          </a:bodyPr>
          <a:lstStyle/>
          <a:p>
            <a:pPr algn="ctr"/>
            <a:r>
              <a:rPr lang="en-US" sz="1400" b="1" dirty="0">
                <a:effectLst>
                  <a:glow rad="101600">
                    <a:schemeClr val="bg1">
                      <a:alpha val="60000"/>
                    </a:schemeClr>
                  </a:glow>
                </a:effectLst>
              </a:rPr>
              <a:t>1.8</a:t>
            </a:r>
          </a:p>
        </p:txBody>
      </p:sp>
      <p:sp>
        <p:nvSpPr>
          <p:cNvPr id="14" name="Arrow: Right 13">
            <a:extLst>
              <a:ext uri="{FF2B5EF4-FFF2-40B4-BE49-F238E27FC236}">
                <a16:creationId xmlns:a16="http://schemas.microsoft.com/office/drawing/2014/main" id="{BFF04C9E-4064-4072-B62A-D9BA2A9AC4D4}"/>
              </a:ext>
            </a:extLst>
          </p:cNvPr>
          <p:cNvSpPr/>
          <p:nvPr/>
        </p:nvSpPr>
        <p:spPr>
          <a:xfrm>
            <a:off x="1034069" y="2405591"/>
            <a:ext cx="514268" cy="401216"/>
          </a:xfrm>
          <a:prstGeom prst="rightArrow">
            <a:avLst/>
          </a:prstGeom>
          <a:solidFill>
            <a:srgbClr val="FFFF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rgbClr val="003399"/>
              </a:solidFill>
              <a:effectLst>
                <a:glow rad="101600">
                  <a:schemeClr val="bg1">
                    <a:alpha val="60000"/>
                  </a:schemeClr>
                </a:glow>
              </a:effectLst>
            </a:endParaRPr>
          </a:p>
        </p:txBody>
      </p:sp>
      <p:sp>
        <p:nvSpPr>
          <p:cNvPr id="15" name="TextBox 14">
            <a:extLst>
              <a:ext uri="{FF2B5EF4-FFF2-40B4-BE49-F238E27FC236}">
                <a16:creationId xmlns:a16="http://schemas.microsoft.com/office/drawing/2014/main" id="{782CD01D-6A68-4EBD-9FFB-669DB446EDF7}"/>
              </a:ext>
            </a:extLst>
          </p:cNvPr>
          <p:cNvSpPr txBox="1"/>
          <p:nvPr/>
        </p:nvSpPr>
        <p:spPr>
          <a:xfrm>
            <a:off x="880537" y="2452310"/>
            <a:ext cx="745715" cy="307777"/>
          </a:xfrm>
          <a:prstGeom prst="rect">
            <a:avLst/>
          </a:prstGeom>
          <a:noFill/>
        </p:spPr>
        <p:txBody>
          <a:bodyPr wrap="square" rtlCol="0">
            <a:spAutoFit/>
          </a:bodyPr>
          <a:lstStyle/>
          <a:p>
            <a:pPr algn="ctr"/>
            <a:r>
              <a:rPr lang="en-US" sz="1400" b="1" dirty="0">
                <a:effectLst>
                  <a:glow rad="101600">
                    <a:schemeClr val="bg1">
                      <a:alpha val="60000"/>
                    </a:schemeClr>
                  </a:glow>
                </a:effectLst>
              </a:rPr>
              <a:t>1.7</a:t>
            </a:r>
          </a:p>
        </p:txBody>
      </p:sp>
      <p:sp>
        <p:nvSpPr>
          <p:cNvPr id="16" name="TextBox 15">
            <a:extLst>
              <a:ext uri="{FF2B5EF4-FFF2-40B4-BE49-F238E27FC236}">
                <a16:creationId xmlns:a16="http://schemas.microsoft.com/office/drawing/2014/main" id="{A6ABB798-E39F-4994-B9BC-6625824368B9}"/>
              </a:ext>
            </a:extLst>
          </p:cNvPr>
          <p:cNvSpPr txBox="1"/>
          <p:nvPr/>
        </p:nvSpPr>
        <p:spPr>
          <a:xfrm>
            <a:off x="861875" y="2097813"/>
            <a:ext cx="745715" cy="307777"/>
          </a:xfrm>
          <a:prstGeom prst="rect">
            <a:avLst/>
          </a:prstGeom>
          <a:noFill/>
        </p:spPr>
        <p:txBody>
          <a:bodyPr wrap="square" rtlCol="0">
            <a:spAutoFit/>
          </a:bodyPr>
          <a:lstStyle/>
          <a:p>
            <a:pPr algn="ctr"/>
            <a:r>
              <a:rPr lang="en-US" sz="1400" b="1" dirty="0">
                <a:effectLst>
                  <a:glow rad="101600">
                    <a:schemeClr val="bg1">
                      <a:alpha val="60000"/>
                    </a:schemeClr>
                  </a:glow>
                </a:effectLst>
              </a:rPr>
              <a:t>Before</a:t>
            </a:r>
          </a:p>
        </p:txBody>
      </p:sp>
      <p:sp>
        <p:nvSpPr>
          <p:cNvPr id="17" name="TextBox 16">
            <a:extLst>
              <a:ext uri="{FF2B5EF4-FFF2-40B4-BE49-F238E27FC236}">
                <a16:creationId xmlns:a16="http://schemas.microsoft.com/office/drawing/2014/main" id="{3F722E96-1579-49C2-B5B0-84F8F4FE4FBB}"/>
              </a:ext>
            </a:extLst>
          </p:cNvPr>
          <p:cNvSpPr txBox="1"/>
          <p:nvPr/>
        </p:nvSpPr>
        <p:spPr>
          <a:xfrm>
            <a:off x="2884406" y="2099374"/>
            <a:ext cx="745715" cy="307777"/>
          </a:xfrm>
          <a:prstGeom prst="rect">
            <a:avLst/>
          </a:prstGeom>
          <a:noFill/>
        </p:spPr>
        <p:txBody>
          <a:bodyPr wrap="square" rtlCol="0">
            <a:spAutoFit/>
          </a:bodyPr>
          <a:lstStyle/>
          <a:p>
            <a:pPr algn="ctr"/>
            <a:r>
              <a:rPr lang="en-US" sz="1400" b="1" dirty="0">
                <a:effectLst>
                  <a:glow rad="101600">
                    <a:schemeClr val="bg1">
                      <a:alpha val="60000"/>
                    </a:schemeClr>
                  </a:glow>
                </a:effectLst>
              </a:rPr>
              <a:t>After</a:t>
            </a:r>
          </a:p>
        </p:txBody>
      </p:sp>
      <p:pic>
        <p:nvPicPr>
          <p:cNvPr id="2" name="Picture 1">
            <a:extLst>
              <a:ext uri="{FF2B5EF4-FFF2-40B4-BE49-F238E27FC236}">
                <a16:creationId xmlns:a16="http://schemas.microsoft.com/office/drawing/2014/main" id="{48516024-F233-4908-8D6A-15757DAD4C98}"/>
              </a:ext>
            </a:extLst>
          </p:cNvPr>
          <p:cNvPicPr>
            <a:picLocks noChangeAspect="1"/>
          </p:cNvPicPr>
          <p:nvPr/>
        </p:nvPicPr>
        <p:blipFill>
          <a:blip r:embed="rId5"/>
          <a:stretch>
            <a:fillRect/>
          </a:stretch>
        </p:blipFill>
        <p:spPr>
          <a:xfrm>
            <a:off x="3779869" y="1675172"/>
            <a:ext cx="4148058" cy="1074173"/>
          </a:xfrm>
          <a:prstGeom prst="rect">
            <a:avLst/>
          </a:prstGeom>
        </p:spPr>
      </p:pic>
      <p:sp>
        <p:nvSpPr>
          <p:cNvPr id="18" name="Rectangle 17">
            <a:extLst>
              <a:ext uri="{FF2B5EF4-FFF2-40B4-BE49-F238E27FC236}">
                <a16:creationId xmlns:a16="http://schemas.microsoft.com/office/drawing/2014/main" id="{5EE9192D-8269-4317-969E-58933E55F61A}"/>
              </a:ext>
            </a:extLst>
          </p:cNvPr>
          <p:cNvSpPr/>
          <p:nvPr/>
        </p:nvSpPr>
        <p:spPr>
          <a:xfrm rot="5400000">
            <a:off x="4888157" y="4479811"/>
            <a:ext cx="994289" cy="411745"/>
          </a:xfrm>
          <a:prstGeom prst="rect">
            <a:avLst/>
          </a:prstGeom>
          <a:noFill/>
          <a:ln w="28575">
            <a:solidFill>
              <a:srgbClr val="339966">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274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295CBAAB-5477-4767-BEB4-21B273BC4504}"/>
              </a:ext>
            </a:extLst>
          </p:cNvPr>
          <p:cNvPicPr>
            <a:picLocks noChangeAspect="1"/>
          </p:cNvPicPr>
          <p:nvPr/>
        </p:nvPicPr>
        <p:blipFill>
          <a:blip r:embed="rId3"/>
          <a:stretch>
            <a:fillRect/>
          </a:stretch>
        </p:blipFill>
        <p:spPr>
          <a:xfrm>
            <a:off x="7052264" y="1569539"/>
            <a:ext cx="1338049" cy="808542"/>
          </a:xfrm>
          <a:prstGeom prst="rect">
            <a:avLst/>
          </a:prstGeom>
        </p:spPr>
      </p:pic>
      <p:pic>
        <p:nvPicPr>
          <p:cNvPr id="107" name="Picture 106">
            <a:extLst>
              <a:ext uri="{FF2B5EF4-FFF2-40B4-BE49-F238E27FC236}">
                <a16:creationId xmlns:a16="http://schemas.microsoft.com/office/drawing/2014/main" id="{0C9CA133-6533-4BA1-9D02-1712F669B322}"/>
              </a:ext>
            </a:extLst>
          </p:cNvPr>
          <p:cNvPicPr>
            <a:picLocks noChangeAspect="1"/>
          </p:cNvPicPr>
          <p:nvPr/>
        </p:nvPicPr>
        <p:blipFill>
          <a:blip r:embed="rId4"/>
          <a:stretch>
            <a:fillRect/>
          </a:stretch>
        </p:blipFill>
        <p:spPr>
          <a:xfrm>
            <a:off x="6880962" y="5101210"/>
            <a:ext cx="2219365" cy="1314921"/>
          </a:xfrm>
          <a:prstGeom prst="rect">
            <a:avLst/>
          </a:prstGeom>
        </p:spPr>
      </p:pic>
      <p:sp>
        <p:nvSpPr>
          <p:cNvPr id="4" name="Text Box 10">
            <a:extLst>
              <a:ext uri="{FF2B5EF4-FFF2-40B4-BE49-F238E27FC236}">
                <a16:creationId xmlns:a16="http://schemas.microsoft.com/office/drawing/2014/main" id="{5D86A5E9-9D9D-4EA2-8A5D-53F60F4DC235}"/>
              </a:ext>
            </a:extLst>
          </p:cNvPr>
          <p:cNvSpPr txBox="1">
            <a:spLocks noChangeArrowheads="1"/>
          </p:cNvSpPr>
          <p:nvPr/>
        </p:nvSpPr>
        <p:spPr bwMode="auto">
          <a:xfrm>
            <a:off x="6365671" y="3959"/>
            <a:ext cx="27783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graphicFrame>
        <p:nvGraphicFramePr>
          <p:cNvPr id="9" name="Table 8">
            <a:extLst>
              <a:ext uri="{FF2B5EF4-FFF2-40B4-BE49-F238E27FC236}">
                <a16:creationId xmlns:a16="http://schemas.microsoft.com/office/drawing/2014/main" id="{18E0135D-937B-472B-B085-2CFF204EF10D}"/>
              </a:ext>
            </a:extLst>
          </p:cNvPr>
          <p:cNvGraphicFramePr>
            <a:graphicFrameLocks noGrp="1"/>
          </p:cNvGraphicFramePr>
          <p:nvPr>
            <p:extLst>
              <p:ext uri="{D42A27DB-BD31-4B8C-83A1-F6EECF244321}">
                <p14:modId xmlns:p14="http://schemas.microsoft.com/office/powerpoint/2010/main" val="1138522679"/>
              </p:ext>
            </p:extLst>
          </p:nvPr>
        </p:nvGraphicFramePr>
        <p:xfrm>
          <a:off x="0" y="706815"/>
          <a:ext cx="9144006" cy="365760"/>
        </p:xfrm>
        <a:graphic>
          <a:graphicData uri="http://schemas.openxmlformats.org/drawingml/2006/table">
            <a:tbl>
              <a:tblPr firstRow="1" bandRow="1">
                <a:tableStyleId>{5C22544A-7EE6-4342-B048-85BDC9FD1C3A}</a:tableStyleId>
              </a:tblPr>
              <a:tblGrid>
                <a:gridCol w="659219">
                  <a:extLst>
                    <a:ext uri="{9D8B030D-6E8A-4147-A177-3AD203B41FA5}">
                      <a16:colId xmlns:a16="http://schemas.microsoft.com/office/drawing/2014/main" val="207151101"/>
                    </a:ext>
                  </a:extLst>
                </a:gridCol>
                <a:gridCol w="1626781">
                  <a:extLst>
                    <a:ext uri="{9D8B030D-6E8A-4147-A177-3AD203B41FA5}">
                      <a16:colId xmlns:a16="http://schemas.microsoft.com/office/drawing/2014/main" val="1840982164"/>
                    </a:ext>
                  </a:extLst>
                </a:gridCol>
                <a:gridCol w="2305050">
                  <a:extLst>
                    <a:ext uri="{9D8B030D-6E8A-4147-A177-3AD203B41FA5}">
                      <a16:colId xmlns:a16="http://schemas.microsoft.com/office/drawing/2014/main" val="417516483"/>
                    </a:ext>
                  </a:extLst>
                </a:gridCol>
                <a:gridCol w="2247900">
                  <a:extLst>
                    <a:ext uri="{9D8B030D-6E8A-4147-A177-3AD203B41FA5}">
                      <a16:colId xmlns:a16="http://schemas.microsoft.com/office/drawing/2014/main" val="489484157"/>
                    </a:ext>
                  </a:extLst>
                </a:gridCol>
                <a:gridCol w="1152528">
                  <a:extLst>
                    <a:ext uri="{9D8B030D-6E8A-4147-A177-3AD203B41FA5}">
                      <a16:colId xmlns:a16="http://schemas.microsoft.com/office/drawing/2014/main" val="4054836110"/>
                    </a:ext>
                  </a:extLst>
                </a:gridCol>
                <a:gridCol w="1152528">
                  <a:extLst>
                    <a:ext uri="{9D8B030D-6E8A-4147-A177-3AD203B41FA5}">
                      <a16:colId xmlns:a16="http://schemas.microsoft.com/office/drawing/2014/main" val="3744514156"/>
                    </a:ext>
                  </a:extLst>
                </a:gridCol>
              </a:tblGrid>
              <a:tr h="274434">
                <a:tc>
                  <a:txBody>
                    <a:bodyPr/>
                    <a:lstStyle/>
                    <a:p>
                      <a:pPr algn="ctr"/>
                      <a:r>
                        <a:rPr lang="en-US" sz="900" dirty="0">
                          <a:solidFill>
                            <a:schemeClr val="bg2">
                              <a:lumMod val="25000"/>
                            </a:schemeClr>
                          </a:solidFill>
                          <a:latin typeface="+mn-lt"/>
                        </a:rPr>
                        <a:t>Key Dates</a:t>
                      </a:r>
                    </a:p>
                    <a:p>
                      <a:pPr algn="ctr"/>
                      <a:r>
                        <a:rPr lang="en-US" sz="900" dirty="0">
                          <a:solidFill>
                            <a:schemeClr val="bg2">
                              <a:lumMod val="25000"/>
                            </a:schemeClr>
                          </a:solidFill>
                          <a:latin typeface="+mn-lt"/>
                          <a:cs typeface="Calibri" panose="020F0502020204030204" pitchFamily="34" charset="0"/>
                        </a:rPr>
                        <a:t>→</a:t>
                      </a:r>
                      <a:endParaRPr lang="en-US" sz="900" dirty="0">
                        <a:solidFill>
                          <a:schemeClr val="bg2">
                            <a:lumMod val="25000"/>
                          </a:schemeClr>
                        </a:solidFill>
                        <a:latin typeface="+mn-lt"/>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900" u="sng" dirty="0">
                          <a:solidFill>
                            <a:schemeClr val="bg2">
                              <a:lumMod val="25000"/>
                            </a:schemeClr>
                          </a:solidFill>
                          <a:latin typeface="+mn-lt"/>
                        </a:rPr>
                        <a:t>Define</a:t>
                      </a:r>
                    </a:p>
                    <a:p>
                      <a:pPr algn="ctr"/>
                      <a:r>
                        <a:rPr lang="en-US" sz="900" dirty="0">
                          <a:solidFill>
                            <a:schemeClr val="bg2">
                              <a:lumMod val="25000"/>
                            </a:schemeClr>
                          </a:solidFill>
                          <a:latin typeface="+mn-lt"/>
                        </a:rPr>
                        <a:t>01/09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900" u="sng" dirty="0">
                          <a:solidFill>
                            <a:schemeClr val="bg2">
                              <a:lumMod val="25000"/>
                            </a:schemeClr>
                          </a:solidFill>
                          <a:latin typeface="+mn-lt"/>
                        </a:rPr>
                        <a:t>Measure</a:t>
                      </a:r>
                    </a:p>
                    <a:p>
                      <a:pPr algn="ctr"/>
                      <a:r>
                        <a:rPr lang="en-US" sz="900" dirty="0">
                          <a:solidFill>
                            <a:schemeClr val="bg2">
                              <a:lumMod val="25000"/>
                            </a:schemeClr>
                          </a:solidFill>
                          <a:latin typeface="+mn-lt"/>
                        </a:rPr>
                        <a:t>01/10-02/04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900" u="sng" dirty="0">
                          <a:solidFill>
                            <a:schemeClr val="bg2">
                              <a:lumMod val="25000"/>
                            </a:schemeClr>
                          </a:solidFill>
                          <a:latin typeface="+mn-lt"/>
                        </a:rPr>
                        <a:t>Analyze</a:t>
                      </a:r>
                    </a:p>
                    <a:p>
                      <a:pPr algn="ctr"/>
                      <a:r>
                        <a:rPr lang="en-US" sz="900" dirty="0">
                          <a:solidFill>
                            <a:schemeClr val="bg2">
                              <a:lumMod val="25000"/>
                            </a:schemeClr>
                          </a:solidFill>
                          <a:latin typeface="+mn-lt"/>
                        </a:rPr>
                        <a:t>01/16-02/06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900" u="sng" dirty="0">
                          <a:solidFill>
                            <a:schemeClr val="bg2">
                              <a:lumMod val="25000"/>
                            </a:schemeClr>
                          </a:solidFill>
                          <a:latin typeface="+mn-lt"/>
                        </a:rPr>
                        <a:t>Improve</a:t>
                      </a:r>
                    </a:p>
                    <a:p>
                      <a:pPr algn="ctr"/>
                      <a:r>
                        <a:rPr lang="en-US" sz="900" dirty="0">
                          <a:solidFill>
                            <a:schemeClr val="bg2">
                              <a:lumMod val="25000"/>
                            </a:schemeClr>
                          </a:solidFill>
                          <a:latin typeface="+mn-lt"/>
                        </a:rPr>
                        <a:t>1/24-03/08</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900" u="sng" dirty="0">
                          <a:solidFill>
                            <a:schemeClr val="bg2">
                              <a:lumMod val="25000"/>
                            </a:schemeClr>
                          </a:solidFill>
                          <a:latin typeface="+mn-lt"/>
                        </a:rPr>
                        <a:t>Control</a:t>
                      </a:r>
                    </a:p>
                    <a:p>
                      <a:pPr algn="ctr"/>
                      <a:r>
                        <a:rPr lang="en-US" sz="900" dirty="0">
                          <a:solidFill>
                            <a:schemeClr val="bg2">
                              <a:lumMod val="25000"/>
                            </a:schemeClr>
                          </a:solidFill>
                          <a:latin typeface="+mn-lt"/>
                        </a:rPr>
                        <a:t>Ongoing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12311256"/>
                  </a:ext>
                </a:extLst>
              </a:tr>
            </a:tbl>
          </a:graphicData>
        </a:graphic>
      </p:graphicFrame>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2</a:t>
            </a:fld>
            <a:endParaRPr lang="en-US" dirty="0"/>
          </a:p>
        </p:txBody>
      </p:sp>
      <p:sp>
        <p:nvSpPr>
          <p:cNvPr id="12" name="Rectangle 5">
            <a:extLst>
              <a:ext uri="{FF2B5EF4-FFF2-40B4-BE49-F238E27FC236}">
                <a16:creationId xmlns:a16="http://schemas.microsoft.com/office/drawing/2014/main" id="{ED17035B-892F-4B10-8C79-EDD7DCB06679}"/>
              </a:ext>
            </a:extLst>
          </p:cNvPr>
          <p:cNvSpPr>
            <a:spLocks noChangeArrowheads="1"/>
          </p:cNvSpPr>
          <p:nvPr/>
        </p:nvSpPr>
        <p:spPr bwMode="auto">
          <a:xfrm>
            <a:off x="1" y="1019235"/>
            <a:ext cx="2275014" cy="274434"/>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200" b="1" u="sng" dirty="0">
                <a:effectLst>
                  <a:outerShdw blurRad="38100" dist="38100" dir="2700000" algn="tl">
                    <a:srgbClr val="C0C0C0"/>
                  </a:outerShdw>
                </a:effectLst>
              </a:rPr>
              <a:t>DEFINE</a:t>
            </a:r>
          </a:p>
        </p:txBody>
      </p:sp>
      <p:sp>
        <p:nvSpPr>
          <p:cNvPr id="13" name="Rectangle 6">
            <a:extLst>
              <a:ext uri="{FF2B5EF4-FFF2-40B4-BE49-F238E27FC236}">
                <a16:creationId xmlns:a16="http://schemas.microsoft.com/office/drawing/2014/main" id="{78E94B7D-C281-4532-B2E3-E22F8AB631EA}"/>
              </a:ext>
            </a:extLst>
          </p:cNvPr>
          <p:cNvSpPr>
            <a:spLocks noChangeArrowheads="1"/>
          </p:cNvSpPr>
          <p:nvPr/>
        </p:nvSpPr>
        <p:spPr bwMode="auto">
          <a:xfrm>
            <a:off x="2279832" y="1017248"/>
            <a:ext cx="2288145" cy="274434"/>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200" b="1" u="sng" dirty="0">
                <a:effectLst>
                  <a:outerShdw blurRad="38100" dist="38100" dir="2700000" algn="tl">
                    <a:srgbClr val="C0C0C0"/>
                  </a:outerShdw>
                </a:effectLst>
              </a:rPr>
              <a:t>MEASURE</a:t>
            </a:r>
          </a:p>
        </p:txBody>
      </p:sp>
      <p:sp>
        <p:nvSpPr>
          <p:cNvPr id="29" name="Rectangle 23">
            <a:extLst>
              <a:ext uri="{FF2B5EF4-FFF2-40B4-BE49-F238E27FC236}">
                <a16:creationId xmlns:a16="http://schemas.microsoft.com/office/drawing/2014/main" id="{D9DD43AF-095F-4721-9A54-3F0D0FADB23B}"/>
              </a:ext>
            </a:extLst>
          </p:cNvPr>
          <p:cNvSpPr>
            <a:spLocks noChangeArrowheads="1"/>
          </p:cNvSpPr>
          <p:nvPr/>
        </p:nvSpPr>
        <p:spPr bwMode="auto">
          <a:xfrm>
            <a:off x="4581570" y="1017940"/>
            <a:ext cx="2282597" cy="274434"/>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200" b="1" u="sng" dirty="0">
                <a:effectLst>
                  <a:outerShdw blurRad="38100" dist="38100" dir="2700000" algn="tl">
                    <a:srgbClr val="C0C0C0"/>
                  </a:outerShdw>
                </a:effectLst>
              </a:rPr>
              <a:t>ANALYZE</a:t>
            </a:r>
          </a:p>
        </p:txBody>
      </p:sp>
      <p:sp>
        <p:nvSpPr>
          <p:cNvPr id="30" name="Rectangle 24">
            <a:extLst>
              <a:ext uri="{FF2B5EF4-FFF2-40B4-BE49-F238E27FC236}">
                <a16:creationId xmlns:a16="http://schemas.microsoft.com/office/drawing/2014/main" id="{4F5C69F9-08D0-4C3A-AD13-99EA173E106D}"/>
              </a:ext>
            </a:extLst>
          </p:cNvPr>
          <p:cNvSpPr>
            <a:spLocks noChangeArrowheads="1"/>
          </p:cNvSpPr>
          <p:nvPr/>
        </p:nvSpPr>
        <p:spPr bwMode="auto">
          <a:xfrm>
            <a:off x="6808670" y="1016641"/>
            <a:ext cx="2335329" cy="274434"/>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200" b="1" u="sng" dirty="0">
                <a:effectLst>
                  <a:outerShdw blurRad="38100" dist="38100" dir="2700000" algn="tl">
                    <a:srgbClr val="C0C0C0"/>
                  </a:outerShdw>
                </a:effectLst>
              </a:rPr>
              <a:t>IMPROVE</a:t>
            </a:r>
          </a:p>
        </p:txBody>
      </p:sp>
      <p:cxnSp>
        <p:nvCxnSpPr>
          <p:cNvPr id="37" name="Straight Connector 36">
            <a:extLst>
              <a:ext uri="{FF2B5EF4-FFF2-40B4-BE49-F238E27FC236}">
                <a16:creationId xmlns:a16="http://schemas.microsoft.com/office/drawing/2014/main" id="{69ACBA42-A733-4124-AFB2-5D03DCAB0F1D}"/>
              </a:ext>
            </a:extLst>
          </p:cNvPr>
          <p:cNvCxnSpPr>
            <a:cxnSpLocks/>
          </p:cNvCxnSpPr>
          <p:nvPr/>
        </p:nvCxnSpPr>
        <p:spPr>
          <a:xfrm>
            <a:off x="2275021" y="1233663"/>
            <a:ext cx="0" cy="50131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66C4B6-B487-4B67-99FC-10890F42B06E}"/>
              </a:ext>
            </a:extLst>
          </p:cNvPr>
          <p:cNvCxnSpPr>
            <a:cxnSpLocks/>
          </p:cNvCxnSpPr>
          <p:nvPr/>
        </p:nvCxnSpPr>
        <p:spPr>
          <a:xfrm>
            <a:off x="4558240" y="1252251"/>
            <a:ext cx="0" cy="50131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EDA7797-7715-4020-8B4D-935771E56D21}"/>
              </a:ext>
            </a:extLst>
          </p:cNvPr>
          <p:cNvCxnSpPr>
            <a:cxnSpLocks/>
          </p:cNvCxnSpPr>
          <p:nvPr/>
        </p:nvCxnSpPr>
        <p:spPr>
          <a:xfrm>
            <a:off x="6831091" y="1248537"/>
            <a:ext cx="0" cy="50131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95D4ED3-51D9-41FC-9D92-AADD9057FC6A}"/>
              </a:ext>
            </a:extLst>
          </p:cNvPr>
          <p:cNvSpPr/>
          <p:nvPr/>
        </p:nvSpPr>
        <p:spPr>
          <a:xfrm>
            <a:off x="-9681" y="1235589"/>
            <a:ext cx="2291082" cy="3016210"/>
          </a:xfrm>
          <a:prstGeom prst="rect">
            <a:avLst/>
          </a:prstGeom>
        </p:spPr>
        <p:txBody>
          <a:bodyPr wrap="square">
            <a:spAutoFit/>
          </a:bodyPr>
          <a:lstStyle/>
          <a:p>
            <a:r>
              <a:rPr lang="en-US" sz="1000" b="1" u="sng" dirty="0">
                <a:solidFill>
                  <a:srgbClr val="000000"/>
                </a:solidFill>
                <a:ea typeface="MS Mincho" panose="02020609040205080304" pitchFamily="49" charset="-128"/>
              </a:rPr>
              <a:t>Problem: </a:t>
            </a:r>
            <a:r>
              <a:rPr lang="en-US" sz="1000" dirty="0">
                <a:solidFill>
                  <a:srgbClr val="000000"/>
                </a:solidFill>
                <a:ea typeface="MS Mincho" panose="02020609040205080304" pitchFamily="49" charset="-128"/>
              </a:rPr>
              <a:t>Time spent on different steps of data analysis varies in the production of bi-weekly reports. Not spending enough time in critical areas increases the risk for errors and the possibility for a rework if errors are not caught during the QA cycle.</a:t>
            </a:r>
          </a:p>
          <a:p>
            <a:r>
              <a:rPr lang="en-US" sz="1000" b="1" u="sng" dirty="0"/>
              <a:t>Business Impact:</a:t>
            </a:r>
            <a:r>
              <a:rPr lang="en-US" sz="1000" dirty="0"/>
              <a:t>  A rework can cost a total of $2.5K per report ($59K in yr.)</a:t>
            </a:r>
          </a:p>
          <a:p>
            <a:endParaRPr lang="en-US" sz="1000" dirty="0"/>
          </a:p>
          <a:p>
            <a:endParaRPr lang="en-US" sz="1000" b="1" u="sng" dirty="0"/>
          </a:p>
          <a:p>
            <a:endParaRPr lang="en-US" sz="1000" b="1" u="sng" dirty="0"/>
          </a:p>
          <a:p>
            <a:r>
              <a:rPr lang="en-US" sz="1000" b="1" u="sng" dirty="0"/>
              <a:t>Goal:</a:t>
            </a:r>
            <a:r>
              <a:rPr lang="en-US" sz="1000" b="1" dirty="0"/>
              <a:t> </a:t>
            </a:r>
            <a:r>
              <a:rPr lang="en-US" sz="1000" dirty="0"/>
              <a:t>Focus time on critical report production processes to reduce errors.</a:t>
            </a:r>
          </a:p>
          <a:p>
            <a:r>
              <a:rPr lang="en-US" sz="1000" b="1" u="sng" dirty="0"/>
              <a:t>Data: </a:t>
            </a:r>
            <a:r>
              <a:rPr lang="en-US" sz="1000" dirty="0"/>
              <a:t>Seven continuous reports from Oct ‘18 to Jan ‘19 were collected. Each report includes 25 sub-analyses. Data was compared between time spent on each analysis step and number of errors. </a:t>
            </a:r>
          </a:p>
        </p:txBody>
      </p:sp>
      <p:pic>
        <p:nvPicPr>
          <p:cNvPr id="48" name="Picture 47">
            <a:extLst>
              <a:ext uri="{FF2B5EF4-FFF2-40B4-BE49-F238E27FC236}">
                <a16:creationId xmlns:a16="http://schemas.microsoft.com/office/drawing/2014/main" id="{57097C86-F110-40CB-A365-24C93BC75816}"/>
              </a:ext>
            </a:extLst>
          </p:cNvPr>
          <p:cNvPicPr>
            <a:picLocks noChangeAspect="1"/>
          </p:cNvPicPr>
          <p:nvPr/>
        </p:nvPicPr>
        <p:blipFill>
          <a:blip r:embed="rId5"/>
          <a:stretch>
            <a:fillRect/>
          </a:stretch>
        </p:blipFill>
        <p:spPr>
          <a:xfrm>
            <a:off x="7279014" y="2904840"/>
            <a:ext cx="1130349" cy="716419"/>
          </a:xfrm>
          <a:prstGeom prst="rect">
            <a:avLst/>
          </a:prstGeom>
        </p:spPr>
      </p:pic>
      <p:sp>
        <p:nvSpPr>
          <p:cNvPr id="58" name="TextBox 57">
            <a:extLst>
              <a:ext uri="{FF2B5EF4-FFF2-40B4-BE49-F238E27FC236}">
                <a16:creationId xmlns:a16="http://schemas.microsoft.com/office/drawing/2014/main" id="{97E47357-CBB7-44C5-89DF-B2F66B22B013}"/>
              </a:ext>
            </a:extLst>
          </p:cNvPr>
          <p:cNvSpPr txBox="1"/>
          <p:nvPr/>
        </p:nvSpPr>
        <p:spPr>
          <a:xfrm>
            <a:off x="4579266" y="1262256"/>
            <a:ext cx="2193787" cy="861774"/>
          </a:xfrm>
          <a:prstGeom prst="rect">
            <a:avLst/>
          </a:prstGeom>
          <a:noFill/>
        </p:spPr>
        <p:txBody>
          <a:bodyPr wrap="square" rtlCol="0">
            <a:spAutoFit/>
          </a:bodyPr>
          <a:lstStyle/>
          <a:p>
            <a:r>
              <a:rPr lang="en-US" sz="1000" dirty="0"/>
              <a:t>A </a:t>
            </a:r>
            <a:r>
              <a:rPr lang="en-US" sz="1000" b="1" dirty="0">
                <a:solidFill>
                  <a:srgbClr val="003399"/>
                </a:solidFill>
              </a:rPr>
              <a:t>scatterplot</a:t>
            </a:r>
            <a:r>
              <a:rPr lang="en-US" sz="1000" dirty="0"/>
              <a:t> showed a positive relationship between Errors and time spent on the Write-up; therefore, I could eliminate this area as a critical input to reduce errors.</a:t>
            </a:r>
          </a:p>
        </p:txBody>
      </p:sp>
      <p:sp>
        <p:nvSpPr>
          <p:cNvPr id="69" name="Rectangle 68">
            <a:extLst>
              <a:ext uri="{FF2B5EF4-FFF2-40B4-BE49-F238E27FC236}">
                <a16:creationId xmlns:a16="http://schemas.microsoft.com/office/drawing/2014/main" id="{7665CB81-FE46-4F51-8E25-9B1E655110EB}"/>
              </a:ext>
            </a:extLst>
          </p:cNvPr>
          <p:cNvSpPr/>
          <p:nvPr/>
        </p:nvSpPr>
        <p:spPr>
          <a:xfrm>
            <a:off x="2286260" y="2531333"/>
            <a:ext cx="2270161" cy="861774"/>
          </a:xfrm>
          <a:prstGeom prst="rect">
            <a:avLst/>
          </a:prstGeom>
        </p:spPr>
        <p:txBody>
          <a:bodyPr wrap="square">
            <a:spAutoFit/>
          </a:bodyPr>
          <a:lstStyle/>
          <a:p>
            <a:r>
              <a:rPr lang="en-US" sz="1000" dirty="0">
                <a:solidFill>
                  <a:srgbClr val="000000"/>
                </a:solidFill>
                <a:latin typeface="Calibri" panose="020F0502020204030204" pitchFamily="34" charset="0"/>
                <a:ea typeface="MS Mincho" panose="02020609040205080304" pitchFamily="49" charset="-128"/>
              </a:rPr>
              <a:t>A </a:t>
            </a:r>
            <a:r>
              <a:rPr lang="en-US" sz="1000" b="1" dirty="0">
                <a:solidFill>
                  <a:srgbClr val="003399"/>
                </a:solidFill>
                <a:latin typeface="Calibri" panose="020F0502020204030204" pitchFamily="34" charset="0"/>
                <a:ea typeface="MS Mincho" panose="02020609040205080304" pitchFamily="49" charset="-128"/>
              </a:rPr>
              <a:t>pareto chart </a:t>
            </a:r>
            <a:r>
              <a:rPr lang="en-US" sz="1000" dirty="0">
                <a:solidFill>
                  <a:srgbClr val="000000"/>
                </a:solidFill>
                <a:latin typeface="Calibri" panose="020F0502020204030204" pitchFamily="34" charset="0"/>
                <a:ea typeface="MS Mincho" panose="02020609040205080304" pitchFamily="49" charset="-128"/>
              </a:rPr>
              <a:t>shows that Graph and Appendix production time was having the largest influence over the quality of the report, followed by time spent on exploring and cleaning data.</a:t>
            </a:r>
            <a:endParaRPr lang="en-US" sz="1000" dirty="0"/>
          </a:p>
        </p:txBody>
      </p:sp>
      <p:sp>
        <p:nvSpPr>
          <p:cNvPr id="71" name="Arrow: Down 70">
            <a:extLst>
              <a:ext uri="{FF2B5EF4-FFF2-40B4-BE49-F238E27FC236}">
                <a16:creationId xmlns:a16="http://schemas.microsoft.com/office/drawing/2014/main" id="{A4AAC67C-B3A7-43DA-97F0-A0DA6B5E29A8}"/>
              </a:ext>
            </a:extLst>
          </p:cNvPr>
          <p:cNvSpPr/>
          <p:nvPr/>
        </p:nvSpPr>
        <p:spPr>
          <a:xfrm>
            <a:off x="8453226" y="3012860"/>
            <a:ext cx="543219" cy="430831"/>
          </a:xfrm>
          <a:prstGeom prst="downArrow">
            <a:avLst/>
          </a:prstGeom>
          <a:solidFill>
            <a:srgbClr val="339966">
              <a:alpha val="44000"/>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b="1" dirty="0">
              <a:solidFill>
                <a:schemeClr val="tx1"/>
              </a:solidFill>
              <a:effectLst>
                <a:glow rad="101600">
                  <a:schemeClr val="bg1">
                    <a:alpha val="60000"/>
                  </a:schemeClr>
                </a:glow>
              </a:effectLst>
            </a:endParaRPr>
          </a:p>
        </p:txBody>
      </p:sp>
      <p:sp>
        <p:nvSpPr>
          <p:cNvPr id="73" name="Rectangle 72">
            <a:extLst>
              <a:ext uri="{FF2B5EF4-FFF2-40B4-BE49-F238E27FC236}">
                <a16:creationId xmlns:a16="http://schemas.microsoft.com/office/drawing/2014/main" id="{3A663C39-475A-406F-8D9A-DF5798617113}"/>
              </a:ext>
            </a:extLst>
          </p:cNvPr>
          <p:cNvSpPr/>
          <p:nvPr/>
        </p:nvSpPr>
        <p:spPr>
          <a:xfrm>
            <a:off x="32720" y="5834004"/>
            <a:ext cx="2247112" cy="707886"/>
          </a:xfrm>
          <a:prstGeom prst="rect">
            <a:avLst/>
          </a:prstGeom>
        </p:spPr>
        <p:txBody>
          <a:bodyPr wrap="square">
            <a:spAutoFit/>
          </a:bodyPr>
          <a:lstStyle/>
          <a:p>
            <a:r>
              <a:rPr lang="en-US" sz="1000" dirty="0">
                <a:solidFill>
                  <a:srgbClr val="000000"/>
                </a:solidFill>
                <a:latin typeface="Calibri" panose="020F0502020204030204" pitchFamily="34" charset="0"/>
                <a:ea typeface="MS Mincho" panose="02020609040205080304" pitchFamily="49" charset="-128"/>
              </a:rPr>
              <a:t>Defects/errors are inherent in the current report production process.  The </a:t>
            </a:r>
            <a:r>
              <a:rPr lang="en-US" sz="1000" b="1" dirty="0">
                <a:solidFill>
                  <a:srgbClr val="003399"/>
                </a:solidFill>
                <a:latin typeface="Calibri" panose="020F0502020204030204" pitchFamily="34" charset="0"/>
                <a:ea typeface="MS Mincho" panose="02020609040205080304" pitchFamily="49" charset="-128"/>
              </a:rPr>
              <a:t>sigma quality level (SQL) </a:t>
            </a:r>
            <a:r>
              <a:rPr lang="en-US" sz="1000" dirty="0">
                <a:latin typeface="Calibri" panose="020F0502020204030204" pitchFamily="34" charset="0"/>
                <a:ea typeface="MS Mincho" panose="02020609040205080304" pitchFamily="49" charset="-128"/>
              </a:rPr>
              <a:t>for the initial seven reports was 1.7. </a:t>
            </a:r>
            <a:endParaRPr lang="en-US" sz="1000" dirty="0"/>
          </a:p>
        </p:txBody>
      </p:sp>
      <p:sp>
        <p:nvSpPr>
          <p:cNvPr id="75" name="Rectangle 74">
            <a:extLst>
              <a:ext uri="{FF2B5EF4-FFF2-40B4-BE49-F238E27FC236}">
                <a16:creationId xmlns:a16="http://schemas.microsoft.com/office/drawing/2014/main" id="{55571E16-23C8-47FC-B4AF-443AEC472B29}"/>
              </a:ext>
            </a:extLst>
          </p:cNvPr>
          <p:cNvSpPr/>
          <p:nvPr/>
        </p:nvSpPr>
        <p:spPr>
          <a:xfrm>
            <a:off x="7396364" y="3634570"/>
            <a:ext cx="1754014" cy="400110"/>
          </a:xfrm>
          <a:prstGeom prst="rect">
            <a:avLst/>
          </a:prstGeom>
        </p:spPr>
        <p:txBody>
          <a:bodyPr wrap="square">
            <a:spAutoFit/>
          </a:bodyPr>
          <a:lstStyle/>
          <a:p>
            <a:r>
              <a:rPr lang="en-US" sz="1000" dirty="0">
                <a:solidFill>
                  <a:srgbClr val="000000"/>
                </a:solidFill>
                <a:latin typeface="Calibri" panose="020F0502020204030204" pitchFamily="34" charset="0"/>
                <a:ea typeface="MS Mincho" panose="02020609040205080304" pitchFamily="49" charset="-128"/>
              </a:rPr>
              <a:t>The </a:t>
            </a:r>
            <a:r>
              <a:rPr lang="en-US" sz="1000" b="1" dirty="0">
                <a:solidFill>
                  <a:srgbClr val="003399"/>
                </a:solidFill>
                <a:latin typeface="Calibri" panose="020F0502020204030204" pitchFamily="34" charset="0"/>
                <a:ea typeface="MS Mincho" panose="02020609040205080304" pitchFamily="49" charset="-128"/>
              </a:rPr>
              <a:t>sigma quality level (SQL</a:t>
            </a:r>
            <a:r>
              <a:rPr lang="en-US" sz="1000" dirty="0">
                <a:solidFill>
                  <a:srgbClr val="003399"/>
                </a:solidFill>
                <a:latin typeface="Calibri" panose="020F0502020204030204" pitchFamily="34" charset="0"/>
                <a:ea typeface="MS Mincho" panose="02020609040205080304" pitchFamily="49" charset="-128"/>
              </a:rPr>
              <a:t>) </a:t>
            </a:r>
            <a:r>
              <a:rPr lang="en-US" sz="1000" dirty="0">
                <a:latin typeface="Calibri" panose="020F0502020204030204" pitchFamily="34" charset="0"/>
                <a:ea typeface="MS Mincho" panose="02020609040205080304" pitchFamily="49" charset="-128"/>
              </a:rPr>
              <a:t>improved from </a:t>
            </a:r>
            <a:r>
              <a:rPr lang="en-US" sz="1000" b="1" dirty="0">
                <a:solidFill>
                  <a:srgbClr val="003399"/>
                </a:solidFill>
                <a:latin typeface="Calibri" panose="020F0502020204030204" pitchFamily="34" charset="0"/>
                <a:ea typeface="MS Mincho" panose="02020609040205080304" pitchFamily="49" charset="-128"/>
              </a:rPr>
              <a:t>1.7 to 1.8</a:t>
            </a:r>
            <a:r>
              <a:rPr lang="en-US" sz="1000" dirty="0">
                <a:latin typeface="Calibri" panose="020F0502020204030204" pitchFamily="34" charset="0"/>
                <a:ea typeface="MS Mincho" panose="02020609040205080304" pitchFamily="49" charset="-128"/>
              </a:rPr>
              <a:t>.</a:t>
            </a:r>
            <a:endParaRPr lang="en-US" sz="1000" dirty="0"/>
          </a:p>
        </p:txBody>
      </p:sp>
      <p:sp>
        <p:nvSpPr>
          <p:cNvPr id="77" name="TextBox 76">
            <a:extLst>
              <a:ext uri="{FF2B5EF4-FFF2-40B4-BE49-F238E27FC236}">
                <a16:creationId xmlns:a16="http://schemas.microsoft.com/office/drawing/2014/main" id="{4D391C3F-F017-4AA9-A0E6-C2412381DA6E}"/>
              </a:ext>
            </a:extLst>
          </p:cNvPr>
          <p:cNvSpPr txBox="1"/>
          <p:nvPr/>
        </p:nvSpPr>
        <p:spPr>
          <a:xfrm>
            <a:off x="6775355" y="1215219"/>
            <a:ext cx="2361739" cy="400110"/>
          </a:xfrm>
          <a:prstGeom prst="rect">
            <a:avLst/>
          </a:prstGeom>
          <a:noFill/>
        </p:spPr>
        <p:txBody>
          <a:bodyPr wrap="square" rtlCol="0">
            <a:spAutoFit/>
          </a:bodyPr>
          <a:lstStyle/>
          <a:p>
            <a:r>
              <a:rPr lang="en-US" sz="1000" dirty="0"/>
              <a:t>Additional time was spent on critical steps in data analysis for the next two reports.</a:t>
            </a:r>
            <a:endParaRPr lang="en-US" sz="1000" i="1" dirty="0"/>
          </a:p>
        </p:txBody>
      </p:sp>
      <p:sp>
        <p:nvSpPr>
          <p:cNvPr id="80" name="TextBox 79">
            <a:extLst>
              <a:ext uri="{FF2B5EF4-FFF2-40B4-BE49-F238E27FC236}">
                <a16:creationId xmlns:a16="http://schemas.microsoft.com/office/drawing/2014/main" id="{5BA78D32-9C00-44E7-BFD7-02EB55CE9C13}"/>
              </a:ext>
            </a:extLst>
          </p:cNvPr>
          <p:cNvSpPr txBox="1"/>
          <p:nvPr/>
        </p:nvSpPr>
        <p:spPr>
          <a:xfrm>
            <a:off x="6791689" y="1859588"/>
            <a:ext cx="2345402" cy="1169551"/>
          </a:xfrm>
          <a:prstGeom prst="rect">
            <a:avLst/>
          </a:prstGeom>
          <a:noFill/>
        </p:spPr>
        <p:txBody>
          <a:bodyPr wrap="square" rtlCol="0">
            <a:spAutoFit/>
          </a:bodyPr>
          <a:lstStyle/>
          <a:p>
            <a:endParaRPr lang="en-US" sz="1000" dirty="0"/>
          </a:p>
          <a:p>
            <a:endParaRPr lang="en-US" sz="1000" dirty="0"/>
          </a:p>
          <a:p>
            <a:endParaRPr lang="en-US" sz="1000" dirty="0"/>
          </a:p>
          <a:p>
            <a:r>
              <a:rPr lang="en-US" sz="1000" dirty="0"/>
              <a:t>A </a:t>
            </a:r>
            <a:r>
              <a:rPr lang="en-US" sz="1000" b="1" dirty="0">
                <a:solidFill>
                  <a:srgbClr val="003399"/>
                </a:solidFill>
              </a:rPr>
              <a:t>box and whisker plot </a:t>
            </a:r>
            <a:r>
              <a:rPr lang="en-US" sz="1000" dirty="0"/>
              <a:t>shows that the average number of errors over all nine reports decreased from  10.14 to 9.44 per report.</a:t>
            </a:r>
            <a:endParaRPr lang="en-US" sz="1000" i="1" dirty="0"/>
          </a:p>
        </p:txBody>
      </p:sp>
      <p:sp>
        <p:nvSpPr>
          <p:cNvPr id="81" name="Rectangle 24">
            <a:extLst>
              <a:ext uri="{FF2B5EF4-FFF2-40B4-BE49-F238E27FC236}">
                <a16:creationId xmlns:a16="http://schemas.microsoft.com/office/drawing/2014/main" id="{0EAEDD8D-2F17-488F-929F-5D934C41152E}"/>
              </a:ext>
            </a:extLst>
          </p:cNvPr>
          <p:cNvSpPr>
            <a:spLocks noChangeArrowheads="1"/>
          </p:cNvSpPr>
          <p:nvPr/>
        </p:nvSpPr>
        <p:spPr bwMode="auto">
          <a:xfrm>
            <a:off x="6789436" y="3966626"/>
            <a:ext cx="2354564" cy="274434"/>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200" b="1" u="sng" dirty="0">
                <a:effectLst>
                  <a:outerShdw blurRad="38100" dist="38100" dir="2700000" algn="tl">
                    <a:srgbClr val="C0C0C0"/>
                  </a:outerShdw>
                </a:effectLst>
              </a:rPr>
              <a:t>CONTROL</a:t>
            </a:r>
          </a:p>
        </p:txBody>
      </p:sp>
      <p:sp>
        <p:nvSpPr>
          <p:cNvPr id="85" name="Rectangle: Rounded Corners 84">
            <a:extLst>
              <a:ext uri="{FF2B5EF4-FFF2-40B4-BE49-F238E27FC236}">
                <a16:creationId xmlns:a16="http://schemas.microsoft.com/office/drawing/2014/main" id="{C0D39109-65C6-469D-B59F-50A4FB6D3B7C}"/>
              </a:ext>
            </a:extLst>
          </p:cNvPr>
          <p:cNvSpPr/>
          <p:nvPr/>
        </p:nvSpPr>
        <p:spPr>
          <a:xfrm>
            <a:off x="25550" y="5400264"/>
            <a:ext cx="2193462" cy="497347"/>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Process far from six sigma quality level, but in line with where most companies operate</a:t>
            </a:r>
          </a:p>
        </p:txBody>
      </p:sp>
      <p:sp>
        <p:nvSpPr>
          <p:cNvPr id="86" name="Rectangle: Rounded Corners 85">
            <a:extLst>
              <a:ext uri="{FF2B5EF4-FFF2-40B4-BE49-F238E27FC236}">
                <a16:creationId xmlns:a16="http://schemas.microsoft.com/office/drawing/2014/main" id="{6DEBF1D6-A7FE-41FF-B2D5-2C01A0CE04A8}"/>
              </a:ext>
            </a:extLst>
          </p:cNvPr>
          <p:cNvSpPr/>
          <p:nvPr/>
        </p:nvSpPr>
        <p:spPr>
          <a:xfrm>
            <a:off x="2329836" y="3383375"/>
            <a:ext cx="2175979" cy="439078"/>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90% of report production time spent on Graph and Appendix production</a:t>
            </a:r>
          </a:p>
        </p:txBody>
      </p:sp>
      <p:sp>
        <p:nvSpPr>
          <p:cNvPr id="90" name="Rectangle: Rounded Corners 89">
            <a:extLst>
              <a:ext uri="{FF2B5EF4-FFF2-40B4-BE49-F238E27FC236}">
                <a16:creationId xmlns:a16="http://schemas.microsoft.com/office/drawing/2014/main" id="{889E65D9-DC35-41A9-8196-CC5D2DBBA9E6}"/>
              </a:ext>
            </a:extLst>
          </p:cNvPr>
          <p:cNvSpPr/>
          <p:nvPr/>
        </p:nvSpPr>
        <p:spPr>
          <a:xfrm>
            <a:off x="25976" y="4182249"/>
            <a:ext cx="2187068" cy="286366"/>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Errors vary widely from the mean</a:t>
            </a:r>
          </a:p>
          <a:p>
            <a:pPr algn="ctr"/>
            <a:r>
              <a:rPr lang="en-US" sz="1000" b="1" dirty="0">
                <a:solidFill>
                  <a:srgbClr val="003399"/>
                </a:solidFill>
                <a:effectLst>
                  <a:glow rad="101600">
                    <a:schemeClr val="bg1">
                      <a:alpha val="60000"/>
                    </a:schemeClr>
                  </a:glow>
                </a:effectLst>
              </a:rPr>
              <a:t>M =  10 errors, s = 3.53</a:t>
            </a:r>
          </a:p>
        </p:txBody>
      </p:sp>
      <p:sp>
        <p:nvSpPr>
          <p:cNvPr id="104" name="Rectangle: Rounded Corners 103">
            <a:extLst>
              <a:ext uri="{FF2B5EF4-FFF2-40B4-BE49-F238E27FC236}">
                <a16:creationId xmlns:a16="http://schemas.microsoft.com/office/drawing/2014/main" id="{3A9B86E7-E50A-4684-9D09-B7ABD9511802}"/>
              </a:ext>
            </a:extLst>
          </p:cNvPr>
          <p:cNvSpPr/>
          <p:nvPr/>
        </p:nvSpPr>
        <p:spPr>
          <a:xfrm>
            <a:off x="4610100" y="2157342"/>
            <a:ext cx="2131719" cy="612195"/>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Positive relationship</a:t>
            </a:r>
          </a:p>
          <a:p>
            <a:pPr algn="ctr"/>
            <a:r>
              <a:rPr lang="en-US" sz="1000" b="1" dirty="0">
                <a:solidFill>
                  <a:srgbClr val="003399"/>
                </a:solidFill>
                <a:effectLst>
                  <a:glow rad="101600">
                    <a:schemeClr val="bg1">
                      <a:alpha val="60000"/>
                    </a:schemeClr>
                  </a:glow>
                </a:effectLst>
              </a:rPr>
              <a:t>between Errors and time spent on the Write-up of the report</a:t>
            </a:r>
          </a:p>
        </p:txBody>
      </p:sp>
      <p:sp>
        <p:nvSpPr>
          <p:cNvPr id="105" name="Rectangle 104">
            <a:extLst>
              <a:ext uri="{FF2B5EF4-FFF2-40B4-BE49-F238E27FC236}">
                <a16:creationId xmlns:a16="http://schemas.microsoft.com/office/drawing/2014/main" id="{89515D8F-55E7-4B9B-A766-38A26929DD6A}"/>
              </a:ext>
            </a:extLst>
          </p:cNvPr>
          <p:cNvSpPr/>
          <p:nvPr/>
        </p:nvSpPr>
        <p:spPr>
          <a:xfrm>
            <a:off x="6824713" y="4662878"/>
            <a:ext cx="2312389" cy="507831"/>
          </a:xfrm>
          <a:prstGeom prst="rect">
            <a:avLst/>
          </a:prstGeom>
        </p:spPr>
        <p:txBody>
          <a:bodyPr wrap="square">
            <a:spAutoFit/>
          </a:bodyPr>
          <a:lstStyle/>
          <a:p>
            <a:r>
              <a:rPr lang="en-US" sz="900" dirty="0">
                <a:solidFill>
                  <a:srgbClr val="000000"/>
                </a:solidFill>
                <a:latin typeface="Calibri" panose="020F0502020204030204" pitchFamily="34" charset="0"/>
                <a:ea typeface="MS Mincho" panose="02020609040205080304" pitchFamily="49" charset="-128"/>
              </a:rPr>
              <a:t>A </a:t>
            </a:r>
            <a:r>
              <a:rPr lang="en-US" sz="900" b="1" dirty="0">
                <a:solidFill>
                  <a:srgbClr val="003399"/>
                </a:solidFill>
                <a:latin typeface="Calibri" panose="020F0502020204030204" pitchFamily="34" charset="0"/>
                <a:ea typeface="MS Mincho" panose="02020609040205080304" pitchFamily="49" charset="-128"/>
              </a:rPr>
              <a:t>control chart </a:t>
            </a:r>
            <a:r>
              <a:rPr lang="en-US" sz="900" dirty="0">
                <a:solidFill>
                  <a:srgbClr val="000000"/>
                </a:solidFill>
                <a:latin typeface="Calibri" panose="020F0502020204030204" pitchFamily="34" charset="0"/>
                <a:ea typeface="MS Mincho" panose="02020609040205080304" pitchFamily="49" charset="-128"/>
              </a:rPr>
              <a:t>comparing error results from the two last reports against the previous data  shows improvement.</a:t>
            </a:r>
            <a:endParaRPr lang="en-US" sz="900" dirty="0"/>
          </a:p>
        </p:txBody>
      </p:sp>
      <p:sp>
        <p:nvSpPr>
          <p:cNvPr id="106" name="Rectangle: Rounded Corners 105">
            <a:extLst>
              <a:ext uri="{FF2B5EF4-FFF2-40B4-BE49-F238E27FC236}">
                <a16:creationId xmlns:a16="http://schemas.microsoft.com/office/drawing/2014/main" id="{6AA10324-8788-4FE1-B491-FD2FB3132FC2}"/>
              </a:ext>
            </a:extLst>
          </p:cNvPr>
          <p:cNvSpPr/>
          <p:nvPr/>
        </p:nvSpPr>
        <p:spPr>
          <a:xfrm>
            <a:off x="6852004" y="4204198"/>
            <a:ext cx="2223120" cy="500620"/>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There is a trend towards improvement in # errors</a:t>
            </a:r>
          </a:p>
        </p:txBody>
      </p:sp>
      <p:pic>
        <p:nvPicPr>
          <p:cNvPr id="108" name="Picture 107">
            <a:extLst>
              <a:ext uri="{FF2B5EF4-FFF2-40B4-BE49-F238E27FC236}">
                <a16:creationId xmlns:a16="http://schemas.microsoft.com/office/drawing/2014/main" id="{EB19B0C0-954F-4EF4-A79D-903C9819ECDB}"/>
              </a:ext>
            </a:extLst>
          </p:cNvPr>
          <p:cNvPicPr>
            <a:picLocks noChangeAspect="1"/>
          </p:cNvPicPr>
          <p:nvPr/>
        </p:nvPicPr>
        <p:blipFill>
          <a:blip r:embed="rId6"/>
          <a:stretch>
            <a:fillRect/>
          </a:stretch>
        </p:blipFill>
        <p:spPr>
          <a:xfrm>
            <a:off x="2313114" y="3919009"/>
            <a:ext cx="2219860" cy="1289736"/>
          </a:xfrm>
          <a:prstGeom prst="rect">
            <a:avLst/>
          </a:prstGeom>
        </p:spPr>
      </p:pic>
      <p:sp>
        <p:nvSpPr>
          <p:cNvPr id="114" name="TextBox 113">
            <a:extLst>
              <a:ext uri="{FF2B5EF4-FFF2-40B4-BE49-F238E27FC236}">
                <a16:creationId xmlns:a16="http://schemas.microsoft.com/office/drawing/2014/main" id="{0EAC86B8-8B99-473E-93FB-B96B55E8B2BB}"/>
              </a:ext>
            </a:extLst>
          </p:cNvPr>
          <p:cNvSpPr txBox="1"/>
          <p:nvPr/>
        </p:nvSpPr>
        <p:spPr>
          <a:xfrm>
            <a:off x="8373843" y="2958488"/>
            <a:ext cx="701280" cy="523220"/>
          </a:xfrm>
          <a:prstGeom prst="rect">
            <a:avLst/>
          </a:prstGeom>
          <a:noFill/>
        </p:spPr>
        <p:txBody>
          <a:bodyPr wrap="square" rtlCol="0">
            <a:spAutoFit/>
          </a:bodyPr>
          <a:lstStyle/>
          <a:p>
            <a:pPr algn="ctr"/>
            <a:r>
              <a:rPr lang="en-US" sz="1400" b="1" dirty="0">
                <a:effectLst>
                  <a:glow rad="101600">
                    <a:schemeClr val="bg1">
                      <a:alpha val="60000"/>
                    </a:schemeClr>
                  </a:glow>
                </a:effectLst>
              </a:rPr>
              <a:t>avg</a:t>
            </a:r>
          </a:p>
          <a:p>
            <a:pPr algn="ctr"/>
            <a:r>
              <a:rPr lang="en-US" sz="1400" b="1" dirty="0">
                <a:effectLst>
                  <a:glow rad="101600">
                    <a:schemeClr val="bg1">
                      <a:alpha val="60000"/>
                    </a:schemeClr>
                  </a:glow>
                </a:effectLst>
              </a:rPr>
              <a:t>errors</a:t>
            </a:r>
          </a:p>
        </p:txBody>
      </p:sp>
      <p:sp>
        <p:nvSpPr>
          <p:cNvPr id="115" name="Arrow: Down 114">
            <a:extLst>
              <a:ext uri="{FF2B5EF4-FFF2-40B4-BE49-F238E27FC236}">
                <a16:creationId xmlns:a16="http://schemas.microsoft.com/office/drawing/2014/main" id="{E50B4FFC-24B4-4674-B286-59A4A0A13DC2}"/>
              </a:ext>
            </a:extLst>
          </p:cNvPr>
          <p:cNvSpPr/>
          <p:nvPr/>
        </p:nvSpPr>
        <p:spPr>
          <a:xfrm rot="10800000">
            <a:off x="6842119" y="3607002"/>
            <a:ext cx="543219" cy="430831"/>
          </a:xfrm>
          <a:prstGeom prst="downArrow">
            <a:avLst/>
          </a:prstGeom>
          <a:solidFill>
            <a:srgbClr val="339966">
              <a:alpha val="44000"/>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b="1" dirty="0">
              <a:solidFill>
                <a:schemeClr val="tx1"/>
              </a:solidFill>
              <a:effectLst>
                <a:glow rad="101600">
                  <a:schemeClr val="bg1">
                    <a:alpha val="60000"/>
                  </a:schemeClr>
                </a:glow>
              </a:effectLst>
            </a:endParaRPr>
          </a:p>
        </p:txBody>
      </p:sp>
      <p:sp>
        <p:nvSpPr>
          <p:cNvPr id="116" name="TextBox 115">
            <a:extLst>
              <a:ext uri="{FF2B5EF4-FFF2-40B4-BE49-F238E27FC236}">
                <a16:creationId xmlns:a16="http://schemas.microsoft.com/office/drawing/2014/main" id="{EB6251C8-6BB3-4A6B-8108-9CA4FB0F3208}"/>
              </a:ext>
            </a:extLst>
          </p:cNvPr>
          <p:cNvSpPr txBox="1"/>
          <p:nvPr/>
        </p:nvSpPr>
        <p:spPr>
          <a:xfrm>
            <a:off x="6735470" y="3587018"/>
            <a:ext cx="778419" cy="523220"/>
          </a:xfrm>
          <a:prstGeom prst="rect">
            <a:avLst/>
          </a:prstGeom>
          <a:noFill/>
        </p:spPr>
        <p:txBody>
          <a:bodyPr wrap="square" rtlCol="0">
            <a:spAutoFit/>
          </a:bodyPr>
          <a:lstStyle/>
          <a:p>
            <a:pPr algn="ctr"/>
            <a:r>
              <a:rPr lang="en-US" sz="1400" b="1" dirty="0">
                <a:effectLst>
                  <a:glow rad="101600">
                    <a:schemeClr val="bg1">
                      <a:alpha val="60000"/>
                    </a:schemeClr>
                  </a:glow>
                </a:effectLst>
              </a:rPr>
              <a:t>0.1 </a:t>
            </a:r>
          </a:p>
          <a:p>
            <a:pPr algn="ctr"/>
            <a:r>
              <a:rPr lang="en-US" sz="1400" b="1" dirty="0">
                <a:effectLst>
                  <a:glow rad="101600">
                    <a:schemeClr val="bg1">
                      <a:alpha val="60000"/>
                    </a:schemeClr>
                  </a:glow>
                </a:effectLst>
              </a:rPr>
              <a:t>SQL</a:t>
            </a:r>
          </a:p>
        </p:txBody>
      </p:sp>
      <p:sp>
        <p:nvSpPr>
          <p:cNvPr id="103" name="Rectangle: Rounded Corners 102">
            <a:extLst>
              <a:ext uri="{FF2B5EF4-FFF2-40B4-BE49-F238E27FC236}">
                <a16:creationId xmlns:a16="http://schemas.microsoft.com/office/drawing/2014/main" id="{A6A149A6-DBF7-4DB7-AB4C-BEB3B3BCF43B}"/>
              </a:ext>
            </a:extLst>
          </p:cNvPr>
          <p:cNvSpPr/>
          <p:nvPr/>
        </p:nvSpPr>
        <p:spPr>
          <a:xfrm>
            <a:off x="4607504" y="3898266"/>
            <a:ext cx="2156000" cy="701800"/>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Correlation between </a:t>
            </a:r>
          </a:p>
          <a:p>
            <a:pPr algn="ctr"/>
            <a:r>
              <a:rPr lang="en-US" sz="1000" b="1" dirty="0">
                <a:solidFill>
                  <a:srgbClr val="003399"/>
                </a:solidFill>
                <a:effectLst>
                  <a:glow rad="101600">
                    <a:schemeClr val="bg1">
                      <a:alpha val="60000"/>
                    </a:schemeClr>
                  </a:glow>
                </a:effectLst>
              </a:rPr>
              <a:t>Errors and Explore/Clean and Graph/Appendix Production time</a:t>
            </a:r>
          </a:p>
        </p:txBody>
      </p:sp>
      <p:sp>
        <p:nvSpPr>
          <p:cNvPr id="121" name="Arrow: Down 120">
            <a:extLst>
              <a:ext uri="{FF2B5EF4-FFF2-40B4-BE49-F238E27FC236}">
                <a16:creationId xmlns:a16="http://schemas.microsoft.com/office/drawing/2014/main" id="{29BC775B-FDC6-43E9-BF0F-26B17274D71A}"/>
              </a:ext>
            </a:extLst>
          </p:cNvPr>
          <p:cNvSpPr/>
          <p:nvPr/>
        </p:nvSpPr>
        <p:spPr>
          <a:xfrm rot="10800000">
            <a:off x="6847901" y="1695568"/>
            <a:ext cx="543219" cy="430831"/>
          </a:xfrm>
          <a:prstGeom prst="downArrow">
            <a:avLst/>
          </a:prstGeom>
          <a:solidFill>
            <a:srgbClr val="339966">
              <a:alpha val="44000"/>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b="1" dirty="0">
              <a:solidFill>
                <a:schemeClr val="tx1"/>
              </a:solidFill>
              <a:effectLst>
                <a:glow rad="101600">
                  <a:schemeClr val="bg1">
                    <a:alpha val="60000"/>
                  </a:schemeClr>
                </a:glow>
              </a:effectLst>
            </a:endParaRPr>
          </a:p>
        </p:txBody>
      </p:sp>
      <p:sp>
        <p:nvSpPr>
          <p:cNvPr id="122" name="TextBox 121">
            <a:extLst>
              <a:ext uri="{FF2B5EF4-FFF2-40B4-BE49-F238E27FC236}">
                <a16:creationId xmlns:a16="http://schemas.microsoft.com/office/drawing/2014/main" id="{027971E5-41C1-466B-82C2-98F792AF5349}"/>
              </a:ext>
            </a:extLst>
          </p:cNvPr>
          <p:cNvSpPr txBox="1"/>
          <p:nvPr/>
        </p:nvSpPr>
        <p:spPr>
          <a:xfrm>
            <a:off x="6812083" y="1677051"/>
            <a:ext cx="617755" cy="523220"/>
          </a:xfrm>
          <a:prstGeom prst="rect">
            <a:avLst/>
          </a:prstGeom>
          <a:noFill/>
        </p:spPr>
        <p:txBody>
          <a:bodyPr wrap="square" rtlCol="0">
            <a:spAutoFit/>
          </a:bodyPr>
          <a:lstStyle/>
          <a:p>
            <a:pPr algn="ctr"/>
            <a:r>
              <a:rPr lang="en-US" sz="1400" b="1" dirty="0">
                <a:effectLst>
                  <a:glow rad="101600">
                    <a:schemeClr val="bg1">
                      <a:alpha val="60000"/>
                    </a:schemeClr>
                  </a:glow>
                </a:effectLst>
              </a:rPr>
              <a:t>3 </a:t>
            </a:r>
          </a:p>
          <a:p>
            <a:pPr algn="ctr"/>
            <a:r>
              <a:rPr lang="en-US" sz="1400" b="1" dirty="0">
                <a:effectLst>
                  <a:glow rad="101600">
                    <a:schemeClr val="bg1">
                      <a:alpha val="60000"/>
                    </a:schemeClr>
                  </a:glow>
                </a:effectLst>
              </a:rPr>
              <a:t>hrs</a:t>
            </a:r>
          </a:p>
        </p:txBody>
      </p:sp>
      <p:sp>
        <p:nvSpPr>
          <p:cNvPr id="124" name="Rectangle 123">
            <a:extLst>
              <a:ext uri="{FF2B5EF4-FFF2-40B4-BE49-F238E27FC236}">
                <a16:creationId xmlns:a16="http://schemas.microsoft.com/office/drawing/2014/main" id="{358ADA2F-33E1-4C52-AF89-78ED3D4BC89C}"/>
              </a:ext>
            </a:extLst>
          </p:cNvPr>
          <p:cNvSpPr/>
          <p:nvPr/>
        </p:nvSpPr>
        <p:spPr>
          <a:xfrm>
            <a:off x="7662649" y="1900217"/>
            <a:ext cx="654042" cy="293319"/>
          </a:xfrm>
          <a:prstGeom prst="rect">
            <a:avLst/>
          </a:prstGeom>
          <a:noFill/>
          <a:ln w="28575">
            <a:solidFill>
              <a:srgbClr val="339966">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C7E3F7D4-5212-4560-B588-DB7CD729BEDD}"/>
              </a:ext>
            </a:extLst>
          </p:cNvPr>
          <p:cNvSpPr/>
          <p:nvPr/>
        </p:nvSpPr>
        <p:spPr>
          <a:xfrm rot="5400000">
            <a:off x="8237660" y="5665491"/>
            <a:ext cx="507831" cy="299691"/>
          </a:xfrm>
          <a:prstGeom prst="rect">
            <a:avLst/>
          </a:prstGeom>
          <a:noFill/>
          <a:ln w="28575">
            <a:solidFill>
              <a:srgbClr val="339966">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Arrow: Down 126">
            <a:extLst>
              <a:ext uri="{FF2B5EF4-FFF2-40B4-BE49-F238E27FC236}">
                <a16:creationId xmlns:a16="http://schemas.microsoft.com/office/drawing/2014/main" id="{446705A6-306B-4735-9946-E913C6642E19}"/>
              </a:ext>
            </a:extLst>
          </p:cNvPr>
          <p:cNvSpPr/>
          <p:nvPr/>
        </p:nvSpPr>
        <p:spPr>
          <a:xfrm>
            <a:off x="8455428" y="5062962"/>
            <a:ext cx="543219" cy="430831"/>
          </a:xfrm>
          <a:prstGeom prst="downArrow">
            <a:avLst/>
          </a:prstGeom>
          <a:solidFill>
            <a:srgbClr val="339966">
              <a:alpha val="44000"/>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b="1" dirty="0">
              <a:solidFill>
                <a:schemeClr val="tx1"/>
              </a:solidFill>
              <a:effectLst>
                <a:glow rad="101600">
                  <a:schemeClr val="bg1">
                    <a:alpha val="60000"/>
                  </a:schemeClr>
                </a:glow>
              </a:effectLst>
            </a:endParaRPr>
          </a:p>
        </p:txBody>
      </p:sp>
      <p:sp>
        <p:nvSpPr>
          <p:cNvPr id="128" name="TextBox 127">
            <a:extLst>
              <a:ext uri="{FF2B5EF4-FFF2-40B4-BE49-F238E27FC236}">
                <a16:creationId xmlns:a16="http://schemas.microsoft.com/office/drawing/2014/main" id="{71D8EE35-67AF-47DD-A25D-F0F05EE03919}"/>
              </a:ext>
            </a:extLst>
          </p:cNvPr>
          <p:cNvSpPr txBox="1"/>
          <p:nvPr/>
        </p:nvSpPr>
        <p:spPr>
          <a:xfrm>
            <a:off x="8398127" y="4994874"/>
            <a:ext cx="656530" cy="523220"/>
          </a:xfrm>
          <a:prstGeom prst="rect">
            <a:avLst/>
          </a:prstGeom>
          <a:noFill/>
        </p:spPr>
        <p:txBody>
          <a:bodyPr wrap="square" rtlCol="0">
            <a:spAutoFit/>
          </a:bodyPr>
          <a:lstStyle/>
          <a:p>
            <a:pPr algn="ctr"/>
            <a:r>
              <a:rPr lang="en-US" sz="1400" b="1" dirty="0">
                <a:effectLst>
                  <a:glow rad="101600">
                    <a:schemeClr val="bg1">
                      <a:alpha val="60000"/>
                    </a:schemeClr>
                  </a:glow>
                </a:effectLst>
              </a:rPr>
              <a:t>error</a:t>
            </a:r>
          </a:p>
          <a:p>
            <a:pPr algn="ctr"/>
            <a:r>
              <a:rPr lang="en-US" sz="1400" b="1" dirty="0">
                <a:effectLst>
                  <a:glow rad="101600">
                    <a:schemeClr val="bg1">
                      <a:alpha val="60000"/>
                    </a:schemeClr>
                  </a:glow>
                </a:effectLst>
              </a:rPr>
              <a:t>trend</a:t>
            </a:r>
          </a:p>
        </p:txBody>
      </p:sp>
      <p:sp>
        <p:nvSpPr>
          <p:cNvPr id="62" name="Rectangle 61">
            <a:extLst>
              <a:ext uri="{FF2B5EF4-FFF2-40B4-BE49-F238E27FC236}">
                <a16:creationId xmlns:a16="http://schemas.microsoft.com/office/drawing/2014/main" id="{F7739CAF-3C2C-4418-9F8A-6DFA3AFF506D}"/>
              </a:ext>
            </a:extLst>
          </p:cNvPr>
          <p:cNvSpPr/>
          <p:nvPr/>
        </p:nvSpPr>
        <p:spPr>
          <a:xfrm>
            <a:off x="2285071" y="1234043"/>
            <a:ext cx="2286929" cy="1323439"/>
          </a:xfrm>
          <a:prstGeom prst="rect">
            <a:avLst/>
          </a:prstGeom>
        </p:spPr>
        <p:txBody>
          <a:bodyPr wrap="square">
            <a:spAutoFit/>
          </a:bodyPr>
          <a:lstStyle/>
          <a:p>
            <a:r>
              <a:rPr lang="en-US" sz="1000" b="1" dirty="0">
                <a:solidFill>
                  <a:srgbClr val="003399"/>
                </a:solidFill>
                <a:latin typeface="Calibri" panose="020F0502020204030204" pitchFamily="34" charset="0"/>
                <a:ea typeface="MS Mincho" panose="02020609040205080304" pitchFamily="49" charset="-128"/>
              </a:rPr>
              <a:t>Operational Definitions</a:t>
            </a:r>
          </a:p>
          <a:p>
            <a:r>
              <a:rPr lang="en-US" sz="1000" b="1" dirty="0">
                <a:latin typeface="Calibri" panose="020F0502020204030204" pitchFamily="34" charset="0"/>
                <a:ea typeface="MS Mincho" panose="02020609040205080304" pitchFamily="49" charset="-128"/>
              </a:rPr>
              <a:t>Output (y): </a:t>
            </a:r>
            <a:r>
              <a:rPr lang="en-US" sz="1000" dirty="0">
                <a:latin typeface="Calibri" panose="020F0502020204030204" pitchFamily="34" charset="0"/>
                <a:ea typeface="MS Mincho" panose="02020609040205080304" pitchFamily="49" charset="-128"/>
              </a:rPr>
              <a:t>An error, miscalculation of </a:t>
            </a:r>
            <a:r>
              <a:rPr lang="en-US" sz="1000" dirty="0"/>
              <a:t>sub-analysis reflected in a report.</a:t>
            </a:r>
          </a:p>
          <a:p>
            <a:r>
              <a:rPr lang="en-US" sz="1000" b="1" dirty="0"/>
              <a:t>Input (x’s): </a:t>
            </a:r>
            <a:r>
              <a:rPr lang="en-US" sz="1000" dirty="0"/>
              <a:t>Time spent on a step of the report production cycle, Exploring and Cleaning Data, Graph and Appendix Production, Shell Production, Statistical Testing, and Write-up.</a:t>
            </a:r>
          </a:p>
        </p:txBody>
      </p:sp>
      <p:pic>
        <p:nvPicPr>
          <p:cNvPr id="17" name="Picture 16">
            <a:extLst>
              <a:ext uri="{FF2B5EF4-FFF2-40B4-BE49-F238E27FC236}">
                <a16:creationId xmlns:a16="http://schemas.microsoft.com/office/drawing/2014/main" id="{8AFED921-5AF7-412E-AAF4-41D365203DE1}"/>
              </a:ext>
            </a:extLst>
          </p:cNvPr>
          <p:cNvPicPr>
            <a:picLocks noChangeAspect="1"/>
          </p:cNvPicPr>
          <p:nvPr/>
        </p:nvPicPr>
        <p:blipFill rotWithShape="1">
          <a:blip r:embed="rId7"/>
          <a:srcRect l="8019" t="10958" r="9098" b="3775"/>
          <a:stretch/>
        </p:blipFill>
        <p:spPr>
          <a:xfrm>
            <a:off x="12052" y="-60256"/>
            <a:ext cx="957431" cy="832885"/>
          </a:xfrm>
          <a:prstGeom prst="rect">
            <a:avLst/>
          </a:prstGeom>
          <a:ln>
            <a:noFill/>
          </a:ln>
          <a:effectLst>
            <a:softEdge rad="112500"/>
          </a:effectLst>
        </p:spPr>
      </p:pic>
      <p:sp>
        <p:nvSpPr>
          <p:cNvPr id="67" name="Rectangle 66">
            <a:extLst>
              <a:ext uri="{FF2B5EF4-FFF2-40B4-BE49-F238E27FC236}">
                <a16:creationId xmlns:a16="http://schemas.microsoft.com/office/drawing/2014/main" id="{453C5D4A-7FD0-4560-B66C-62348EFE72A9}"/>
              </a:ext>
            </a:extLst>
          </p:cNvPr>
          <p:cNvSpPr/>
          <p:nvPr/>
        </p:nvSpPr>
        <p:spPr>
          <a:xfrm>
            <a:off x="2245332" y="5678330"/>
            <a:ext cx="2288144" cy="707886"/>
          </a:xfrm>
          <a:prstGeom prst="rect">
            <a:avLst/>
          </a:prstGeom>
        </p:spPr>
        <p:txBody>
          <a:bodyPr wrap="square">
            <a:spAutoFit/>
          </a:bodyPr>
          <a:lstStyle/>
          <a:p>
            <a:r>
              <a:rPr lang="en-US" sz="1000" b="1" dirty="0">
                <a:solidFill>
                  <a:srgbClr val="003399"/>
                </a:solidFill>
                <a:latin typeface="Calibri" panose="020F0502020204030204" pitchFamily="34" charset="0"/>
                <a:ea typeface="MS Mincho" panose="02020609040205080304" pitchFamily="49" charset="-128"/>
              </a:rPr>
              <a:t>Sample size formula </a:t>
            </a:r>
            <a:r>
              <a:rPr lang="en-US" sz="1000" dirty="0">
                <a:solidFill>
                  <a:srgbClr val="000000"/>
                </a:solidFill>
                <a:latin typeface="Calibri" panose="020F0502020204030204" pitchFamily="34" charset="0"/>
                <a:ea typeface="MS Mincho" panose="02020609040205080304" pitchFamily="49" charset="-128"/>
              </a:rPr>
              <a:t>shows that 119 samples, or 4 reports (25 sub-analysis per report) are needed to have 95%  confidence in our data.</a:t>
            </a:r>
            <a:endParaRPr lang="en-US" sz="1000" dirty="0"/>
          </a:p>
        </p:txBody>
      </p:sp>
      <p:pic>
        <p:nvPicPr>
          <p:cNvPr id="5" name="Picture 4">
            <a:extLst>
              <a:ext uri="{FF2B5EF4-FFF2-40B4-BE49-F238E27FC236}">
                <a16:creationId xmlns:a16="http://schemas.microsoft.com/office/drawing/2014/main" id="{FD397CAD-7EB2-454E-B6C8-B747EBA7DF28}"/>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524712" y="6147956"/>
            <a:ext cx="1066802" cy="432601"/>
          </a:xfrm>
          <a:prstGeom prst="rect">
            <a:avLst/>
          </a:prstGeom>
        </p:spPr>
      </p:pic>
      <p:sp>
        <p:nvSpPr>
          <p:cNvPr id="60" name="Rectangle: Rounded Corners 59">
            <a:extLst>
              <a:ext uri="{FF2B5EF4-FFF2-40B4-BE49-F238E27FC236}">
                <a16:creationId xmlns:a16="http://schemas.microsoft.com/office/drawing/2014/main" id="{1A735F81-E3C1-42C9-9CE9-0D06437745CE}"/>
              </a:ext>
            </a:extLst>
          </p:cNvPr>
          <p:cNvSpPr/>
          <p:nvPr/>
        </p:nvSpPr>
        <p:spPr>
          <a:xfrm>
            <a:off x="2311032" y="5285189"/>
            <a:ext cx="2243700" cy="416710"/>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Met sample size for 95% confidence in data</a:t>
            </a:r>
          </a:p>
        </p:txBody>
      </p:sp>
      <p:sp>
        <p:nvSpPr>
          <p:cNvPr id="61" name="Rectangle: Rounded Corners 60">
            <a:extLst>
              <a:ext uri="{FF2B5EF4-FFF2-40B4-BE49-F238E27FC236}">
                <a16:creationId xmlns:a16="http://schemas.microsoft.com/office/drawing/2014/main" id="{111E43D0-5974-45D7-9D29-59753DC1A04F}"/>
              </a:ext>
            </a:extLst>
          </p:cNvPr>
          <p:cNvSpPr/>
          <p:nvPr/>
        </p:nvSpPr>
        <p:spPr>
          <a:xfrm>
            <a:off x="47149" y="2639236"/>
            <a:ext cx="2160431" cy="497347"/>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Focusing on critical steps can help reduce the number of errors </a:t>
            </a:r>
          </a:p>
          <a:p>
            <a:pPr algn="ctr"/>
            <a:r>
              <a:rPr lang="en-US" sz="1000" b="1" dirty="0">
                <a:solidFill>
                  <a:srgbClr val="003399"/>
                </a:solidFill>
                <a:effectLst>
                  <a:glow rad="101600">
                    <a:schemeClr val="bg1">
                      <a:alpha val="60000"/>
                    </a:schemeClr>
                  </a:glow>
                </a:effectLst>
              </a:rPr>
              <a:t>(risk for  rework)</a:t>
            </a:r>
          </a:p>
        </p:txBody>
      </p:sp>
      <p:pic>
        <p:nvPicPr>
          <p:cNvPr id="16" name="Picture 15" descr="A screenshot of a cell phone&#10;&#10;Description automatically generated">
            <a:extLst>
              <a:ext uri="{FF2B5EF4-FFF2-40B4-BE49-F238E27FC236}">
                <a16:creationId xmlns:a16="http://schemas.microsoft.com/office/drawing/2014/main" id="{9A95BDA0-B834-4B0F-BF5B-C501049BC32D}"/>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8063" y="4388995"/>
            <a:ext cx="1281036" cy="1058125"/>
          </a:xfrm>
          <a:prstGeom prst="rect">
            <a:avLst/>
          </a:prstGeom>
        </p:spPr>
      </p:pic>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F2D4B945-DEFF-4F63-BABB-AACF5BC77DCA}"/>
                  </a:ext>
                </a:extLst>
              </p:cNvPr>
              <p:cNvSpPr txBox="1"/>
              <p:nvPr/>
            </p:nvSpPr>
            <p:spPr>
              <a:xfrm>
                <a:off x="4564470" y="4651282"/>
                <a:ext cx="2244201" cy="1938992"/>
              </a:xfrm>
              <a:prstGeom prst="rect">
                <a:avLst/>
              </a:prstGeom>
              <a:noFill/>
            </p:spPr>
            <p:txBody>
              <a:bodyPr wrap="square" rtlCol="0">
                <a:spAutoFit/>
              </a:bodyPr>
              <a:lstStyle/>
              <a:p>
                <a:r>
                  <a:rPr lang="en-US" sz="1000" b="1" dirty="0"/>
                  <a:t>A</a:t>
                </a:r>
                <a:r>
                  <a:rPr lang="en-US" sz="1000" b="1" dirty="0">
                    <a:solidFill>
                      <a:srgbClr val="003399"/>
                    </a:solidFill>
                  </a:rPr>
                  <a:t> Chi Square </a:t>
                </a:r>
                <a:r>
                  <a:rPr lang="en-US" sz="1000" dirty="0"/>
                  <a:t>test revealed a relationship between errors and time spent exploring/cleaning and graph/appendix production. </a:t>
                </a:r>
              </a:p>
              <a:p>
                <a:endParaRPr lang="en-US" sz="1000" dirty="0"/>
              </a:p>
              <a:p>
                <a:pPr/>
                <a14:m>
                  <m:oMathPara xmlns:m="http://schemas.openxmlformats.org/officeDocument/2006/math">
                    <m:oMathParaPr>
                      <m:jc m:val="centerGroup"/>
                    </m:oMathParaPr>
                    <m:oMath xmlns:m="http://schemas.openxmlformats.org/officeDocument/2006/math">
                      <m:r>
                        <m:rPr>
                          <m:sty m:val="p"/>
                        </m:rPr>
                        <a:rPr lang="en-US" sz="1000" b="0" i="0" smtClean="0">
                          <a:latin typeface="Cambria Math" panose="02040503050406030204" pitchFamily="18" charset="0"/>
                        </a:rPr>
                        <m:t>df</m:t>
                      </m:r>
                      <m:r>
                        <a:rPr lang="en-US" sz="1000" b="0" i="0" smtClean="0">
                          <a:latin typeface="Cambria Math" panose="02040503050406030204" pitchFamily="18" charset="0"/>
                        </a:rPr>
                        <m:t>=4, </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𝑥</m:t>
                          </m:r>
                        </m:e>
                        <m:sup>
                          <m:r>
                            <a:rPr lang="en-US" sz="1000" b="0" i="1" smtClean="0">
                              <a:latin typeface="Cambria Math" panose="02040503050406030204" pitchFamily="18" charset="0"/>
                            </a:rPr>
                            <m:t>2</m:t>
                          </m:r>
                        </m:sup>
                      </m:sSup>
                      <m:r>
                        <a:rPr lang="en-US" sz="1000" b="0" i="1" smtClean="0">
                          <a:latin typeface="Cambria Math" panose="02040503050406030204" pitchFamily="18" charset="0"/>
                        </a:rPr>
                        <m:t>=11.67, </m:t>
                      </m:r>
                      <m:r>
                        <a:rPr lang="en-US" sz="1000" b="0" i="1" smtClean="0">
                          <a:latin typeface="Cambria Math" panose="02040503050406030204" pitchFamily="18" charset="0"/>
                        </a:rPr>
                        <m:t>𝑝</m:t>
                      </m:r>
                      <m:r>
                        <a:rPr lang="en-US" sz="1000" b="0" i="1" smtClean="0">
                          <a:latin typeface="Cambria Math" panose="02040503050406030204" pitchFamily="18" charset="0"/>
                        </a:rPr>
                        <m:t>&lt; .05</m:t>
                      </m:r>
                    </m:oMath>
                  </m:oMathPara>
                </a14:m>
                <a:endParaRPr lang="en-US" sz="1000" dirty="0"/>
              </a:p>
              <a:p>
                <a:endParaRPr lang="en-US" sz="1000" dirty="0"/>
              </a:p>
              <a:p>
                <a:r>
                  <a:rPr lang="en-US" sz="1000" dirty="0"/>
                  <a:t>Rejected the NULL</a:t>
                </a:r>
              </a:p>
              <a:p>
                <a:r>
                  <a:rPr lang="en-US" sz="1000" dirty="0">
                    <a:cs typeface="Arial" panose="020B0604020202020204" pitchFamily="34" charset="0"/>
                  </a:rPr>
                  <a:t>Ho: No relationship between the variables</a:t>
                </a:r>
              </a:p>
              <a:p>
                <a:r>
                  <a:rPr lang="en-US" sz="1000" dirty="0">
                    <a:cs typeface="Arial" panose="020B0604020202020204" pitchFamily="34" charset="0"/>
                  </a:rPr>
                  <a:t>Ha: There is a relationship between the variables</a:t>
                </a:r>
                <a:endParaRPr lang="en-US" sz="1000" dirty="0"/>
              </a:p>
            </p:txBody>
          </p:sp>
        </mc:Choice>
        <mc:Fallback>
          <p:sp>
            <p:nvSpPr>
              <p:cNvPr id="65" name="TextBox 64">
                <a:extLst>
                  <a:ext uri="{FF2B5EF4-FFF2-40B4-BE49-F238E27FC236}">
                    <a16:creationId xmlns:a16="http://schemas.microsoft.com/office/drawing/2014/main" id="{F2D4B945-DEFF-4F63-BABB-AACF5BC77DCA}"/>
                  </a:ext>
                </a:extLst>
              </p:cNvPr>
              <p:cNvSpPr txBox="1">
                <a:spLocks noRot="1" noChangeAspect="1" noMove="1" noResize="1" noEditPoints="1" noAdjustHandles="1" noChangeArrowheads="1" noChangeShapeType="1" noTextEdit="1"/>
              </p:cNvSpPr>
              <p:nvPr/>
            </p:nvSpPr>
            <p:spPr>
              <a:xfrm>
                <a:off x="4564470" y="4651282"/>
                <a:ext cx="2244201" cy="1938992"/>
              </a:xfrm>
              <a:prstGeom prst="rect">
                <a:avLst/>
              </a:prstGeom>
              <a:blipFill>
                <a:blip r:embed="rId10"/>
                <a:stretch>
                  <a:fillRect b="-1258"/>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966C3DFA-C698-40AE-8631-6D8B900A0DB7}"/>
              </a:ext>
            </a:extLst>
          </p:cNvPr>
          <p:cNvPicPr>
            <a:picLocks noChangeAspect="1"/>
          </p:cNvPicPr>
          <p:nvPr/>
        </p:nvPicPr>
        <p:blipFill>
          <a:blip r:embed="rId11"/>
          <a:stretch>
            <a:fillRect/>
          </a:stretch>
        </p:blipFill>
        <p:spPr>
          <a:xfrm>
            <a:off x="4941881" y="2822915"/>
            <a:ext cx="1418096" cy="1006391"/>
          </a:xfrm>
          <a:prstGeom prst="rect">
            <a:avLst/>
          </a:prstGeom>
        </p:spPr>
      </p:pic>
      <p:sp>
        <p:nvSpPr>
          <p:cNvPr id="72" name="Rectangle: Rounded Corners 71">
            <a:extLst>
              <a:ext uri="{FF2B5EF4-FFF2-40B4-BE49-F238E27FC236}">
                <a16:creationId xmlns:a16="http://schemas.microsoft.com/office/drawing/2014/main" id="{268B72A7-B006-4457-B6F0-CCA1815F67CE}"/>
              </a:ext>
            </a:extLst>
          </p:cNvPr>
          <p:cNvSpPr/>
          <p:nvPr/>
        </p:nvSpPr>
        <p:spPr>
          <a:xfrm>
            <a:off x="8374730" y="1567119"/>
            <a:ext cx="746861" cy="795871"/>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3399"/>
                </a:solidFill>
                <a:effectLst>
                  <a:glow rad="101600">
                    <a:schemeClr val="bg1">
                      <a:alpha val="60000"/>
                    </a:schemeClr>
                  </a:glow>
                </a:effectLst>
              </a:rPr>
              <a:t>More time on critical input variables</a:t>
            </a:r>
          </a:p>
        </p:txBody>
      </p:sp>
    </p:spTree>
    <p:extLst>
      <p:ext uri="{BB962C8B-B14F-4D97-AF65-F5344CB8AC3E}">
        <p14:creationId xmlns:p14="http://schemas.microsoft.com/office/powerpoint/2010/main" val="69006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3</a:t>
            </a:fld>
            <a:endParaRPr lang="en-US" dirty="0"/>
          </a:p>
        </p:txBody>
      </p:sp>
      <p:sp>
        <p:nvSpPr>
          <p:cNvPr id="6" name="TextBox 5">
            <a:extLst>
              <a:ext uri="{FF2B5EF4-FFF2-40B4-BE49-F238E27FC236}">
                <a16:creationId xmlns:a16="http://schemas.microsoft.com/office/drawing/2014/main" id="{8DBFFB53-C762-4258-9E6A-D8122942E4F3}"/>
              </a:ext>
            </a:extLst>
          </p:cNvPr>
          <p:cNvSpPr txBox="1">
            <a:spLocks noChangeArrowheads="1"/>
          </p:cNvSpPr>
          <p:nvPr/>
        </p:nvSpPr>
        <p:spPr bwMode="auto">
          <a:xfrm>
            <a:off x="213519" y="681038"/>
            <a:ext cx="8716962"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b="1" dirty="0">
              <a:latin typeface="+mn-lt"/>
            </a:endParaRPr>
          </a:p>
          <a:p>
            <a:pPr marL="285750" indent="-285750">
              <a:buFont typeface="Arial" panose="020B0604020202020204" pitchFamily="34" charset="0"/>
              <a:buChar char="•"/>
            </a:pPr>
            <a:r>
              <a:rPr lang="en-US" altLang="en-US" sz="1600" b="1" dirty="0">
                <a:latin typeface="+mn-lt"/>
              </a:rPr>
              <a:t>Purpose: </a:t>
            </a:r>
            <a:r>
              <a:rPr lang="en-US" altLang="en-US" sz="1600" dirty="0">
                <a:latin typeface="+mn-lt"/>
              </a:rPr>
              <a:t>The purpose of this process improvement project is to reduce the number of errors in our training evaluation reports.</a:t>
            </a:r>
          </a:p>
          <a:p>
            <a:pPr marL="285750" indent="-285750">
              <a:buFont typeface="Arial" panose="020B0604020202020204" pitchFamily="34" charset="0"/>
              <a:buChar char="•"/>
            </a:pPr>
            <a:r>
              <a:rPr lang="en-US" altLang="en-US" sz="1600" b="1" dirty="0">
                <a:latin typeface="+mn-lt"/>
              </a:rPr>
              <a:t>Problem: </a:t>
            </a:r>
            <a:r>
              <a:rPr lang="en-US" altLang="en-US" sz="1600" dirty="0">
                <a:latin typeface="+mn-lt"/>
              </a:rPr>
              <a:t>Time spent on different steps of data analysis varies in the production of bi-weekly reports. Not spending enough time in critical areas increases the risk for errors and the possibility for a rework if errors are not caught during the QA cycle.</a:t>
            </a:r>
          </a:p>
          <a:p>
            <a:pPr marL="285750" indent="-285750">
              <a:buFont typeface="Arial" panose="020B0604020202020204" pitchFamily="34" charset="0"/>
              <a:buChar char="•"/>
            </a:pPr>
            <a:r>
              <a:rPr lang="en-US" altLang="en-US" sz="1600" b="1" dirty="0">
                <a:latin typeface="+mn-lt"/>
              </a:rPr>
              <a:t>Business Impact:</a:t>
            </a:r>
            <a:r>
              <a:rPr lang="en-US" altLang="en-US" sz="1600" dirty="0">
                <a:latin typeface="+mn-lt"/>
              </a:rPr>
              <a:t> A rework can cost a total of $2.5K per report ($59K in 12-months)</a:t>
            </a:r>
          </a:p>
          <a:p>
            <a:pPr marL="285750" indent="-285750">
              <a:buFont typeface="Arial" panose="020B0604020202020204" pitchFamily="34" charset="0"/>
              <a:buChar char="•"/>
            </a:pPr>
            <a:r>
              <a:rPr lang="en-US" altLang="en-US" sz="1600" b="1" dirty="0">
                <a:latin typeface="+mn-lt"/>
              </a:rPr>
              <a:t>Goal: </a:t>
            </a:r>
            <a:r>
              <a:rPr lang="en-US" altLang="en-US" sz="1600" dirty="0">
                <a:latin typeface="+mn-lt"/>
              </a:rPr>
              <a:t>Focus time on critical report production processes to reduce errors.</a:t>
            </a:r>
          </a:p>
          <a:p>
            <a:pPr marL="742950" lvl="1" indent="-285750">
              <a:buFont typeface="Calibri" panose="020F0502020204030204" pitchFamily="34" charset="0"/>
              <a:buChar char="−"/>
            </a:pPr>
            <a:r>
              <a:rPr lang="en-US" altLang="en-US" sz="1600" dirty="0">
                <a:latin typeface="+mn-lt"/>
              </a:rPr>
              <a:t>Success is defined as showing a decrease in the number of errors                                                 from the current average of errors.</a:t>
            </a:r>
          </a:p>
          <a:p>
            <a:pPr marL="285750" indent="-285750">
              <a:buFont typeface="Arial" panose="020B0604020202020204" pitchFamily="34" charset="0"/>
              <a:buChar char="•"/>
            </a:pPr>
            <a:r>
              <a:rPr lang="en-US" altLang="en-US" sz="1600" b="1" dirty="0">
                <a:latin typeface="+mn-lt"/>
              </a:rPr>
              <a:t>Input Variable:</a:t>
            </a:r>
            <a:r>
              <a:rPr lang="en-US" altLang="en-US" sz="1600" dirty="0">
                <a:latin typeface="+mn-lt"/>
              </a:rPr>
              <a:t> Includes time spent on each step of the report development phase, transformed into hours (estimated from number of days spent on each step). </a:t>
            </a:r>
          </a:p>
          <a:p>
            <a:pPr marL="742950" lvl="1" indent="-285750">
              <a:buFont typeface="Calibri" panose="020F0502020204030204" pitchFamily="34" charset="0"/>
              <a:buChar char="−"/>
            </a:pPr>
            <a:r>
              <a:rPr lang="en-US" altLang="en-US" sz="1600" dirty="0">
                <a:latin typeface="+mn-lt"/>
              </a:rPr>
              <a:t>Exploring and cleaning data</a:t>
            </a:r>
          </a:p>
          <a:p>
            <a:pPr marL="742950" lvl="1" indent="-285750">
              <a:buFont typeface="Calibri" panose="020F0502020204030204" pitchFamily="34" charset="0"/>
              <a:buChar char="−"/>
            </a:pPr>
            <a:r>
              <a:rPr lang="en-US" altLang="en-US" sz="1600" dirty="0">
                <a:latin typeface="+mn-lt"/>
              </a:rPr>
              <a:t>Production of graphs and appendices</a:t>
            </a:r>
          </a:p>
          <a:p>
            <a:pPr marL="742950" lvl="1" indent="-285750">
              <a:buFont typeface="Calibri" panose="020F0502020204030204" pitchFamily="34" charset="0"/>
              <a:buChar char="−"/>
            </a:pPr>
            <a:r>
              <a:rPr lang="en-US" altLang="en-US" sz="1600" dirty="0">
                <a:latin typeface="+mn-lt"/>
              </a:rPr>
              <a:t>Development of the initial shell of the report</a:t>
            </a:r>
          </a:p>
          <a:p>
            <a:pPr marL="742950" lvl="1" indent="-285750">
              <a:buFont typeface="Calibri" panose="020F0502020204030204" pitchFamily="34" charset="0"/>
              <a:buChar char="−"/>
            </a:pPr>
            <a:r>
              <a:rPr lang="en-US" altLang="en-US" sz="1600" dirty="0">
                <a:latin typeface="+mn-lt"/>
              </a:rPr>
              <a:t>Statistical testing </a:t>
            </a:r>
          </a:p>
          <a:p>
            <a:pPr marL="742950" lvl="1" indent="-285750">
              <a:buFont typeface="Calibri" panose="020F0502020204030204" pitchFamily="34" charset="0"/>
              <a:buChar char="−"/>
            </a:pPr>
            <a:r>
              <a:rPr lang="en-US" altLang="en-US" sz="1600" dirty="0">
                <a:latin typeface="+mn-lt"/>
              </a:rPr>
              <a:t>Report write-up</a:t>
            </a:r>
          </a:p>
          <a:p>
            <a:pPr marL="285750" indent="-285750">
              <a:buFont typeface="Arial" panose="020B0604020202020204" pitchFamily="34" charset="0"/>
              <a:buChar char="•"/>
            </a:pPr>
            <a:r>
              <a:rPr lang="en-US" altLang="en-US" sz="1600" b="1" dirty="0">
                <a:latin typeface="+mn-lt"/>
              </a:rPr>
              <a:t>Output variable: </a:t>
            </a:r>
            <a:r>
              <a:rPr lang="en-US" altLang="en-US" sz="1600" dirty="0">
                <a:latin typeface="+mn-lt"/>
              </a:rPr>
              <a:t>Includes the number of errors (miscalculations) of sub-analysis reflected in the report and caught during the quality assurance (QA) review cycle. There are 25 sub-analyses required throughout the report. </a:t>
            </a:r>
          </a:p>
          <a:p>
            <a:pPr marL="285750" indent="-285750">
              <a:buFont typeface="Arial" panose="020B0604020202020204" pitchFamily="34" charset="0"/>
              <a:buChar char="•"/>
            </a:pPr>
            <a:r>
              <a:rPr lang="en-US" altLang="en-US" sz="1600" b="1" dirty="0">
                <a:latin typeface="+mn-lt"/>
              </a:rPr>
              <a:t>Process owner: </a:t>
            </a:r>
            <a:r>
              <a:rPr lang="en-US" altLang="en-US" sz="1600" dirty="0">
                <a:latin typeface="+mn-lt"/>
              </a:rPr>
              <a:t>Myself, as the team lead of the project I delegate tasks and set timelines.</a:t>
            </a:r>
          </a:p>
        </p:txBody>
      </p:sp>
      <p:sp>
        <p:nvSpPr>
          <p:cNvPr id="13" name="Text Box 10">
            <a:extLst>
              <a:ext uri="{FF2B5EF4-FFF2-40B4-BE49-F238E27FC236}">
                <a16:creationId xmlns:a16="http://schemas.microsoft.com/office/drawing/2014/main" id="{859C340D-1001-4C1C-982D-403A36562877}"/>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4" name="Title 1">
            <a:extLst>
              <a:ext uri="{FF2B5EF4-FFF2-40B4-BE49-F238E27FC236}">
                <a16:creationId xmlns:a16="http://schemas.microsoft.com/office/drawing/2014/main" id="{A888598D-BDA9-4AD5-807B-411C705758A2}"/>
              </a:ext>
            </a:extLst>
          </p:cNvPr>
          <p:cNvSpPr>
            <a:spLocks noGrp="1"/>
          </p:cNvSpPr>
          <p:nvPr>
            <p:ph type="title"/>
          </p:nvPr>
        </p:nvSpPr>
        <p:spPr>
          <a:xfrm>
            <a:off x="0" y="-456"/>
            <a:ext cx="6301648" cy="702302"/>
          </a:xfrm>
        </p:spPr>
        <p:txBody>
          <a:bodyPr>
            <a:noAutofit/>
          </a:bodyPr>
          <a:lstStyle/>
          <a:p>
            <a:r>
              <a:rPr lang="en-US" sz="2400" b="1" dirty="0">
                <a:latin typeface="+mn-lt"/>
              </a:rPr>
              <a:t>DEFINE</a:t>
            </a:r>
            <a:br>
              <a:rPr lang="en-US" sz="2400" dirty="0">
                <a:latin typeface="+mn-lt"/>
              </a:rPr>
            </a:br>
            <a:r>
              <a:rPr lang="en-US" sz="2400" dirty="0">
                <a:latin typeface="+mn-lt"/>
              </a:rPr>
              <a:t>Problem Statement and Impact</a:t>
            </a:r>
          </a:p>
        </p:txBody>
      </p:sp>
    </p:spTree>
    <p:extLst>
      <p:ext uri="{BB962C8B-B14F-4D97-AF65-F5344CB8AC3E}">
        <p14:creationId xmlns:p14="http://schemas.microsoft.com/office/powerpoint/2010/main" val="184348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9299754" y="6731012"/>
            <a:ext cx="984019" cy="365125"/>
          </a:xfrm>
        </p:spPr>
        <p:txBody>
          <a:bodyPr/>
          <a:lstStyle/>
          <a:p>
            <a:fld id="{AD671EFC-8087-45F6-BFAF-2903B96C8859}" type="slidenum">
              <a:rPr lang="en-US" smtClean="0"/>
              <a:t>4</a:t>
            </a:fld>
            <a:endParaRPr lang="en-US" dirty="0"/>
          </a:p>
        </p:txBody>
      </p:sp>
      <p:pic>
        <p:nvPicPr>
          <p:cNvPr id="2" name="Picture 1">
            <a:extLst>
              <a:ext uri="{FF2B5EF4-FFF2-40B4-BE49-F238E27FC236}">
                <a16:creationId xmlns:a16="http://schemas.microsoft.com/office/drawing/2014/main" id="{35DA3BF8-E91F-4AE1-B55B-329895986CCE}"/>
              </a:ext>
            </a:extLst>
          </p:cNvPr>
          <p:cNvPicPr>
            <a:picLocks noChangeAspect="1"/>
          </p:cNvPicPr>
          <p:nvPr/>
        </p:nvPicPr>
        <p:blipFill>
          <a:blip r:embed="rId3"/>
          <a:stretch>
            <a:fillRect/>
          </a:stretch>
        </p:blipFill>
        <p:spPr>
          <a:xfrm>
            <a:off x="4351014" y="830027"/>
            <a:ext cx="4016577" cy="5746034"/>
          </a:xfrm>
          <a:prstGeom prst="rect">
            <a:avLst/>
          </a:prstGeom>
        </p:spPr>
      </p:pic>
      <p:sp>
        <p:nvSpPr>
          <p:cNvPr id="13" name="Text Box 10">
            <a:extLst>
              <a:ext uri="{FF2B5EF4-FFF2-40B4-BE49-F238E27FC236}">
                <a16:creationId xmlns:a16="http://schemas.microsoft.com/office/drawing/2014/main" id="{FDDEF6EF-3B33-4DBD-8C24-6D4007C72814}"/>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4" name="Title 1">
            <a:extLst>
              <a:ext uri="{FF2B5EF4-FFF2-40B4-BE49-F238E27FC236}">
                <a16:creationId xmlns:a16="http://schemas.microsoft.com/office/drawing/2014/main" id="{A3C9EB5F-E0F1-4810-95C4-1F37189751E1}"/>
              </a:ext>
            </a:extLst>
          </p:cNvPr>
          <p:cNvSpPr>
            <a:spLocks noGrp="1"/>
          </p:cNvSpPr>
          <p:nvPr>
            <p:ph type="title"/>
          </p:nvPr>
        </p:nvSpPr>
        <p:spPr>
          <a:xfrm>
            <a:off x="0" y="-456"/>
            <a:ext cx="6301648" cy="702302"/>
          </a:xfrm>
        </p:spPr>
        <p:txBody>
          <a:bodyPr>
            <a:noAutofit/>
          </a:bodyPr>
          <a:lstStyle/>
          <a:p>
            <a:r>
              <a:rPr lang="en-US" sz="2400" b="1" dirty="0">
                <a:latin typeface="+mn-lt"/>
              </a:rPr>
              <a:t>DEFINE</a:t>
            </a:r>
            <a:br>
              <a:rPr lang="en-US" sz="2400" dirty="0">
                <a:latin typeface="+mn-lt"/>
              </a:rPr>
            </a:br>
            <a:r>
              <a:rPr lang="en-US" sz="2400" dirty="0">
                <a:latin typeface="+mn-lt"/>
              </a:rPr>
              <a:t>Process Map</a:t>
            </a:r>
          </a:p>
        </p:txBody>
      </p:sp>
      <p:sp>
        <p:nvSpPr>
          <p:cNvPr id="8" name="Rectangle 7">
            <a:extLst>
              <a:ext uri="{FF2B5EF4-FFF2-40B4-BE49-F238E27FC236}">
                <a16:creationId xmlns:a16="http://schemas.microsoft.com/office/drawing/2014/main" id="{1D36D738-2393-4439-A21A-514ADDCCAD2C}"/>
              </a:ext>
            </a:extLst>
          </p:cNvPr>
          <p:cNvSpPr/>
          <p:nvPr/>
        </p:nvSpPr>
        <p:spPr>
          <a:xfrm>
            <a:off x="3706023" y="4121315"/>
            <a:ext cx="1246144" cy="518843"/>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003399"/>
                </a:solidFill>
                <a:effectLst>
                  <a:glow rad="101600">
                    <a:schemeClr val="bg1">
                      <a:alpha val="60000"/>
                    </a:schemeClr>
                  </a:glow>
                </a:effectLst>
              </a:rPr>
              <a:t>Errors caught during the QA cycle</a:t>
            </a:r>
          </a:p>
        </p:txBody>
      </p:sp>
      <p:sp>
        <p:nvSpPr>
          <p:cNvPr id="9" name="Rectangle 8">
            <a:extLst>
              <a:ext uri="{FF2B5EF4-FFF2-40B4-BE49-F238E27FC236}">
                <a16:creationId xmlns:a16="http://schemas.microsoft.com/office/drawing/2014/main" id="{AABE90DB-9407-42CE-AB8E-724266921151}"/>
              </a:ext>
            </a:extLst>
          </p:cNvPr>
          <p:cNvSpPr/>
          <p:nvPr/>
        </p:nvSpPr>
        <p:spPr>
          <a:xfrm>
            <a:off x="3706023" y="681038"/>
            <a:ext cx="1246144" cy="518843"/>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003399"/>
                </a:solidFill>
                <a:effectLst>
                  <a:glow rad="101600">
                    <a:schemeClr val="bg1">
                      <a:alpha val="60000"/>
                    </a:schemeClr>
                  </a:glow>
                </a:effectLst>
              </a:rPr>
              <a:t>Steps in Report Development</a:t>
            </a:r>
          </a:p>
        </p:txBody>
      </p:sp>
      <p:sp>
        <p:nvSpPr>
          <p:cNvPr id="3" name="Rectangle 2">
            <a:extLst>
              <a:ext uri="{FF2B5EF4-FFF2-40B4-BE49-F238E27FC236}">
                <a16:creationId xmlns:a16="http://schemas.microsoft.com/office/drawing/2014/main" id="{EF74A9DB-A282-4733-AF02-1D101484B281}"/>
              </a:ext>
            </a:extLst>
          </p:cNvPr>
          <p:cNvSpPr/>
          <p:nvPr/>
        </p:nvSpPr>
        <p:spPr>
          <a:xfrm>
            <a:off x="5058287" y="699850"/>
            <a:ext cx="3331223" cy="3293283"/>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rgbClr val="003399"/>
              </a:solidFill>
              <a:effectLst>
                <a:glow rad="101600">
                  <a:schemeClr val="bg1">
                    <a:alpha val="60000"/>
                  </a:schemeClr>
                </a:glow>
              </a:effectLst>
            </a:endParaRPr>
          </a:p>
        </p:txBody>
      </p:sp>
      <p:sp>
        <p:nvSpPr>
          <p:cNvPr id="12" name="Rectangle 11">
            <a:extLst>
              <a:ext uri="{FF2B5EF4-FFF2-40B4-BE49-F238E27FC236}">
                <a16:creationId xmlns:a16="http://schemas.microsoft.com/office/drawing/2014/main" id="{AE1A11DD-E0C4-4A2C-A568-4CCCCB2ABAF1}"/>
              </a:ext>
            </a:extLst>
          </p:cNvPr>
          <p:cNvSpPr/>
          <p:nvPr/>
        </p:nvSpPr>
        <p:spPr>
          <a:xfrm>
            <a:off x="5367341" y="4124814"/>
            <a:ext cx="1000125" cy="518843"/>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rgbClr val="003399"/>
              </a:solidFill>
              <a:effectLst>
                <a:glow rad="101600">
                  <a:schemeClr val="bg1">
                    <a:alpha val="60000"/>
                  </a:schemeClr>
                </a:glow>
              </a:effectLst>
            </a:endParaRPr>
          </a:p>
        </p:txBody>
      </p:sp>
      <p:sp>
        <p:nvSpPr>
          <p:cNvPr id="15" name="Rectangle 14">
            <a:extLst>
              <a:ext uri="{FF2B5EF4-FFF2-40B4-BE49-F238E27FC236}">
                <a16:creationId xmlns:a16="http://schemas.microsoft.com/office/drawing/2014/main" id="{B46D6DB8-EFA6-4AB4-9121-A774B6D87187}"/>
              </a:ext>
            </a:extLst>
          </p:cNvPr>
          <p:cNvSpPr/>
          <p:nvPr/>
        </p:nvSpPr>
        <p:spPr>
          <a:xfrm>
            <a:off x="7310441" y="4121315"/>
            <a:ext cx="1000125" cy="518843"/>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rgbClr val="003399"/>
              </a:solidFill>
              <a:effectLst>
                <a:glow rad="101600">
                  <a:schemeClr val="bg1">
                    <a:alpha val="60000"/>
                  </a:schemeClr>
                </a:glow>
              </a:effectLst>
            </a:endParaRPr>
          </a:p>
        </p:txBody>
      </p:sp>
      <p:sp>
        <p:nvSpPr>
          <p:cNvPr id="17" name="TextBox 16">
            <a:extLst>
              <a:ext uri="{FF2B5EF4-FFF2-40B4-BE49-F238E27FC236}">
                <a16:creationId xmlns:a16="http://schemas.microsoft.com/office/drawing/2014/main" id="{D99F01D4-92B8-4ED2-B454-629D10D4A72E}"/>
              </a:ext>
            </a:extLst>
          </p:cNvPr>
          <p:cNvSpPr txBox="1">
            <a:spLocks noChangeArrowheads="1"/>
          </p:cNvSpPr>
          <p:nvPr/>
        </p:nvSpPr>
        <p:spPr bwMode="auto">
          <a:xfrm>
            <a:off x="213519" y="681038"/>
            <a:ext cx="3492504"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b="1" dirty="0">
                <a:latin typeface="+mn-lt"/>
              </a:rPr>
              <a:t>Goal</a:t>
            </a:r>
            <a:r>
              <a:rPr lang="en-US" altLang="en-US" sz="1600" dirty="0">
                <a:latin typeface="+mn-lt"/>
              </a:rPr>
              <a:t>: Focus time on critical report production processes to reduce errors.</a:t>
            </a:r>
          </a:p>
          <a:p>
            <a:pPr marL="742950" lvl="1" indent="-285750">
              <a:buFont typeface="Calibri" panose="020F0502020204030204" pitchFamily="34" charset="0"/>
              <a:buChar char="−"/>
            </a:pPr>
            <a:r>
              <a:rPr lang="en-US" altLang="en-US" sz="1600" dirty="0">
                <a:latin typeface="+mn-lt"/>
              </a:rPr>
              <a:t>Exploring and cleaning data</a:t>
            </a:r>
          </a:p>
          <a:p>
            <a:pPr marL="742950" lvl="1" indent="-285750">
              <a:buFont typeface="Calibri" panose="020F0502020204030204" pitchFamily="34" charset="0"/>
              <a:buChar char="−"/>
            </a:pPr>
            <a:r>
              <a:rPr lang="en-US" altLang="en-US" sz="1600" dirty="0">
                <a:latin typeface="+mn-lt"/>
              </a:rPr>
              <a:t>Production of graphs and appendices</a:t>
            </a:r>
          </a:p>
          <a:p>
            <a:pPr marL="742950" lvl="1" indent="-285750">
              <a:buFont typeface="Calibri" panose="020F0502020204030204" pitchFamily="34" charset="0"/>
              <a:buChar char="−"/>
            </a:pPr>
            <a:r>
              <a:rPr lang="en-US" altLang="en-US" sz="1600" dirty="0">
                <a:latin typeface="+mn-lt"/>
              </a:rPr>
              <a:t>Development of the initial shell of the report</a:t>
            </a:r>
          </a:p>
          <a:p>
            <a:pPr marL="742950" lvl="1" indent="-285750">
              <a:buFont typeface="Calibri" panose="020F0502020204030204" pitchFamily="34" charset="0"/>
              <a:buChar char="−"/>
            </a:pPr>
            <a:r>
              <a:rPr lang="en-US" altLang="en-US" sz="1600" dirty="0">
                <a:latin typeface="+mn-lt"/>
              </a:rPr>
              <a:t>Statistical testing </a:t>
            </a:r>
          </a:p>
          <a:p>
            <a:pPr marL="742950" lvl="1" indent="-285750">
              <a:buFont typeface="Calibri" panose="020F0502020204030204" pitchFamily="34" charset="0"/>
              <a:buChar char="−"/>
            </a:pPr>
            <a:r>
              <a:rPr lang="en-US" altLang="en-US" sz="1600" dirty="0">
                <a:latin typeface="+mn-lt"/>
              </a:rPr>
              <a:t>Report write-up</a:t>
            </a:r>
          </a:p>
        </p:txBody>
      </p:sp>
    </p:spTree>
    <p:extLst>
      <p:ext uri="{BB962C8B-B14F-4D97-AF65-F5344CB8AC3E}">
        <p14:creationId xmlns:p14="http://schemas.microsoft.com/office/powerpoint/2010/main" val="257901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5</a:t>
            </a:fld>
            <a:endParaRPr lang="en-US" dirty="0"/>
          </a:p>
        </p:txBody>
      </p:sp>
      <p:sp>
        <p:nvSpPr>
          <p:cNvPr id="13" name="Text Box 10">
            <a:extLst>
              <a:ext uri="{FF2B5EF4-FFF2-40B4-BE49-F238E27FC236}">
                <a16:creationId xmlns:a16="http://schemas.microsoft.com/office/drawing/2014/main" id="{FDDEF6EF-3B33-4DBD-8C24-6D4007C72814}"/>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4" name="Title 1">
            <a:extLst>
              <a:ext uri="{FF2B5EF4-FFF2-40B4-BE49-F238E27FC236}">
                <a16:creationId xmlns:a16="http://schemas.microsoft.com/office/drawing/2014/main" id="{A3C9EB5F-E0F1-4810-95C4-1F37189751E1}"/>
              </a:ext>
            </a:extLst>
          </p:cNvPr>
          <p:cNvSpPr>
            <a:spLocks noGrp="1"/>
          </p:cNvSpPr>
          <p:nvPr>
            <p:ph type="title"/>
          </p:nvPr>
        </p:nvSpPr>
        <p:spPr>
          <a:xfrm>
            <a:off x="0" y="-456"/>
            <a:ext cx="6301648" cy="702302"/>
          </a:xfrm>
        </p:spPr>
        <p:txBody>
          <a:bodyPr>
            <a:noAutofit/>
          </a:bodyPr>
          <a:lstStyle/>
          <a:p>
            <a:r>
              <a:rPr lang="en-US" sz="2400" b="1" dirty="0">
                <a:latin typeface="+mn-lt"/>
              </a:rPr>
              <a:t>DEFINE</a:t>
            </a:r>
            <a:br>
              <a:rPr lang="en-US" sz="2400" dirty="0">
                <a:latin typeface="+mn-lt"/>
              </a:rPr>
            </a:br>
            <a:r>
              <a:rPr lang="en-US" sz="2400" dirty="0">
                <a:latin typeface="+mn-lt"/>
              </a:rPr>
              <a:t>Operational Definitions</a:t>
            </a:r>
          </a:p>
        </p:txBody>
      </p:sp>
      <p:sp>
        <p:nvSpPr>
          <p:cNvPr id="5" name="TextBox 4">
            <a:extLst>
              <a:ext uri="{FF2B5EF4-FFF2-40B4-BE49-F238E27FC236}">
                <a16:creationId xmlns:a16="http://schemas.microsoft.com/office/drawing/2014/main" id="{1CA06FC4-9330-4E97-AD4A-9E6F43C50135}"/>
              </a:ext>
            </a:extLst>
          </p:cNvPr>
          <p:cNvSpPr txBox="1">
            <a:spLocks noChangeArrowheads="1"/>
          </p:cNvSpPr>
          <p:nvPr/>
        </p:nvSpPr>
        <p:spPr bwMode="auto">
          <a:xfrm>
            <a:off x="213519" y="681038"/>
            <a:ext cx="8716962" cy="602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400" b="1" dirty="0">
              <a:latin typeface="+mn-lt"/>
            </a:endParaRPr>
          </a:p>
          <a:p>
            <a:pPr marL="285750" indent="-285750">
              <a:buFont typeface="Arial" panose="020B0604020202020204" pitchFamily="34" charset="0"/>
              <a:buChar char="•"/>
            </a:pPr>
            <a:r>
              <a:rPr lang="en-US" altLang="en-US" sz="1400" b="1" dirty="0">
                <a:latin typeface="+mn-lt"/>
              </a:rPr>
              <a:t>Output (y): </a:t>
            </a:r>
            <a:r>
              <a:rPr lang="en-US" altLang="en-US" sz="1400" dirty="0">
                <a:latin typeface="+mn-lt"/>
              </a:rPr>
              <a:t>An error is a miscalculation of sub-analysis reflected in a report. There are a total of 25 sub-analyses conducted per report for a total of 175 possible miscalculations from the data collected over 7 reports.</a:t>
            </a:r>
          </a:p>
          <a:p>
            <a:pPr marL="285750" indent="-285750">
              <a:buFont typeface="Arial" panose="020B0604020202020204" pitchFamily="34" charset="0"/>
              <a:buChar char="•"/>
            </a:pPr>
            <a:r>
              <a:rPr lang="en-US" altLang="en-US" sz="1400" b="1" dirty="0">
                <a:latin typeface="+mn-lt"/>
              </a:rPr>
              <a:t>Input (x’s): </a:t>
            </a:r>
            <a:r>
              <a:rPr lang="en-US" altLang="en-US" sz="1400" dirty="0">
                <a:latin typeface="+mn-lt"/>
              </a:rPr>
              <a:t>Time spent on a step of the report production cycle. Time spent was estimated as hours to complete each step. Typically a report is due 10 days after data is received. A weekly update shows when data is received from the customer and when a report is submitted. The remaining time was logged using various methods for each phase as listed below: </a:t>
            </a:r>
          </a:p>
          <a:p>
            <a:pPr marL="742950" lvl="1" indent="-285750">
              <a:buFont typeface="Calibri" panose="020F0502020204030204" pitchFamily="34" charset="0"/>
              <a:buChar char="−"/>
            </a:pPr>
            <a:r>
              <a:rPr lang="en-US" altLang="en-US" sz="1400" b="1" dirty="0">
                <a:latin typeface="+mn-lt"/>
              </a:rPr>
              <a:t>Exploring and Cleaning Data</a:t>
            </a:r>
            <a:r>
              <a:rPr lang="en-US" altLang="en-US" sz="1400" dirty="0">
                <a:latin typeface="+mn-lt"/>
              </a:rPr>
              <a:t>: Time spent reviewing data for errors and transforming data to be used for analysis.</a:t>
            </a:r>
          </a:p>
          <a:p>
            <a:pPr marL="1200150" lvl="2" indent="-285750">
              <a:buFont typeface="Wingdings" panose="05000000000000000000" pitchFamily="2" charset="2"/>
              <a:buChar char="§"/>
            </a:pPr>
            <a:r>
              <a:rPr lang="en-US" altLang="en-US" sz="1400" dirty="0">
                <a:latin typeface="+mn-lt"/>
              </a:rPr>
              <a:t>Time stamps between the time the data was received and products were posted was logged.</a:t>
            </a:r>
          </a:p>
          <a:p>
            <a:pPr marL="742950" lvl="1" indent="-285750">
              <a:buFont typeface="Calibri" panose="020F0502020204030204" pitchFamily="34" charset="0"/>
              <a:buChar char="−"/>
            </a:pPr>
            <a:r>
              <a:rPr lang="en-US" altLang="en-US" sz="1400" b="1" dirty="0">
                <a:latin typeface="+mn-lt"/>
              </a:rPr>
              <a:t>Graph and Appendix Production</a:t>
            </a:r>
            <a:r>
              <a:rPr lang="en-US" altLang="en-US" sz="1400" dirty="0">
                <a:latin typeface="+mn-lt"/>
              </a:rPr>
              <a:t>: Time spent conducting analysis and developing data visualizations and associated appendices. </a:t>
            </a:r>
          </a:p>
          <a:p>
            <a:pPr marL="1200150" lvl="2" indent="-285750">
              <a:buFont typeface="Wingdings" panose="05000000000000000000" pitchFamily="2" charset="2"/>
              <a:buChar char="§"/>
            </a:pPr>
            <a:r>
              <a:rPr lang="en-US" altLang="en-US" sz="1400" dirty="0">
                <a:latin typeface="+mn-lt"/>
              </a:rPr>
              <a:t>Time stamps on when data visualizations and appendices were uploaded to the SharePoint site were logged.</a:t>
            </a:r>
          </a:p>
          <a:p>
            <a:pPr marL="742950" lvl="1" indent="-285750">
              <a:buFont typeface="Calibri" panose="020F0502020204030204" pitchFamily="34" charset="0"/>
              <a:buChar char="−"/>
            </a:pPr>
            <a:r>
              <a:rPr lang="en-US" altLang="en-US" sz="1400" b="1" dirty="0">
                <a:latin typeface="+mn-lt"/>
              </a:rPr>
              <a:t>Shell Production</a:t>
            </a:r>
            <a:r>
              <a:rPr lang="en-US" altLang="en-US" sz="1400" dirty="0">
                <a:latin typeface="+mn-lt"/>
              </a:rPr>
              <a:t>: Time spent developing the format of the report and adding the completed data visualizations and appendices. </a:t>
            </a:r>
          </a:p>
          <a:p>
            <a:pPr marL="1200150" lvl="2" indent="-285750">
              <a:buFont typeface="Wingdings" panose="05000000000000000000" pitchFamily="2" charset="2"/>
              <a:buChar char="§"/>
            </a:pPr>
            <a:r>
              <a:rPr lang="en-US" altLang="en-US" sz="1400" dirty="0">
                <a:latin typeface="+mn-lt"/>
              </a:rPr>
              <a:t>Time stamps between when products were posted and when the initial shell was e-mailed was logged. </a:t>
            </a:r>
          </a:p>
          <a:p>
            <a:pPr marL="742950" lvl="1" indent="-285750">
              <a:buFont typeface="Calibri" panose="020F0502020204030204" pitchFamily="34" charset="0"/>
              <a:buChar char="−"/>
            </a:pPr>
            <a:r>
              <a:rPr lang="en-US" altLang="en-US" sz="1400" b="1" dirty="0">
                <a:latin typeface="+mn-lt"/>
              </a:rPr>
              <a:t>Statistical Testing</a:t>
            </a:r>
            <a:r>
              <a:rPr lang="en-US" altLang="en-US" sz="1400" dirty="0">
                <a:latin typeface="+mn-lt"/>
              </a:rPr>
              <a:t>: Time spent conducting correlation analysis to determine relationships between scores and categorical groups.</a:t>
            </a:r>
          </a:p>
          <a:p>
            <a:pPr marL="1200150" lvl="2" indent="-285750">
              <a:buFont typeface="Wingdings" panose="05000000000000000000" pitchFamily="2" charset="2"/>
              <a:buChar char="§"/>
            </a:pPr>
            <a:r>
              <a:rPr lang="en-US" altLang="en-US" sz="1400" dirty="0">
                <a:latin typeface="+mn-lt"/>
              </a:rPr>
              <a:t>Time stamps between when the shell was received via e-mailed, footnotes with statistical testing results was completed, and shell version 2 was e-mailed back was logged.</a:t>
            </a:r>
          </a:p>
          <a:p>
            <a:pPr marL="742950" lvl="1" indent="-285750">
              <a:buFont typeface="Calibri" panose="020F0502020204030204" pitchFamily="34" charset="0"/>
              <a:buChar char="−"/>
            </a:pPr>
            <a:r>
              <a:rPr lang="en-US" altLang="en-US" sz="1400" b="1" dirty="0">
                <a:latin typeface="+mn-lt"/>
              </a:rPr>
              <a:t>Write-up</a:t>
            </a:r>
            <a:r>
              <a:rPr lang="en-US" altLang="en-US" sz="1400" dirty="0">
                <a:latin typeface="+mn-lt"/>
              </a:rPr>
              <a:t>: Time spent interpreting the data analysis and statistical results and writing a narrative for the intended audience.</a:t>
            </a:r>
          </a:p>
          <a:p>
            <a:pPr marL="1200150" lvl="2" indent="-285750">
              <a:buFont typeface="Wingdings" panose="05000000000000000000" pitchFamily="2" charset="2"/>
              <a:buChar char="§"/>
            </a:pPr>
            <a:r>
              <a:rPr lang="en-US" altLang="en-US" sz="1400" dirty="0">
                <a:latin typeface="+mn-lt"/>
              </a:rPr>
              <a:t>Time stamp between when the shell version 2 was posted and the initial report was e-mailed for the first QA review was logged.</a:t>
            </a:r>
          </a:p>
        </p:txBody>
      </p:sp>
    </p:spTree>
    <p:extLst>
      <p:ext uri="{BB962C8B-B14F-4D97-AF65-F5344CB8AC3E}">
        <p14:creationId xmlns:p14="http://schemas.microsoft.com/office/powerpoint/2010/main" val="195769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6</a:t>
            </a:fld>
            <a:endParaRPr lang="en-US" dirty="0"/>
          </a:p>
        </p:txBody>
      </p:sp>
      <p:sp>
        <p:nvSpPr>
          <p:cNvPr id="13" name="Text Box 10">
            <a:extLst>
              <a:ext uri="{FF2B5EF4-FFF2-40B4-BE49-F238E27FC236}">
                <a16:creationId xmlns:a16="http://schemas.microsoft.com/office/drawing/2014/main" id="{FDDEF6EF-3B33-4DBD-8C24-6D4007C72814}"/>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4" name="Title 1">
            <a:extLst>
              <a:ext uri="{FF2B5EF4-FFF2-40B4-BE49-F238E27FC236}">
                <a16:creationId xmlns:a16="http://schemas.microsoft.com/office/drawing/2014/main" id="{A3C9EB5F-E0F1-4810-95C4-1F37189751E1}"/>
              </a:ext>
            </a:extLst>
          </p:cNvPr>
          <p:cNvSpPr>
            <a:spLocks noGrp="1"/>
          </p:cNvSpPr>
          <p:nvPr>
            <p:ph type="title"/>
          </p:nvPr>
        </p:nvSpPr>
        <p:spPr>
          <a:xfrm>
            <a:off x="0" y="-456"/>
            <a:ext cx="6301648" cy="702302"/>
          </a:xfrm>
        </p:spPr>
        <p:txBody>
          <a:bodyPr>
            <a:noAutofit/>
          </a:bodyPr>
          <a:lstStyle/>
          <a:p>
            <a:r>
              <a:rPr lang="en-US" sz="2400" b="1" dirty="0">
                <a:latin typeface="+mn-lt"/>
              </a:rPr>
              <a:t>DEFINE</a:t>
            </a:r>
            <a:br>
              <a:rPr lang="en-US" sz="2400" dirty="0">
                <a:latin typeface="+mn-lt"/>
              </a:rPr>
            </a:br>
            <a:r>
              <a:rPr lang="en-US" sz="2400" dirty="0">
                <a:latin typeface="+mn-lt"/>
              </a:rPr>
              <a:t>Normal Distribution</a:t>
            </a:r>
          </a:p>
        </p:txBody>
      </p:sp>
      <p:sp>
        <p:nvSpPr>
          <p:cNvPr id="5" name="TextBox 4">
            <a:extLst>
              <a:ext uri="{FF2B5EF4-FFF2-40B4-BE49-F238E27FC236}">
                <a16:creationId xmlns:a16="http://schemas.microsoft.com/office/drawing/2014/main" id="{1CA06FC4-9330-4E97-AD4A-9E6F43C50135}"/>
              </a:ext>
            </a:extLst>
          </p:cNvPr>
          <p:cNvSpPr txBox="1">
            <a:spLocks noChangeArrowheads="1"/>
          </p:cNvSpPr>
          <p:nvPr/>
        </p:nvSpPr>
        <p:spPr bwMode="auto">
          <a:xfrm>
            <a:off x="213519" y="681038"/>
            <a:ext cx="8716962" cy="602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b="1" dirty="0">
              <a:latin typeface="+mn-lt"/>
            </a:endParaRPr>
          </a:p>
          <a:p>
            <a:pPr marL="285750" indent="-285750">
              <a:buFont typeface="Arial" panose="020B0604020202020204" pitchFamily="34" charset="0"/>
              <a:buChar char="•"/>
            </a:pPr>
            <a:r>
              <a:rPr lang="en-US" altLang="en-US" sz="1600" b="1" dirty="0">
                <a:latin typeface="+mn-lt"/>
              </a:rPr>
              <a:t>Errors: </a:t>
            </a:r>
            <a:r>
              <a:rPr lang="en-US" altLang="en-US" sz="1600" dirty="0">
                <a:latin typeface="+mn-lt"/>
              </a:rPr>
              <a:t>A histogram showed that errors varied widely from the mean across all reports; therefore, there appeared to be no consistency in the processes followed in the development of reports to help reduce risk. </a:t>
            </a:r>
          </a:p>
        </p:txBody>
      </p:sp>
      <p:pic>
        <p:nvPicPr>
          <p:cNvPr id="6" name="Picture 5" descr="A screenshot of a cell phone&#10;&#10;Description automatically generated">
            <a:extLst>
              <a:ext uri="{FF2B5EF4-FFF2-40B4-BE49-F238E27FC236}">
                <a16:creationId xmlns:a16="http://schemas.microsoft.com/office/drawing/2014/main" id="{9919AD9B-DA49-474D-8469-62C18F9051A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06613" y="2543173"/>
            <a:ext cx="3607962" cy="2980145"/>
          </a:xfrm>
          <a:prstGeom prst="rect">
            <a:avLst/>
          </a:prstGeom>
        </p:spPr>
      </p:pic>
      <p:pic>
        <p:nvPicPr>
          <p:cNvPr id="4" name="Picture 3">
            <a:extLst>
              <a:ext uri="{FF2B5EF4-FFF2-40B4-BE49-F238E27FC236}">
                <a16:creationId xmlns:a16="http://schemas.microsoft.com/office/drawing/2014/main" id="{D154A06A-9471-4A39-BCF2-113516CE25E1}"/>
              </a:ext>
            </a:extLst>
          </p:cNvPr>
          <p:cNvPicPr>
            <a:picLocks noChangeAspect="1"/>
          </p:cNvPicPr>
          <p:nvPr/>
        </p:nvPicPr>
        <p:blipFill>
          <a:blip r:embed="rId4"/>
          <a:stretch>
            <a:fillRect/>
          </a:stretch>
        </p:blipFill>
        <p:spPr>
          <a:xfrm>
            <a:off x="5764887" y="3332736"/>
            <a:ext cx="1787175" cy="1724871"/>
          </a:xfrm>
          <a:prstGeom prst="rect">
            <a:avLst/>
          </a:prstGeom>
        </p:spPr>
      </p:pic>
    </p:spTree>
    <p:extLst>
      <p:ext uri="{BB962C8B-B14F-4D97-AF65-F5344CB8AC3E}">
        <p14:creationId xmlns:p14="http://schemas.microsoft.com/office/powerpoint/2010/main" val="126980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7509BE-21C4-4B29-AB3D-3D1CEE95B958}"/>
              </a:ext>
            </a:extLst>
          </p:cNvPr>
          <p:cNvSpPr txBox="1">
            <a:spLocks noChangeArrowheads="1"/>
          </p:cNvSpPr>
          <p:nvPr/>
        </p:nvSpPr>
        <p:spPr bwMode="auto">
          <a:xfrm>
            <a:off x="213519" y="681038"/>
            <a:ext cx="8716962" cy="602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dirty="0">
                <a:latin typeface="+mn-lt"/>
              </a:rPr>
              <a:t>There was a sigma quality level (SQL) value of </a:t>
            </a:r>
            <a:r>
              <a:rPr lang="en-US" altLang="en-US" sz="1600" b="1" dirty="0">
                <a:latin typeface="+mn-lt"/>
              </a:rPr>
              <a:t>1.7 before improvement</a:t>
            </a:r>
            <a:r>
              <a:rPr lang="en-US" altLang="en-US" sz="1600" dirty="0">
                <a:latin typeface="+mn-lt"/>
              </a:rPr>
              <a:t>. The SQL level was in line with the level at which most companies operate, but still </a:t>
            </a:r>
            <a:r>
              <a:rPr lang="en-US" altLang="en-US" sz="1600" b="1" i="1" dirty="0">
                <a:latin typeface="+mn-lt"/>
              </a:rPr>
              <a:t>well below the ideal six-sigma quality level</a:t>
            </a:r>
            <a:r>
              <a:rPr lang="en-US" altLang="en-US" sz="1600" dirty="0">
                <a:latin typeface="+mn-lt"/>
              </a:rPr>
              <a:t>.</a:t>
            </a:r>
          </a:p>
        </p:txBody>
      </p:sp>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7</a:t>
            </a:fld>
            <a:endParaRPr lang="en-US" dirty="0"/>
          </a:p>
        </p:txBody>
      </p:sp>
      <p:sp>
        <p:nvSpPr>
          <p:cNvPr id="13" name="Text Box 10">
            <a:extLst>
              <a:ext uri="{FF2B5EF4-FFF2-40B4-BE49-F238E27FC236}">
                <a16:creationId xmlns:a16="http://schemas.microsoft.com/office/drawing/2014/main" id="{FDDEF6EF-3B33-4DBD-8C24-6D4007C72814}"/>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4" name="Title 1">
            <a:extLst>
              <a:ext uri="{FF2B5EF4-FFF2-40B4-BE49-F238E27FC236}">
                <a16:creationId xmlns:a16="http://schemas.microsoft.com/office/drawing/2014/main" id="{A3C9EB5F-E0F1-4810-95C4-1F37189751E1}"/>
              </a:ext>
            </a:extLst>
          </p:cNvPr>
          <p:cNvSpPr>
            <a:spLocks noGrp="1"/>
          </p:cNvSpPr>
          <p:nvPr>
            <p:ph type="title"/>
          </p:nvPr>
        </p:nvSpPr>
        <p:spPr>
          <a:xfrm>
            <a:off x="0" y="-456"/>
            <a:ext cx="6301648" cy="702302"/>
          </a:xfrm>
        </p:spPr>
        <p:txBody>
          <a:bodyPr>
            <a:noAutofit/>
          </a:bodyPr>
          <a:lstStyle/>
          <a:p>
            <a:r>
              <a:rPr lang="en-US" sz="2400" b="1" dirty="0">
                <a:latin typeface="+mn-lt"/>
              </a:rPr>
              <a:t>DEFINE</a:t>
            </a:r>
            <a:br>
              <a:rPr lang="en-US" sz="2400" dirty="0">
                <a:latin typeface="+mn-lt"/>
              </a:rPr>
            </a:br>
            <a:r>
              <a:rPr lang="en-US" sz="2400" dirty="0">
                <a:latin typeface="+mn-lt"/>
              </a:rPr>
              <a:t>Sigma Quality Level (SQL)</a:t>
            </a:r>
          </a:p>
        </p:txBody>
      </p:sp>
      <p:pic>
        <p:nvPicPr>
          <p:cNvPr id="5" name="Picture 4">
            <a:extLst>
              <a:ext uri="{FF2B5EF4-FFF2-40B4-BE49-F238E27FC236}">
                <a16:creationId xmlns:a16="http://schemas.microsoft.com/office/drawing/2014/main" id="{1C88C359-D536-45CE-B25E-1A2A9FAC125C}"/>
              </a:ext>
            </a:extLst>
          </p:cNvPr>
          <p:cNvPicPr>
            <a:picLocks noChangeAspect="1"/>
          </p:cNvPicPr>
          <p:nvPr/>
        </p:nvPicPr>
        <p:blipFill>
          <a:blip r:embed="rId3"/>
          <a:stretch>
            <a:fillRect/>
          </a:stretch>
        </p:blipFill>
        <p:spPr>
          <a:xfrm>
            <a:off x="1432902" y="3325412"/>
            <a:ext cx="1999066" cy="1859480"/>
          </a:xfrm>
          <a:prstGeom prst="rect">
            <a:avLst/>
          </a:prstGeom>
        </p:spPr>
      </p:pic>
      <p:sp>
        <p:nvSpPr>
          <p:cNvPr id="15" name="Arrow: Right 14">
            <a:extLst>
              <a:ext uri="{FF2B5EF4-FFF2-40B4-BE49-F238E27FC236}">
                <a16:creationId xmlns:a16="http://schemas.microsoft.com/office/drawing/2014/main" id="{DDBA2C04-4A21-47FD-9041-85677B52F682}"/>
              </a:ext>
            </a:extLst>
          </p:cNvPr>
          <p:cNvSpPr/>
          <p:nvPr/>
        </p:nvSpPr>
        <p:spPr>
          <a:xfrm>
            <a:off x="1067619" y="4683695"/>
            <a:ext cx="514268" cy="401216"/>
          </a:xfrm>
          <a:prstGeom prst="rightArrow">
            <a:avLst/>
          </a:prstGeom>
          <a:solidFill>
            <a:srgbClr val="FFFF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rgbClr val="003399"/>
              </a:solidFill>
              <a:effectLst>
                <a:glow rad="101600">
                  <a:schemeClr val="bg1">
                    <a:alpha val="60000"/>
                  </a:schemeClr>
                </a:glow>
              </a:effectLst>
            </a:endParaRPr>
          </a:p>
        </p:txBody>
      </p:sp>
      <p:sp>
        <p:nvSpPr>
          <p:cNvPr id="16" name="TextBox 15">
            <a:extLst>
              <a:ext uri="{FF2B5EF4-FFF2-40B4-BE49-F238E27FC236}">
                <a16:creationId xmlns:a16="http://schemas.microsoft.com/office/drawing/2014/main" id="{342FB700-D406-4CF7-8DD0-FE2D51678390}"/>
              </a:ext>
            </a:extLst>
          </p:cNvPr>
          <p:cNvSpPr txBox="1"/>
          <p:nvPr/>
        </p:nvSpPr>
        <p:spPr>
          <a:xfrm>
            <a:off x="914087" y="4730414"/>
            <a:ext cx="745715" cy="307777"/>
          </a:xfrm>
          <a:prstGeom prst="rect">
            <a:avLst/>
          </a:prstGeom>
          <a:noFill/>
        </p:spPr>
        <p:txBody>
          <a:bodyPr wrap="square" rtlCol="0">
            <a:spAutoFit/>
          </a:bodyPr>
          <a:lstStyle/>
          <a:p>
            <a:pPr algn="ctr"/>
            <a:r>
              <a:rPr lang="en-US" sz="1400" b="1" dirty="0">
                <a:effectLst>
                  <a:glow rad="101600">
                    <a:schemeClr val="bg1">
                      <a:alpha val="60000"/>
                    </a:schemeClr>
                  </a:glow>
                </a:effectLst>
              </a:rPr>
              <a:t>1.7</a:t>
            </a:r>
          </a:p>
        </p:txBody>
      </p:sp>
      <p:sp>
        <p:nvSpPr>
          <p:cNvPr id="17" name="TextBox 16">
            <a:extLst>
              <a:ext uri="{FF2B5EF4-FFF2-40B4-BE49-F238E27FC236}">
                <a16:creationId xmlns:a16="http://schemas.microsoft.com/office/drawing/2014/main" id="{06E5884F-AEA7-4EFD-9807-CE7600BDAE02}"/>
              </a:ext>
            </a:extLst>
          </p:cNvPr>
          <p:cNvSpPr txBox="1"/>
          <p:nvPr/>
        </p:nvSpPr>
        <p:spPr>
          <a:xfrm>
            <a:off x="895425" y="4375917"/>
            <a:ext cx="745715" cy="307777"/>
          </a:xfrm>
          <a:prstGeom prst="rect">
            <a:avLst/>
          </a:prstGeom>
          <a:noFill/>
        </p:spPr>
        <p:txBody>
          <a:bodyPr wrap="square" rtlCol="0">
            <a:spAutoFit/>
          </a:bodyPr>
          <a:lstStyle/>
          <a:p>
            <a:pPr algn="ctr"/>
            <a:r>
              <a:rPr lang="en-US" sz="1400" b="1" dirty="0">
                <a:effectLst>
                  <a:glow rad="101600">
                    <a:schemeClr val="bg1">
                      <a:alpha val="60000"/>
                    </a:schemeClr>
                  </a:glow>
                </a:effectLst>
              </a:rPr>
              <a:t>Before</a:t>
            </a:r>
          </a:p>
        </p:txBody>
      </p:sp>
      <p:pic>
        <p:nvPicPr>
          <p:cNvPr id="8" name="Picture 7">
            <a:extLst>
              <a:ext uri="{FF2B5EF4-FFF2-40B4-BE49-F238E27FC236}">
                <a16:creationId xmlns:a16="http://schemas.microsoft.com/office/drawing/2014/main" id="{069D8C2F-9882-4969-83A0-80C18771AABD}"/>
              </a:ext>
            </a:extLst>
          </p:cNvPr>
          <p:cNvPicPr>
            <a:picLocks noChangeAspect="1"/>
          </p:cNvPicPr>
          <p:nvPr/>
        </p:nvPicPr>
        <p:blipFill>
          <a:blip r:embed="rId4"/>
          <a:stretch>
            <a:fillRect/>
          </a:stretch>
        </p:blipFill>
        <p:spPr>
          <a:xfrm>
            <a:off x="3761208" y="3758050"/>
            <a:ext cx="4210046" cy="1317530"/>
          </a:xfrm>
          <a:prstGeom prst="rect">
            <a:avLst/>
          </a:prstGeom>
        </p:spPr>
      </p:pic>
    </p:spTree>
    <p:extLst>
      <p:ext uri="{BB962C8B-B14F-4D97-AF65-F5344CB8AC3E}">
        <p14:creationId xmlns:p14="http://schemas.microsoft.com/office/powerpoint/2010/main" val="89212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B9EF6C-29E8-4D3F-8743-251E26E13212}"/>
              </a:ext>
            </a:extLst>
          </p:cNvPr>
          <p:cNvSpPr>
            <a:spLocks noGrp="1"/>
          </p:cNvSpPr>
          <p:nvPr>
            <p:ph type="sldNum" sz="quarter" idx="4294967295"/>
          </p:nvPr>
        </p:nvSpPr>
        <p:spPr>
          <a:xfrm>
            <a:off x="7425344" y="6459786"/>
            <a:ext cx="984019" cy="365125"/>
          </a:xfrm>
        </p:spPr>
        <p:txBody>
          <a:bodyPr/>
          <a:lstStyle/>
          <a:p>
            <a:fld id="{AD671EFC-8087-45F6-BFAF-2903B96C8859}" type="slidenum">
              <a:rPr lang="en-US" smtClean="0"/>
              <a:t>8</a:t>
            </a:fld>
            <a:endParaRPr lang="en-US" dirty="0"/>
          </a:p>
        </p:txBody>
      </p:sp>
      <p:graphicFrame>
        <p:nvGraphicFramePr>
          <p:cNvPr id="7" name="Table 6">
            <a:extLst>
              <a:ext uri="{FF2B5EF4-FFF2-40B4-BE49-F238E27FC236}">
                <a16:creationId xmlns:a16="http://schemas.microsoft.com/office/drawing/2014/main" id="{B1FF1CE7-FCF4-4172-A9FC-B448CA535D33}"/>
              </a:ext>
            </a:extLst>
          </p:cNvPr>
          <p:cNvGraphicFramePr>
            <a:graphicFrameLocks noGrp="1"/>
          </p:cNvGraphicFramePr>
          <p:nvPr>
            <p:extLst>
              <p:ext uri="{D42A27DB-BD31-4B8C-83A1-F6EECF244321}">
                <p14:modId xmlns:p14="http://schemas.microsoft.com/office/powerpoint/2010/main" val="627910300"/>
              </p:ext>
            </p:extLst>
          </p:nvPr>
        </p:nvGraphicFramePr>
        <p:xfrm>
          <a:off x="228600" y="2707286"/>
          <a:ext cx="8762999" cy="3785690"/>
        </p:xfrm>
        <a:graphic>
          <a:graphicData uri="http://schemas.openxmlformats.org/drawingml/2006/table">
            <a:tbl>
              <a:tblPr firstRow="1" bandRow="1">
                <a:tableStyleId>{6E25E649-3F16-4E02-A733-19D2CDBF48F0}</a:tableStyleId>
              </a:tblPr>
              <a:tblGrid>
                <a:gridCol w="1645279">
                  <a:extLst>
                    <a:ext uri="{9D8B030D-6E8A-4147-A177-3AD203B41FA5}">
                      <a16:colId xmlns:a16="http://schemas.microsoft.com/office/drawing/2014/main" val="20000"/>
                    </a:ext>
                  </a:extLst>
                </a:gridCol>
                <a:gridCol w="1994681">
                  <a:extLst>
                    <a:ext uri="{9D8B030D-6E8A-4147-A177-3AD203B41FA5}">
                      <a16:colId xmlns:a16="http://schemas.microsoft.com/office/drawing/2014/main" val="20001"/>
                    </a:ext>
                  </a:extLst>
                </a:gridCol>
                <a:gridCol w="1427435">
                  <a:extLst>
                    <a:ext uri="{9D8B030D-6E8A-4147-A177-3AD203B41FA5}">
                      <a16:colId xmlns:a16="http://schemas.microsoft.com/office/drawing/2014/main" val="20002"/>
                    </a:ext>
                  </a:extLst>
                </a:gridCol>
                <a:gridCol w="1048642">
                  <a:extLst>
                    <a:ext uri="{9D8B030D-6E8A-4147-A177-3AD203B41FA5}">
                      <a16:colId xmlns:a16="http://schemas.microsoft.com/office/drawing/2014/main" val="20003"/>
                    </a:ext>
                  </a:extLst>
                </a:gridCol>
                <a:gridCol w="740126">
                  <a:extLst>
                    <a:ext uri="{9D8B030D-6E8A-4147-A177-3AD203B41FA5}">
                      <a16:colId xmlns:a16="http://schemas.microsoft.com/office/drawing/2014/main" val="20004"/>
                    </a:ext>
                  </a:extLst>
                </a:gridCol>
                <a:gridCol w="1906836">
                  <a:extLst>
                    <a:ext uri="{9D8B030D-6E8A-4147-A177-3AD203B41FA5}">
                      <a16:colId xmlns:a16="http://schemas.microsoft.com/office/drawing/2014/main" val="20005"/>
                    </a:ext>
                  </a:extLst>
                </a:gridCol>
              </a:tblGrid>
              <a:tr h="333451">
                <a:tc gridSpan="6">
                  <a:txBody>
                    <a:bodyPr/>
                    <a:lstStyle/>
                    <a:p>
                      <a:pPr algn="ctr"/>
                      <a:r>
                        <a:rPr lang="en-US" sz="1600" dirty="0">
                          <a:solidFill>
                            <a:schemeClr val="tx1"/>
                          </a:solidFill>
                        </a:rPr>
                        <a:t>Data Measurement Plan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algn="ctr"/>
                      <a:endParaRPr 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hMerge="1">
                  <a:txBody>
                    <a:bodyPr/>
                    <a:lstStyle/>
                    <a:p>
                      <a:pPr algn="ctr"/>
                      <a:endParaRPr 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hMerge="1">
                  <a:txBody>
                    <a:bodyPr/>
                    <a:lstStyle/>
                    <a:p>
                      <a:pPr algn="ctr"/>
                      <a:endParaRPr 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hMerge="1">
                  <a:txBody>
                    <a:bodyPr/>
                    <a:lstStyle/>
                    <a:p>
                      <a:pPr algn="ctr"/>
                      <a:endParaRPr 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hMerge="1">
                  <a:txBody>
                    <a:bodyPr/>
                    <a:lstStyle/>
                    <a:p>
                      <a:pPr algn="ctr"/>
                      <a:endParaRPr 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142835092"/>
                  </a:ext>
                </a:extLst>
              </a:tr>
              <a:tr h="545646">
                <a:tc>
                  <a:txBody>
                    <a:bodyPr/>
                    <a:lstStyle/>
                    <a:p>
                      <a:pPr algn="ctr"/>
                      <a:r>
                        <a:rPr lang="en-US" sz="1000" b="1" dirty="0">
                          <a:solidFill>
                            <a:schemeClr val="tx1"/>
                          </a:solidFill>
                        </a:rPr>
                        <a:t>Performance</a:t>
                      </a:r>
                      <a:r>
                        <a:rPr lang="en-US" sz="1000" b="1" baseline="0" dirty="0">
                          <a:solidFill>
                            <a:schemeClr val="tx1"/>
                          </a:solidFill>
                        </a:rPr>
                        <a:t> Measure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000" b="1" dirty="0">
                          <a:solidFill>
                            <a:schemeClr val="tx1"/>
                          </a:solidFill>
                        </a:rPr>
                        <a:t>Data Source and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000" b="1" dirty="0">
                          <a:solidFill>
                            <a:schemeClr val="tx1"/>
                          </a:solidFill>
                        </a:rPr>
                        <a:t>How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000" b="1" dirty="0">
                          <a:solidFill>
                            <a:schemeClr val="tx1"/>
                          </a:solidFill>
                        </a:rPr>
                        <a:t>Who will Collect</a:t>
                      </a:r>
                      <a:r>
                        <a:rPr lang="en-US" sz="1000" b="1" baseline="0" dirty="0">
                          <a:solidFill>
                            <a:schemeClr val="tx1"/>
                          </a:solidFill>
                        </a:rPr>
                        <a:t> Data</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000" b="1" dirty="0">
                          <a:solidFill>
                            <a:schemeClr val="tx1"/>
                          </a:solidFill>
                        </a:rPr>
                        <a:t>When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000" b="1" dirty="0">
                          <a:solidFill>
                            <a:schemeClr val="tx1"/>
                          </a:solidFill>
                        </a:rPr>
                        <a:t>Target Sample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737690">
                <a:tc>
                  <a:txBody>
                    <a:bodyPr/>
                    <a:lstStyle/>
                    <a:p>
                      <a:pPr marL="171450" indent="-171450">
                        <a:buFont typeface="Arial" panose="020B0604020202020204" pitchFamily="34" charset="0"/>
                        <a:buChar char="•"/>
                      </a:pPr>
                      <a:r>
                        <a:rPr lang="en-US" sz="1000" dirty="0">
                          <a:solidFill>
                            <a:schemeClr val="tx1"/>
                          </a:solidFill>
                        </a:rPr>
                        <a:t># 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Reports with feedback from QA1 and QA2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Access archived files, log number of errors per analysis section, log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01/09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FY19 reports (7 each with 25 sub-analysis sections)</a:t>
                      </a:r>
                    </a:p>
                    <a:p>
                      <a:pPr marL="171450" indent="-171450">
                        <a:buFont typeface="Arial" panose="020B0604020202020204" pitchFamily="34" charset="0"/>
                        <a:buChar char="•"/>
                      </a:pPr>
                      <a:r>
                        <a:rPr lang="en-US" sz="1000" dirty="0">
                          <a:solidFill>
                            <a:schemeClr val="tx1"/>
                          </a:solidFill>
                        </a:rPr>
                        <a:t>2 additional reports after improvement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00352">
                <a:tc>
                  <a:txBody>
                    <a:bodyPr/>
                    <a:lstStyle/>
                    <a:p>
                      <a:pPr marL="171450" indent="-171450">
                        <a:buFont typeface="Arial" panose="020B0604020202020204" pitchFamily="34" charset="0"/>
                        <a:buChar char="•"/>
                      </a:pPr>
                      <a:r>
                        <a:rPr lang="en-US" sz="1000" dirty="0">
                          <a:solidFill>
                            <a:schemeClr val="tx1"/>
                          </a:solidFill>
                        </a:rPr>
                        <a:t># Possible data calculation 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Data analysis checklist (25 separate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Obtain list from standard operating procedure and summarize each calculation needed, log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01/10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Errors for 25 sub-analyses for 7 reports and 2 added reports for the improve and control phases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74410">
                <a:tc>
                  <a:txBody>
                    <a:bodyPr/>
                    <a:lstStyle/>
                    <a:p>
                      <a:pPr marL="171450" indent="-171450">
                        <a:buFont typeface="Arial" panose="020B0604020202020204" pitchFamily="34" charset="0"/>
                        <a:buChar char="•"/>
                      </a:pPr>
                      <a:r>
                        <a:rPr lang="en-US" sz="1000" dirty="0">
                          <a:solidFill>
                            <a:schemeClr val="tx1"/>
                          </a:solidFill>
                        </a:rPr>
                        <a:t>Time spent on each analysis 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SharePoint with posted analysis products and data stamp</a:t>
                      </a:r>
                    </a:p>
                    <a:p>
                      <a:pPr marL="171450" indent="-171450">
                        <a:buFont typeface="Arial" panose="020B0604020202020204" pitchFamily="34" charset="0"/>
                        <a:buChar char="•"/>
                      </a:pPr>
                      <a:r>
                        <a:rPr lang="en-US" sz="1000" dirty="0">
                          <a:solidFill>
                            <a:schemeClr val="tx1"/>
                          </a:solidFill>
                        </a:rPr>
                        <a:t>QA emails with data stamps</a:t>
                      </a:r>
                    </a:p>
                    <a:p>
                      <a:pPr marL="171450" indent="-171450">
                        <a:buFont typeface="Arial" panose="020B0604020202020204" pitchFamily="34" charset="0"/>
                        <a:buChar char="•"/>
                      </a:pPr>
                      <a:r>
                        <a:rPr lang="en-US" sz="1000" dirty="0">
                          <a:solidFill>
                            <a:schemeClr val="tx1"/>
                          </a:solidFill>
                        </a:rPr>
                        <a:t>Schedule with dates data was received and also report submission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Include all variables from data analysis checklist and estimate time (days converted to hours) based on time stamps, log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01/10-02/01</a:t>
                      </a:r>
                    </a:p>
                    <a:p>
                      <a:pPr marL="171450" indent="-171450">
                        <a:buFont typeface="Arial" panose="020B0604020202020204" pitchFamily="34" charset="0"/>
                        <a:buChar char="•"/>
                      </a:pPr>
                      <a:endParaRPr 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000" dirty="0">
                          <a:solidFill>
                            <a:schemeClr val="tx1"/>
                          </a:solidFill>
                        </a:rPr>
                        <a:t>Data for 18 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8DBFFB53-C762-4258-9E6A-D8122942E4F3}"/>
              </a:ext>
            </a:extLst>
          </p:cNvPr>
          <p:cNvSpPr txBox="1">
            <a:spLocks noChangeArrowheads="1"/>
          </p:cNvSpPr>
          <p:nvPr/>
        </p:nvSpPr>
        <p:spPr bwMode="auto">
          <a:xfrm>
            <a:off x="213519" y="681039"/>
            <a:ext cx="8716962" cy="214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dirty="0">
                <a:latin typeface="+mn-lt"/>
              </a:rPr>
              <a:t>Data collected included the number of errors and production time for steps in the analysis process.</a:t>
            </a:r>
          </a:p>
          <a:p>
            <a:pPr marL="285750" indent="-285750">
              <a:buFont typeface="Arial" panose="020B0604020202020204" pitchFamily="34" charset="0"/>
              <a:buChar char="•"/>
            </a:pPr>
            <a:r>
              <a:rPr lang="en-US" altLang="en-US" sz="1600" dirty="0">
                <a:latin typeface="+mn-lt"/>
              </a:rPr>
              <a:t>Time was converted to hours and is considered continuous data.</a:t>
            </a:r>
          </a:p>
          <a:p>
            <a:pPr marL="285750" indent="-285750">
              <a:buFont typeface="Arial" panose="020B0604020202020204" pitchFamily="34" charset="0"/>
              <a:buChar char="•"/>
            </a:pPr>
            <a:r>
              <a:rPr lang="en-US" altLang="en-US" sz="1600" dirty="0">
                <a:latin typeface="+mn-lt"/>
              </a:rPr>
              <a:t>Errors are considered discrete data.</a:t>
            </a:r>
          </a:p>
          <a:p>
            <a:pPr marL="285750" indent="-285750">
              <a:buFont typeface="Arial" panose="020B0604020202020204" pitchFamily="34" charset="0"/>
              <a:buChar char="•"/>
            </a:pPr>
            <a:r>
              <a:rPr lang="en-US" altLang="en-US" sz="1600" dirty="0">
                <a:latin typeface="+mn-lt"/>
              </a:rPr>
              <a:t>Created a log with existing data.</a:t>
            </a:r>
          </a:p>
          <a:p>
            <a:pPr marL="285750" indent="-285750">
              <a:buFont typeface="Arial" panose="020B0604020202020204" pitchFamily="34" charset="0"/>
              <a:buChar char="•"/>
            </a:pPr>
            <a:r>
              <a:rPr lang="en-US" altLang="en-US" sz="1600" dirty="0">
                <a:latin typeface="+mn-lt"/>
              </a:rPr>
              <a:t>Collected FY19 data to provide a good baseline to compare FY20 data.</a:t>
            </a:r>
          </a:p>
          <a:p>
            <a:pPr marL="285750" indent="-285750">
              <a:buFont typeface="Arial" panose="020B0604020202020204" pitchFamily="34" charset="0"/>
              <a:buChar char="•"/>
            </a:pPr>
            <a:r>
              <a:rPr lang="en-US" altLang="en-US" sz="1600" dirty="0">
                <a:latin typeface="+mn-lt"/>
              </a:rPr>
              <a:t>Measurement error could exist in the calculations of errors per analysis based on QA feedback. In the future this error can be minimized by having QA note if it is a data calculation error.</a:t>
            </a:r>
          </a:p>
        </p:txBody>
      </p:sp>
      <p:sp>
        <p:nvSpPr>
          <p:cNvPr id="11" name="Text Box 10">
            <a:extLst>
              <a:ext uri="{FF2B5EF4-FFF2-40B4-BE49-F238E27FC236}">
                <a16:creationId xmlns:a16="http://schemas.microsoft.com/office/drawing/2014/main" id="{89BE126E-8374-4151-A355-A31EA35C3DFB}"/>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2" name="Title 1">
            <a:extLst>
              <a:ext uri="{FF2B5EF4-FFF2-40B4-BE49-F238E27FC236}">
                <a16:creationId xmlns:a16="http://schemas.microsoft.com/office/drawing/2014/main" id="{A70B0B2A-779C-4946-A1EA-01FC3CDAACC8}"/>
              </a:ext>
            </a:extLst>
          </p:cNvPr>
          <p:cNvSpPr txBox="1">
            <a:spLocks/>
          </p:cNvSpPr>
          <p:nvPr/>
        </p:nvSpPr>
        <p:spPr>
          <a:xfrm>
            <a:off x="0" y="-456"/>
            <a:ext cx="6301648" cy="70230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a:latin typeface="+mn-lt"/>
              </a:rPr>
              <a:t>MEASURE</a:t>
            </a:r>
            <a:br>
              <a:rPr lang="en-US" sz="2400" dirty="0">
                <a:latin typeface="+mn-lt"/>
              </a:rPr>
            </a:br>
            <a:r>
              <a:rPr lang="en-US" sz="2400" dirty="0">
                <a:latin typeface="+mn-lt"/>
              </a:rPr>
              <a:t>Data Measurement Plan</a:t>
            </a:r>
          </a:p>
        </p:txBody>
      </p:sp>
    </p:spTree>
    <p:extLst>
      <p:ext uri="{BB962C8B-B14F-4D97-AF65-F5344CB8AC3E}">
        <p14:creationId xmlns:p14="http://schemas.microsoft.com/office/powerpoint/2010/main" val="21718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881A1E-8F42-4C3B-AA3A-1669F62A5848}"/>
              </a:ext>
            </a:extLst>
          </p:cNvPr>
          <p:cNvPicPr>
            <a:picLocks noChangeAspect="1"/>
          </p:cNvPicPr>
          <p:nvPr/>
        </p:nvPicPr>
        <p:blipFill>
          <a:blip r:embed="rId2"/>
          <a:stretch>
            <a:fillRect/>
          </a:stretch>
        </p:blipFill>
        <p:spPr>
          <a:xfrm>
            <a:off x="2911784" y="4591123"/>
            <a:ext cx="3320432" cy="1929167"/>
          </a:xfrm>
          <a:prstGeom prst="rect">
            <a:avLst/>
          </a:prstGeom>
        </p:spPr>
      </p:pic>
      <p:sp>
        <p:nvSpPr>
          <p:cNvPr id="11" name="Text Box 10">
            <a:extLst>
              <a:ext uri="{FF2B5EF4-FFF2-40B4-BE49-F238E27FC236}">
                <a16:creationId xmlns:a16="http://schemas.microsoft.com/office/drawing/2014/main" id="{EC647DD1-FBB2-4FCC-8048-FEF10899CB97}"/>
              </a:ext>
            </a:extLst>
          </p:cNvPr>
          <p:cNvSpPr txBox="1">
            <a:spLocks noChangeArrowheads="1"/>
          </p:cNvSpPr>
          <p:nvPr/>
        </p:nvSpPr>
        <p:spPr bwMode="auto">
          <a:xfrm>
            <a:off x="5960124" y="-29895"/>
            <a:ext cx="31838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3399"/>
                </a:solidFill>
                <a:latin typeface="Arial" panose="020B0604020202020204" pitchFamily="34" charset="0"/>
              </a:rPr>
              <a:t>Reducing Errors</a:t>
            </a:r>
          </a:p>
          <a:p>
            <a:pPr algn="r">
              <a:spcBef>
                <a:spcPct val="0"/>
              </a:spcBef>
              <a:buFontTx/>
              <a:buNone/>
            </a:pPr>
            <a:r>
              <a:rPr lang="en-US" altLang="en-US" sz="1200" dirty="0">
                <a:solidFill>
                  <a:schemeClr val="tx1">
                    <a:lumMod val="75000"/>
                    <a:lumOff val="25000"/>
                  </a:schemeClr>
                </a:solidFill>
                <a:latin typeface="Arial" panose="020B0604020202020204" pitchFamily="34" charset="0"/>
              </a:rPr>
              <a:t>Process owner: Elia Kostyrka</a:t>
            </a:r>
          </a:p>
        </p:txBody>
      </p:sp>
      <p:sp>
        <p:nvSpPr>
          <p:cNvPr id="12" name="Title 1">
            <a:extLst>
              <a:ext uri="{FF2B5EF4-FFF2-40B4-BE49-F238E27FC236}">
                <a16:creationId xmlns:a16="http://schemas.microsoft.com/office/drawing/2014/main" id="{9E94BCE6-F192-41A9-BDF2-E7267205BAD6}"/>
              </a:ext>
            </a:extLst>
          </p:cNvPr>
          <p:cNvSpPr txBox="1">
            <a:spLocks/>
          </p:cNvSpPr>
          <p:nvPr/>
        </p:nvSpPr>
        <p:spPr>
          <a:xfrm>
            <a:off x="0" y="-456"/>
            <a:ext cx="6301648" cy="70230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a:latin typeface="+mn-lt"/>
              </a:rPr>
              <a:t>MEASURE</a:t>
            </a:r>
            <a:br>
              <a:rPr lang="en-US" sz="2400" dirty="0">
                <a:latin typeface="+mn-lt"/>
              </a:rPr>
            </a:br>
            <a:r>
              <a:rPr lang="en-US" sz="2400" dirty="0">
                <a:latin typeface="+mn-lt"/>
              </a:rPr>
              <a:t>Sample Size Formula, Pareto Chart</a:t>
            </a:r>
          </a:p>
        </p:txBody>
      </p:sp>
      <p:sp>
        <p:nvSpPr>
          <p:cNvPr id="13" name="TextBox 12">
            <a:extLst>
              <a:ext uri="{FF2B5EF4-FFF2-40B4-BE49-F238E27FC236}">
                <a16:creationId xmlns:a16="http://schemas.microsoft.com/office/drawing/2014/main" id="{5DE74A90-EB5E-4E65-B9FB-349716F3583B}"/>
              </a:ext>
            </a:extLst>
          </p:cNvPr>
          <p:cNvSpPr txBox="1">
            <a:spLocks noChangeArrowheads="1"/>
          </p:cNvSpPr>
          <p:nvPr/>
        </p:nvSpPr>
        <p:spPr bwMode="auto">
          <a:xfrm>
            <a:off x="213519" y="681039"/>
            <a:ext cx="8716962" cy="214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dirty="0">
                <a:latin typeface="+mn-lt"/>
              </a:rPr>
              <a:t>The sample size formula for discrete data was used to determine if the sample size was large enough to have 95% confidence in the  data. Again, there are 25 sub-analysis conducted per report for a total of 175 possible calculation errors. The sample size met the requirement to have 95% confidence that the sample is representative of the population.  </a:t>
            </a: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endParaRPr lang="en-US" altLang="en-US" sz="1600" dirty="0">
              <a:latin typeface="+mn-lt"/>
            </a:endParaRPr>
          </a:p>
          <a:p>
            <a:pPr marL="285750" indent="-285750">
              <a:buFont typeface="Arial" panose="020B0604020202020204" pitchFamily="34" charset="0"/>
              <a:buChar char="•"/>
            </a:pPr>
            <a:r>
              <a:rPr lang="en-US" altLang="en-US" sz="1600" dirty="0">
                <a:latin typeface="+mn-lt"/>
              </a:rPr>
              <a:t>A pareto chart was used to identify which area could be having the most influence on the number of errors in the reports. 90% of the report production time was spent on the production of graphs and appendices, followed by exploring and cleaning the data.</a:t>
            </a:r>
          </a:p>
        </p:txBody>
      </p:sp>
      <p:pic>
        <p:nvPicPr>
          <p:cNvPr id="14" name="Picture 13">
            <a:extLst>
              <a:ext uri="{FF2B5EF4-FFF2-40B4-BE49-F238E27FC236}">
                <a16:creationId xmlns:a16="http://schemas.microsoft.com/office/drawing/2014/main" id="{F89AFCE0-99F8-46EC-8F0D-4A4451F3D9FB}"/>
              </a:ext>
            </a:extLst>
          </p:cNvPr>
          <p:cNvPicPr>
            <a:picLocks noChangeAspect="1"/>
          </p:cNvPicPr>
          <p:nvPr/>
        </p:nvPicPr>
        <p:blipFill>
          <a:blip r:embed="rId3"/>
          <a:stretch>
            <a:fillRect/>
          </a:stretch>
        </p:blipFill>
        <p:spPr>
          <a:xfrm>
            <a:off x="1175125" y="2322388"/>
            <a:ext cx="2299382" cy="932426"/>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40C353-8812-40F0-B025-DA1B6BC31B17}"/>
                  </a:ext>
                </a:extLst>
              </p:cNvPr>
              <p:cNvSpPr txBox="1"/>
              <p:nvPr/>
            </p:nvSpPr>
            <p:spPr>
              <a:xfrm>
                <a:off x="3198449" y="2464708"/>
                <a:ext cx="5213142" cy="505203"/>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1.96</m:t>
                            </m:r>
                          </m:e>
                        </m:d>
                        <m:r>
                          <a:rPr lang="en-US" b="0" i="1" smtClean="0">
                            <a:latin typeface="Cambria Math" panose="02040503050406030204" pitchFamily="18" charset="0"/>
                          </a:rPr>
                          <m:t>𝑥</m:t>
                        </m:r>
                        <m:r>
                          <a:rPr lang="en-US" b="0" i="1" smtClean="0">
                            <a:latin typeface="Cambria Math" panose="02040503050406030204" pitchFamily="18" charset="0"/>
                          </a:rPr>
                          <m:t>0.4057</m:t>
                        </m:r>
                        <m:d>
                          <m:dPr>
                            <m:ctrlPr>
                              <a:rPr lang="en-US" b="0" i="1" smtClean="0">
                                <a:latin typeface="Cambria Math" panose="02040503050406030204" pitchFamily="18" charset="0"/>
                              </a:rPr>
                            </m:ctrlPr>
                          </m:dPr>
                          <m:e>
                            <m:r>
                              <a:rPr lang="en-US" b="0" i="1" smtClean="0">
                                <a:latin typeface="Cambria Math" panose="02040503050406030204" pitchFamily="18" charset="0"/>
                              </a:rPr>
                              <m:t>1−0.4057</m:t>
                            </m:r>
                          </m:e>
                        </m:d>
                      </m:num>
                      <m:den>
                        <m:r>
                          <a:rPr lang="en-US" b="0" i="1" smtClean="0">
                            <a:latin typeface="Cambria Math" panose="02040503050406030204" pitchFamily="18" charset="0"/>
                          </a:rPr>
                          <m:t>0.0075</m:t>
                        </m:r>
                      </m:den>
                    </m:f>
                    <m:r>
                      <a:rPr lang="en-US" b="0" i="1" smtClean="0">
                        <a:latin typeface="Cambria Math" panose="02040503050406030204" pitchFamily="18" charset="0"/>
                      </a:rPr>
                      <m:t>=119</m:t>
                    </m:r>
                  </m:oMath>
                </a14:m>
                <a:r>
                  <a:rPr lang="en-US" b="0" dirty="0"/>
                  <a:t> samples (4 reports)</a:t>
                </a:r>
              </a:p>
            </p:txBody>
          </p:sp>
        </mc:Choice>
        <mc:Fallback xmlns="">
          <p:sp>
            <p:nvSpPr>
              <p:cNvPr id="15" name="TextBox 14">
                <a:extLst>
                  <a:ext uri="{FF2B5EF4-FFF2-40B4-BE49-F238E27FC236}">
                    <a16:creationId xmlns:a16="http://schemas.microsoft.com/office/drawing/2014/main" id="{1440C353-8812-40F0-B025-DA1B6BC31B17}"/>
                  </a:ext>
                </a:extLst>
              </p:cNvPr>
              <p:cNvSpPr txBox="1">
                <a:spLocks noRot="1" noChangeAspect="1" noMove="1" noResize="1" noEditPoints="1" noAdjustHandles="1" noChangeArrowheads="1" noChangeShapeType="1" noTextEdit="1"/>
              </p:cNvSpPr>
              <p:nvPr/>
            </p:nvSpPr>
            <p:spPr>
              <a:xfrm>
                <a:off x="3198449" y="2464708"/>
                <a:ext cx="5213142" cy="505203"/>
              </a:xfrm>
              <a:prstGeom prst="rect">
                <a:avLst/>
              </a:prstGeom>
              <a:blipFill>
                <a:blip r:embed="rId4"/>
                <a:stretch>
                  <a:fillRect b="-7229"/>
                </a:stretch>
              </a:blipFill>
            </p:spPr>
            <p:txBody>
              <a:bodyPr/>
              <a:lstStyle/>
              <a:p>
                <a:r>
                  <a:rPr lang="en-US">
                    <a:noFill/>
                  </a:rPr>
                  <a:t> </a:t>
                </a:r>
              </a:p>
            </p:txBody>
          </p:sp>
        </mc:Fallback>
      </mc:AlternateContent>
    </p:spTree>
    <p:extLst>
      <p:ext uri="{BB962C8B-B14F-4D97-AF65-F5344CB8AC3E}">
        <p14:creationId xmlns:p14="http://schemas.microsoft.com/office/powerpoint/2010/main" val="4021053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5344</TotalTime>
  <Words>2794</Words>
  <Application>Microsoft Office PowerPoint</Application>
  <PresentationFormat>On-screen Show (4:3)</PresentationFormat>
  <Paragraphs>311</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Times New Roman</vt:lpstr>
      <vt:lpstr>Wingdings</vt:lpstr>
      <vt:lpstr>Retrospect</vt:lpstr>
      <vt:lpstr>Process Improvement Project  Reducing Errors</vt:lpstr>
      <vt:lpstr>PowerPoint Presentation</vt:lpstr>
      <vt:lpstr>DEFINE Problem Statement and Impact</vt:lpstr>
      <vt:lpstr>DEFINE Process Map</vt:lpstr>
      <vt:lpstr>DEFINE Operational Definitions</vt:lpstr>
      <vt:lpstr>DEFINE Normal Distribution</vt:lpstr>
      <vt:lpstr>DEFINE Sigma Quality Level (SQL)</vt:lpstr>
      <vt:lpstr>PowerPoint Presentation</vt:lpstr>
      <vt:lpstr>PowerPoint Presentation</vt:lpstr>
      <vt:lpstr>ANALYZE Types of Tools</vt:lpstr>
      <vt:lpstr>PowerPoint Presentation</vt:lpstr>
      <vt:lpstr>IMPROVE Types of Tools</vt:lpstr>
      <vt:lpstr>IMPROVE Process Improvement, Bar Chart, Box and Whisker Plot</vt:lpstr>
      <vt:lpstr>CONTROL Sigma Quality Level (SQL), IMR Control Chart,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 Project  Decreasing Error</dc:title>
  <dc:creator>Elia Kostyrka</dc:creator>
  <cp:lastModifiedBy>Elia Kostryka</cp:lastModifiedBy>
  <cp:revision>184</cp:revision>
  <dcterms:created xsi:type="dcterms:W3CDTF">2019-03-09T00:53:28Z</dcterms:created>
  <dcterms:modified xsi:type="dcterms:W3CDTF">2019-03-17T17:25:16Z</dcterms:modified>
</cp:coreProperties>
</file>