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6" r:id="rId3"/>
    <p:sldId id="281" r:id="rId4"/>
    <p:sldId id="261" r:id="rId5"/>
    <p:sldId id="269" r:id="rId6"/>
    <p:sldId id="278" r:id="rId7"/>
    <p:sldId id="288" r:id="rId8"/>
    <p:sldId id="291" r:id="rId9"/>
    <p:sldId id="271" r:id="rId10"/>
    <p:sldId id="282" r:id="rId11"/>
    <p:sldId id="287" r:id="rId12"/>
    <p:sldId id="295" r:id="rId13"/>
    <p:sldId id="272" r:id="rId14"/>
    <p:sldId id="283" r:id="rId15"/>
    <p:sldId id="292" r:id="rId16"/>
    <p:sldId id="293" r:id="rId17"/>
    <p:sldId id="273" r:id="rId18"/>
    <p:sldId id="284" r:id="rId19"/>
    <p:sldId id="275" r:id="rId20"/>
    <p:sldId id="289" r:id="rId21"/>
    <p:sldId id="263" r:id="rId22"/>
    <p:sldId id="258" r:id="rId23"/>
    <p:sldId id="259" r:id="rId24"/>
    <p:sldId id="262" r:id="rId25"/>
    <p:sldId id="266" r:id="rId26"/>
    <p:sldId id="285" r:id="rId27"/>
    <p:sldId id="29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0" autoAdjust="0"/>
    <p:restoredTop sz="93890" autoAdjust="0"/>
  </p:normalViewPr>
  <p:slideViewPr>
    <p:cSldViewPr snapToGrid="0">
      <p:cViewPr varScale="1">
        <p:scale>
          <a:sx n="84" d="100"/>
          <a:sy n="84" d="100"/>
        </p:scale>
        <p:origin x="12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D02F4-4A3A-4609-B061-C1D43F8F8628}" type="datetimeFigureOut">
              <a:rPr lang="en-US" smtClean="0"/>
              <a:t>9/8/2019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104EA-3BAA-4EB9-8608-3DD585119572}" type="slidenum">
              <a:rPr lang="en-US" smtClean="0"/>
              <a:t>‹#›</a:t>
            </a:fld>
            <a:endParaRPr lang="en-US"/>
          </a:p>
        </p:txBody>
      </p:sp>
    </p:spTree>
    <p:extLst>
      <p:ext uri="{BB962C8B-B14F-4D97-AF65-F5344CB8AC3E}">
        <p14:creationId xmlns:p14="http://schemas.microsoft.com/office/powerpoint/2010/main" val="367642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Question: </a:t>
            </a:r>
            <a:r>
              <a:rPr lang="en-US" sz="1200" dirty="0"/>
              <a:t>How can the box office compete or co-exist with streaming services?</a:t>
            </a:r>
          </a:p>
          <a:p>
            <a:r>
              <a:rPr lang="en-US" dirty="0"/>
              <a:t>Some ways to address this would be to identify the strengths and weaknesses or historical movie data to identify opportunities to maintain high entertainment value (e.g., produce more good movies worthy of a theatrical experience).</a:t>
            </a:r>
          </a:p>
        </p:txBody>
      </p:sp>
      <p:sp>
        <p:nvSpPr>
          <p:cNvPr id="4" name="Slide Number Placeholder 3"/>
          <p:cNvSpPr>
            <a:spLocks noGrp="1"/>
          </p:cNvSpPr>
          <p:nvPr>
            <p:ph type="sldNum" sz="quarter" idx="5"/>
          </p:nvPr>
        </p:nvSpPr>
        <p:spPr/>
        <p:txBody>
          <a:bodyPr/>
          <a:lstStyle/>
          <a:p>
            <a:fld id="{699104EA-3BAA-4EB9-8608-3DD585119572}" type="slidenum">
              <a:rPr lang="en-US" smtClean="0"/>
              <a:t>22</a:t>
            </a:fld>
            <a:endParaRPr lang="en-US"/>
          </a:p>
        </p:txBody>
      </p:sp>
    </p:spTree>
    <p:extLst>
      <p:ext uri="{BB962C8B-B14F-4D97-AF65-F5344CB8AC3E}">
        <p14:creationId xmlns:p14="http://schemas.microsoft.com/office/powerpoint/2010/main" val="1663969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8233C62-EA40-415B-A843-9CA8BE1DEB5D}"/>
              </a:ext>
            </a:extLst>
          </p:cNvPr>
          <p:cNvPicPr>
            <a:picLocks noChangeAspect="1"/>
          </p:cNvPicPr>
          <p:nvPr userDrawn="1"/>
        </p:nvPicPr>
        <p:blipFill rotWithShape="1">
          <a:blip r:embed="rId2"/>
          <a:srcRect l="4306" r="7123"/>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6865C-5360-4CB7-B0B5-A6672613B281}"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55025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77D03-4FB0-4B6B-B370-81E17F24F34A}"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3567782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20760-7647-453A-A219-B77C12EBEC61}"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394450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5E6808-BEA6-4597-8AA5-5E67ABDEC8A7}"/>
              </a:ext>
            </a:extLst>
          </p:cNvPr>
          <p:cNvPicPr>
            <a:picLocks noChangeAspect="1"/>
          </p:cNvPicPr>
          <p:nvPr userDrawn="1"/>
        </p:nvPicPr>
        <p:blipFill rotWithShape="1">
          <a:blip r:embed="rId2"/>
          <a:srcRect l="4306" t="-336" r="7123" b="82625"/>
          <a:stretch/>
        </p:blipFill>
        <p:spPr>
          <a:xfrm>
            <a:off x="0" y="5645888"/>
            <a:ext cx="9144000" cy="121687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F0CB4-A7C8-4241-AEA3-10D5FA13335C}"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266633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414C7-174D-46B3-B41B-E65FB843F1D3}"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33839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7117B6-738E-4629-8290-D7519037DACE}" type="datetime1">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115766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EFC2B-1812-409D-9635-525DBEEFFC37}" type="datetime1">
              <a:rPr lang="en-US" smtClean="0"/>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259316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A57143-EE3D-4DF5-A726-290F710E38FA}" type="datetime1">
              <a:rPr lang="en-US" smtClean="0"/>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417430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167B2-D0A4-43C6-ABA5-2CA76C77910A}" type="datetime1">
              <a:rPr lang="en-US" smtClean="0"/>
              <a:t>9/8/2019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262047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0DC405-AC17-470E-8A59-8F19D46AF2BC}" type="datetime1">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417502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3407F8-C3A3-4362-B630-C025AB8AB291}" type="datetime1">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A5268-AADA-48C0-BDEB-BFE7B257DFAB}" type="slidenum">
              <a:rPr lang="en-US" smtClean="0"/>
              <a:t>‹#›</a:t>
            </a:fld>
            <a:endParaRPr lang="en-US"/>
          </a:p>
        </p:txBody>
      </p:sp>
    </p:spTree>
    <p:extLst>
      <p:ext uri="{BB962C8B-B14F-4D97-AF65-F5344CB8AC3E}">
        <p14:creationId xmlns:p14="http://schemas.microsoft.com/office/powerpoint/2010/main" val="169594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5FBE0-D8EF-42F4-8CD9-59599E93B19D}" type="datetime1">
              <a:rPr lang="en-US" smtClean="0"/>
              <a:t>9/8/2019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A5268-AADA-48C0-BDEB-BFE7B257DFAB}" type="slidenum">
              <a:rPr lang="en-US" smtClean="0"/>
              <a:t>‹#›</a:t>
            </a:fld>
            <a:endParaRPr lang="en-US"/>
          </a:p>
        </p:txBody>
      </p:sp>
    </p:spTree>
    <p:extLst>
      <p:ext uri="{BB962C8B-B14F-4D97-AF65-F5344CB8AC3E}">
        <p14:creationId xmlns:p14="http://schemas.microsoft.com/office/powerpoint/2010/main" val="3591287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19.emf"/><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F466-D923-4A95-919E-99C21DD0949E}"/>
              </a:ext>
            </a:extLst>
          </p:cNvPr>
          <p:cNvSpPr>
            <a:spLocks noGrp="1"/>
          </p:cNvSpPr>
          <p:nvPr>
            <p:ph type="ctrTitle"/>
          </p:nvPr>
        </p:nvSpPr>
        <p:spPr/>
        <p:txBody>
          <a:bodyPr/>
          <a:lstStyle/>
          <a:p>
            <a:r>
              <a:rPr lang="en-US" dirty="0">
                <a:solidFill>
                  <a:schemeClr val="bg1"/>
                </a:solidFill>
              </a:rPr>
              <a:t>Data Mining: Movies</a:t>
            </a:r>
          </a:p>
        </p:txBody>
      </p:sp>
      <p:sp>
        <p:nvSpPr>
          <p:cNvPr id="3" name="Subtitle 2">
            <a:extLst>
              <a:ext uri="{FF2B5EF4-FFF2-40B4-BE49-F238E27FC236}">
                <a16:creationId xmlns:a16="http://schemas.microsoft.com/office/drawing/2014/main" id="{0098D368-3929-48CA-B3E0-ECD4778B9D6D}"/>
              </a:ext>
            </a:extLst>
          </p:cNvPr>
          <p:cNvSpPr>
            <a:spLocks noGrp="1"/>
          </p:cNvSpPr>
          <p:nvPr>
            <p:ph type="subTitle" idx="1"/>
          </p:nvPr>
        </p:nvSpPr>
        <p:spPr/>
        <p:txBody>
          <a:bodyPr>
            <a:normAutofit fontScale="70000" lnSpcReduction="20000"/>
          </a:bodyPr>
          <a:lstStyle/>
          <a:p>
            <a:r>
              <a:rPr lang="en-US" sz="2300" dirty="0">
                <a:solidFill>
                  <a:schemeClr val="bg1"/>
                </a:solidFill>
              </a:rPr>
              <a:t>IST 707 July 2019</a:t>
            </a:r>
          </a:p>
          <a:p>
            <a:endParaRPr lang="en-US" sz="1700" dirty="0">
              <a:solidFill>
                <a:schemeClr val="bg1"/>
              </a:solidFill>
            </a:endParaRPr>
          </a:p>
          <a:p>
            <a:r>
              <a:rPr lang="en-US" sz="2000" dirty="0">
                <a:solidFill>
                  <a:schemeClr val="bg1"/>
                </a:solidFill>
              </a:rPr>
              <a:t>Project Team Members:</a:t>
            </a:r>
          </a:p>
          <a:p>
            <a:r>
              <a:rPr lang="en-US" sz="2000" dirty="0">
                <a:solidFill>
                  <a:schemeClr val="bg1"/>
                </a:solidFill>
              </a:rPr>
              <a:t>Pierre Casco</a:t>
            </a:r>
          </a:p>
          <a:p>
            <a:r>
              <a:rPr lang="en-US" sz="2000" dirty="0">
                <a:solidFill>
                  <a:schemeClr val="bg1"/>
                </a:solidFill>
              </a:rPr>
              <a:t>Valerie Fowler</a:t>
            </a:r>
          </a:p>
          <a:p>
            <a:r>
              <a:rPr lang="en-US" sz="2000" dirty="0">
                <a:solidFill>
                  <a:schemeClr val="bg1"/>
                </a:solidFill>
              </a:rPr>
              <a:t>Elia Kostyrka</a:t>
            </a:r>
            <a:endParaRPr lang="en-US" sz="1700" dirty="0">
              <a:solidFill>
                <a:schemeClr val="bg1"/>
              </a:solidFill>
            </a:endParaRPr>
          </a:p>
        </p:txBody>
      </p:sp>
    </p:spTree>
    <p:extLst>
      <p:ext uri="{BB962C8B-B14F-4D97-AF65-F5344CB8AC3E}">
        <p14:creationId xmlns:p14="http://schemas.microsoft.com/office/powerpoint/2010/main" val="331673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Classification (Decision Tree)</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10</a:t>
            </a:fld>
            <a:endParaRPr lang="en-US" sz="1400" dirty="0"/>
          </a:p>
        </p:txBody>
      </p:sp>
      <p:pic>
        <p:nvPicPr>
          <p:cNvPr id="2050" name="Picture 2">
            <a:extLst>
              <a:ext uri="{FF2B5EF4-FFF2-40B4-BE49-F238E27FC236}">
                <a16:creationId xmlns:a16="http://schemas.microsoft.com/office/drawing/2014/main" id="{69B8DB53-096B-41D1-8146-9627EA232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889" y="1667351"/>
            <a:ext cx="6667747" cy="3523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2602891-2F83-4E42-9EBE-22D28E33AF05}"/>
              </a:ext>
            </a:extLst>
          </p:cNvPr>
          <p:cNvSpPr/>
          <p:nvPr/>
        </p:nvSpPr>
        <p:spPr>
          <a:xfrm>
            <a:off x="1405888" y="3949700"/>
            <a:ext cx="1388111" cy="124094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DB388C2-67FA-4D60-BD33-A2FA68ED5056}"/>
              </a:ext>
            </a:extLst>
          </p:cNvPr>
          <p:cNvSpPr/>
          <p:nvPr/>
        </p:nvSpPr>
        <p:spPr>
          <a:xfrm>
            <a:off x="5368925" y="3949700"/>
            <a:ext cx="1362075" cy="124094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DF62222-D404-4EBB-93B3-6B5542D1CD26}"/>
              </a:ext>
            </a:extLst>
          </p:cNvPr>
          <p:cNvSpPr txBox="1"/>
          <p:nvPr/>
        </p:nvSpPr>
        <p:spPr>
          <a:xfrm>
            <a:off x="5334000" y="1281788"/>
            <a:ext cx="3619499" cy="830997"/>
          </a:xfrm>
          <a:prstGeom prst="rect">
            <a:avLst/>
          </a:prstGeom>
          <a:solidFill>
            <a:schemeClr val="bg1">
              <a:lumMod val="85000"/>
            </a:schemeClr>
          </a:solidFill>
        </p:spPr>
        <p:txBody>
          <a:bodyPr wrap="square" rtlCol="0">
            <a:spAutoFit/>
          </a:bodyPr>
          <a:lstStyle/>
          <a:p>
            <a:r>
              <a:rPr lang="en-US" sz="1600" dirty="0"/>
              <a:t>Top writer and top production company were more likely to predict a successful movie. </a:t>
            </a:r>
          </a:p>
        </p:txBody>
      </p:sp>
    </p:spTree>
    <p:extLst>
      <p:ext uri="{BB962C8B-B14F-4D97-AF65-F5344CB8AC3E}">
        <p14:creationId xmlns:p14="http://schemas.microsoft.com/office/powerpoint/2010/main" val="257946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Classification (Decision Tree)</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11</a:t>
            </a:fld>
            <a:endParaRPr lang="en-US" sz="1400" dirty="0"/>
          </a:p>
        </p:txBody>
      </p:sp>
      <p:pic>
        <p:nvPicPr>
          <p:cNvPr id="5" name="image11.png">
            <a:extLst>
              <a:ext uri="{FF2B5EF4-FFF2-40B4-BE49-F238E27FC236}">
                <a16:creationId xmlns:a16="http://schemas.microsoft.com/office/drawing/2014/main" id="{846B2163-0E28-4FA8-9049-9C33950375A5}"/>
              </a:ext>
            </a:extLst>
          </p:cNvPr>
          <p:cNvPicPr/>
          <p:nvPr/>
        </p:nvPicPr>
        <p:blipFill>
          <a:blip r:embed="rId2"/>
          <a:srcRect/>
          <a:stretch>
            <a:fillRect/>
          </a:stretch>
        </p:blipFill>
        <p:spPr>
          <a:xfrm>
            <a:off x="331449" y="1401087"/>
            <a:ext cx="7109501" cy="4175125"/>
          </a:xfrm>
          <a:prstGeom prst="rect">
            <a:avLst/>
          </a:prstGeom>
          <a:ln/>
        </p:spPr>
      </p:pic>
      <p:sp>
        <p:nvSpPr>
          <p:cNvPr id="3" name="TextBox 2">
            <a:extLst>
              <a:ext uri="{FF2B5EF4-FFF2-40B4-BE49-F238E27FC236}">
                <a16:creationId xmlns:a16="http://schemas.microsoft.com/office/drawing/2014/main" id="{2B1C4E2E-E3CF-4BEF-B765-41F95F92327D}"/>
              </a:ext>
            </a:extLst>
          </p:cNvPr>
          <p:cNvSpPr txBox="1"/>
          <p:nvPr/>
        </p:nvSpPr>
        <p:spPr>
          <a:xfrm>
            <a:off x="5334000" y="1281788"/>
            <a:ext cx="3619499" cy="1569660"/>
          </a:xfrm>
          <a:prstGeom prst="rect">
            <a:avLst/>
          </a:prstGeom>
          <a:solidFill>
            <a:schemeClr val="bg1">
              <a:lumMod val="85000"/>
            </a:schemeClr>
          </a:solidFill>
        </p:spPr>
        <p:txBody>
          <a:bodyPr wrap="square" rtlCol="0">
            <a:spAutoFit/>
          </a:bodyPr>
          <a:lstStyle/>
          <a:p>
            <a:r>
              <a:rPr lang="en-US" sz="1600" dirty="0"/>
              <a:t>Top writers could predict score. Only the genre “comedy” was segmented out to predict score level. Comedies that used a top director produced more movies with higher scores. Action movies with a top director could predict score level as well. </a:t>
            </a:r>
          </a:p>
        </p:txBody>
      </p:sp>
      <p:sp>
        <p:nvSpPr>
          <p:cNvPr id="8" name="Rectangle 7">
            <a:extLst>
              <a:ext uri="{FF2B5EF4-FFF2-40B4-BE49-F238E27FC236}">
                <a16:creationId xmlns:a16="http://schemas.microsoft.com/office/drawing/2014/main" id="{D3000CDF-3B93-4E3F-9C26-D3ED5E7A99EA}"/>
              </a:ext>
            </a:extLst>
          </p:cNvPr>
          <p:cNvSpPr/>
          <p:nvPr/>
        </p:nvSpPr>
        <p:spPr>
          <a:xfrm>
            <a:off x="5755638" y="4215964"/>
            <a:ext cx="1569087" cy="13602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C59C633-8B3C-4E9A-9C43-AC3A9406EAAA}"/>
              </a:ext>
            </a:extLst>
          </p:cNvPr>
          <p:cNvSpPr/>
          <p:nvPr/>
        </p:nvSpPr>
        <p:spPr>
          <a:xfrm>
            <a:off x="331449" y="4197826"/>
            <a:ext cx="868701" cy="13602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A63B8-2611-4861-8A01-455FDAEBA3CC}"/>
              </a:ext>
            </a:extLst>
          </p:cNvPr>
          <p:cNvSpPr/>
          <p:nvPr/>
        </p:nvSpPr>
        <p:spPr>
          <a:xfrm>
            <a:off x="4243089" y="4193300"/>
            <a:ext cx="868701" cy="13602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2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Classification (Naïve Bayes)</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12</a:t>
            </a:fld>
            <a:endParaRPr lang="en-US" sz="1400" dirty="0"/>
          </a:p>
        </p:txBody>
      </p:sp>
      <p:sp>
        <p:nvSpPr>
          <p:cNvPr id="6" name="Content Placeholder 2">
            <a:extLst>
              <a:ext uri="{FF2B5EF4-FFF2-40B4-BE49-F238E27FC236}">
                <a16:creationId xmlns:a16="http://schemas.microsoft.com/office/drawing/2014/main" id="{DA544343-B6DF-4DAF-BE9D-06875018902B}"/>
              </a:ext>
            </a:extLst>
          </p:cNvPr>
          <p:cNvSpPr>
            <a:spLocks noGrp="1"/>
          </p:cNvSpPr>
          <p:nvPr>
            <p:ph idx="1"/>
          </p:nvPr>
        </p:nvSpPr>
        <p:spPr>
          <a:xfrm>
            <a:off x="852322" y="1794511"/>
            <a:ext cx="7377278" cy="4221660"/>
          </a:xfrm>
        </p:spPr>
        <p:txBody>
          <a:bodyPr anchor="ctr">
            <a:noAutofit/>
          </a:bodyPr>
          <a:lstStyle/>
          <a:p>
            <a:pPr marL="0" indent="0">
              <a:buNone/>
            </a:pPr>
            <a:endParaRPr lang="en-US" sz="1600" dirty="0"/>
          </a:p>
          <a:p>
            <a:r>
              <a:rPr lang="en-US" sz="1600" dirty="0"/>
              <a:t>Preprocessing – New attributes were created (columns added), top performing categories (stars, directors, writers, production companies with movies that were in the top 97th percentile of all movies that had a 7+ rating) were identified and put in binary form (YES/NO) along with whether a movie was successful (7+ IMDb score). Other attributes used included genre and rating (e.g., PG, R, etc.).</a:t>
            </a:r>
          </a:p>
          <a:p>
            <a:r>
              <a:rPr lang="en-US" sz="1600" dirty="0"/>
              <a:t>Parameters - Naïve Bayes model was built in R using e1071 (parameters – 3-fold CV).</a:t>
            </a:r>
          </a:p>
          <a:p>
            <a:r>
              <a:rPr lang="en-US" sz="1600" dirty="0"/>
              <a:t>Findings - Naïve Bayes model had the ability to predict unsuccessful movies by 90.4% and decreased to 55.1% success of predicting the yes cases on the test data (see confusion matrix).</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7" name="image10.png">
            <a:extLst>
              <a:ext uri="{FF2B5EF4-FFF2-40B4-BE49-F238E27FC236}">
                <a16:creationId xmlns:a16="http://schemas.microsoft.com/office/drawing/2014/main" id="{166947D9-1C6F-41AC-B211-E927814B2AB2}"/>
              </a:ext>
            </a:extLst>
          </p:cNvPr>
          <p:cNvPicPr/>
          <p:nvPr/>
        </p:nvPicPr>
        <p:blipFill>
          <a:blip r:embed="rId2"/>
          <a:srcRect/>
          <a:stretch>
            <a:fillRect/>
          </a:stretch>
        </p:blipFill>
        <p:spPr>
          <a:xfrm>
            <a:off x="1243012" y="4301490"/>
            <a:ext cx="2200275" cy="723900"/>
          </a:xfrm>
          <a:prstGeom prst="rect">
            <a:avLst/>
          </a:prstGeom>
          <a:ln/>
        </p:spPr>
      </p:pic>
    </p:spTree>
    <p:extLst>
      <p:ext uri="{BB962C8B-B14F-4D97-AF65-F5344CB8AC3E}">
        <p14:creationId xmlns:p14="http://schemas.microsoft.com/office/powerpoint/2010/main" val="200987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6874551" cy="994172"/>
          </a:xfrm>
        </p:spPr>
        <p:txBody>
          <a:bodyPr>
            <a:normAutofit/>
          </a:bodyPr>
          <a:lstStyle/>
          <a:p>
            <a:r>
              <a:rPr lang="en-US" sz="3000" dirty="0"/>
              <a:t>Classification (SVM, k-NN, Random Forest)</a:t>
            </a:r>
          </a:p>
        </p:txBody>
      </p:sp>
      <p:sp>
        <p:nvSpPr>
          <p:cNvPr id="3" name="Content Placeholder 2">
            <a:extLst>
              <a:ext uri="{FF2B5EF4-FFF2-40B4-BE49-F238E27FC236}">
                <a16:creationId xmlns:a16="http://schemas.microsoft.com/office/drawing/2014/main" id="{1F4B2241-1572-4052-AFC5-CC0BE0C16F37}"/>
              </a:ext>
            </a:extLst>
          </p:cNvPr>
          <p:cNvSpPr>
            <a:spLocks noGrp="1"/>
          </p:cNvSpPr>
          <p:nvPr>
            <p:ph idx="1"/>
          </p:nvPr>
        </p:nvSpPr>
        <p:spPr>
          <a:xfrm>
            <a:off x="852322" y="1794511"/>
            <a:ext cx="7377278" cy="4221660"/>
          </a:xfrm>
        </p:spPr>
        <p:txBody>
          <a:bodyPr anchor="ctr">
            <a:noAutofit/>
          </a:bodyPr>
          <a:lstStyle/>
          <a:p>
            <a:pPr marL="0" indent="0">
              <a:buNone/>
            </a:pPr>
            <a:endParaRPr lang="en-US" sz="1600" dirty="0"/>
          </a:p>
          <a:p>
            <a:r>
              <a:rPr lang="en-US" sz="1600" dirty="0"/>
              <a:t>Three algorithms were compared for classification analysis to identify a model that could provide higher accuracy, SVM, k-NN, and Random Forest.</a:t>
            </a:r>
          </a:p>
          <a:p>
            <a:r>
              <a:rPr lang="en-US" sz="1600" dirty="0"/>
              <a:t>Preprocessing. New attributes were created (top performers) and put in binary form (YES/NO).</a:t>
            </a:r>
          </a:p>
          <a:p>
            <a:r>
              <a:rPr lang="en-US" sz="1600" dirty="0"/>
              <a:t>Parameters </a:t>
            </a:r>
          </a:p>
          <a:p>
            <a:pPr lvl="1">
              <a:buFont typeface="Calibri" panose="020F0502020204030204" pitchFamily="34" charset="0"/>
              <a:buChar char="−"/>
            </a:pPr>
            <a:r>
              <a:rPr lang="en-US" sz="1600" dirty="0"/>
              <a:t>K-NN: Weka cross-validation of 3 folds, different k nearest neighbors (0.5, 1, 5, 10) , and both distance weighting of weight by 1-distance and weight by 1/distance.</a:t>
            </a:r>
          </a:p>
          <a:p>
            <a:pPr lvl="1">
              <a:buFont typeface="Calibri" panose="020F0502020204030204" pitchFamily="34" charset="0"/>
              <a:buChar char="−"/>
            </a:pPr>
            <a:r>
              <a:rPr lang="en-US" sz="1600" dirty="0"/>
              <a:t>SVM: Weka cross-validation of 3 folds, different cost amounts (0.3, 0.5, 0.8 1.0), and both the default Poly kernel and RBF kernel.</a:t>
            </a:r>
          </a:p>
          <a:p>
            <a:pPr lvl="1">
              <a:buFont typeface="Calibri" panose="020F0502020204030204" pitchFamily="34" charset="0"/>
              <a:buChar char="−"/>
            </a:pPr>
            <a:r>
              <a:rPr lang="en-US" sz="1600" dirty="0"/>
              <a:t>Random Forest: Weka cross-validation of 3 folds and different number of trees (2, 5, 10, 15).</a:t>
            </a:r>
          </a:p>
          <a:p>
            <a:r>
              <a:rPr lang="en-US" sz="1600" dirty="0"/>
              <a:t>Findings - The k-NN training model was able to more accurately predict successful movies given the attributes rating, genre, top stars, directors, writers, and companies, and successful category (IMDb rating of 7 or more). </a:t>
            </a:r>
          </a:p>
          <a:p>
            <a:endParaRPr lang="en-US" sz="1600" dirty="0"/>
          </a:p>
          <a:p>
            <a:endParaRPr lang="en-US" sz="1600" dirty="0"/>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13</a:t>
            </a:fld>
            <a:endParaRPr lang="en-US" sz="1400" dirty="0"/>
          </a:p>
        </p:txBody>
      </p:sp>
    </p:spTree>
    <p:extLst>
      <p:ext uri="{BB962C8B-B14F-4D97-AF65-F5344CB8AC3E}">
        <p14:creationId xmlns:p14="http://schemas.microsoft.com/office/powerpoint/2010/main" val="424334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Classification (k-NN Model)</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14</a:t>
            </a:fld>
            <a:endParaRPr lang="en-US" sz="1400" dirty="0"/>
          </a:p>
        </p:txBody>
      </p:sp>
      <p:sp>
        <p:nvSpPr>
          <p:cNvPr id="7" name="Rectangle 6">
            <a:extLst>
              <a:ext uri="{FF2B5EF4-FFF2-40B4-BE49-F238E27FC236}">
                <a16:creationId xmlns:a16="http://schemas.microsoft.com/office/drawing/2014/main" id="{8581C942-F4A4-4215-87B9-014C23B11C20}"/>
              </a:ext>
            </a:extLst>
          </p:cNvPr>
          <p:cNvSpPr/>
          <p:nvPr/>
        </p:nvSpPr>
        <p:spPr>
          <a:xfrm>
            <a:off x="840698" y="1485900"/>
            <a:ext cx="7777521" cy="4616648"/>
          </a:xfrm>
          <a:prstGeom prst="rect">
            <a:avLst/>
          </a:prstGeom>
        </p:spPr>
        <p:txBody>
          <a:bodyPr wrap="square">
            <a:spAutoFit/>
          </a:bodyPr>
          <a:lstStyle/>
          <a:p>
            <a:pPr>
              <a:spcBef>
                <a:spcPts val="1200"/>
              </a:spcBef>
            </a:pPr>
            <a:r>
              <a:rPr lang="en-US" sz="1050" dirty="0">
                <a:solidFill>
                  <a:srgbClr val="000000"/>
                </a:solidFill>
                <a:latin typeface="Times New Roman" panose="02020603050405020304" pitchFamily="18" charset="0"/>
              </a:rPr>
              <a:t>=== Stratified cross-validation ===</a:t>
            </a:r>
            <a:endParaRPr lang="en-US" sz="1050" dirty="0"/>
          </a:p>
          <a:p>
            <a:r>
              <a:rPr lang="en-US" sz="1050" dirty="0">
                <a:solidFill>
                  <a:srgbClr val="000000"/>
                </a:solidFill>
                <a:latin typeface="Times New Roman" panose="02020603050405020304" pitchFamily="18" charset="0"/>
              </a:rPr>
              <a:t>=== Summary ===</a:t>
            </a:r>
            <a:endParaRPr lang="en-US" sz="1050" dirty="0"/>
          </a:p>
          <a:p>
            <a:r>
              <a:rPr lang="en-US" sz="1050" dirty="0">
                <a:solidFill>
                  <a:srgbClr val="000000"/>
                </a:solidFill>
                <a:latin typeface="Times New Roman" panose="02020603050405020304" pitchFamily="18" charset="0"/>
              </a:rPr>
              <a:t> </a:t>
            </a:r>
            <a:endParaRPr lang="en-US" sz="1050" dirty="0"/>
          </a:p>
          <a:p>
            <a:r>
              <a:rPr lang="en-US" sz="1050" dirty="0">
                <a:solidFill>
                  <a:srgbClr val="000000"/>
                </a:solidFill>
                <a:latin typeface="Times New Roman" panose="02020603050405020304" pitchFamily="18" charset="0"/>
              </a:rPr>
              <a:t>Correctly Classified Instances    5376           78.827  %</a:t>
            </a:r>
            <a:endParaRPr lang="en-US" sz="1050" dirty="0"/>
          </a:p>
          <a:p>
            <a:r>
              <a:rPr lang="en-US" sz="1050" dirty="0">
                <a:solidFill>
                  <a:srgbClr val="000000"/>
                </a:solidFill>
                <a:latin typeface="Times New Roman" panose="02020603050405020304" pitchFamily="18" charset="0"/>
              </a:rPr>
              <a:t>Incorrectly Classified Instances  1444           21.173  %</a:t>
            </a:r>
            <a:endParaRPr lang="en-US" sz="1050" dirty="0"/>
          </a:p>
          <a:p>
            <a:r>
              <a:rPr lang="en-US" sz="1050" dirty="0">
                <a:solidFill>
                  <a:srgbClr val="000000"/>
                </a:solidFill>
                <a:latin typeface="Times New Roman" panose="02020603050405020304" pitchFamily="18" charset="0"/>
              </a:rPr>
              <a:t>Kappa statistic                      0.3618</a:t>
            </a:r>
            <a:endParaRPr lang="en-US" sz="1050" dirty="0"/>
          </a:p>
          <a:p>
            <a:r>
              <a:rPr lang="en-US" sz="1050" dirty="0">
                <a:solidFill>
                  <a:srgbClr val="000000"/>
                </a:solidFill>
                <a:latin typeface="Times New Roman" panose="02020603050405020304" pitchFamily="18" charset="0"/>
              </a:rPr>
              <a:t>Mean absolute error                  0.2738</a:t>
            </a:r>
            <a:endParaRPr lang="en-US" sz="1050" dirty="0"/>
          </a:p>
          <a:p>
            <a:r>
              <a:rPr lang="en-US" sz="1050" dirty="0">
                <a:solidFill>
                  <a:srgbClr val="000000"/>
                </a:solidFill>
                <a:latin typeface="Times New Roman" panose="02020603050405020304" pitchFamily="18" charset="0"/>
              </a:rPr>
              <a:t>Root mean squared error              0.3844</a:t>
            </a:r>
            <a:endParaRPr lang="en-US" sz="1050" dirty="0"/>
          </a:p>
          <a:p>
            <a:r>
              <a:rPr lang="en-US" sz="1050" dirty="0">
                <a:solidFill>
                  <a:srgbClr val="000000"/>
                </a:solidFill>
                <a:latin typeface="Times New Roman" panose="02020603050405020304" pitchFamily="18" charset="0"/>
              </a:rPr>
              <a:t>Relative absolute error             70.0793 %</a:t>
            </a:r>
            <a:endParaRPr lang="en-US" sz="1050" dirty="0"/>
          </a:p>
          <a:p>
            <a:r>
              <a:rPr lang="en-US" sz="1050" dirty="0">
                <a:solidFill>
                  <a:srgbClr val="000000"/>
                </a:solidFill>
                <a:latin typeface="Times New Roman" panose="02020603050405020304" pitchFamily="18" charset="0"/>
              </a:rPr>
              <a:t>Root relative squared error         86.9733 %</a:t>
            </a:r>
            <a:endParaRPr lang="en-US" sz="1050" dirty="0"/>
          </a:p>
          <a:p>
            <a:r>
              <a:rPr lang="en-US" sz="1050" dirty="0">
                <a:solidFill>
                  <a:srgbClr val="000000"/>
                </a:solidFill>
                <a:latin typeface="Times New Roman" panose="02020603050405020304" pitchFamily="18" charset="0"/>
              </a:rPr>
              <a:t>Total Number of Instances         6820 </a:t>
            </a:r>
            <a:endParaRPr lang="en-US" sz="1050" dirty="0"/>
          </a:p>
          <a:p>
            <a:r>
              <a:rPr lang="en-US" sz="1050" dirty="0">
                <a:solidFill>
                  <a:srgbClr val="000000"/>
                </a:solidFill>
                <a:latin typeface="Times New Roman" panose="02020603050405020304" pitchFamily="18" charset="0"/>
              </a:rPr>
              <a:t> </a:t>
            </a:r>
            <a:endParaRPr lang="en-US" sz="1050" dirty="0"/>
          </a:p>
          <a:p>
            <a:r>
              <a:rPr lang="en-US" sz="1050" dirty="0">
                <a:solidFill>
                  <a:srgbClr val="000000"/>
                </a:solidFill>
                <a:latin typeface="Times New Roman" panose="02020603050405020304" pitchFamily="18" charset="0"/>
              </a:rPr>
              <a:t>=== Detailed Accuracy By Class ===</a:t>
            </a:r>
            <a:endParaRPr lang="en-US" sz="1050" dirty="0"/>
          </a:p>
          <a:p>
            <a:r>
              <a:rPr lang="en-US" sz="1050" dirty="0">
                <a:solidFill>
                  <a:srgbClr val="000000"/>
                </a:solidFill>
                <a:latin typeface="Times New Roman" panose="02020603050405020304" pitchFamily="18" charset="0"/>
              </a:rPr>
              <a:t> </a:t>
            </a:r>
            <a:endParaRPr lang="en-US" sz="1050" dirty="0"/>
          </a:p>
          <a:p>
            <a:r>
              <a:rPr lang="en-US" sz="1050" dirty="0">
                <a:solidFill>
                  <a:srgbClr val="000000"/>
                </a:solidFill>
                <a:latin typeface="Times New Roman" panose="02020603050405020304" pitchFamily="18" charset="0"/>
              </a:rPr>
              <a:t>                 TP Rate  FP Rate Precision  Recall F-Measure MCC      ROC Area PRC Area Class</a:t>
            </a:r>
            <a:endParaRPr lang="en-US" sz="1050" dirty="0"/>
          </a:p>
          <a:p>
            <a:r>
              <a:rPr lang="en-US" sz="1050" dirty="0">
                <a:solidFill>
                  <a:srgbClr val="000000"/>
                </a:solidFill>
                <a:latin typeface="Times New Roman" panose="02020603050405020304" pitchFamily="18" charset="0"/>
              </a:rPr>
              <a:t>                 0.366 0.059 0.694      0.366 0.479  0.391    0.812 0.617 yes</a:t>
            </a:r>
            <a:endParaRPr lang="en-US" sz="1050" dirty="0"/>
          </a:p>
          <a:p>
            <a:r>
              <a:rPr lang="en-US" sz="1050" dirty="0">
                <a:solidFill>
                  <a:srgbClr val="000000"/>
                </a:solidFill>
                <a:latin typeface="Times New Roman" panose="02020603050405020304" pitchFamily="18" charset="0"/>
              </a:rPr>
              <a:t>                 0.941 0.634 0.804      0.941 0.867  0.391    0.812 0.915 no</a:t>
            </a:r>
            <a:endParaRPr lang="en-US" sz="1050" dirty="0"/>
          </a:p>
          <a:p>
            <a:r>
              <a:rPr lang="en-US" sz="1050" dirty="0">
                <a:solidFill>
                  <a:srgbClr val="000000"/>
                </a:solidFill>
                <a:latin typeface="Times New Roman" panose="02020603050405020304" pitchFamily="18" charset="0"/>
              </a:rPr>
              <a:t>Weighted Avg.    0.788 0.481 0.774      0.788 0.764  0.391    0.812 0.835 </a:t>
            </a:r>
            <a:endParaRPr lang="en-US" sz="1050" dirty="0"/>
          </a:p>
          <a:p>
            <a:r>
              <a:rPr lang="en-US" sz="1050" dirty="0">
                <a:solidFill>
                  <a:srgbClr val="000000"/>
                </a:solidFill>
                <a:latin typeface="Times New Roman" panose="02020603050405020304" pitchFamily="18" charset="0"/>
              </a:rPr>
              <a:t> </a:t>
            </a:r>
            <a:endParaRPr lang="en-US" sz="1050" dirty="0"/>
          </a:p>
          <a:p>
            <a:r>
              <a:rPr lang="en-US" sz="1050" dirty="0">
                <a:solidFill>
                  <a:srgbClr val="000000"/>
                </a:solidFill>
                <a:latin typeface="Times New Roman" panose="02020603050405020304" pitchFamily="18" charset="0"/>
              </a:rPr>
              <a:t>=== Confusion Matrix ===</a:t>
            </a:r>
            <a:endParaRPr lang="en-US" sz="1050" dirty="0"/>
          </a:p>
          <a:p>
            <a:r>
              <a:rPr lang="en-US" sz="1050" dirty="0">
                <a:solidFill>
                  <a:srgbClr val="000000"/>
                </a:solidFill>
                <a:latin typeface="Times New Roman" panose="02020603050405020304" pitchFamily="18" charset="0"/>
              </a:rPr>
              <a:t> </a:t>
            </a:r>
            <a:endParaRPr lang="en-US" sz="1050" dirty="0"/>
          </a:p>
          <a:p>
            <a:r>
              <a:rPr lang="en-US" sz="1050" dirty="0">
                <a:solidFill>
                  <a:srgbClr val="000000"/>
                </a:solidFill>
                <a:latin typeface="Times New Roman" panose="02020603050405020304" pitchFamily="18" charset="0"/>
              </a:rPr>
              <a:t>a b   &lt;-- classified as</a:t>
            </a:r>
            <a:endParaRPr lang="en-US" sz="1050" dirty="0"/>
          </a:p>
          <a:p>
            <a:r>
              <a:rPr lang="en-US" sz="1050" dirty="0">
                <a:solidFill>
                  <a:srgbClr val="000000"/>
                </a:solidFill>
                <a:latin typeface="Times New Roman" panose="02020603050405020304" pitchFamily="18" charset="0"/>
              </a:rPr>
              <a:t>  664 1151 | a = yes</a:t>
            </a:r>
            <a:endParaRPr lang="en-US" sz="1050" dirty="0"/>
          </a:p>
          <a:p>
            <a:r>
              <a:rPr lang="en-US" sz="1050" dirty="0">
                <a:solidFill>
                  <a:srgbClr val="000000"/>
                </a:solidFill>
                <a:latin typeface="Times New Roman" panose="02020603050405020304" pitchFamily="18" charset="0"/>
              </a:rPr>
              <a:t>  293 4712 | b = no</a:t>
            </a:r>
            <a:endParaRPr lang="en-US" sz="1050" dirty="0"/>
          </a:p>
          <a:p>
            <a:r>
              <a:rPr lang="en-US" sz="2000" dirty="0">
                <a:solidFill>
                  <a:srgbClr val="000000"/>
                </a:solidFill>
                <a:latin typeface="Times New Roman" panose="02020603050405020304" pitchFamily="18" charset="0"/>
              </a:rPr>
              <a:t> </a:t>
            </a:r>
            <a:endParaRPr lang="en-US" sz="1100" dirty="0"/>
          </a:p>
          <a:p>
            <a:br>
              <a:rPr lang="en-US" sz="1100" dirty="0"/>
            </a:br>
            <a:endParaRPr lang="en-US" sz="1100" dirty="0"/>
          </a:p>
        </p:txBody>
      </p:sp>
      <p:sp>
        <p:nvSpPr>
          <p:cNvPr id="11" name="TextBox 10">
            <a:extLst>
              <a:ext uri="{FF2B5EF4-FFF2-40B4-BE49-F238E27FC236}">
                <a16:creationId xmlns:a16="http://schemas.microsoft.com/office/drawing/2014/main" id="{CE63CA16-DB50-425E-BCF1-C0785DB1DED8}"/>
              </a:ext>
            </a:extLst>
          </p:cNvPr>
          <p:cNvSpPr txBox="1"/>
          <p:nvPr/>
        </p:nvSpPr>
        <p:spPr>
          <a:xfrm>
            <a:off x="4572000" y="1485900"/>
            <a:ext cx="4034790" cy="1477328"/>
          </a:xfrm>
          <a:prstGeom prst="rect">
            <a:avLst/>
          </a:prstGeom>
          <a:solidFill>
            <a:schemeClr val="bg1">
              <a:lumMod val="85000"/>
            </a:schemeClr>
          </a:solidFill>
        </p:spPr>
        <p:txBody>
          <a:bodyPr wrap="square" rtlCol="0">
            <a:spAutoFit/>
          </a:bodyPr>
          <a:lstStyle/>
          <a:p>
            <a:r>
              <a:rPr lang="en-US" dirty="0"/>
              <a:t>The k-NN model had the ability to predict unsuccessful movies by 80% and decreased to 69.4% success of predicting the yes cases on the data (see confusion matrix).</a:t>
            </a:r>
          </a:p>
        </p:txBody>
      </p:sp>
    </p:spTree>
    <p:extLst>
      <p:ext uri="{BB962C8B-B14F-4D97-AF65-F5344CB8AC3E}">
        <p14:creationId xmlns:p14="http://schemas.microsoft.com/office/powerpoint/2010/main" val="265900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Classification (SVM Model)</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15</a:t>
            </a:fld>
            <a:endParaRPr lang="en-US" sz="1400" dirty="0"/>
          </a:p>
        </p:txBody>
      </p:sp>
      <p:sp>
        <p:nvSpPr>
          <p:cNvPr id="7" name="Rectangle 6">
            <a:extLst>
              <a:ext uri="{FF2B5EF4-FFF2-40B4-BE49-F238E27FC236}">
                <a16:creationId xmlns:a16="http://schemas.microsoft.com/office/drawing/2014/main" id="{8581C942-F4A4-4215-87B9-014C23B11C20}"/>
              </a:ext>
            </a:extLst>
          </p:cNvPr>
          <p:cNvSpPr/>
          <p:nvPr/>
        </p:nvSpPr>
        <p:spPr>
          <a:xfrm>
            <a:off x="840698" y="1485900"/>
            <a:ext cx="7777521" cy="4455066"/>
          </a:xfrm>
          <a:prstGeom prst="rect">
            <a:avLst/>
          </a:prstGeom>
        </p:spPr>
        <p:txBody>
          <a:bodyPr wrap="square">
            <a:spAutoFit/>
          </a:bodyPr>
          <a:lstStyle/>
          <a:p>
            <a:r>
              <a:rPr lang="en-US" sz="1050" dirty="0">
                <a:latin typeface="Times New Roman" panose="02020603050405020304" pitchFamily="18" charset="0"/>
                <a:cs typeface="Times New Roman" panose="02020603050405020304" pitchFamily="18" charset="0"/>
              </a:rPr>
              <a:t>=== Stratified cross-validation ===</a:t>
            </a:r>
          </a:p>
          <a:p>
            <a:r>
              <a:rPr lang="en-US" sz="1050" dirty="0">
                <a:latin typeface="Times New Roman" panose="02020603050405020304" pitchFamily="18" charset="0"/>
                <a:cs typeface="Times New Roman" panose="02020603050405020304" pitchFamily="18" charset="0"/>
              </a:rPr>
              <a:t>=== Summary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Correctly Classified Instances    	5449           	79.8974 %</a:t>
            </a:r>
          </a:p>
          <a:p>
            <a:r>
              <a:rPr lang="en-US" sz="1050" dirty="0">
                <a:latin typeface="Times New Roman" panose="02020603050405020304" pitchFamily="18" charset="0"/>
                <a:cs typeface="Times New Roman" panose="02020603050405020304" pitchFamily="18" charset="0"/>
              </a:rPr>
              <a:t>Incorrectly Classified Instances  	1371           	20.1026 %</a:t>
            </a:r>
          </a:p>
          <a:p>
            <a:r>
              <a:rPr lang="en-US" sz="1050" dirty="0">
                <a:latin typeface="Times New Roman" panose="02020603050405020304" pitchFamily="18" charset="0"/>
                <a:cs typeface="Times New Roman" panose="02020603050405020304" pitchFamily="18" charset="0"/>
              </a:rPr>
              <a:t>Kappa statistic                      	0.4372</a:t>
            </a:r>
          </a:p>
          <a:p>
            <a:r>
              <a:rPr lang="en-US" sz="1050" dirty="0">
                <a:latin typeface="Times New Roman" panose="02020603050405020304" pitchFamily="18" charset="0"/>
                <a:cs typeface="Times New Roman" panose="02020603050405020304" pitchFamily="18" charset="0"/>
              </a:rPr>
              <a:t>Mean absolute error                  	0.201</a:t>
            </a:r>
          </a:p>
          <a:p>
            <a:r>
              <a:rPr lang="en-US" sz="1050" dirty="0">
                <a:latin typeface="Times New Roman" panose="02020603050405020304" pitchFamily="18" charset="0"/>
                <a:cs typeface="Times New Roman" panose="02020603050405020304" pitchFamily="18" charset="0"/>
              </a:rPr>
              <a:t>Root mean squared error              	0.4484</a:t>
            </a:r>
          </a:p>
          <a:p>
            <a:r>
              <a:rPr lang="en-US" sz="1050" dirty="0">
                <a:latin typeface="Times New Roman" panose="02020603050405020304" pitchFamily="18" charset="0"/>
                <a:cs typeface="Times New Roman" panose="02020603050405020304" pitchFamily="18" charset="0"/>
              </a:rPr>
              <a:t>Relative absolute error             	51.4596 %</a:t>
            </a:r>
          </a:p>
          <a:p>
            <a:r>
              <a:rPr lang="en-US" sz="1050" dirty="0">
                <a:latin typeface="Times New Roman" panose="02020603050405020304" pitchFamily="18" charset="0"/>
                <a:cs typeface="Times New Roman" panose="02020603050405020304" pitchFamily="18" charset="0"/>
              </a:rPr>
              <a:t>Root relative squared error        	101.4543 %</a:t>
            </a:r>
          </a:p>
          <a:p>
            <a:r>
              <a:rPr lang="en-US" sz="1050" dirty="0">
                <a:latin typeface="Times New Roman" panose="02020603050405020304" pitchFamily="18" charset="0"/>
                <a:cs typeface="Times New Roman" panose="02020603050405020304" pitchFamily="18" charset="0"/>
              </a:rPr>
              <a:t>Total Number of Instances         	6820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Detailed Accuracy By Class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TP Rate  FP Rate  Precision  Recall   F-Measure  MCC      ROC Area  PRC Area  Class</a:t>
            </a:r>
          </a:p>
          <a:p>
            <a:r>
              <a:rPr lang="en-US" sz="1050" dirty="0">
                <a:latin typeface="Times New Roman" panose="02020603050405020304" pitchFamily="18" charset="0"/>
                <a:cs typeface="Times New Roman" panose="02020603050405020304" pitchFamily="18" charset="0"/>
              </a:rPr>
              <a:t>                 0.488	0.088	0.667      0.488	0.564  	0.446    0.700 	0.462 	yes</a:t>
            </a:r>
          </a:p>
          <a:p>
            <a:r>
              <a:rPr lang="en-US" sz="1050" dirty="0">
                <a:latin typeface="Times New Roman" panose="02020603050405020304" pitchFamily="18" charset="0"/>
                <a:cs typeface="Times New Roman" panose="02020603050405020304" pitchFamily="18" charset="0"/>
              </a:rPr>
              <a:t>                 0.912	0.512	0.831      0.912	0.869  	0.446    0.700 	0.822 	no</a:t>
            </a:r>
          </a:p>
          <a:p>
            <a:r>
              <a:rPr lang="en-US" sz="1050" dirty="0">
                <a:latin typeface="Times New Roman" panose="02020603050405020304" pitchFamily="18" charset="0"/>
                <a:cs typeface="Times New Roman" panose="02020603050405020304" pitchFamily="18" charset="0"/>
              </a:rPr>
              <a:t>Weighted Avg.    0.799	0.399	0.787      0.799	0.788      0.446	0.700 	0.726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Confusion Matrix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a	b   &lt;-- classified as</a:t>
            </a:r>
          </a:p>
          <a:p>
            <a:r>
              <a:rPr lang="en-US" sz="1050" dirty="0">
                <a:latin typeface="Times New Roman" panose="02020603050405020304" pitchFamily="18" charset="0"/>
                <a:cs typeface="Times New Roman" panose="02020603050405020304" pitchFamily="18" charset="0"/>
              </a:rPr>
              <a:t>  886  929 |    a = yes</a:t>
            </a:r>
          </a:p>
          <a:p>
            <a:r>
              <a:rPr lang="en-US" sz="1050" dirty="0">
                <a:latin typeface="Times New Roman" panose="02020603050405020304" pitchFamily="18" charset="0"/>
                <a:cs typeface="Times New Roman" panose="02020603050405020304" pitchFamily="18" charset="0"/>
              </a:rPr>
              <a:t>  442 4563 |	b = no</a:t>
            </a:r>
          </a:p>
          <a:p>
            <a:r>
              <a:rPr lang="en-US" sz="1050" dirty="0">
                <a:solidFill>
                  <a:srgbClr val="000000"/>
                </a:solidFill>
                <a:latin typeface="Times New Roman" panose="02020603050405020304" pitchFamily="18" charset="0"/>
                <a:cs typeface="Times New Roman" panose="02020603050405020304" pitchFamily="18" charset="0"/>
              </a:rPr>
              <a:t> </a:t>
            </a:r>
            <a:endParaRPr lang="en-US" sz="1050" dirty="0">
              <a:latin typeface="Times New Roman" panose="02020603050405020304" pitchFamily="18" charset="0"/>
              <a:cs typeface="Times New Roman" panose="02020603050405020304" pitchFamily="18" charset="0"/>
            </a:endParaRPr>
          </a:p>
          <a:p>
            <a:br>
              <a:rPr lang="en-US" sz="1050" dirty="0">
                <a:latin typeface="Times New Roman" panose="02020603050405020304" pitchFamily="18" charset="0"/>
                <a:cs typeface="Times New Roman" panose="02020603050405020304" pitchFamily="18" charset="0"/>
              </a:rPr>
            </a:br>
            <a:endParaRPr lang="en-US" sz="10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63CA16-DB50-425E-BCF1-C0785DB1DED8}"/>
              </a:ext>
            </a:extLst>
          </p:cNvPr>
          <p:cNvSpPr txBox="1"/>
          <p:nvPr/>
        </p:nvSpPr>
        <p:spPr>
          <a:xfrm>
            <a:off x="4572000" y="1485900"/>
            <a:ext cx="4034790" cy="1477328"/>
          </a:xfrm>
          <a:prstGeom prst="rect">
            <a:avLst/>
          </a:prstGeom>
          <a:solidFill>
            <a:schemeClr val="bg1">
              <a:lumMod val="85000"/>
            </a:schemeClr>
          </a:solidFill>
        </p:spPr>
        <p:txBody>
          <a:bodyPr wrap="square" rtlCol="0">
            <a:spAutoFit/>
          </a:bodyPr>
          <a:lstStyle/>
          <a:p>
            <a:r>
              <a:rPr lang="en-US" dirty="0"/>
              <a:t>The SVM model had the ability to predict unsuccessful movies by 83% and decreased to 66.7% success of predicting the yes cases on the data (see confusion matrix).</a:t>
            </a:r>
          </a:p>
        </p:txBody>
      </p:sp>
    </p:spTree>
    <p:extLst>
      <p:ext uri="{BB962C8B-B14F-4D97-AF65-F5344CB8AC3E}">
        <p14:creationId xmlns:p14="http://schemas.microsoft.com/office/powerpoint/2010/main" val="20413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6897411" cy="994172"/>
          </a:xfrm>
        </p:spPr>
        <p:txBody>
          <a:bodyPr>
            <a:normAutofit/>
          </a:bodyPr>
          <a:lstStyle/>
          <a:p>
            <a:r>
              <a:rPr lang="en-US" sz="3000" dirty="0"/>
              <a:t>Classification (Random Forest Model)</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16</a:t>
            </a:fld>
            <a:endParaRPr lang="en-US" sz="1400" dirty="0"/>
          </a:p>
        </p:txBody>
      </p:sp>
      <p:sp>
        <p:nvSpPr>
          <p:cNvPr id="7" name="Rectangle 6">
            <a:extLst>
              <a:ext uri="{FF2B5EF4-FFF2-40B4-BE49-F238E27FC236}">
                <a16:creationId xmlns:a16="http://schemas.microsoft.com/office/drawing/2014/main" id="{8581C942-F4A4-4215-87B9-014C23B11C20}"/>
              </a:ext>
            </a:extLst>
          </p:cNvPr>
          <p:cNvSpPr/>
          <p:nvPr/>
        </p:nvSpPr>
        <p:spPr>
          <a:xfrm>
            <a:off x="840698" y="1485900"/>
            <a:ext cx="7777521" cy="4455066"/>
          </a:xfrm>
          <a:prstGeom prst="rect">
            <a:avLst/>
          </a:prstGeom>
        </p:spPr>
        <p:txBody>
          <a:bodyPr wrap="square">
            <a:spAutoFit/>
          </a:bodyPr>
          <a:lstStyle/>
          <a:p>
            <a:r>
              <a:rPr lang="en-US" sz="1050" dirty="0">
                <a:latin typeface="Times New Roman" panose="02020603050405020304" pitchFamily="18" charset="0"/>
                <a:cs typeface="Times New Roman" panose="02020603050405020304" pitchFamily="18" charset="0"/>
              </a:rPr>
              <a:t>=== Stratified cross-validation ===</a:t>
            </a:r>
          </a:p>
          <a:p>
            <a:r>
              <a:rPr lang="en-US" sz="1050" dirty="0">
                <a:latin typeface="Times New Roman" panose="02020603050405020304" pitchFamily="18" charset="0"/>
                <a:cs typeface="Times New Roman" panose="02020603050405020304" pitchFamily="18" charset="0"/>
              </a:rPr>
              <a:t>=== Summary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Correctly Classified Instances    	5345           	78.3724 %</a:t>
            </a:r>
          </a:p>
          <a:p>
            <a:r>
              <a:rPr lang="en-US" sz="1050" dirty="0">
                <a:latin typeface="Times New Roman" panose="02020603050405020304" pitchFamily="18" charset="0"/>
                <a:cs typeface="Times New Roman" panose="02020603050405020304" pitchFamily="18" charset="0"/>
              </a:rPr>
              <a:t>Incorrectly Classified Instances  	1475           	21.6276 %</a:t>
            </a:r>
          </a:p>
          <a:p>
            <a:r>
              <a:rPr lang="en-US" sz="1050" dirty="0">
                <a:latin typeface="Times New Roman" panose="02020603050405020304" pitchFamily="18" charset="0"/>
                <a:cs typeface="Times New Roman" panose="02020603050405020304" pitchFamily="18" charset="0"/>
              </a:rPr>
              <a:t>Kappa statistic                      	0.4019</a:t>
            </a:r>
          </a:p>
          <a:p>
            <a:r>
              <a:rPr lang="en-US" sz="1050" dirty="0">
                <a:latin typeface="Times New Roman" panose="02020603050405020304" pitchFamily="18" charset="0"/>
                <a:cs typeface="Times New Roman" panose="02020603050405020304" pitchFamily="18" charset="0"/>
              </a:rPr>
              <a:t>Mean absolute error                  	0.2696</a:t>
            </a:r>
          </a:p>
          <a:p>
            <a:r>
              <a:rPr lang="en-US" sz="1050" dirty="0">
                <a:latin typeface="Times New Roman" panose="02020603050405020304" pitchFamily="18" charset="0"/>
                <a:cs typeface="Times New Roman" panose="02020603050405020304" pitchFamily="18" charset="0"/>
              </a:rPr>
              <a:t>Root mean squared error              	0.3951</a:t>
            </a:r>
          </a:p>
          <a:p>
            <a:r>
              <a:rPr lang="en-US" sz="1050" dirty="0">
                <a:latin typeface="Times New Roman" panose="02020603050405020304" pitchFamily="18" charset="0"/>
                <a:cs typeface="Times New Roman" panose="02020603050405020304" pitchFamily="18" charset="0"/>
              </a:rPr>
              <a:t>Relative absolute error             	69.0123 %</a:t>
            </a:r>
          </a:p>
          <a:p>
            <a:r>
              <a:rPr lang="en-US" sz="1050" dirty="0">
                <a:latin typeface="Times New Roman" panose="02020603050405020304" pitchFamily="18" charset="0"/>
                <a:cs typeface="Times New Roman" panose="02020603050405020304" pitchFamily="18" charset="0"/>
              </a:rPr>
              <a:t>Root relative squared error         	89.3938 %</a:t>
            </a:r>
          </a:p>
          <a:p>
            <a:r>
              <a:rPr lang="en-US" sz="1050" dirty="0">
                <a:latin typeface="Times New Roman" panose="02020603050405020304" pitchFamily="18" charset="0"/>
                <a:cs typeface="Times New Roman" panose="02020603050405020304" pitchFamily="18" charset="0"/>
              </a:rPr>
              <a:t>Total Number of Instances         	6820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Detailed Accuracy By Class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TP Rate  FP Rate  Precision  Recall   F-Measure  MCC      ROC Area  PRC Area  Class</a:t>
            </a:r>
          </a:p>
          <a:p>
            <a:r>
              <a:rPr lang="en-US" sz="1050" dirty="0">
                <a:latin typeface="Times New Roman" panose="02020603050405020304" pitchFamily="18" charset="0"/>
                <a:cs typeface="Times New Roman" panose="02020603050405020304" pitchFamily="18" charset="0"/>
              </a:rPr>
              <a:t>           	  0.477    0.105	0.622  	0.477    0.540  	0.408	0.795     0.575 	yes</a:t>
            </a:r>
          </a:p>
          <a:p>
            <a:r>
              <a:rPr lang="en-US" sz="1050" dirty="0">
                <a:latin typeface="Times New Roman" panose="02020603050405020304" pitchFamily="18" charset="0"/>
                <a:cs typeface="Times New Roman" panose="02020603050405020304" pitchFamily="18" charset="0"/>
              </a:rPr>
              <a:t>                 0.895	0.523	0.825      0.895	0.859  	0.408    0.795 	0.899 	no</a:t>
            </a:r>
          </a:p>
          <a:p>
            <a:r>
              <a:rPr lang="en-US" sz="1050" dirty="0">
                <a:latin typeface="Times New Roman" panose="02020603050405020304" pitchFamily="18" charset="0"/>
                <a:cs typeface="Times New Roman" panose="02020603050405020304" pitchFamily="18" charset="0"/>
              </a:rPr>
              <a:t>Weighted Avg.    0.784	0.412	0.771      0.784	0.774  	0.408    0.795 	0.813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Confusion Matrix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a	b   &lt;-- classified as</a:t>
            </a:r>
          </a:p>
          <a:p>
            <a:r>
              <a:rPr lang="en-US" sz="1050" dirty="0">
                <a:latin typeface="Times New Roman" panose="02020603050405020304" pitchFamily="18" charset="0"/>
                <a:cs typeface="Times New Roman" panose="02020603050405020304" pitchFamily="18" charset="0"/>
              </a:rPr>
              <a:t>  866  949 |    a = yes</a:t>
            </a:r>
          </a:p>
          <a:p>
            <a:r>
              <a:rPr lang="en-US" sz="1050" dirty="0">
                <a:latin typeface="Times New Roman" panose="02020603050405020304" pitchFamily="18" charset="0"/>
                <a:cs typeface="Times New Roman" panose="02020603050405020304" pitchFamily="18" charset="0"/>
              </a:rPr>
              <a:t>  526 4479 |	b = no</a:t>
            </a:r>
          </a:p>
          <a:p>
            <a:r>
              <a:rPr lang="en-US" sz="1050" dirty="0">
                <a:solidFill>
                  <a:srgbClr val="000000"/>
                </a:solidFill>
                <a:latin typeface="Times New Roman" panose="02020603050405020304" pitchFamily="18" charset="0"/>
                <a:cs typeface="Times New Roman" panose="02020603050405020304" pitchFamily="18" charset="0"/>
              </a:rPr>
              <a:t> </a:t>
            </a:r>
            <a:endParaRPr lang="en-US" sz="1050" dirty="0">
              <a:latin typeface="Times New Roman" panose="02020603050405020304" pitchFamily="18" charset="0"/>
              <a:cs typeface="Times New Roman" panose="02020603050405020304" pitchFamily="18" charset="0"/>
            </a:endParaRPr>
          </a:p>
          <a:p>
            <a:br>
              <a:rPr lang="en-US" sz="1050" dirty="0">
                <a:latin typeface="Times New Roman" panose="02020603050405020304" pitchFamily="18" charset="0"/>
                <a:cs typeface="Times New Roman" panose="02020603050405020304" pitchFamily="18" charset="0"/>
              </a:rPr>
            </a:br>
            <a:endParaRPr lang="en-US" sz="10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63CA16-DB50-425E-BCF1-C0785DB1DED8}"/>
              </a:ext>
            </a:extLst>
          </p:cNvPr>
          <p:cNvSpPr txBox="1"/>
          <p:nvPr/>
        </p:nvSpPr>
        <p:spPr>
          <a:xfrm>
            <a:off x="4572000" y="1485900"/>
            <a:ext cx="4034790" cy="1477328"/>
          </a:xfrm>
          <a:prstGeom prst="rect">
            <a:avLst/>
          </a:prstGeom>
          <a:solidFill>
            <a:schemeClr val="bg1">
              <a:lumMod val="85000"/>
            </a:schemeClr>
          </a:solidFill>
        </p:spPr>
        <p:txBody>
          <a:bodyPr wrap="square" rtlCol="0">
            <a:spAutoFit/>
          </a:bodyPr>
          <a:lstStyle/>
          <a:p>
            <a:r>
              <a:rPr lang="en-US" dirty="0"/>
              <a:t>The Random Forrest model had the ability to predict unsuccessful movies by 82.5% and decreased to 62.2% success of predicting the yes cases on the data (see confusion matrix).</a:t>
            </a:r>
          </a:p>
        </p:txBody>
      </p:sp>
    </p:spTree>
    <p:extLst>
      <p:ext uri="{BB962C8B-B14F-4D97-AF65-F5344CB8AC3E}">
        <p14:creationId xmlns:p14="http://schemas.microsoft.com/office/powerpoint/2010/main" val="33041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Text Mining</a:t>
            </a:r>
          </a:p>
        </p:txBody>
      </p:sp>
      <p:sp>
        <p:nvSpPr>
          <p:cNvPr id="3" name="Content Placeholder 2">
            <a:extLst>
              <a:ext uri="{FF2B5EF4-FFF2-40B4-BE49-F238E27FC236}">
                <a16:creationId xmlns:a16="http://schemas.microsoft.com/office/drawing/2014/main" id="{1F4B2241-1572-4052-AFC5-CC0BE0C16F37}"/>
              </a:ext>
            </a:extLst>
          </p:cNvPr>
          <p:cNvSpPr>
            <a:spLocks noGrp="1"/>
          </p:cNvSpPr>
          <p:nvPr>
            <p:ph idx="1"/>
          </p:nvPr>
        </p:nvSpPr>
        <p:spPr>
          <a:xfrm>
            <a:off x="852322" y="2227944"/>
            <a:ext cx="4874108" cy="1201056"/>
          </a:xfrm>
        </p:spPr>
        <p:txBody>
          <a:bodyPr anchor="ctr">
            <a:noAutofit/>
          </a:bodyPr>
          <a:lstStyle/>
          <a:p>
            <a:pPr marL="0" indent="0">
              <a:buNone/>
            </a:pPr>
            <a:endParaRPr lang="en-US" sz="1800" dirty="0"/>
          </a:p>
          <a:p>
            <a:r>
              <a:rPr lang="en-US" sz="1800" dirty="0"/>
              <a:t>Production companies more consistent over time</a:t>
            </a:r>
          </a:p>
          <a:p>
            <a:r>
              <a:rPr lang="en-US" sz="1800" dirty="0"/>
              <a:t>Most frequent production companies in data set</a:t>
            </a:r>
          </a:p>
          <a:p>
            <a:pPr lvl="1">
              <a:buFont typeface="Calibri" panose="020F0502020204030204" pitchFamily="34" charset="0"/>
              <a:buChar char="−"/>
            </a:pPr>
            <a:endParaRPr lang="en-US" sz="1800" dirty="0"/>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17</a:t>
            </a:fld>
            <a:endParaRPr lang="en-US" sz="1400" dirty="0"/>
          </a:p>
        </p:txBody>
      </p:sp>
      <p:pic>
        <p:nvPicPr>
          <p:cNvPr id="5" name="Picture 4">
            <a:extLst>
              <a:ext uri="{FF2B5EF4-FFF2-40B4-BE49-F238E27FC236}">
                <a16:creationId xmlns:a16="http://schemas.microsoft.com/office/drawing/2014/main" id="{322BE1A8-75AF-43E3-91FB-6B195D194B70}"/>
              </a:ext>
            </a:extLst>
          </p:cNvPr>
          <p:cNvPicPr>
            <a:picLocks noChangeAspect="1"/>
          </p:cNvPicPr>
          <p:nvPr/>
        </p:nvPicPr>
        <p:blipFill>
          <a:blip r:embed="rId2"/>
          <a:stretch>
            <a:fillRect/>
          </a:stretch>
        </p:blipFill>
        <p:spPr>
          <a:xfrm>
            <a:off x="5610218" y="841830"/>
            <a:ext cx="3188484" cy="3066554"/>
          </a:xfrm>
          <a:prstGeom prst="rect">
            <a:avLst/>
          </a:prstGeom>
        </p:spPr>
      </p:pic>
      <p:pic>
        <p:nvPicPr>
          <p:cNvPr id="8" name="Picture 7">
            <a:extLst>
              <a:ext uri="{FF2B5EF4-FFF2-40B4-BE49-F238E27FC236}">
                <a16:creationId xmlns:a16="http://schemas.microsoft.com/office/drawing/2014/main" id="{702CB1BF-CD25-4B78-AD8D-734561592FCD}"/>
              </a:ext>
            </a:extLst>
          </p:cNvPr>
          <p:cNvPicPr/>
          <p:nvPr/>
        </p:nvPicPr>
        <p:blipFill>
          <a:blip r:embed="rId3"/>
          <a:stretch>
            <a:fillRect/>
          </a:stretch>
        </p:blipFill>
        <p:spPr>
          <a:xfrm>
            <a:off x="6154907" y="3988394"/>
            <a:ext cx="2385060" cy="1615440"/>
          </a:xfrm>
          <a:prstGeom prst="rect">
            <a:avLst/>
          </a:prstGeom>
        </p:spPr>
      </p:pic>
    </p:spTree>
    <p:extLst>
      <p:ext uri="{BB962C8B-B14F-4D97-AF65-F5344CB8AC3E}">
        <p14:creationId xmlns:p14="http://schemas.microsoft.com/office/powerpoint/2010/main" val="4213767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200" dirty="0"/>
              <a:t>Conclusions</a:t>
            </a:r>
            <a:endParaRPr lang="en-US" sz="3000" dirty="0"/>
          </a:p>
        </p:txBody>
      </p:sp>
      <p:sp>
        <p:nvSpPr>
          <p:cNvPr id="3" name="Content Placeholder 2">
            <a:extLst>
              <a:ext uri="{FF2B5EF4-FFF2-40B4-BE49-F238E27FC236}">
                <a16:creationId xmlns:a16="http://schemas.microsoft.com/office/drawing/2014/main" id="{1F4B2241-1572-4052-AFC5-CC0BE0C16F37}"/>
              </a:ext>
            </a:extLst>
          </p:cNvPr>
          <p:cNvSpPr>
            <a:spLocks noGrp="1"/>
          </p:cNvSpPr>
          <p:nvPr>
            <p:ph idx="1"/>
          </p:nvPr>
        </p:nvSpPr>
        <p:spPr>
          <a:xfrm>
            <a:off x="852322" y="2263140"/>
            <a:ext cx="5277246" cy="3753030"/>
          </a:xfrm>
        </p:spPr>
        <p:txBody>
          <a:bodyPr anchor="ctr">
            <a:noAutofit/>
          </a:bodyPr>
          <a:lstStyle/>
          <a:p>
            <a:pPr marL="0" indent="0">
              <a:buNone/>
            </a:pPr>
            <a:endParaRPr lang="en-US" sz="1600" dirty="0"/>
          </a:p>
          <a:p>
            <a:r>
              <a:rPr lang="en-US" sz="1600" dirty="0"/>
              <a:t>Areas that could provide entertain value: </a:t>
            </a:r>
          </a:p>
          <a:p>
            <a:pPr lvl="1">
              <a:buFont typeface="Calibri" panose="020F0502020204030204" pitchFamily="34" charset="0"/>
              <a:buChar char="−"/>
            </a:pPr>
            <a:r>
              <a:rPr lang="en-US" sz="1600" dirty="0"/>
              <a:t>Top directors, writers, and production companies can more accurately predict the success of a movie in terms of IMDb scores (e.g., correlates to gross revenue)</a:t>
            </a:r>
          </a:p>
          <a:p>
            <a:r>
              <a:rPr lang="en-US" sz="1600" dirty="0"/>
              <a:t>Profitability of specific categories: </a:t>
            </a:r>
          </a:p>
          <a:p>
            <a:pPr lvl="1">
              <a:buFont typeface="Calibri" panose="020F0502020204030204" pitchFamily="34" charset="0"/>
              <a:buChar char="−"/>
            </a:pPr>
            <a:r>
              <a:rPr lang="en-US" sz="1600" dirty="0"/>
              <a:t>Comedy movies had the best return on investment (e.g., budget versus gross revenue)</a:t>
            </a:r>
          </a:p>
          <a:p>
            <a:r>
              <a:rPr lang="en-US" sz="1600" dirty="0"/>
              <a:t>Models that could predict future success: </a:t>
            </a:r>
          </a:p>
          <a:p>
            <a:pPr lvl="1">
              <a:buFont typeface="Calibri" panose="020F0502020204030204" pitchFamily="34" charset="0"/>
              <a:buChar char="−"/>
            </a:pPr>
            <a:r>
              <a:rPr lang="en-US" sz="1600" dirty="0"/>
              <a:t>Clustering more clearly identified successful movie attributes</a:t>
            </a:r>
          </a:p>
          <a:p>
            <a:pPr lvl="1">
              <a:buFont typeface="Calibri" panose="020F0502020204030204" pitchFamily="34" charset="0"/>
              <a:buChar char="−"/>
            </a:pPr>
            <a:r>
              <a:rPr lang="en-US" sz="1600" dirty="0"/>
              <a:t>k-NN classification model was more successful as supervised learning to train for better predictions</a:t>
            </a:r>
          </a:p>
          <a:p>
            <a:pPr lvl="1">
              <a:buFont typeface="Calibri" panose="020F0502020204030204" pitchFamily="34" charset="0"/>
              <a:buChar char="−"/>
            </a:pPr>
            <a:endParaRPr lang="en-US" sz="1600" dirty="0"/>
          </a:p>
          <a:p>
            <a:pPr lvl="1">
              <a:buFont typeface="Calibri" panose="020F0502020204030204" pitchFamily="34" charset="0"/>
              <a:buChar char="−"/>
            </a:pPr>
            <a:endParaRPr lang="en-US" sz="1600" dirty="0"/>
          </a:p>
          <a:p>
            <a:pPr lvl="1">
              <a:buFont typeface="Calibri" panose="020F0502020204030204" pitchFamily="34" charset="0"/>
              <a:buChar char="−"/>
            </a:pPr>
            <a:endParaRPr lang="en-US" sz="16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E4D2C90B-972E-4001-9E9A-79C5CA4345A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Graphic 7" descr="Theatre">
            <a:extLst>
              <a:ext uri="{FF2B5EF4-FFF2-40B4-BE49-F238E27FC236}">
                <a16:creationId xmlns:a16="http://schemas.microsoft.com/office/drawing/2014/main" id="{C1AA4433-A8EE-4E14-ABE3-D1C167521D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51166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540364" y="2116230"/>
            <a:ext cx="8063271" cy="994172"/>
          </a:xfrm>
        </p:spPr>
        <p:txBody>
          <a:bodyPr>
            <a:normAutofit/>
          </a:bodyPr>
          <a:lstStyle/>
          <a:p>
            <a:pPr algn="ctr"/>
            <a:r>
              <a:rPr lang="en-US" sz="3000" dirty="0"/>
              <a:t>Questions?</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19</a:t>
            </a:fld>
            <a:endParaRPr lang="en-US" sz="1400" dirty="0"/>
          </a:p>
        </p:txBody>
      </p:sp>
    </p:spTree>
    <p:extLst>
      <p:ext uri="{BB962C8B-B14F-4D97-AF65-F5344CB8AC3E}">
        <p14:creationId xmlns:p14="http://schemas.microsoft.com/office/powerpoint/2010/main" val="161985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F4F1-CFC2-472D-837C-E89CAF06D7D1}"/>
              </a:ext>
            </a:extLst>
          </p:cNvPr>
          <p:cNvSpPr>
            <a:spLocks noGrp="1"/>
          </p:cNvSpPr>
          <p:nvPr>
            <p:ph type="title"/>
          </p:nvPr>
        </p:nvSpPr>
        <p:spPr>
          <a:xfrm>
            <a:off x="628650" y="963877"/>
            <a:ext cx="2620771" cy="4930246"/>
          </a:xfrm>
        </p:spPr>
        <p:txBody>
          <a:bodyPr>
            <a:normAutofit/>
          </a:bodyPr>
          <a:lstStyle/>
          <a:p>
            <a:pPr algn="r"/>
            <a:r>
              <a:rPr lang="en-US" b="1" dirty="0">
                <a:solidFill>
                  <a:schemeClr val="accent1"/>
                </a:solidFill>
              </a:rPr>
              <a:t>Outline</a:t>
            </a:r>
          </a:p>
        </p:txBody>
      </p:sp>
      <p:sp>
        <p:nvSpPr>
          <p:cNvPr id="3" name="Content Placeholder 2">
            <a:extLst>
              <a:ext uri="{FF2B5EF4-FFF2-40B4-BE49-F238E27FC236}">
                <a16:creationId xmlns:a16="http://schemas.microsoft.com/office/drawing/2014/main" id="{468AD49D-5C62-44CD-B17F-E6A5D1C2495C}"/>
              </a:ext>
            </a:extLst>
          </p:cNvPr>
          <p:cNvSpPr>
            <a:spLocks noGrp="1"/>
          </p:cNvSpPr>
          <p:nvPr>
            <p:ph idx="1"/>
          </p:nvPr>
        </p:nvSpPr>
        <p:spPr>
          <a:xfrm>
            <a:off x="3732023" y="963877"/>
            <a:ext cx="4783327" cy="4930246"/>
          </a:xfrm>
        </p:spPr>
        <p:txBody>
          <a:bodyPr anchor="ctr">
            <a:normAutofit/>
          </a:bodyPr>
          <a:lstStyle/>
          <a:p>
            <a:pPr marL="457200" indent="-457200">
              <a:buFont typeface="+mj-lt"/>
              <a:buAutoNum type="arabicPeriod"/>
            </a:pPr>
            <a:r>
              <a:rPr lang="en-US" sz="2100" dirty="0"/>
              <a:t>Introduction, Data and Goals</a:t>
            </a:r>
          </a:p>
          <a:p>
            <a:pPr marL="457200" indent="-457200">
              <a:buFont typeface="+mj-lt"/>
              <a:buAutoNum type="arabicPeriod"/>
            </a:pPr>
            <a:r>
              <a:rPr lang="en-US" sz="2100" dirty="0"/>
              <a:t>5 Key Analysis w/Results</a:t>
            </a:r>
          </a:p>
          <a:p>
            <a:pPr marL="457200" indent="-457200">
              <a:buFont typeface="+mj-lt"/>
              <a:buAutoNum type="arabicPeriod"/>
            </a:pPr>
            <a:r>
              <a:rPr lang="en-US" sz="2100" dirty="0"/>
              <a:t>Conclusions from Analysis</a:t>
            </a:r>
          </a:p>
          <a:p>
            <a:endParaRPr lang="en-US" sz="2100" dirty="0"/>
          </a:p>
        </p:txBody>
      </p:sp>
      <p:sp>
        <p:nvSpPr>
          <p:cNvPr id="4" name="Footer Placeholder 3">
            <a:extLst>
              <a:ext uri="{FF2B5EF4-FFF2-40B4-BE49-F238E27FC236}">
                <a16:creationId xmlns:a16="http://schemas.microsoft.com/office/drawing/2014/main" id="{19BADF35-6143-435A-B83E-E8BF1E9262C2}"/>
              </a:ext>
            </a:extLst>
          </p:cNvPr>
          <p:cNvSpPr>
            <a:spLocks noGrp="1"/>
          </p:cNvSpPr>
          <p:nvPr>
            <p:ph type="ftr" sz="quarter" idx="11"/>
          </p:nvPr>
        </p:nvSpPr>
        <p:spPr/>
        <p:txBody>
          <a:bodyPr/>
          <a:lstStyle/>
          <a:p>
            <a:fld id="{B133014B-D104-49AC-8A79-E827F5E9366B}" type="slidenum">
              <a:rPr lang="en-US" sz="1400" smtClean="0"/>
              <a:t>2</a:t>
            </a:fld>
            <a:endParaRPr lang="en-US" sz="1400" dirty="0"/>
          </a:p>
        </p:txBody>
      </p:sp>
    </p:spTree>
    <p:extLst>
      <p:ext uri="{BB962C8B-B14F-4D97-AF65-F5344CB8AC3E}">
        <p14:creationId xmlns:p14="http://schemas.microsoft.com/office/powerpoint/2010/main" val="3019618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0B06FF-7192-4600-ABEB-DE631935685B}"/>
              </a:ext>
            </a:extLst>
          </p:cNvPr>
          <p:cNvSpPr>
            <a:spLocks noGrp="1"/>
          </p:cNvSpPr>
          <p:nvPr>
            <p:ph type="ftr" sz="quarter" idx="11"/>
          </p:nvPr>
        </p:nvSpPr>
        <p:spPr/>
        <p:txBody>
          <a:bodyPr/>
          <a:lstStyle/>
          <a:p>
            <a:fld id="{3B78EF03-3EB4-47F4-811C-255E433A95DC}" type="slidenum">
              <a:rPr lang="en-US" smtClean="0"/>
              <a:t>20</a:t>
            </a:fld>
            <a:endParaRPr lang="en-US" dirty="0"/>
          </a:p>
        </p:txBody>
      </p:sp>
      <p:sp>
        <p:nvSpPr>
          <p:cNvPr id="7" name="Title 1">
            <a:extLst>
              <a:ext uri="{FF2B5EF4-FFF2-40B4-BE49-F238E27FC236}">
                <a16:creationId xmlns:a16="http://schemas.microsoft.com/office/drawing/2014/main" id="{8B69F2FB-020D-4B23-A6D3-AC157E085845}"/>
              </a:ext>
            </a:extLst>
          </p:cNvPr>
          <p:cNvSpPr>
            <a:spLocks noGrp="1"/>
          </p:cNvSpPr>
          <p:nvPr>
            <p:ph type="title"/>
          </p:nvPr>
        </p:nvSpPr>
        <p:spPr>
          <a:xfrm>
            <a:off x="628650" y="365126"/>
            <a:ext cx="7886700" cy="1325563"/>
          </a:xfrm>
        </p:spPr>
        <p:txBody>
          <a:bodyPr/>
          <a:lstStyle/>
          <a:p>
            <a:r>
              <a:rPr lang="en-US" dirty="0"/>
              <a:t>Sample Top Performers (short list)</a:t>
            </a:r>
          </a:p>
        </p:txBody>
      </p:sp>
      <p:pic>
        <p:nvPicPr>
          <p:cNvPr id="12" name="Picture 11">
            <a:extLst>
              <a:ext uri="{FF2B5EF4-FFF2-40B4-BE49-F238E27FC236}">
                <a16:creationId xmlns:a16="http://schemas.microsoft.com/office/drawing/2014/main" id="{9FC28FED-84A2-4D73-8D17-6721AC7C458B}"/>
              </a:ext>
            </a:extLst>
          </p:cNvPr>
          <p:cNvPicPr>
            <a:picLocks noChangeAspect="1"/>
          </p:cNvPicPr>
          <p:nvPr/>
        </p:nvPicPr>
        <p:blipFill rotWithShape="1">
          <a:blip r:embed="rId2"/>
          <a:srcRect t="5215" r="55509"/>
          <a:stretch/>
        </p:blipFill>
        <p:spPr>
          <a:xfrm>
            <a:off x="455332" y="2038356"/>
            <a:ext cx="1229070" cy="3097934"/>
          </a:xfrm>
          <a:prstGeom prst="rect">
            <a:avLst/>
          </a:prstGeom>
        </p:spPr>
      </p:pic>
      <p:sp>
        <p:nvSpPr>
          <p:cNvPr id="13" name="TextBox 12">
            <a:extLst>
              <a:ext uri="{FF2B5EF4-FFF2-40B4-BE49-F238E27FC236}">
                <a16:creationId xmlns:a16="http://schemas.microsoft.com/office/drawing/2014/main" id="{4B1F19D0-957D-4A5F-88D8-2748B1D1F00F}"/>
              </a:ext>
            </a:extLst>
          </p:cNvPr>
          <p:cNvSpPr txBox="1"/>
          <p:nvPr/>
        </p:nvSpPr>
        <p:spPr>
          <a:xfrm>
            <a:off x="400373" y="1675981"/>
            <a:ext cx="1142172" cy="338554"/>
          </a:xfrm>
          <a:prstGeom prst="rect">
            <a:avLst/>
          </a:prstGeom>
          <a:noFill/>
        </p:spPr>
        <p:txBody>
          <a:bodyPr wrap="none" rtlCol="0">
            <a:spAutoFit/>
          </a:bodyPr>
          <a:lstStyle/>
          <a:p>
            <a:pPr algn="ctr"/>
            <a:r>
              <a:rPr lang="en-US" sz="1600" dirty="0"/>
              <a:t>Top Writers</a:t>
            </a:r>
          </a:p>
        </p:txBody>
      </p:sp>
      <p:pic>
        <p:nvPicPr>
          <p:cNvPr id="14" name="Picture 13">
            <a:extLst>
              <a:ext uri="{FF2B5EF4-FFF2-40B4-BE49-F238E27FC236}">
                <a16:creationId xmlns:a16="http://schemas.microsoft.com/office/drawing/2014/main" id="{A6FBE1CA-D111-41C9-8BD5-FA7C43A43947}"/>
              </a:ext>
            </a:extLst>
          </p:cNvPr>
          <p:cNvPicPr>
            <a:picLocks noChangeAspect="1"/>
          </p:cNvPicPr>
          <p:nvPr/>
        </p:nvPicPr>
        <p:blipFill rotWithShape="1">
          <a:blip r:embed="rId3"/>
          <a:srcRect t="7141" r="29133"/>
          <a:stretch/>
        </p:blipFill>
        <p:spPr>
          <a:xfrm>
            <a:off x="1992404" y="2057076"/>
            <a:ext cx="1845694" cy="2231862"/>
          </a:xfrm>
          <a:prstGeom prst="rect">
            <a:avLst/>
          </a:prstGeom>
        </p:spPr>
      </p:pic>
      <p:sp>
        <p:nvSpPr>
          <p:cNvPr id="15" name="TextBox 14">
            <a:extLst>
              <a:ext uri="{FF2B5EF4-FFF2-40B4-BE49-F238E27FC236}">
                <a16:creationId xmlns:a16="http://schemas.microsoft.com/office/drawing/2014/main" id="{6629DC8C-22F8-4C8B-A8E1-8C470BB7A520}"/>
              </a:ext>
            </a:extLst>
          </p:cNvPr>
          <p:cNvSpPr txBox="1"/>
          <p:nvPr/>
        </p:nvSpPr>
        <p:spPr>
          <a:xfrm>
            <a:off x="2009775" y="1699472"/>
            <a:ext cx="1762005" cy="338554"/>
          </a:xfrm>
          <a:prstGeom prst="rect">
            <a:avLst/>
          </a:prstGeom>
          <a:noFill/>
        </p:spPr>
        <p:txBody>
          <a:bodyPr wrap="square" rtlCol="0">
            <a:spAutoFit/>
          </a:bodyPr>
          <a:lstStyle/>
          <a:p>
            <a:pPr algn="ctr"/>
            <a:r>
              <a:rPr lang="en-US" sz="1600" dirty="0"/>
              <a:t>Top Production Co.</a:t>
            </a:r>
          </a:p>
        </p:txBody>
      </p:sp>
      <p:pic>
        <p:nvPicPr>
          <p:cNvPr id="16" name="Picture 15">
            <a:extLst>
              <a:ext uri="{FF2B5EF4-FFF2-40B4-BE49-F238E27FC236}">
                <a16:creationId xmlns:a16="http://schemas.microsoft.com/office/drawing/2014/main" id="{0E4223F8-1226-42A4-BA61-8B3C3251CF5B}"/>
              </a:ext>
            </a:extLst>
          </p:cNvPr>
          <p:cNvPicPr>
            <a:picLocks noChangeAspect="1"/>
          </p:cNvPicPr>
          <p:nvPr/>
        </p:nvPicPr>
        <p:blipFill rotWithShape="1">
          <a:blip r:embed="rId4"/>
          <a:srcRect t="5733" r="59597"/>
          <a:stretch/>
        </p:blipFill>
        <p:spPr>
          <a:xfrm>
            <a:off x="4096844" y="2038356"/>
            <a:ext cx="1127349" cy="3105672"/>
          </a:xfrm>
          <a:prstGeom prst="rect">
            <a:avLst/>
          </a:prstGeom>
        </p:spPr>
      </p:pic>
      <p:sp>
        <p:nvSpPr>
          <p:cNvPr id="17" name="TextBox 16">
            <a:extLst>
              <a:ext uri="{FF2B5EF4-FFF2-40B4-BE49-F238E27FC236}">
                <a16:creationId xmlns:a16="http://schemas.microsoft.com/office/drawing/2014/main" id="{BE246DD7-0809-44D7-B183-25DEF4AEECA2}"/>
              </a:ext>
            </a:extLst>
          </p:cNvPr>
          <p:cNvSpPr txBox="1"/>
          <p:nvPr/>
        </p:nvSpPr>
        <p:spPr>
          <a:xfrm>
            <a:off x="3743024" y="1679769"/>
            <a:ext cx="1876847" cy="338554"/>
          </a:xfrm>
          <a:prstGeom prst="rect">
            <a:avLst/>
          </a:prstGeom>
          <a:noFill/>
        </p:spPr>
        <p:txBody>
          <a:bodyPr wrap="square" rtlCol="0">
            <a:spAutoFit/>
          </a:bodyPr>
          <a:lstStyle/>
          <a:p>
            <a:pPr algn="ctr"/>
            <a:r>
              <a:rPr lang="en-US" sz="1600" dirty="0"/>
              <a:t>Top Directors</a:t>
            </a:r>
          </a:p>
        </p:txBody>
      </p:sp>
      <p:pic>
        <p:nvPicPr>
          <p:cNvPr id="18" name="Picture 17">
            <a:extLst>
              <a:ext uri="{FF2B5EF4-FFF2-40B4-BE49-F238E27FC236}">
                <a16:creationId xmlns:a16="http://schemas.microsoft.com/office/drawing/2014/main" id="{D2643EC7-007B-4ECD-B6C5-0D825304881D}"/>
              </a:ext>
            </a:extLst>
          </p:cNvPr>
          <p:cNvPicPr>
            <a:picLocks noChangeAspect="1"/>
          </p:cNvPicPr>
          <p:nvPr/>
        </p:nvPicPr>
        <p:blipFill rotWithShape="1">
          <a:blip r:embed="rId5"/>
          <a:srcRect t="3748" r="48633" b="44258"/>
          <a:stretch/>
        </p:blipFill>
        <p:spPr>
          <a:xfrm>
            <a:off x="5741686" y="2042352"/>
            <a:ext cx="1303647" cy="2266650"/>
          </a:xfrm>
          <a:prstGeom prst="rect">
            <a:avLst/>
          </a:prstGeom>
        </p:spPr>
      </p:pic>
      <p:sp>
        <p:nvSpPr>
          <p:cNvPr id="19" name="TextBox 18">
            <a:extLst>
              <a:ext uri="{FF2B5EF4-FFF2-40B4-BE49-F238E27FC236}">
                <a16:creationId xmlns:a16="http://schemas.microsoft.com/office/drawing/2014/main" id="{D7D2F233-4946-4AAD-A7F8-4CF970442535}"/>
              </a:ext>
            </a:extLst>
          </p:cNvPr>
          <p:cNvSpPr txBox="1"/>
          <p:nvPr/>
        </p:nvSpPr>
        <p:spPr>
          <a:xfrm>
            <a:off x="6342234" y="1673065"/>
            <a:ext cx="936282" cy="338554"/>
          </a:xfrm>
          <a:prstGeom prst="rect">
            <a:avLst/>
          </a:prstGeom>
          <a:noFill/>
        </p:spPr>
        <p:txBody>
          <a:bodyPr wrap="none" rtlCol="0">
            <a:spAutoFit/>
          </a:bodyPr>
          <a:lstStyle/>
          <a:p>
            <a:r>
              <a:rPr lang="en-US" sz="1600" dirty="0"/>
              <a:t>Top Stars</a:t>
            </a:r>
          </a:p>
        </p:txBody>
      </p:sp>
      <p:cxnSp>
        <p:nvCxnSpPr>
          <p:cNvPr id="21" name="Straight Connector 20">
            <a:extLst>
              <a:ext uri="{FF2B5EF4-FFF2-40B4-BE49-F238E27FC236}">
                <a16:creationId xmlns:a16="http://schemas.microsoft.com/office/drawing/2014/main" id="{2ABADFB9-C51C-451F-9F22-11675D0B67F5}"/>
              </a:ext>
            </a:extLst>
          </p:cNvPr>
          <p:cNvCxnSpPr>
            <a:cxnSpLocks/>
          </p:cNvCxnSpPr>
          <p:nvPr/>
        </p:nvCxnSpPr>
        <p:spPr>
          <a:xfrm>
            <a:off x="400373" y="2019300"/>
            <a:ext cx="772317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594EE09-A9FC-484C-B0DF-57DFAC15B4BD}"/>
              </a:ext>
            </a:extLst>
          </p:cNvPr>
          <p:cNvPicPr>
            <a:picLocks noChangeAspect="1"/>
          </p:cNvPicPr>
          <p:nvPr/>
        </p:nvPicPr>
        <p:blipFill rotWithShape="1">
          <a:blip r:embed="rId5"/>
          <a:srcRect t="55833" r="48633"/>
          <a:stretch/>
        </p:blipFill>
        <p:spPr>
          <a:xfrm>
            <a:off x="6819900" y="2039039"/>
            <a:ext cx="1303647" cy="1925442"/>
          </a:xfrm>
          <a:prstGeom prst="rect">
            <a:avLst/>
          </a:prstGeom>
        </p:spPr>
      </p:pic>
      <p:sp>
        <p:nvSpPr>
          <p:cNvPr id="24" name="TextBox 23">
            <a:extLst>
              <a:ext uri="{FF2B5EF4-FFF2-40B4-BE49-F238E27FC236}">
                <a16:creationId xmlns:a16="http://schemas.microsoft.com/office/drawing/2014/main" id="{91720245-9FB3-4CDE-9096-3EE786AFB81D}"/>
              </a:ext>
            </a:extLst>
          </p:cNvPr>
          <p:cNvSpPr txBox="1"/>
          <p:nvPr/>
        </p:nvSpPr>
        <p:spPr>
          <a:xfrm>
            <a:off x="6665495" y="5305425"/>
            <a:ext cx="1226041" cy="307777"/>
          </a:xfrm>
          <a:prstGeom prst="rect">
            <a:avLst/>
          </a:prstGeom>
          <a:noFill/>
        </p:spPr>
        <p:txBody>
          <a:bodyPr wrap="none" rtlCol="0">
            <a:spAutoFit/>
          </a:bodyPr>
          <a:lstStyle/>
          <a:p>
            <a:r>
              <a:rPr lang="en-US" sz="1400" i="1" dirty="0">
                <a:hlinkClick r:id="rId6" action="ppaction://hlinksldjump"/>
              </a:rPr>
              <a:t>Back to slide 5</a:t>
            </a:r>
            <a:endParaRPr lang="en-US" sz="1400" i="1" dirty="0"/>
          </a:p>
        </p:txBody>
      </p:sp>
    </p:spTree>
    <p:extLst>
      <p:ext uri="{BB962C8B-B14F-4D97-AF65-F5344CB8AC3E}">
        <p14:creationId xmlns:p14="http://schemas.microsoft.com/office/powerpoint/2010/main" val="371587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ADA2-0133-41D1-88D0-A8E350D6BF0C}"/>
              </a:ext>
            </a:extLst>
          </p:cNvPr>
          <p:cNvSpPr>
            <a:spLocks noGrp="1"/>
          </p:cNvSpPr>
          <p:nvPr>
            <p:ph type="title"/>
          </p:nvPr>
        </p:nvSpPr>
        <p:spPr/>
        <p:txBody>
          <a:bodyPr/>
          <a:lstStyle/>
          <a:p>
            <a:r>
              <a:rPr lang="en-US" dirty="0"/>
              <a:t>Data Dictionary</a:t>
            </a:r>
          </a:p>
        </p:txBody>
      </p:sp>
      <p:graphicFrame>
        <p:nvGraphicFramePr>
          <p:cNvPr id="6" name="Table 5">
            <a:extLst>
              <a:ext uri="{FF2B5EF4-FFF2-40B4-BE49-F238E27FC236}">
                <a16:creationId xmlns:a16="http://schemas.microsoft.com/office/drawing/2014/main" id="{A6BAFFEA-5F17-4AA9-84D7-2CEDEB4504EC}"/>
              </a:ext>
            </a:extLst>
          </p:cNvPr>
          <p:cNvGraphicFramePr>
            <a:graphicFrameLocks noGrp="1"/>
          </p:cNvGraphicFramePr>
          <p:nvPr>
            <p:extLst>
              <p:ext uri="{D42A27DB-BD31-4B8C-83A1-F6EECF244321}">
                <p14:modId xmlns:p14="http://schemas.microsoft.com/office/powerpoint/2010/main" val="729455937"/>
              </p:ext>
            </p:extLst>
          </p:nvPr>
        </p:nvGraphicFramePr>
        <p:xfrm>
          <a:off x="628650" y="1311592"/>
          <a:ext cx="7886700" cy="4234815"/>
        </p:xfrm>
        <a:graphic>
          <a:graphicData uri="http://schemas.openxmlformats.org/drawingml/2006/table">
            <a:tbl>
              <a:tblPr>
                <a:tableStyleId>{5C22544A-7EE6-4342-B048-85BDC9FD1C3A}</a:tableStyleId>
              </a:tblPr>
              <a:tblGrid>
                <a:gridCol w="1989279">
                  <a:extLst>
                    <a:ext uri="{9D8B030D-6E8A-4147-A177-3AD203B41FA5}">
                      <a16:colId xmlns:a16="http://schemas.microsoft.com/office/drawing/2014/main" val="20242428"/>
                    </a:ext>
                  </a:extLst>
                </a:gridCol>
                <a:gridCol w="5897421">
                  <a:extLst>
                    <a:ext uri="{9D8B030D-6E8A-4147-A177-3AD203B41FA5}">
                      <a16:colId xmlns:a16="http://schemas.microsoft.com/office/drawing/2014/main" val="1903361953"/>
                    </a:ext>
                  </a:extLst>
                </a:gridCol>
              </a:tblGrid>
              <a:tr h="190500">
                <a:tc>
                  <a:txBody>
                    <a:bodyPr/>
                    <a:lstStyle/>
                    <a:p>
                      <a:pPr marL="91440" algn="l" fontAlgn="b">
                        <a:spcBef>
                          <a:spcPts val="0"/>
                        </a:spcBef>
                      </a:pPr>
                      <a:r>
                        <a:rPr lang="en-US" sz="1400" b="1" u="none" strike="noStrike" dirty="0">
                          <a:effectLst/>
                        </a:rPr>
                        <a:t>Term</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666708"/>
                  </a:ext>
                </a:extLst>
              </a:tr>
              <a:tr h="190500">
                <a:tc>
                  <a:txBody>
                    <a:bodyPr/>
                    <a:lstStyle/>
                    <a:p>
                      <a:pPr marL="91440" algn="l" fontAlgn="b">
                        <a:spcBef>
                          <a:spcPts val="0"/>
                        </a:spcBef>
                      </a:pPr>
                      <a:r>
                        <a:rPr lang="en-US" sz="1400" u="none" strike="noStrike">
                          <a:effectLst/>
                        </a:rPr>
                        <a:t>budget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dirty="0">
                          <a:effectLst/>
                        </a:rPr>
                        <a:t>the budget of a movie. some movies don't have this, so it appears as 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2700545"/>
                  </a:ext>
                </a:extLst>
              </a:tr>
              <a:tr h="190500">
                <a:tc>
                  <a:txBody>
                    <a:bodyPr/>
                    <a:lstStyle/>
                    <a:p>
                      <a:pPr marL="91440" algn="l" fontAlgn="b">
                        <a:spcBef>
                          <a:spcPts val="0"/>
                        </a:spcBef>
                      </a:pPr>
                      <a:r>
                        <a:rPr lang="en-US" sz="1400" u="none" strike="noStrike">
                          <a:effectLst/>
                        </a:rPr>
                        <a:t>company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the production company</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8019278"/>
                  </a:ext>
                </a:extLst>
              </a:tr>
              <a:tr h="190500">
                <a:tc>
                  <a:txBody>
                    <a:bodyPr/>
                    <a:lstStyle/>
                    <a:p>
                      <a:pPr marL="91440" algn="l" fontAlgn="b">
                        <a:spcBef>
                          <a:spcPts val="0"/>
                        </a:spcBef>
                      </a:pPr>
                      <a:r>
                        <a:rPr lang="en-US" sz="1400" u="none" strike="noStrike">
                          <a:effectLst/>
                        </a:rPr>
                        <a:t>country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country of origin</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707908"/>
                  </a:ext>
                </a:extLst>
              </a:tr>
              <a:tr h="190500">
                <a:tc>
                  <a:txBody>
                    <a:bodyPr/>
                    <a:lstStyle/>
                    <a:p>
                      <a:pPr marL="91440" algn="l" fontAlgn="b">
                        <a:spcBef>
                          <a:spcPts val="0"/>
                        </a:spcBef>
                      </a:pPr>
                      <a:r>
                        <a:rPr lang="en-US" sz="1400" u="none" strike="noStrike">
                          <a:effectLst/>
                        </a:rPr>
                        <a:t>director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the director</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9543794"/>
                  </a:ext>
                </a:extLst>
              </a:tr>
              <a:tr h="190500">
                <a:tc>
                  <a:txBody>
                    <a:bodyPr/>
                    <a:lstStyle/>
                    <a:p>
                      <a:pPr marL="91440" algn="l" fontAlgn="b">
                        <a:spcBef>
                          <a:spcPts val="0"/>
                        </a:spcBef>
                      </a:pPr>
                      <a:r>
                        <a:rPr lang="en-US" sz="1400" u="none" strike="noStrike">
                          <a:effectLst/>
                        </a:rPr>
                        <a:t>genre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main genre of the movie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170064"/>
                  </a:ext>
                </a:extLst>
              </a:tr>
              <a:tr h="190500">
                <a:tc>
                  <a:txBody>
                    <a:bodyPr/>
                    <a:lstStyle/>
                    <a:p>
                      <a:pPr marL="91440" algn="l" fontAlgn="b">
                        <a:spcBef>
                          <a:spcPts val="0"/>
                        </a:spcBef>
                      </a:pPr>
                      <a:r>
                        <a:rPr lang="en-US" sz="1400" u="none" strike="noStrike">
                          <a:effectLst/>
                        </a:rPr>
                        <a:t>gross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total revenue of the movie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9177445"/>
                  </a:ext>
                </a:extLst>
              </a:tr>
              <a:tr h="190500">
                <a:tc>
                  <a:txBody>
                    <a:bodyPr/>
                    <a:lstStyle/>
                    <a:p>
                      <a:pPr marL="91440" algn="l" fontAlgn="b">
                        <a:spcBef>
                          <a:spcPts val="0"/>
                        </a:spcBef>
                      </a:pPr>
                      <a:r>
                        <a:rPr lang="en-US" sz="1400" u="none" strike="noStrike">
                          <a:effectLst/>
                        </a:rPr>
                        <a:t>gross overseas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revenue of the movie overseas</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5633415"/>
                  </a:ext>
                </a:extLst>
              </a:tr>
              <a:tr h="190500">
                <a:tc>
                  <a:txBody>
                    <a:bodyPr/>
                    <a:lstStyle/>
                    <a:p>
                      <a:pPr marL="91440" algn="l" fontAlgn="b">
                        <a:spcBef>
                          <a:spcPts val="0"/>
                        </a:spcBef>
                      </a:pPr>
                      <a:r>
                        <a:rPr lang="en-US" sz="1400" u="none" strike="noStrike">
                          <a:effectLst/>
                        </a:rPr>
                        <a:t>gross us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revenue of the movie in the us</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8970518"/>
                  </a:ext>
                </a:extLst>
              </a:tr>
              <a:tr h="190500">
                <a:tc>
                  <a:txBody>
                    <a:bodyPr/>
                    <a:lstStyle/>
                    <a:p>
                      <a:pPr marL="91440" algn="l" fontAlgn="b">
                        <a:spcBef>
                          <a:spcPts val="0"/>
                        </a:spcBef>
                      </a:pPr>
                      <a:r>
                        <a:rPr lang="en-US" sz="1400" u="none" strike="noStrike">
                          <a:effectLst/>
                        </a:rPr>
                        <a:t>more success overseas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higher revenue overseas than in the us</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29649"/>
                  </a:ext>
                </a:extLst>
              </a:tr>
              <a:tr h="190500">
                <a:tc>
                  <a:txBody>
                    <a:bodyPr/>
                    <a:lstStyle/>
                    <a:p>
                      <a:pPr marL="91440" algn="l" fontAlgn="b">
                        <a:spcBef>
                          <a:spcPts val="0"/>
                        </a:spcBef>
                      </a:pPr>
                      <a:r>
                        <a:rPr lang="en-US" sz="1400" u="none" strike="noStrike">
                          <a:effectLst/>
                        </a:rPr>
                        <a:t>movie title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name of the movie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7831547"/>
                  </a:ext>
                </a:extLst>
              </a:tr>
              <a:tr h="190500">
                <a:tc>
                  <a:txBody>
                    <a:bodyPr/>
                    <a:lstStyle/>
                    <a:p>
                      <a:pPr marL="91440" algn="l" fontAlgn="b">
                        <a:spcBef>
                          <a:spcPts val="0"/>
                        </a:spcBef>
                      </a:pPr>
                      <a:r>
                        <a:rPr lang="en-US" sz="1400" u="none" strike="noStrike">
                          <a:effectLst/>
                        </a:rPr>
                        <a:t>rating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rating of the movie (R, PG, etc.)</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6777840"/>
                  </a:ext>
                </a:extLst>
              </a:tr>
              <a:tr h="190500">
                <a:tc>
                  <a:txBody>
                    <a:bodyPr/>
                    <a:lstStyle/>
                    <a:p>
                      <a:pPr marL="91440" algn="l" fontAlgn="b">
                        <a:spcBef>
                          <a:spcPts val="0"/>
                        </a:spcBef>
                      </a:pPr>
                      <a:r>
                        <a:rPr lang="en-US" sz="1400" u="none" strike="noStrike">
                          <a:effectLst/>
                        </a:rPr>
                        <a:t>released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release date (MM-DD-YYYY)</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056335"/>
                  </a:ext>
                </a:extLst>
              </a:tr>
              <a:tr h="190500">
                <a:tc>
                  <a:txBody>
                    <a:bodyPr/>
                    <a:lstStyle/>
                    <a:p>
                      <a:pPr marL="91440" algn="l" fontAlgn="b">
                        <a:spcBef>
                          <a:spcPts val="0"/>
                        </a:spcBef>
                      </a:pPr>
                      <a:r>
                        <a:rPr lang="en-US" sz="1400" u="none" strike="noStrike" dirty="0">
                          <a:effectLst/>
                        </a:rPr>
                        <a:t>runtime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duration of the movie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4954789"/>
                  </a:ext>
                </a:extLst>
              </a:tr>
              <a:tr h="190500">
                <a:tc>
                  <a:txBody>
                    <a:bodyPr/>
                    <a:lstStyle/>
                    <a:p>
                      <a:pPr marL="91440" algn="l" fontAlgn="b">
                        <a:spcBef>
                          <a:spcPts val="0"/>
                        </a:spcBef>
                      </a:pPr>
                      <a:r>
                        <a:rPr lang="en-US" sz="1400" u="none" strike="noStrike">
                          <a:effectLst/>
                        </a:rPr>
                        <a:t>score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IMDb user rating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9390087"/>
                  </a:ext>
                </a:extLst>
              </a:tr>
              <a:tr h="190500">
                <a:tc>
                  <a:txBody>
                    <a:bodyPr/>
                    <a:lstStyle/>
                    <a:p>
                      <a:pPr marL="91440" algn="l" fontAlgn="b">
                        <a:spcBef>
                          <a:spcPts val="0"/>
                        </a:spcBef>
                      </a:pPr>
                      <a:r>
                        <a:rPr lang="en-US" sz="1400" u="none" strike="noStrike">
                          <a:effectLst/>
                        </a:rPr>
                        <a:t>star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main actor/actress</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3381779"/>
                  </a:ext>
                </a:extLst>
              </a:tr>
              <a:tr h="190500">
                <a:tc>
                  <a:txBody>
                    <a:bodyPr/>
                    <a:lstStyle/>
                    <a:p>
                      <a:pPr marL="91440" algn="l" fontAlgn="b">
                        <a:spcBef>
                          <a:spcPts val="0"/>
                        </a:spcBef>
                      </a:pPr>
                      <a:r>
                        <a:rPr lang="en-US" sz="1400" u="none" strike="noStrike">
                          <a:effectLst/>
                        </a:rPr>
                        <a:t>votes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number of user votes</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9371408"/>
                  </a:ext>
                </a:extLst>
              </a:tr>
              <a:tr h="190500">
                <a:tc>
                  <a:txBody>
                    <a:bodyPr/>
                    <a:lstStyle/>
                    <a:p>
                      <a:pPr marL="91440" algn="l" fontAlgn="b">
                        <a:spcBef>
                          <a:spcPts val="0"/>
                        </a:spcBef>
                      </a:pPr>
                      <a:r>
                        <a:rPr lang="en-US" sz="1400" u="none" strike="noStrike">
                          <a:effectLst/>
                        </a:rPr>
                        <a:t>writer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a:effectLst/>
                        </a:rPr>
                        <a:t>writer of the movie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2743247"/>
                  </a:ext>
                </a:extLst>
              </a:tr>
              <a:tr h="190500">
                <a:tc>
                  <a:txBody>
                    <a:bodyPr/>
                    <a:lstStyle/>
                    <a:p>
                      <a:pPr marL="91440" algn="l" fontAlgn="b">
                        <a:spcBef>
                          <a:spcPts val="0"/>
                        </a:spcBef>
                      </a:pPr>
                      <a:r>
                        <a:rPr lang="en-US" sz="1400" u="none" strike="noStrike">
                          <a:effectLst/>
                        </a:rPr>
                        <a:t>year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marL="91440" algn="l" fontAlgn="b">
                        <a:spcBef>
                          <a:spcPts val="0"/>
                        </a:spcBef>
                      </a:pPr>
                      <a:r>
                        <a:rPr lang="en-US" sz="1400" u="none" strike="noStrike" dirty="0">
                          <a:effectLst/>
                        </a:rPr>
                        <a:t>year of release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8168406"/>
                  </a:ext>
                </a:extLst>
              </a:tr>
            </a:tbl>
          </a:graphicData>
        </a:graphic>
      </p:graphicFrame>
      <p:sp>
        <p:nvSpPr>
          <p:cNvPr id="3" name="Footer Placeholder 2">
            <a:extLst>
              <a:ext uri="{FF2B5EF4-FFF2-40B4-BE49-F238E27FC236}">
                <a16:creationId xmlns:a16="http://schemas.microsoft.com/office/drawing/2014/main" id="{7A27A454-5C46-423B-B480-27324202D16A}"/>
              </a:ext>
            </a:extLst>
          </p:cNvPr>
          <p:cNvSpPr>
            <a:spLocks noGrp="1"/>
          </p:cNvSpPr>
          <p:nvPr>
            <p:ph type="ftr" sz="quarter" idx="11"/>
          </p:nvPr>
        </p:nvSpPr>
        <p:spPr/>
        <p:txBody>
          <a:bodyPr/>
          <a:lstStyle/>
          <a:p>
            <a:fld id="{A412F646-14AF-4CF1-A81A-418350828AC1}" type="slidenum">
              <a:rPr lang="en-US" sz="1400" smtClean="0"/>
              <a:t>21</a:t>
            </a:fld>
            <a:endParaRPr lang="en-US" sz="1400" dirty="0"/>
          </a:p>
        </p:txBody>
      </p:sp>
    </p:spTree>
    <p:extLst>
      <p:ext uri="{BB962C8B-B14F-4D97-AF65-F5344CB8AC3E}">
        <p14:creationId xmlns:p14="http://schemas.microsoft.com/office/powerpoint/2010/main" val="1209556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E5A2-A762-45AD-B57A-5A0EBFF6D85D}"/>
              </a:ext>
            </a:extLst>
          </p:cNvPr>
          <p:cNvSpPr>
            <a:spLocks noGrp="1"/>
          </p:cNvSpPr>
          <p:nvPr>
            <p:ph type="title"/>
          </p:nvPr>
        </p:nvSpPr>
        <p:spPr>
          <a:xfrm>
            <a:off x="840699" y="687480"/>
            <a:ext cx="5605629" cy="994172"/>
          </a:xfrm>
        </p:spPr>
        <p:txBody>
          <a:bodyPr>
            <a:normAutofit/>
          </a:bodyPr>
          <a:lstStyle/>
          <a:p>
            <a:r>
              <a:rPr lang="en-US" sz="3850" dirty="0"/>
              <a:t>Problem</a:t>
            </a:r>
          </a:p>
        </p:txBody>
      </p:sp>
      <p:sp>
        <p:nvSpPr>
          <p:cNvPr id="3" name="Content Placeholder 2">
            <a:extLst>
              <a:ext uri="{FF2B5EF4-FFF2-40B4-BE49-F238E27FC236}">
                <a16:creationId xmlns:a16="http://schemas.microsoft.com/office/drawing/2014/main" id="{688B1349-3998-4EE9-94F6-4512AED3E6E5}"/>
              </a:ext>
            </a:extLst>
          </p:cNvPr>
          <p:cNvSpPr>
            <a:spLocks noGrp="1"/>
          </p:cNvSpPr>
          <p:nvPr>
            <p:ph idx="1"/>
          </p:nvPr>
        </p:nvSpPr>
        <p:spPr>
          <a:xfrm>
            <a:off x="852321" y="2227943"/>
            <a:ext cx="5277246" cy="3788227"/>
          </a:xfrm>
        </p:spPr>
        <p:txBody>
          <a:bodyPr anchor="ctr">
            <a:normAutofit/>
          </a:bodyPr>
          <a:lstStyle/>
          <a:p>
            <a:r>
              <a:rPr lang="en-US" sz="1800" dirty="0"/>
              <a:t>Cinema is increasingly competing with streaming services for entertainment.</a:t>
            </a:r>
          </a:p>
          <a:p>
            <a:r>
              <a:rPr lang="en-US" sz="1800" dirty="0"/>
              <a:t>Drivers:</a:t>
            </a:r>
          </a:p>
          <a:p>
            <a:pPr lvl="1">
              <a:buFont typeface="Calibri" panose="020F0502020204030204" pitchFamily="34" charset="0"/>
              <a:buChar char="−"/>
            </a:pPr>
            <a:r>
              <a:rPr lang="en-US" sz="1800" dirty="0"/>
              <a:t>Theatrical experience</a:t>
            </a:r>
          </a:p>
          <a:p>
            <a:pPr lvl="1">
              <a:buFont typeface="Calibri" panose="020F0502020204030204" pitchFamily="34" charset="0"/>
              <a:buChar char="−"/>
            </a:pPr>
            <a:r>
              <a:rPr lang="en-US" sz="1800" dirty="0"/>
              <a:t>Tickets cost</a:t>
            </a:r>
          </a:p>
          <a:p>
            <a:pPr lvl="1">
              <a:buFont typeface="Calibri" panose="020F0502020204030204" pitchFamily="34" charset="0"/>
              <a:buChar char="−"/>
            </a:pPr>
            <a:r>
              <a:rPr lang="en-US" sz="1800" dirty="0"/>
              <a:t>Movie availability</a:t>
            </a:r>
          </a:p>
          <a:p>
            <a:pPr lvl="1">
              <a:buFont typeface="Calibri" panose="020F0502020204030204" pitchFamily="34" charset="0"/>
              <a:buChar char="−"/>
            </a:pPr>
            <a:r>
              <a:rPr lang="en-US" sz="1800" dirty="0"/>
              <a:t>Return on Investment</a:t>
            </a:r>
          </a:p>
          <a:p>
            <a:r>
              <a:rPr lang="en-US" sz="1800" dirty="0"/>
              <a:t>Business question:</a:t>
            </a:r>
          </a:p>
          <a:p>
            <a:pPr lvl="1">
              <a:buFont typeface="Calibri" panose="020F0502020204030204" pitchFamily="34" charset="0"/>
              <a:buChar char="−"/>
            </a:pPr>
            <a:r>
              <a:rPr lang="en-US" sz="1800" dirty="0"/>
              <a:t>How can Cinema increase the entertainment value of its movies?</a:t>
            </a:r>
          </a:p>
          <a:p>
            <a:pPr lvl="1">
              <a:buFont typeface="Calibri" panose="020F0502020204030204" pitchFamily="34" charset="0"/>
              <a:buChar char="−"/>
            </a:pPr>
            <a:endParaRPr lang="en-US" sz="1800" dirty="0"/>
          </a:p>
          <a:p>
            <a:pPr lvl="1">
              <a:buFont typeface="Calibri" panose="020F0502020204030204" pitchFamily="34" charset="0"/>
              <a:buChar char="−"/>
            </a:pPr>
            <a:endParaRPr lang="en-US" sz="1800" dirty="0"/>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Theatre">
            <a:extLst>
              <a:ext uri="{FF2B5EF4-FFF2-40B4-BE49-F238E27FC236}">
                <a16:creationId xmlns:a16="http://schemas.microsoft.com/office/drawing/2014/main" id="{C0D46DF6-903D-4B33-B076-B5DE97DED9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
        <p:nvSpPr>
          <p:cNvPr id="4" name="Footer Placeholder 3">
            <a:extLst>
              <a:ext uri="{FF2B5EF4-FFF2-40B4-BE49-F238E27FC236}">
                <a16:creationId xmlns:a16="http://schemas.microsoft.com/office/drawing/2014/main" id="{07908BB8-CE87-446A-847F-0BB796AD8363}"/>
              </a:ext>
            </a:extLst>
          </p:cNvPr>
          <p:cNvSpPr>
            <a:spLocks noGrp="1"/>
          </p:cNvSpPr>
          <p:nvPr>
            <p:ph type="ftr" sz="quarter" idx="11"/>
          </p:nvPr>
        </p:nvSpPr>
        <p:spPr/>
        <p:txBody>
          <a:bodyPr/>
          <a:lstStyle/>
          <a:p>
            <a:fld id="{9DD6E0C1-14F7-4C73-991D-2A110C062011}" type="slidenum">
              <a:rPr lang="en-US" sz="1400" smtClean="0"/>
              <a:t>22</a:t>
            </a:fld>
            <a:endParaRPr lang="en-US" sz="1400" dirty="0"/>
          </a:p>
        </p:txBody>
      </p:sp>
    </p:spTree>
    <p:extLst>
      <p:ext uri="{BB962C8B-B14F-4D97-AF65-F5344CB8AC3E}">
        <p14:creationId xmlns:p14="http://schemas.microsoft.com/office/powerpoint/2010/main" val="151438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E5A2-A762-45AD-B57A-5A0EBFF6D85D}"/>
              </a:ext>
            </a:extLst>
          </p:cNvPr>
          <p:cNvSpPr>
            <a:spLocks noGrp="1"/>
          </p:cNvSpPr>
          <p:nvPr>
            <p:ph type="title"/>
          </p:nvPr>
        </p:nvSpPr>
        <p:spPr>
          <a:xfrm>
            <a:off x="840699" y="687480"/>
            <a:ext cx="6080801" cy="994172"/>
          </a:xfrm>
        </p:spPr>
        <p:txBody>
          <a:bodyPr>
            <a:normAutofit/>
          </a:bodyPr>
          <a:lstStyle/>
          <a:p>
            <a:r>
              <a:rPr lang="en-US" sz="3850" dirty="0"/>
              <a:t>Data </a:t>
            </a:r>
          </a:p>
        </p:txBody>
      </p:sp>
      <p:sp>
        <p:nvSpPr>
          <p:cNvPr id="3" name="Content Placeholder 2">
            <a:extLst>
              <a:ext uri="{FF2B5EF4-FFF2-40B4-BE49-F238E27FC236}">
                <a16:creationId xmlns:a16="http://schemas.microsoft.com/office/drawing/2014/main" id="{688B1349-3998-4EE9-94F6-4512AED3E6E5}"/>
              </a:ext>
            </a:extLst>
          </p:cNvPr>
          <p:cNvSpPr>
            <a:spLocks noGrp="1"/>
          </p:cNvSpPr>
          <p:nvPr>
            <p:ph idx="1"/>
          </p:nvPr>
        </p:nvSpPr>
        <p:spPr>
          <a:xfrm>
            <a:off x="852322" y="2227943"/>
            <a:ext cx="5277246" cy="3788227"/>
          </a:xfrm>
        </p:spPr>
        <p:txBody>
          <a:bodyPr anchor="ctr">
            <a:normAutofit/>
          </a:bodyPr>
          <a:lstStyle/>
          <a:p>
            <a:r>
              <a:rPr lang="en-US" sz="1800" dirty="0"/>
              <a:t>Movies data set</a:t>
            </a:r>
          </a:p>
          <a:p>
            <a:pPr lvl="1">
              <a:buFont typeface="Calibri" panose="020F0502020204030204" pitchFamily="34" charset="0"/>
              <a:buChar char="−"/>
            </a:pPr>
            <a:r>
              <a:rPr lang="en-US" sz="1800" dirty="0"/>
              <a:t>Records data/tabular format (.csv file) </a:t>
            </a:r>
          </a:p>
          <a:p>
            <a:pPr lvl="1">
              <a:buFont typeface="Calibri" panose="020F0502020204030204" pitchFamily="34" charset="0"/>
              <a:buChar char="−"/>
            </a:pPr>
            <a:r>
              <a:rPr lang="en-US" sz="1800" dirty="0"/>
              <a:t>18 attributes, 6800+ observations</a:t>
            </a:r>
          </a:p>
          <a:p>
            <a:pPr lvl="1">
              <a:buFont typeface="Calibri" panose="020F0502020204030204" pitchFamily="34" charset="0"/>
              <a:buChar char="−"/>
            </a:pPr>
            <a:r>
              <a:rPr lang="en-US" sz="1800" dirty="0"/>
              <a:t>Numeric (budget, gross revenue, runtime)</a:t>
            </a:r>
          </a:p>
          <a:p>
            <a:pPr lvl="1">
              <a:buFont typeface="Calibri" panose="020F0502020204030204" pitchFamily="34" charset="0"/>
              <a:buChar char="−"/>
            </a:pPr>
            <a:r>
              <a:rPr lang="en-US" sz="1800" dirty="0"/>
              <a:t>Nominal (genre, rating, score, success overseas, country of origin)</a:t>
            </a:r>
          </a:p>
          <a:p>
            <a:pPr lvl="1">
              <a:buFont typeface="Calibri" panose="020F0502020204030204" pitchFamily="34" charset="0"/>
              <a:buChar char="−"/>
            </a:pPr>
            <a:r>
              <a:rPr lang="en-US" sz="1800" dirty="0"/>
              <a:t>Text (movie titles, stars, directors, writers, studio)</a:t>
            </a:r>
          </a:p>
          <a:p>
            <a:pPr lvl="1">
              <a:buFont typeface="Calibri" panose="020F0502020204030204" pitchFamily="34" charset="0"/>
              <a:buChar char="−"/>
            </a:pPr>
            <a:r>
              <a:rPr lang="en-US" sz="1800" dirty="0"/>
              <a:t>Limitations: most current data is from 2016, overseas gross revenue unavailable for all movie titles</a:t>
            </a:r>
          </a:p>
          <a:p>
            <a:pPr lvl="1">
              <a:buFont typeface="Calibri" panose="020F0502020204030204" pitchFamily="34" charset="0"/>
              <a:buChar char="−"/>
            </a:pPr>
            <a:endParaRPr lang="en-US" sz="1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Table">
            <a:extLst>
              <a:ext uri="{FF2B5EF4-FFF2-40B4-BE49-F238E27FC236}">
                <a16:creationId xmlns:a16="http://schemas.microsoft.com/office/drawing/2014/main" id="{C6EFB1CB-9668-4EDA-9812-9F9102747476}"/>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24964" y="2865141"/>
            <a:ext cx="1143455" cy="1143455"/>
          </a:xfrm>
          <a:prstGeom prst="rect">
            <a:avLst/>
          </a:prstGeom>
        </p:spPr>
      </p:pic>
      <p:sp>
        <p:nvSpPr>
          <p:cNvPr id="4" name="Footer Placeholder 3">
            <a:extLst>
              <a:ext uri="{FF2B5EF4-FFF2-40B4-BE49-F238E27FC236}">
                <a16:creationId xmlns:a16="http://schemas.microsoft.com/office/drawing/2014/main" id="{4C471F47-16C6-496F-9298-845D75DBB8A8}"/>
              </a:ext>
            </a:extLst>
          </p:cNvPr>
          <p:cNvSpPr>
            <a:spLocks noGrp="1"/>
          </p:cNvSpPr>
          <p:nvPr>
            <p:ph type="ftr" sz="quarter" idx="11"/>
          </p:nvPr>
        </p:nvSpPr>
        <p:spPr/>
        <p:txBody>
          <a:bodyPr/>
          <a:lstStyle/>
          <a:p>
            <a:fld id="{D7161A66-0862-4757-B44F-847E25EE8977}" type="slidenum">
              <a:rPr lang="en-US" sz="1400" smtClean="0"/>
              <a:t>23</a:t>
            </a:fld>
            <a:endParaRPr lang="en-US" sz="1400" dirty="0"/>
          </a:p>
        </p:txBody>
      </p:sp>
    </p:spTree>
    <p:extLst>
      <p:ext uri="{BB962C8B-B14F-4D97-AF65-F5344CB8AC3E}">
        <p14:creationId xmlns:p14="http://schemas.microsoft.com/office/powerpoint/2010/main" val="188271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BD3B-0C39-4E7F-A215-52445BE4E18C}"/>
              </a:ext>
            </a:extLst>
          </p:cNvPr>
          <p:cNvSpPr>
            <a:spLocks noGrp="1"/>
          </p:cNvSpPr>
          <p:nvPr>
            <p:ph type="title"/>
          </p:nvPr>
        </p:nvSpPr>
        <p:spPr>
          <a:xfrm>
            <a:off x="840699" y="687480"/>
            <a:ext cx="5605629" cy="994172"/>
          </a:xfrm>
        </p:spPr>
        <p:txBody>
          <a:bodyPr>
            <a:normAutofit/>
          </a:bodyPr>
          <a:lstStyle/>
          <a:p>
            <a:r>
              <a:rPr lang="en-US" sz="3850" dirty="0"/>
              <a:t>Data Preprocessing</a:t>
            </a:r>
          </a:p>
        </p:txBody>
      </p:sp>
      <p:sp>
        <p:nvSpPr>
          <p:cNvPr id="3" name="Content Placeholder 2">
            <a:extLst>
              <a:ext uri="{FF2B5EF4-FFF2-40B4-BE49-F238E27FC236}">
                <a16:creationId xmlns:a16="http://schemas.microsoft.com/office/drawing/2014/main" id="{36044833-3C68-4CED-B994-948B5B0A20B1}"/>
              </a:ext>
            </a:extLst>
          </p:cNvPr>
          <p:cNvSpPr>
            <a:spLocks noGrp="1"/>
          </p:cNvSpPr>
          <p:nvPr>
            <p:ph idx="1"/>
          </p:nvPr>
        </p:nvSpPr>
        <p:spPr>
          <a:xfrm>
            <a:off x="852320" y="2227943"/>
            <a:ext cx="5442417" cy="3788227"/>
          </a:xfrm>
        </p:spPr>
        <p:txBody>
          <a:bodyPr anchor="ctr">
            <a:normAutofit/>
          </a:bodyPr>
          <a:lstStyle/>
          <a:p>
            <a:r>
              <a:rPr lang="en-US" sz="1800" dirty="0"/>
              <a:t>Data merge</a:t>
            </a:r>
          </a:p>
          <a:p>
            <a:r>
              <a:rPr lang="en-US" sz="1800" dirty="0"/>
              <a:t>Feature selection</a:t>
            </a:r>
          </a:p>
          <a:p>
            <a:pPr lvl="1">
              <a:buFont typeface="Calibri" panose="020F0502020204030204" pitchFamily="34" charset="0"/>
              <a:buChar char="−"/>
            </a:pPr>
            <a:r>
              <a:rPr lang="en-US" sz="1800" dirty="0"/>
              <a:t>All, excluding dimensional reduction attributes</a:t>
            </a:r>
          </a:p>
          <a:p>
            <a:r>
              <a:rPr lang="en-US" sz="1800" dirty="0"/>
              <a:t>Dimensional reduction</a:t>
            </a:r>
          </a:p>
          <a:p>
            <a:pPr lvl="1">
              <a:buFont typeface="Calibri" panose="020F0502020204030204" pitchFamily="34" charset="0"/>
              <a:buChar char="−"/>
            </a:pPr>
            <a:r>
              <a:rPr lang="en-US" sz="1800" dirty="0"/>
              <a:t>Success overseas, gross overseas</a:t>
            </a:r>
          </a:p>
          <a:p>
            <a:r>
              <a:rPr lang="en-US" sz="1800" dirty="0"/>
              <a:t>Normalization</a:t>
            </a:r>
          </a:p>
          <a:p>
            <a:pPr lvl="1">
              <a:buFont typeface="Calibri" panose="020F0502020204030204" pitchFamily="34" charset="0"/>
              <a:buChar char="−"/>
            </a:pPr>
            <a:r>
              <a:rPr lang="en-US" sz="1800" dirty="0"/>
              <a:t>Discretize data categories</a:t>
            </a:r>
          </a:p>
          <a:p>
            <a:pPr lvl="1">
              <a:buFont typeface="Calibri" panose="020F0502020204030204" pitchFamily="34" charset="0"/>
              <a:buChar char="−"/>
            </a:pPr>
            <a:r>
              <a:rPr lang="en-US" sz="1800" dirty="0"/>
              <a:t>Restructuring data types (e.g., dates)</a:t>
            </a:r>
          </a:p>
          <a:p>
            <a:r>
              <a:rPr lang="en-US" sz="1800" dirty="0"/>
              <a:t>Data sub setting</a:t>
            </a:r>
          </a:p>
          <a:p>
            <a:pPr lvl="1">
              <a:buFont typeface="Calibri" panose="020F0502020204030204" pitchFamily="34" charset="0"/>
              <a:buChar char="−"/>
            </a:pPr>
            <a:r>
              <a:rPr lang="en-US" sz="1800" dirty="0"/>
              <a:t>Training data and testing data (70%, 30% initially)</a:t>
            </a:r>
          </a:p>
          <a:p>
            <a:pPr lvl="1">
              <a:buFont typeface="Calibri" panose="020F0502020204030204" pitchFamily="34" charset="0"/>
              <a:buChar char="−"/>
            </a:pPr>
            <a:endParaRPr lang="en-US" sz="1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Filter">
            <a:extLst>
              <a:ext uri="{FF2B5EF4-FFF2-40B4-BE49-F238E27FC236}">
                <a16:creationId xmlns:a16="http://schemas.microsoft.com/office/drawing/2014/main" id="{57016F19-CF5B-404F-9C6F-DF5B61A33A42}"/>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24964" y="2865141"/>
            <a:ext cx="1143455" cy="1143455"/>
          </a:xfrm>
          <a:prstGeom prst="rect">
            <a:avLst/>
          </a:prstGeom>
        </p:spPr>
      </p:pic>
      <p:sp>
        <p:nvSpPr>
          <p:cNvPr id="4" name="Footer Placeholder 3">
            <a:extLst>
              <a:ext uri="{FF2B5EF4-FFF2-40B4-BE49-F238E27FC236}">
                <a16:creationId xmlns:a16="http://schemas.microsoft.com/office/drawing/2014/main" id="{594E4113-B708-484D-9A66-7A21005D19CE}"/>
              </a:ext>
            </a:extLst>
          </p:cNvPr>
          <p:cNvSpPr>
            <a:spLocks noGrp="1"/>
          </p:cNvSpPr>
          <p:nvPr>
            <p:ph type="ftr" sz="quarter" idx="11"/>
          </p:nvPr>
        </p:nvSpPr>
        <p:spPr/>
        <p:txBody>
          <a:bodyPr/>
          <a:lstStyle/>
          <a:p>
            <a:fld id="{C18F13B5-EBC8-4024-ABC1-33FAB99E6690}" type="slidenum">
              <a:rPr lang="en-US" sz="1400" smtClean="0"/>
              <a:t>24</a:t>
            </a:fld>
            <a:endParaRPr lang="en-US" sz="1400" dirty="0"/>
          </a:p>
        </p:txBody>
      </p:sp>
    </p:spTree>
    <p:extLst>
      <p:ext uri="{BB962C8B-B14F-4D97-AF65-F5344CB8AC3E}">
        <p14:creationId xmlns:p14="http://schemas.microsoft.com/office/powerpoint/2010/main" val="427716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2F7B5A-EE89-4094-BE28-E312CDE55C49}"/>
              </a:ext>
            </a:extLst>
          </p:cNvPr>
          <p:cNvSpPr>
            <a:spLocks noGrp="1"/>
          </p:cNvSpPr>
          <p:nvPr>
            <p:ph type="ftr" sz="quarter" idx="11"/>
          </p:nvPr>
        </p:nvSpPr>
        <p:spPr/>
        <p:txBody>
          <a:bodyPr/>
          <a:lstStyle/>
          <a:p>
            <a:fld id="{0B7DBB6B-29A0-4BEF-A654-726E472D226C}" type="slidenum">
              <a:rPr lang="en-US" sz="1400" smtClean="0"/>
              <a:t>25</a:t>
            </a:fld>
            <a:endParaRPr lang="en-US" sz="1400" dirty="0"/>
          </a:p>
        </p:txBody>
      </p:sp>
      <p:sp>
        <p:nvSpPr>
          <p:cNvPr id="8" name="Title 1">
            <a:extLst>
              <a:ext uri="{FF2B5EF4-FFF2-40B4-BE49-F238E27FC236}">
                <a16:creationId xmlns:a16="http://schemas.microsoft.com/office/drawing/2014/main" id="{543EEAB0-D685-4436-9CEF-6D0E057B0B76}"/>
              </a:ext>
            </a:extLst>
          </p:cNvPr>
          <p:cNvSpPr>
            <a:spLocks noGrp="1"/>
          </p:cNvSpPr>
          <p:nvPr>
            <p:ph type="title"/>
          </p:nvPr>
        </p:nvSpPr>
        <p:spPr>
          <a:xfrm>
            <a:off x="840699" y="687480"/>
            <a:ext cx="5605629" cy="994172"/>
          </a:xfrm>
        </p:spPr>
        <p:txBody>
          <a:bodyPr>
            <a:normAutofit/>
          </a:bodyPr>
          <a:lstStyle/>
          <a:p>
            <a:r>
              <a:rPr lang="en-US" sz="3850" dirty="0"/>
              <a:t>Exploratory Data Analysis</a:t>
            </a:r>
          </a:p>
        </p:txBody>
      </p:sp>
      <p:pic>
        <p:nvPicPr>
          <p:cNvPr id="9" name="Picture 8">
            <a:extLst>
              <a:ext uri="{FF2B5EF4-FFF2-40B4-BE49-F238E27FC236}">
                <a16:creationId xmlns:a16="http://schemas.microsoft.com/office/drawing/2014/main" id="{5294F7FD-D17E-41FA-A0E2-2132ED88D23D}"/>
              </a:ext>
            </a:extLst>
          </p:cNvPr>
          <p:cNvPicPr>
            <a:picLocks noChangeAspect="1"/>
          </p:cNvPicPr>
          <p:nvPr/>
        </p:nvPicPr>
        <p:blipFill>
          <a:blip r:embed="rId2"/>
          <a:stretch>
            <a:fillRect/>
          </a:stretch>
        </p:blipFill>
        <p:spPr>
          <a:xfrm>
            <a:off x="826612" y="1442501"/>
            <a:ext cx="3408059" cy="2172896"/>
          </a:xfrm>
          <a:prstGeom prst="rect">
            <a:avLst/>
          </a:prstGeom>
        </p:spPr>
      </p:pic>
      <p:pic>
        <p:nvPicPr>
          <p:cNvPr id="10" name="Picture 9">
            <a:extLst>
              <a:ext uri="{FF2B5EF4-FFF2-40B4-BE49-F238E27FC236}">
                <a16:creationId xmlns:a16="http://schemas.microsoft.com/office/drawing/2014/main" id="{10E32FFF-1DEB-4172-AA54-E0409D734FED}"/>
              </a:ext>
            </a:extLst>
          </p:cNvPr>
          <p:cNvPicPr>
            <a:picLocks noChangeAspect="1"/>
          </p:cNvPicPr>
          <p:nvPr/>
        </p:nvPicPr>
        <p:blipFill>
          <a:blip r:embed="rId3"/>
          <a:stretch>
            <a:fillRect/>
          </a:stretch>
        </p:blipFill>
        <p:spPr>
          <a:xfrm>
            <a:off x="4742298" y="1568273"/>
            <a:ext cx="3408060" cy="2160503"/>
          </a:xfrm>
          <a:prstGeom prst="rect">
            <a:avLst/>
          </a:prstGeom>
        </p:spPr>
      </p:pic>
      <p:pic>
        <p:nvPicPr>
          <p:cNvPr id="11" name="Picture 10">
            <a:extLst>
              <a:ext uri="{FF2B5EF4-FFF2-40B4-BE49-F238E27FC236}">
                <a16:creationId xmlns:a16="http://schemas.microsoft.com/office/drawing/2014/main" id="{208D66E1-C974-414E-A940-33C8C806A8B3}"/>
              </a:ext>
            </a:extLst>
          </p:cNvPr>
          <p:cNvPicPr>
            <a:picLocks noChangeAspect="1"/>
          </p:cNvPicPr>
          <p:nvPr/>
        </p:nvPicPr>
        <p:blipFill>
          <a:blip r:embed="rId4"/>
          <a:stretch>
            <a:fillRect/>
          </a:stretch>
        </p:blipFill>
        <p:spPr>
          <a:xfrm>
            <a:off x="826612" y="3454658"/>
            <a:ext cx="3408058" cy="2210074"/>
          </a:xfrm>
          <a:prstGeom prst="rect">
            <a:avLst/>
          </a:prstGeom>
        </p:spPr>
      </p:pic>
      <p:pic>
        <p:nvPicPr>
          <p:cNvPr id="12" name="Picture 11">
            <a:extLst>
              <a:ext uri="{FF2B5EF4-FFF2-40B4-BE49-F238E27FC236}">
                <a16:creationId xmlns:a16="http://schemas.microsoft.com/office/drawing/2014/main" id="{9A9D2C72-0149-435C-BD0A-2458762D76EF}"/>
              </a:ext>
            </a:extLst>
          </p:cNvPr>
          <p:cNvPicPr>
            <a:picLocks noChangeAspect="1"/>
          </p:cNvPicPr>
          <p:nvPr/>
        </p:nvPicPr>
        <p:blipFill>
          <a:blip r:embed="rId5"/>
          <a:stretch>
            <a:fillRect/>
          </a:stretch>
        </p:blipFill>
        <p:spPr>
          <a:xfrm>
            <a:off x="4572000" y="3424416"/>
            <a:ext cx="3578358" cy="2125328"/>
          </a:xfrm>
          <a:prstGeom prst="rect">
            <a:avLst/>
          </a:prstGeom>
        </p:spPr>
      </p:pic>
    </p:spTree>
    <p:extLst>
      <p:ext uri="{BB962C8B-B14F-4D97-AF65-F5344CB8AC3E}">
        <p14:creationId xmlns:p14="http://schemas.microsoft.com/office/powerpoint/2010/main" val="3894942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2F7B5A-EE89-4094-BE28-E312CDE55C49}"/>
              </a:ext>
            </a:extLst>
          </p:cNvPr>
          <p:cNvSpPr>
            <a:spLocks noGrp="1"/>
          </p:cNvSpPr>
          <p:nvPr>
            <p:ph type="ftr" sz="quarter" idx="11"/>
          </p:nvPr>
        </p:nvSpPr>
        <p:spPr/>
        <p:txBody>
          <a:bodyPr/>
          <a:lstStyle/>
          <a:p>
            <a:fld id="{0B7DBB6B-29A0-4BEF-A654-726E472D226C}" type="slidenum">
              <a:rPr lang="en-US" sz="1400" smtClean="0"/>
              <a:t>26</a:t>
            </a:fld>
            <a:endParaRPr lang="en-US" sz="1400" dirty="0"/>
          </a:p>
        </p:txBody>
      </p:sp>
      <p:sp>
        <p:nvSpPr>
          <p:cNvPr id="8" name="Title 1">
            <a:extLst>
              <a:ext uri="{FF2B5EF4-FFF2-40B4-BE49-F238E27FC236}">
                <a16:creationId xmlns:a16="http://schemas.microsoft.com/office/drawing/2014/main" id="{543EEAB0-D685-4436-9CEF-6D0E057B0B76}"/>
              </a:ext>
            </a:extLst>
          </p:cNvPr>
          <p:cNvSpPr>
            <a:spLocks noGrp="1"/>
          </p:cNvSpPr>
          <p:nvPr>
            <p:ph type="title"/>
          </p:nvPr>
        </p:nvSpPr>
        <p:spPr>
          <a:xfrm>
            <a:off x="840699" y="687480"/>
            <a:ext cx="5605629" cy="994172"/>
          </a:xfrm>
        </p:spPr>
        <p:txBody>
          <a:bodyPr>
            <a:normAutofit/>
          </a:bodyPr>
          <a:lstStyle/>
          <a:p>
            <a:r>
              <a:rPr lang="en-US" sz="3850" dirty="0"/>
              <a:t>Exploratory Data Analysis</a:t>
            </a:r>
          </a:p>
        </p:txBody>
      </p:sp>
      <p:pic>
        <p:nvPicPr>
          <p:cNvPr id="13" name="image8.png">
            <a:extLst>
              <a:ext uri="{FF2B5EF4-FFF2-40B4-BE49-F238E27FC236}">
                <a16:creationId xmlns:a16="http://schemas.microsoft.com/office/drawing/2014/main" id="{C2B154C0-892A-455B-BDE5-33A9E6FFA1FA}"/>
              </a:ext>
            </a:extLst>
          </p:cNvPr>
          <p:cNvPicPr/>
          <p:nvPr/>
        </p:nvPicPr>
        <p:blipFill>
          <a:blip r:embed="rId2"/>
          <a:srcRect/>
          <a:stretch>
            <a:fillRect/>
          </a:stretch>
        </p:blipFill>
        <p:spPr>
          <a:xfrm>
            <a:off x="1769186" y="1464310"/>
            <a:ext cx="5605628" cy="3929380"/>
          </a:xfrm>
          <a:prstGeom prst="rect">
            <a:avLst/>
          </a:prstGeom>
          <a:ln/>
        </p:spPr>
      </p:pic>
    </p:spTree>
    <p:extLst>
      <p:ext uri="{BB962C8B-B14F-4D97-AF65-F5344CB8AC3E}">
        <p14:creationId xmlns:p14="http://schemas.microsoft.com/office/powerpoint/2010/main" val="3391449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2F7B5A-EE89-4094-BE28-E312CDE55C49}"/>
              </a:ext>
            </a:extLst>
          </p:cNvPr>
          <p:cNvSpPr>
            <a:spLocks noGrp="1"/>
          </p:cNvSpPr>
          <p:nvPr>
            <p:ph type="ftr" sz="quarter" idx="11"/>
          </p:nvPr>
        </p:nvSpPr>
        <p:spPr/>
        <p:txBody>
          <a:bodyPr/>
          <a:lstStyle/>
          <a:p>
            <a:fld id="{0B7DBB6B-29A0-4BEF-A654-726E472D226C}" type="slidenum">
              <a:rPr lang="en-US" sz="1400" smtClean="0"/>
              <a:t>27</a:t>
            </a:fld>
            <a:endParaRPr lang="en-US" sz="1400" dirty="0"/>
          </a:p>
        </p:txBody>
      </p:sp>
      <p:sp>
        <p:nvSpPr>
          <p:cNvPr id="8" name="Title 1">
            <a:extLst>
              <a:ext uri="{FF2B5EF4-FFF2-40B4-BE49-F238E27FC236}">
                <a16:creationId xmlns:a16="http://schemas.microsoft.com/office/drawing/2014/main" id="{543EEAB0-D685-4436-9CEF-6D0E057B0B76}"/>
              </a:ext>
            </a:extLst>
          </p:cNvPr>
          <p:cNvSpPr>
            <a:spLocks noGrp="1"/>
          </p:cNvSpPr>
          <p:nvPr>
            <p:ph type="title"/>
          </p:nvPr>
        </p:nvSpPr>
        <p:spPr>
          <a:xfrm>
            <a:off x="840699" y="687480"/>
            <a:ext cx="5605629" cy="994172"/>
          </a:xfrm>
        </p:spPr>
        <p:txBody>
          <a:bodyPr>
            <a:normAutofit/>
          </a:bodyPr>
          <a:lstStyle/>
          <a:p>
            <a:r>
              <a:rPr lang="en-US" sz="3850" dirty="0"/>
              <a:t>Exploratory Data Analysis</a:t>
            </a:r>
          </a:p>
        </p:txBody>
      </p:sp>
      <p:pic>
        <p:nvPicPr>
          <p:cNvPr id="5" name="image5.png">
            <a:extLst>
              <a:ext uri="{FF2B5EF4-FFF2-40B4-BE49-F238E27FC236}">
                <a16:creationId xmlns:a16="http://schemas.microsoft.com/office/drawing/2014/main" id="{812B5C15-7327-44C2-9F3E-4A4552A2D588}"/>
              </a:ext>
            </a:extLst>
          </p:cNvPr>
          <p:cNvPicPr/>
          <p:nvPr/>
        </p:nvPicPr>
        <p:blipFill>
          <a:blip r:embed="rId2"/>
          <a:srcRect/>
          <a:stretch>
            <a:fillRect/>
          </a:stretch>
        </p:blipFill>
        <p:spPr>
          <a:xfrm>
            <a:off x="1622964" y="1538056"/>
            <a:ext cx="5898072" cy="3781888"/>
          </a:xfrm>
          <a:prstGeom prst="rect">
            <a:avLst/>
          </a:prstGeom>
          <a:ln/>
        </p:spPr>
      </p:pic>
    </p:spTree>
    <p:extLst>
      <p:ext uri="{BB962C8B-B14F-4D97-AF65-F5344CB8AC3E}">
        <p14:creationId xmlns:p14="http://schemas.microsoft.com/office/powerpoint/2010/main" val="414324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200"/>
              <a:t>Introduction, Data and Goals</a:t>
            </a:r>
            <a:endParaRPr lang="en-US" sz="3000" dirty="0"/>
          </a:p>
        </p:txBody>
      </p:sp>
      <p:sp>
        <p:nvSpPr>
          <p:cNvPr id="3" name="Content Placeholder 2">
            <a:extLst>
              <a:ext uri="{FF2B5EF4-FFF2-40B4-BE49-F238E27FC236}">
                <a16:creationId xmlns:a16="http://schemas.microsoft.com/office/drawing/2014/main" id="{1F4B2241-1572-4052-AFC5-CC0BE0C16F37}"/>
              </a:ext>
            </a:extLst>
          </p:cNvPr>
          <p:cNvSpPr>
            <a:spLocks noGrp="1"/>
          </p:cNvSpPr>
          <p:nvPr>
            <p:ph idx="1"/>
          </p:nvPr>
        </p:nvSpPr>
        <p:spPr>
          <a:xfrm>
            <a:off x="852322" y="2227943"/>
            <a:ext cx="5442416" cy="3788227"/>
          </a:xfrm>
        </p:spPr>
        <p:txBody>
          <a:bodyPr anchor="ctr">
            <a:noAutofit/>
          </a:bodyPr>
          <a:lstStyle/>
          <a:p>
            <a:pPr marL="0" indent="0">
              <a:buNone/>
            </a:pPr>
            <a:endParaRPr lang="en-US" sz="1800" dirty="0"/>
          </a:p>
          <a:p>
            <a:r>
              <a:rPr lang="en-US" sz="1800" dirty="0"/>
              <a:t>Progress of cinema over time</a:t>
            </a:r>
          </a:p>
          <a:p>
            <a:r>
              <a:rPr lang="en-US" sz="1800" dirty="0"/>
              <a:t>Affects of technology</a:t>
            </a:r>
          </a:p>
          <a:p>
            <a:r>
              <a:rPr lang="en-US" sz="1800" dirty="0"/>
              <a:t>Affect on revenue and movie production (cinema v. streaming)</a:t>
            </a:r>
          </a:p>
          <a:p>
            <a:r>
              <a:rPr lang="en-US" sz="1800" dirty="0"/>
              <a:t>Movie data</a:t>
            </a:r>
          </a:p>
          <a:p>
            <a:r>
              <a:rPr lang="en-US" sz="1800" dirty="0"/>
              <a:t>Goals</a:t>
            </a:r>
          </a:p>
          <a:p>
            <a:pPr lvl="1">
              <a:buFont typeface="Calibri" panose="020F0502020204030204" pitchFamily="34" charset="0"/>
              <a:buChar char="−"/>
            </a:pPr>
            <a:r>
              <a:rPr lang="en-US" sz="1800" dirty="0"/>
              <a:t>Identify areas that could provide entertain value</a:t>
            </a:r>
          </a:p>
          <a:p>
            <a:pPr lvl="1">
              <a:buFont typeface="Calibri" panose="020F0502020204030204" pitchFamily="34" charset="0"/>
              <a:buChar char="−"/>
            </a:pPr>
            <a:r>
              <a:rPr lang="en-US" sz="1800" dirty="0"/>
              <a:t>Profitability of specific categories, including rating, genre, etc.</a:t>
            </a:r>
          </a:p>
          <a:p>
            <a:pPr lvl="1">
              <a:buFont typeface="Calibri" panose="020F0502020204030204" pitchFamily="34" charset="0"/>
              <a:buChar char="−"/>
            </a:pPr>
            <a:r>
              <a:rPr lang="en-US" sz="1800" dirty="0"/>
              <a:t>Identify models that could predict future success</a:t>
            </a:r>
          </a:p>
          <a:p>
            <a:pPr lvl="1">
              <a:buFont typeface="Calibri" panose="020F0502020204030204" pitchFamily="34" charset="0"/>
              <a:buChar char="−"/>
            </a:pPr>
            <a:endParaRPr lang="en-US" sz="1800" dirty="0"/>
          </a:p>
          <a:p>
            <a:pPr lvl="1">
              <a:buFont typeface="Calibri" panose="020F0502020204030204" pitchFamily="34" charset="0"/>
              <a:buChar char="−"/>
            </a:pPr>
            <a:endParaRPr lang="en-US" sz="1800" dirty="0"/>
          </a:p>
          <a:p>
            <a:pPr lvl="1">
              <a:buFont typeface="Calibri" panose="020F0502020204030204" pitchFamily="34" charset="0"/>
              <a:buChar char="−"/>
            </a:pPr>
            <a:endParaRPr lang="en-US" sz="1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E4D2C90B-972E-4001-9E9A-79C5CA4345A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Graphic 7" descr="Theatre">
            <a:extLst>
              <a:ext uri="{FF2B5EF4-FFF2-40B4-BE49-F238E27FC236}">
                <a16:creationId xmlns:a16="http://schemas.microsoft.com/office/drawing/2014/main" id="{C1AA4433-A8EE-4E14-ABE3-D1C167521D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34247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Methodology for Analysis and Investigation for a Solution</a:t>
            </a:r>
          </a:p>
        </p:txBody>
      </p:sp>
      <p:sp>
        <p:nvSpPr>
          <p:cNvPr id="3" name="Content Placeholder 2">
            <a:extLst>
              <a:ext uri="{FF2B5EF4-FFF2-40B4-BE49-F238E27FC236}">
                <a16:creationId xmlns:a16="http://schemas.microsoft.com/office/drawing/2014/main" id="{1F4B2241-1572-4052-AFC5-CC0BE0C16F37}"/>
              </a:ext>
            </a:extLst>
          </p:cNvPr>
          <p:cNvSpPr>
            <a:spLocks noGrp="1"/>
          </p:cNvSpPr>
          <p:nvPr>
            <p:ph idx="1"/>
          </p:nvPr>
        </p:nvSpPr>
        <p:spPr>
          <a:xfrm>
            <a:off x="852322" y="2227943"/>
            <a:ext cx="5277246" cy="3788227"/>
          </a:xfrm>
        </p:spPr>
        <p:txBody>
          <a:bodyPr anchor="ctr">
            <a:noAutofit/>
          </a:bodyPr>
          <a:lstStyle/>
          <a:p>
            <a:pPr marL="0" indent="0">
              <a:buNone/>
            </a:pPr>
            <a:endParaRPr lang="en-US" sz="1800" dirty="0"/>
          </a:p>
          <a:p>
            <a:r>
              <a:rPr lang="en-US" sz="1800" dirty="0"/>
              <a:t>Clustering (unsupervised learning)</a:t>
            </a:r>
          </a:p>
          <a:p>
            <a:pPr lvl="1">
              <a:buFont typeface="Calibri" panose="020F0502020204030204" pitchFamily="34" charset="0"/>
              <a:buChar char="−"/>
            </a:pPr>
            <a:r>
              <a:rPr lang="en-US" sz="1800" dirty="0"/>
              <a:t>Simple K-Means</a:t>
            </a:r>
          </a:p>
          <a:p>
            <a:r>
              <a:rPr lang="en-US" sz="1800" dirty="0"/>
              <a:t>Classification (supervised learning)</a:t>
            </a:r>
          </a:p>
          <a:p>
            <a:pPr lvl="1">
              <a:buFont typeface="Calibri" panose="020F0502020204030204" pitchFamily="34" charset="0"/>
              <a:buChar char="−"/>
            </a:pPr>
            <a:r>
              <a:rPr lang="en-US" sz="1800" dirty="0"/>
              <a:t>Decision Tree</a:t>
            </a:r>
          </a:p>
          <a:p>
            <a:pPr lvl="1">
              <a:buFont typeface="Calibri" panose="020F0502020204030204" pitchFamily="34" charset="0"/>
              <a:buChar char="−"/>
            </a:pPr>
            <a:r>
              <a:rPr lang="en-US" sz="1800" dirty="0"/>
              <a:t>Naïve Bayes</a:t>
            </a:r>
          </a:p>
          <a:p>
            <a:pPr lvl="1">
              <a:buFont typeface="Calibri" panose="020F0502020204030204" pitchFamily="34" charset="0"/>
              <a:buChar char="−"/>
            </a:pPr>
            <a:r>
              <a:rPr lang="en-US" sz="1800" dirty="0"/>
              <a:t>K-NN</a:t>
            </a:r>
          </a:p>
          <a:p>
            <a:pPr lvl="1">
              <a:buFont typeface="Calibri" panose="020F0502020204030204" pitchFamily="34" charset="0"/>
              <a:buChar char="−"/>
            </a:pPr>
            <a:r>
              <a:rPr lang="en-US" sz="1800" dirty="0"/>
              <a:t>SVM</a:t>
            </a:r>
          </a:p>
          <a:p>
            <a:pPr lvl="1">
              <a:buFont typeface="Calibri" panose="020F0502020204030204" pitchFamily="34" charset="0"/>
              <a:buChar char="−"/>
            </a:pPr>
            <a:r>
              <a:rPr lang="en-US" sz="1800" dirty="0"/>
              <a:t>Random Forrest</a:t>
            </a:r>
          </a:p>
          <a:p>
            <a:r>
              <a:rPr lang="en-US" sz="1800" dirty="0"/>
              <a:t>Text Mining</a:t>
            </a:r>
          </a:p>
          <a:p>
            <a:pPr lvl="1">
              <a:buFont typeface="Calibri" panose="020F0502020204030204" pitchFamily="34" charset="0"/>
              <a:buChar char="−"/>
            </a:pPr>
            <a:r>
              <a:rPr lang="en-US" sz="1800" dirty="0"/>
              <a:t>Word Frequencies</a:t>
            </a:r>
          </a:p>
          <a:p>
            <a:pPr lvl="1">
              <a:buFont typeface="Calibri" panose="020F0502020204030204" pitchFamily="34" charset="0"/>
              <a:buChar char="−"/>
            </a:pPr>
            <a:endParaRPr lang="en-US" sz="1800" dirty="0"/>
          </a:p>
          <a:p>
            <a:pPr lvl="1">
              <a:buFont typeface="Calibri" panose="020F0502020204030204" pitchFamily="34" charset="0"/>
              <a:buChar char="−"/>
            </a:pPr>
            <a:endParaRPr lang="en-US" sz="1800" dirty="0"/>
          </a:p>
          <a:p>
            <a:pPr lvl="1">
              <a:buFont typeface="Calibri" panose="020F0502020204030204" pitchFamily="34" charset="0"/>
              <a:buChar char="−"/>
            </a:pPr>
            <a:endParaRPr lang="en-US" sz="1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Connections">
            <a:extLst>
              <a:ext uri="{FF2B5EF4-FFF2-40B4-BE49-F238E27FC236}">
                <a16:creationId xmlns:a16="http://schemas.microsoft.com/office/drawing/2014/main" id="{767F25EC-213B-42C0-BFC3-85392E61D9AA}"/>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24964" y="2865141"/>
            <a:ext cx="1143455" cy="1143455"/>
          </a:xfrm>
          <a:prstGeom prst="rect">
            <a:avLst/>
          </a:prstGeom>
        </p:spPr>
      </p:pic>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4</a:t>
            </a:fld>
            <a:endParaRPr lang="en-US" sz="1400" dirty="0"/>
          </a:p>
        </p:txBody>
      </p:sp>
    </p:spTree>
    <p:extLst>
      <p:ext uri="{BB962C8B-B14F-4D97-AF65-F5344CB8AC3E}">
        <p14:creationId xmlns:p14="http://schemas.microsoft.com/office/powerpoint/2010/main" val="241291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Clustering</a:t>
            </a:r>
          </a:p>
        </p:txBody>
      </p:sp>
      <p:sp>
        <p:nvSpPr>
          <p:cNvPr id="3" name="Content Placeholder 2">
            <a:extLst>
              <a:ext uri="{FF2B5EF4-FFF2-40B4-BE49-F238E27FC236}">
                <a16:creationId xmlns:a16="http://schemas.microsoft.com/office/drawing/2014/main" id="{1F4B2241-1572-4052-AFC5-CC0BE0C16F37}"/>
              </a:ext>
            </a:extLst>
          </p:cNvPr>
          <p:cNvSpPr>
            <a:spLocks noGrp="1"/>
          </p:cNvSpPr>
          <p:nvPr>
            <p:ph idx="1"/>
          </p:nvPr>
        </p:nvSpPr>
        <p:spPr>
          <a:xfrm>
            <a:off x="840699" y="1383031"/>
            <a:ext cx="7377471" cy="4229099"/>
          </a:xfrm>
        </p:spPr>
        <p:txBody>
          <a:bodyPr anchor="ctr">
            <a:noAutofit/>
          </a:bodyPr>
          <a:lstStyle/>
          <a:p>
            <a:pPr marL="0" indent="0">
              <a:buNone/>
            </a:pPr>
            <a:endParaRPr lang="en-US" sz="1800" dirty="0"/>
          </a:p>
          <a:p>
            <a:r>
              <a:rPr lang="en-US" sz="1800" dirty="0"/>
              <a:t>Preprocessing - All attributes not nominal were discretized. Attributes used included genre, top stars, directors, writers, and production companies (top 97th percentile with 7+ rating total movies for each category), gross revenue in the us, runtime, IMDb scores, and successful category (movie reached 7+ IMDb rating).</a:t>
            </a:r>
          </a:p>
          <a:p>
            <a:r>
              <a:rPr lang="en-US" sz="1800" dirty="0"/>
              <a:t>Weka parameters – </a:t>
            </a:r>
            <a:r>
              <a:rPr lang="en-US" sz="1800" dirty="0" err="1"/>
              <a:t>SimpleKMeans</a:t>
            </a:r>
            <a:r>
              <a:rPr lang="en-US" sz="1800" dirty="0"/>
              <a:t> clustering, Euclidean distance, 3 clusters, 500 max iterations, and 10 random seeds were used to identify clusters in the data associated with successful movies. </a:t>
            </a:r>
          </a:p>
          <a:p>
            <a:r>
              <a:rPr lang="en-US" sz="1800" dirty="0"/>
              <a:t>Findings - Cluster 2 showed the mode successful attribute was “yes” so this is the cluster we focused on. The mode for this cluster were rated R movies, dramas, no top stars, but included top directors, writers, and production companies. The mode IMDb scores were between 6.96-7.74 and had longer runtimes (113-144 minutes).</a:t>
            </a:r>
          </a:p>
          <a:p>
            <a:endParaRPr lang="en-US" sz="1800" dirty="0"/>
          </a:p>
          <a:p>
            <a:endParaRPr lang="en-US" sz="1800" dirty="0"/>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5</a:t>
            </a:fld>
            <a:endParaRPr lang="en-US" sz="1400" dirty="0"/>
          </a:p>
        </p:txBody>
      </p:sp>
      <p:sp>
        <p:nvSpPr>
          <p:cNvPr id="5" name="TextBox 4">
            <a:extLst>
              <a:ext uri="{FF2B5EF4-FFF2-40B4-BE49-F238E27FC236}">
                <a16:creationId xmlns:a16="http://schemas.microsoft.com/office/drawing/2014/main" id="{9C6F478B-6E81-46FE-AB79-03703E952AA2}"/>
              </a:ext>
            </a:extLst>
          </p:cNvPr>
          <p:cNvSpPr txBox="1"/>
          <p:nvPr/>
        </p:nvSpPr>
        <p:spPr>
          <a:xfrm>
            <a:off x="6841449" y="5290303"/>
            <a:ext cx="1383264" cy="276999"/>
          </a:xfrm>
          <a:prstGeom prst="rect">
            <a:avLst/>
          </a:prstGeom>
          <a:noFill/>
        </p:spPr>
        <p:txBody>
          <a:bodyPr wrap="none" rtlCol="0">
            <a:spAutoFit/>
          </a:bodyPr>
          <a:lstStyle/>
          <a:p>
            <a:r>
              <a:rPr lang="en-US" sz="1200" i="1" dirty="0">
                <a:hlinkClick r:id="rId2" action="ppaction://hlinksldjump"/>
              </a:rPr>
              <a:t>Top performers link</a:t>
            </a:r>
            <a:endParaRPr lang="en-US" sz="1200" i="1" dirty="0"/>
          </a:p>
        </p:txBody>
      </p:sp>
    </p:spTree>
    <p:extLst>
      <p:ext uri="{BB962C8B-B14F-4D97-AF65-F5344CB8AC3E}">
        <p14:creationId xmlns:p14="http://schemas.microsoft.com/office/powerpoint/2010/main" val="209938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6592877" cy="994172"/>
          </a:xfrm>
        </p:spPr>
        <p:txBody>
          <a:bodyPr>
            <a:normAutofit/>
          </a:bodyPr>
          <a:lstStyle/>
          <a:p>
            <a:r>
              <a:rPr lang="en-US" sz="3000" dirty="0"/>
              <a:t>Clustering (Clusters and </a:t>
            </a:r>
            <a:r>
              <a:rPr lang="en-US" sz="3000" dirty="0" err="1"/>
              <a:t>IMBd</a:t>
            </a:r>
            <a:r>
              <a:rPr lang="en-US" sz="3000" dirty="0"/>
              <a:t> Scores)</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6</a:t>
            </a:fld>
            <a:endParaRPr lang="en-US" sz="1400" dirty="0"/>
          </a:p>
        </p:txBody>
      </p:sp>
      <p:pic>
        <p:nvPicPr>
          <p:cNvPr id="7" name="Picture 6">
            <a:extLst>
              <a:ext uri="{FF2B5EF4-FFF2-40B4-BE49-F238E27FC236}">
                <a16:creationId xmlns:a16="http://schemas.microsoft.com/office/drawing/2014/main" id="{FDD6E8DF-7D28-4517-A474-9F02DFD57859}"/>
              </a:ext>
            </a:extLst>
          </p:cNvPr>
          <p:cNvPicPr>
            <a:picLocks noChangeAspect="1"/>
          </p:cNvPicPr>
          <p:nvPr/>
        </p:nvPicPr>
        <p:blipFill>
          <a:blip r:embed="rId2"/>
          <a:stretch>
            <a:fillRect/>
          </a:stretch>
        </p:blipFill>
        <p:spPr>
          <a:xfrm>
            <a:off x="948424" y="1461412"/>
            <a:ext cx="5723153" cy="4114800"/>
          </a:xfrm>
          <a:prstGeom prst="rect">
            <a:avLst/>
          </a:prstGeom>
        </p:spPr>
      </p:pic>
      <p:sp>
        <p:nvSpPr>
          <p:cNvPr id="8" name="TextBox 7">
            <a:extLst>
              <a:ext uri="{FF2B5EF4-FFF2-40B4-BE49-F238E27FC236}">
                <a16:creationId xmlns:a16="http://schemas.microsoft.com/office/drawing/2014/main" id="{B25831B1-0312-411F-B811-51B033326BC8}"/>
              </a:ext>
            </a:extLst>
          </p:cNvPr>
          <p:cNvSpPr txBox="1"/>
          <p:nvPr/>
        </p:nvSpPr>
        <p:spPr>
          <a:xfrm>
            <a:off x="6772603" y="1461412"/>
            <a:ext cx="2174197" cy="2062103"/>
          </a:xfrm>
          <a:prstGeom prst="rect">
            <a:avLst/>
          </a:prstGeom>
          <a:solidFill>
            <a:schemeClr val="bg1">
              <a:lumMod val="85000"/>
            </a:schemeClr>
          </a:solidFill>
        </p:spPr>
        <p:txBody>
          <a:bodyPr wrap="square" rtlCol="0">
            <a:spAutoFit/>
          </a:bodyPr>
          <a:lstStyle/>
          <a:p>
            <a:r>
              <a:rPr lang="en-US" sz="1600" dirty="0"/>
              <a:t>Cluster 0, blue – not successful mode</a:t>
            </a:r>
          </a:p>
          <a:p>
            <a:endParaRPr lang="en-US" sz="1600" dirty="0"/>
          </a:p>
          <a:p>
            <a:r>
              <a:rPr lang="en-US" sz="1600" dirty="0"/>
              <a:t>Cluster 1, red – not successful mode</a:t>
            </a:r>
          </a:p>
          <a:p>
            <a:endParaRPr lang="en-US" sz="1600" dirty="0"/>
          </a:p>
          <a:p>
            <a:r>
              <a:rPr lang="en-US" sz="1600" dirty="0"/>
              <a:t>Cluster 2, green – successful mode</a:t>
            </a:r>
          </a:p>
        </p:txBody>
      </p:sp>
    </p:spTree>
    <p:extLst>
      <p:ext uri="{BB962C8B-B14F-4D97-AF65-F5344CB8AC3E}">
        <p14:creationId xmlns:p14="http://schemas.microsoft.com/office/powerpoint/2010/main" val="367217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6592877" cy="994172"/>
          </a:xfrm>
        </p:spPr>
        <p:txBody>
          <a:bodyPr>
            <a:normAutofit/>
          </a:bodyPr>
          <a:lstStyle/>
          <a:p>
            <a:r>
              <a:rPr lang="en-US" sz="3000" dirty="0"/>
              <a:t>Clustering (IMDb Scores and Top Companies and Top Writers)</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7</a:t>
            </a:fld>
            <a:endParaRPr lang="en-US" sz="1400" dirty="0"/>
          </a:p>
        </p:txBody>
      </p:sp>
      <p:pic>
        <p:nvPicPr>
          <p:cNvPr id="3" name="Picture 2">
            <a:extLst>
              <a:ext uri="{FF2B5EF4-FFF2-40B4-BE49-F238E27FC236}">
                <a16:creationId xmlns:a16="http://schemas.microsoft.com/office/drawing/2014/main" id="{473AE264-D1D5-46B8-9A94-FBC98F6E3AE6}"/>
              </a:ext>
            </a:extLst>
          </p:cNvPr>
          <p:cNvPicPr>
            <a:picLocks noChangeAspect="1"/>
          </p:cNvPicPr>
          <p:nvPr/>
        </p:nvPicPr>
        <p:blipFill>
          <a:blip r:embed="rId2"/>
          <a:stretch>
            <a:fillRect/>
          </a:stretch>
        </p:blipFill>
        <p:spPr>
          <a:xfrm>
            <a:off x="114897" y="1978832"/>
            <a:ext cx="4294005" cy="3096088"/>
          </a:xfrm>
          <a:prstGeom prst="rect">
            <a:avLst/>
          </a:prstGeom>
        </p:spPr>
      </p:pic>
      <p:pic>
        <p:nvPicPr>
          <p:cNvPr id="21" name="Picture 20">
            <a:extLst>
              <a:ext uri="{FF2B5EF4-FFF2-40B4-BE49-F238E27FC236}">
                <a16:creationId xmlns:a16="http://schemas.microsoft.com/office/drawing/2014/main" id="{3F4B6A62-82ED-4C0B-9E6B-A6489894EB50}"/>
              </a:ext>
            </a:extLst>
          </p:cNvPr>
          <p:cNvPicPr/>
          <p:nvPr/>
        </p:nvPicPr>
        <p:blipFill>
          <a:blip r:embed="rId3"/>
          <a:stretch>
            <a:fillRect/>
          </a:stretch>
        </p:blipFill>
        <p:spPr>
          <a:xfrm>
            <a:off x="4572000" y="1978832"/>
            <a:ext cx="4457103" cy="3096088"/>
          </a:xfrm>
          <a:prstGeom prst="rect">
            <a:avLst/>
          </a:prstGeom>
        </p:spPr>
      </p:pic>
      <p:sp>
        <p:nvSpPr>
          <p:cNvPr id="22" name="Oval 21">
            <a:extLst>
              <a:ext uri="{FF2B5EF4-FFF2-40B4-BE49-F238E27FC236}">
                <a16:creationId xmlns:a16="http://schemas.microsoft.com/office/drawing/2014/main" id="{0FCA28A3-C58E-4F3D-9F05-B45C5C4F3500}"/>
              </a:ext>
            </a:extLst>
          </p:cNvPr>
          <p:cNvSpPr/>
          <p:nvPr/>
        </p:nvSpPr>
        <p:spPr>
          <a:xfrm>
            <a:off x="80607" y="2452342"/>
            <a:ext cx="195263" cy="2143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3DBC491-0BB7-4C4C-9843-4FD47E8DC5B8}"/>
              </a:ext>
            </a:extLst>
          </p:cNvPr>
          <p:cNvSpPr/>
          <p:nvPr/>
        </p:nvSpPr>
        <p:spPr>
          <a:xfrm>
            <a:off x="4539837" y="4479262"/>
            <a:ext cx="195263" cy="2143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23">
            <a:extLst>
              <a:ext uri="{FF2B5EF4-FFF2-40B4-BE49-F238E27FC236}">
                <a16:creationId xmlns:a16="http://schemas.microsoft.com/office/drawing/2014/main" id="{17AAFD32-869E-439C-89BF-EFD83C13E1FF}"/>
              </a:ext>
            </a:extLst>
          </p:cNvPr>
          <p:cNvSpPr/>
          <p:nvPr/>
        </p:nvSpPr>
        <p:spPr>
          <a:xfrm>
            <a:off x="3102340" y="2342608"/>
            <a:ext cx="1338725" cy="54346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0714CD-D621-4D48-9B3E-177FF5308492}"/>
              </a:ext>
            </a:extLst>
          </p:cNvPr>
          <p:cNvSpPr/>
          <p:nvPr/>
        </p:nvSpPr>
        <p:spPr>
          <a:xfrm>
            <a:off x="7741290" y="4314684"/>
            <a:ext cx="1338725" cy="54346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8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2C9ED0-B066-4270-B5F1-461720AF5D9D}"/>
              </a:ext>
            </a:extLst>
          </p:cNvPr>
          <p:cNvPicPr/>
          <p:nvPr/>
        </p:nvPicPr>
        <p:blipFill>
          <a:blip r:embed="rId2"/>
          <a:stretch>
            <a:fillRect/>
          </a:stretch>
        </p:blipFill>
        <p:spPr>
          <a:xfrm>
            <a:off x="4381766" y="1977789"/>
            <a:ext cx="4465054" cy="3142851"/>
          </a:xfrm>
          <a:prstGeom prst="rect">
            <a:avLst/>
          </a:prstGeom>
        </p:spPr>
      </p:pic>
      <p:pic>
        <p:nvPicPr>
          <p:cNvPr id="8" name="Picture 7">
            <a:extLst>
              <a:ext uri="{FF2B5EF4-FFF2-40B4-BE49-F238E27FC236}">
                <a16:creationId xmlns:a16="http://schemas.microsoft.com/office/drawing/2014/main" id="{8ED73E89-7E2B-4577-BF88-83EAE860406D}"/>
              </a:ext>
            </a:extLst>
          </p:cNvPr>
          <p:cNvPicPr/>
          <p:nvPr/>
        </p:nvPicPr>
        <p:blipFill>
          <a:blip r:embed="rId3"/>
          <a:stretch>
            <a:fillRect/>
          </a:stretch>
        </p:blipFill>
        <p:spPr>
          <a:xfrm>
            <a:off x="99778" y="1977789"/>
            <a:ext cx="4182783" cy="3142851"/>
          </a:xfrm>
          <a:prstGeom prst="rect">
            <a:avLst/>
          </a:prstGeom>
        </p:spPr>
      </p:pic>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6592877" cy="994172"/>
          </a:xfrm>
        </p:spPr>
        <p:txBody>
          <a:bodyPr>
            <a:normAutofit/>
          </a:bodyPr>
          <a:lstStyle/>
          <a:p>
            <a:r>
              <a:rPr lang="en-US" sz="3000" dirty="0"/>
              <a:t>Clustering (IMDb Scores and Top Directors and Top Stars)</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8</a:t>
            </a:fld>
            <a:endParaRPr lang="en-US" sz="1400" dirty="0"/>
          </a:p>
        </p:txBody>
      </p:sp>
      <p:sp>
        <p:nvSpPr>
          <p:cNvPr id="22" name="Oval 21">
            <a:extLst>
              <a:ext uri="{FF2B5EF4-FFF2-40B4-BE49-F238E27FC236}">
                <a16:creationId xmlns:a16="http://schemas.microsoft.com/office/drawing/2014/main" id="{0FCA28A3-C58E-4F3D-9F05-B45C5C4F3500}"/>
              </a:ext>
            </a:extLst>
          </p:cNvPr>
          <p:cNvSpPr/>
          <p:nvPr/>
        </p:nvSpPr>
        <p:spPr>
          <a:xfrm>
            <a:off x="80607" y="2452342"/>
            <a:ext cx="195263" cy="2143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3DBC491-0BB7-4C4C-9843-4FD47E8DC5B8}"/>
              </a:ext>
            </a:extLst>
          </p:cNvPr>
          <p:cNvSpPr/>
          <p:nvPr/>
        </p:nvSpPr>
        <p:spPr>
          <a:xfrm>
            <a:off x="4357687" y="2452342"/>
            <a:ext cx="195263" cy="2143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1F2CA432-93B4-4934-8A1C-F437E0659783}"/>
              </a:ext>
            </a:extLst>
          </p:cNvPr>
          <p:cNvSpPr/>
          <p:nvPr/>
        </p:nvSpPr>
        <p:spPr>
          <a:xfrm>
            <a:off x="3027045" y="2373896"/>
            <a:ext cx="1338725" cy="54346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CB0315-4DA3-49E4-92A9-259DEBDA5F11}"/>
              </a:ext>
            </a:extLst>
          </p:cNvPr>
          <p:cNvSpPr/>
          <p:nvPr/>
        </p:nvSpPr>
        <p:spPr>
          <a:xfrm>
            <a:off x="7524091" y="2373896"/>
            <a:ext cx="1421934" cy="25124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1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BEF-25CC-4597-A837-41471E8F3E44}"/>
              </a:ext>
            </a:extLst>
          </p:cNvPr>
          <p:cNvSpPr>
            <a:spLocks noGrp="1"/>
          </p:cNvSpPr>
          <p:nvPr>
            <p:ph type="title"/>
          </p:nvPr>
        </p:nvSpPr>
        <p:spPr>
          <a:xfrm>
            <a:off x="840699" y="687480"/>
            <a:ext cx="5605629" cy="994172"/>
          </a:xfrm>
        </p:spPr>
        <p:txBody>
          <a:bodyPr>
            <a:normAutofit/>
          </a:bodyPr>
          <a:lstStyle/>
          <a:p>
            <a:r>
              <a:rPr lang="en-US" sz="3000" dirty="0"/>
              <a:t>Classification (Decision Tree)</a:t>
            </a:r>
          </a:p>
        </p:txBody>
      </p:sp>
      <p:sp>
        <p:nvSpPr>
          <p:cNvPr id="4" name="Footer Placeholder 3">
            <a:extLst>
              <a:ext uri="{FF2B5EF4-FFF2-40B4-BE49-F238E27FC236}">
                <a16:creationId xmlns:a16="http://schemas.microsoft.com/office/drawing/2014/main" id="{C0383AE0-BCBD-490A-99F0-1C9117A9485B}"/>
              </a:ext>
            </a:extLst>
          </p:cNvPr>
          <p:cNvSpPr>
            <a:spLocks noGrp="1"/>
          </p:cNvSpPr>
          <p:nvPr>
            <p:ph type="ftr" sz="quarter" idx="11"/>
          </p:nvPr>
        </p:nvSpPr>
        <p:spPr/>
        <p:txBody>
          <a:bodyPr/>
          <a:lstStyle/>
          <a:p>
            <a:fld id="{E4D2C90B-972E-4001-9E9A-79C5CA4345AA}" type="slidenum">
              <a:rPr lang="en-US" sz="1400" smtClean="0"/>
              <a:t>9</a:t>
            </a:fld>
            <a:endParaRPr lang="en-US" sz="1400" dirty="0"/>
          </a:p>
        </p:txBody>
      </p:sp>
      <p:sp>
        <p:nvSpPr>
          <p:cNvPr id="8" name="Content Placeholder 2">
            <a:extLst>
              <a:ext uri="{FF2B5EF4-FFF2-40B4-BE49-F238E27FC236}">
                <a16:creationId xmlns:a16="http://schemas.microsoft.com/office/drawing/2014/main" id="{2AE840DB-94DB-45E4-A8EE-F80C52508B3D}"/>
              </a:ext>
            </a:extLst>
          </p:cNvPr>
          <p:cNvSpPr txBox="1">
            <a:spLocks/>
          </p:cNvSpPr>
          <p:nvPr/>
        </p:nvSpPr>
        <p:spPr>
          <a:xfrm>
            <a:off x="868680" y="1383031"/>
            <a:ext cx="7741920" cy="42290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p>
          <a:p>
            <a:r>
              <a:rPr lang="en-US" sz="1600" dirty="0"/>
              <a:t>Preprocessing – New attributes were created (columns added), top performing categories (stars, directors, writers, production companies with movies that were in the top 97th percentile of all movies that had a 7+ rating) were identified and put in binary form (YES/NO), data types were changed for two attributes, and the category names of the genre category were listed as abbreviations for easy reference in the results. </a:t>
            </a:r>
          </a:p>
          <a:p>
            <a:r>
              <a:rPr lang="en-US" sz="1600" dirty="0" err="1"/>
              <a:t>RWeka</a:t>
            </a:r>
            <a:r>
              <a:rPr lang="en-US" sz="1600" dirty="0"/>
              <a:t> parameters – A decision tree was built in R using J48 (parameters – unpruned tree, 2 number of instances per tree, .5 pruning confidence, 3 </a:t>
            </a:r>
            <a:r>
              <a:rPr lang="en-US" sz="1600" dirty="0" err="1"/>
              <a:t>numfolds</a:t>
            </a:r>
            <a:r>
              <a:rPr lang="en-US" sz="1600" dirty="0"/>
              <a:t>, and 1 seed) to determine the percentage of correctly classified instances</a:t>
            </a:r>
          </a:p>
          <a:p>
            <a:r>
              <a:rPr lang="en-US" sz="1600" dirty="0"/>
              <a:t>Findings – </a:t>
            </a:r>
          </a:p>
          <a:p>
            <a:pPr lvl="1">
              <a:buFont typeface="Calibri" panose="020F0502020204030204" pitchFamily="34" charset="0"/>
              <a:buChar char="−"/>
            </a:pPr>
            <a:r>
              <a:rPr lang="en-US" sz="1600" dirty="0"/>
              <a:t>Using a top writer and top production company were more likely to predict a successful movie. </a:t>
            </a:r>
          </a:p>
          <a:p>
            <a:pPr lvl="1">
              <a:buFont typeface="Calibri" panose="020F0502020204030204" pitchFamily="34" charset="0"/>
              <a:buChar char="−"/>
            </a:pPr>
            <a:r>
              <a:rPr lang="en-US" sz="1600" dirty="0"/>
              <a:t>Only the genre “comedy” was segmented out to predict score level. Comedies that used a top director produced more movies with higher scores. Action movies with a top director could predict score level as well.</a:t>
            </a:r>
          </a:p>
          <a:p>
            <a:endParaRPr lang="en-US" sz="1600" dirty="0"/>
          </a:p>
        </p:txBody>
      </p:sp>
    </p:spTree>
    <p:extLst>
      <p:ext uri="{BB962C8B-B14F-4D97-AF65-F5344CB8AC3E}">
        <p14:creationId xmlns:p14="http://schemas.microsoft.com/office/powerpoint/2010/main" val="37813118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1945</TotalTime>
  <Words>1560</Words>
  <Application>Microsoft Office PowerPoint</Application>
  <PresentationFormat>On-screen Show (4:3)</PresentationFormat>
  <Paragraphs>282</Paragraphs>
  <Slides>27</Slides>
  <Notes>1</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Data Mining: Movies</vt:lpstr>
      <vt:lpstr>Outline</vt:lpstr>
      <vt:lpstr>Introduction, Data and Goals</vt:lpstr>
      <vt:lpstr>Methodology for Analysis and Investigation for a Solution</vt:lpstr>
      <vt:lpstr>Clustering</vt:lpstr>
      <vt:lpstr>Clustering (Clusters and IMBd Scores)</vt:lpstr>
      <vt:lpstr>Clustering (IMDb Scores and Top Companies and Top Writers)</vt:lpstr>
      <vt:lpstr>Clustering (IMDb Scores and Top Directors and Top Stars)</vt:lpstr>
      <vt:lpstr>Classification (Decision Tree)</vt:lpstr>
      <vt:lpstr>Classification (Decision Tree)</vt:lpstr>
      <vt:lpstr>Classification (Decision Tree)</vt:lpstr>
      <vt:lpstr>Classification (Naïve Bayes)</vt:lpstr>
      <vt:lpstr>Classification (SVM, k-NN, Random Forest)</vt:lpstr>
      <vt:lpstr>Classification (k-NN Model)</vt:lpstr>
      <vt:lpstr>Classification (SVM Model)</vt:lpstr>
      <vt:lpstr>Classification (Random Forest Model)</vt:lpstr>
      <vt:lpstr>Text Mining</vt:lpstr>
      <vt:lpstr>Conclusions</vt:lpstr>
      <vt:lpstr>Questions?</vt:lpstr>
      <vt:lpstr>Sample Top Performers (short list)</vt:lpstr>
      <vt:lpstr>Data Dictionary</vt:lpstr>
      <vt:lpstr>Problem</vt:lpstr>
      <vt:lpstr>Data </vt:lpstr>
      <vt:lpstr>Data Preprocessing</vt:lpstr>
      <vt:lpstr>Exploratory Data Analysis</vt:lpstr>
      <vt:lpstr>Exploratory Data Analysis</vt:lpstr>
      <vt:lpstr>Exploratory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Movies</dc:title>
  <dc:creator>Elia Kostyrka</dc:creator>
  <cp:lastModifiedBy>Elia Kostryka</cp:lastModifiedBy>
  <cp:revision>75</cp:revision>
  <dcterms:created xsi:type="dcterms:W3CDTF">2019-08-06T19:26:07Z</dcterms:created>
  <dcterms:modified xsi:type="dcterms:W3CDTF">2019-09-09T00:48:43Z</dcterms:modified>
</cp:coreProperties>
</file>