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omments/modernComment_7FFFE9B8_8EAE24F5.xml" ContentType="application/vnd.ms-powerpoint.comments+xml"/>
  <Override PartName="/ppt/comments/modernComment_7FFFE9C5_63E010F9.xml" ContentType="application/vnd.ms-powerpoint.comments+xml"/>
  <Override PartName="/ppt/media/image12.svg" ContentType="image/svg+xml"/>
  <Override PartName="/ppt/media/image14.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67"/>
  </p:notesMasterIdLst>
  <p:sldIdLst>
    <p:sldId id="2147374115" r:id="rId5"/>
    <p:sldId id="2147477867" r:id="rId6"/>
    <p:sldId id="2147477869" r:id="rId7"/>
    <p:sldId id="2147477954" r:id="rId8"/>
    <p:sldId id="2147477926" r:id="rId9"/>
    <p:sldId id="2147477866" r:id="rId10"/>
    <p:sldId id="2147477913" r:id="rId11"/>
    <p:sldId id="2147477912" r:id="rId12"/>
    <p:sldId id="2147477925" r:id="rId13"/>
    <p:sldId id="2147477880" r:id="rId14"/>
    <p:sldId id="2147477956" r:id="rId15"/>
    <p:sldId id="2147477927" r:id="rId16"/>
    <p:sldId id="2147477914" r:id="rId17"/>
    <p:sldId id="2147477884" r:id="rId18"/>
    <p:sldId id="2147477957" r:id="rId19"/>
    <p:sldId id="2147477932" r:id="rId20"/>
    <p:sldId id="2147477918" r:id="rId21"/>
    <p:sldId id="2147477923" r:id="rId22"/>
    <p:sldId id="2147477888" r:id="rId23"/>
    <p:sldId id="2147477958" r:id="rId24"/>
    <p:sldId id="2147477940" r:id="rId25"/>
    <p:sldId id="2147477917" r:id="rId26"/>
    <p:sldId id="2147477892" r:id="rId27"/>
    <p:sldId id="2147477959" r:id="rId28"/>
    <p:sldId id="2147477941" r:id="rId29"/>
    <p:sldId id="2147477919" r:id="rId30"/>
    <p:sldId id="2147477897" r:id="rId31"/>
    <p:sldId id="2147477960" r:id="rId32"/>
    <p:sldId id="2147477942" r:id="rId33"/>
    <p:sldId id="2147477920" r:id="rId34"/>
    <p:sldId id="2147477924" r:id="rId35"/>
    <p:sldId id="2147477904" r:id="rId36"/>
    <p:sldId id="2147477961" r:id="rId37"/>
    <p:sldId id="2147477943" r:id="rId38"/>
    <p:sldId id="2147477921" r:id="rId39"/>
    <p:sldId id="2147477908" r:id="rId40"/>
    <p:sldId id="2147477962" r:id="rId41"/>
    <p:sldId id="2147477944" r:id="rId42"/>
    <p:sldId id="2147477922" r:id="rId43"/>
    <p:sldId id="2147477928" r:id="rId44"/>
    <p:sldId id="2147477955" r:id="rId45"/>
    <p:sldId id="2147477964" r:id="rId46"/>
    <p:sldId id="2147477849" r:id="rId47"/>
    <p:sldId id="3322" r:id="rId48"/>
    <p:sldId id="257" r:id="rId49"/>
    <p:sldId id="2147477851" r:id="rId50"/>
    <p:sldId id="2147477853" r:id="rId51"/>
    <p:sldId id="2147477945" r:id="rId52"/>
    <p:sldId id="2147477946" r:id="rId53"/>
    <p:sldId id="2147477947" r:id="rId54"/>
    <p:sldId id="2147477948" r:id="rId55"/>
    <p:sldId id="2147477949" r:id="rId56"/>
    <p:sldId id="2147477950" r:id="rId57"/>
    <p:sldId id="2147477951" r:id="rId58"/>
    <p:sldId id="2147477952" r:id="rId59"/>
    <p:sldId id="2147477953" r:id="rId60"/>
    <p:sldId id="2147477842" r:id="rId61"/>
    <p:sldId id="2147477930" r:id="rId62"/>
    <p:sldId id="2147477931" r:id="rId63"/>
    <p:sldId id="2147374186" r:id="rId64"/>
    <p:sldId id="2147477963" r:id="rId65"/>
    <p:sldId id="319" r:id="rId66"/>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717"/>
    <p:restoredTop sz="94513"/>
  </p:normalViewPr>
  <p:slideViewPr>
    <p:cSldViewPr snapToGrid="0">
      <p:cViewPr varScale="1">
        <p:scale>
          <a:sx n="113" d="100"/>
          <a:sy n="113" d="100"/>
        </p:scale>
        <p:origin x="200" y="728"/>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comments/modernComment_7FFFE9B8_8EAE24F5.xml><?xml version="1.0" encoding="utf-8"?>
<p188:cmLst xmlns:a="http://schemas.openxmlformats.org/drawingml/2006/main" xmlns:r="http://schemas.openxmlformats.org/officeDocument/2006/relationships" xmlns:p188="http://schemas.microsoft.com/office/powerpoint/2018/8/main">
  <p188:cm id="{00DA0AE6-6DBD-FD4F-9FD5-6184D482C9C8}" authorId="{E3A2F49A-2705-60AC-CE71-C73CB2491471}" created="2024-02-20T15:07:20.062">
    <ac:txMkLst xmlns:ac="http://schemas.microsoft.com/office/drawing/2013/main/command">
      <pc:docMk xmlns:pc="http://schemas.microsoft.com/office/powerpoint/2013/main/command"/>
      <pc:sldMk xmlns:pc="http://schemas.microsoft.com/office/powerpoint/2013/main/command" cId="2393777397" sldId="2147477944"/>
      <ac:spMk id="8" creationId="{373CC9E7-BD67-9765-15B0-240CCB6E4D7F}"/>
      <ac:txMk cp="4" len="5">
        <ac:context len="132" hash="2093758977"/>
      </ac:txMk>
    </ac:txMkLst>
    <p188:pos x="1022879" y="648272"/>
    <p188:txBody>
      <a:bodyPr/>
      <a:lstStyle/>
      <a:p>
        <a:r>
          <a:rPr lang="en-US"/>
          <a:t>Working on making the graph thinner while not impacting the rest of the graphs</a:t>
        </a:r>
      </a:p>
    </p188:txBody>
  </p188:cm>
</p188:cmLst>
</file>

<file path=ppt/comments/modernComment_7FFFE9C5_63E010F9.xml><?xml version="1.0" encoding="utf-8"?>
<p188:cmLst xmlns:a="http://schemas.openxmlformats.org/drawingml/2006/main" xmlns:r="http://schemas.openxmlformats.org/officeDocument/2006/relationships" xmlns:p188="http://schemas.microsoft.com/office/powerpoint/2018/8/main">
  <p188:cm id="{D52B9A80-D5EC-4F89-B53F-9736C20BE7F3}" authorId="{861A4861-CBB8-D80B-4637-CBF32A7311F6}" status="resolved" created="2024-01-30T12:49:52.828">
    <pc:sldMkLst xmlns:pc="http://schemas.microsoft.com/office/powerpoint/2013/main/command">
      <pc:docMk/>
      <pc:sldMk cId="2653875948" sldId="2147477934"/>
    </pc:sldMkLst>
    <p188:txBody>
      <a:bodyPr/>
      <a:lstStyle/>
      <a:p>
        <a:r>
          <a:rPr lang="en-US"/>
          <a:t>[@Jessica-Leigh Paul] will the references be added consistently throughout?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62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21/2/2024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21/2/2024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2024/02/21</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microsoft.com/office/2018/10/relationships/comments" Target="../comments/modernComment_7FFFE9C5_63E010F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microsoft.com/office/2018/10/relationships/comments" Target="../comments/modernComment_7FFFE9B8_8EAE24F5.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svg"/><Relationship Id="rId4" Type="http://schemas.openxmlformats.org/officeDocument/2006/relationships/image" Target="../media/image15.png"/><Relationship Id="rId5" Type="http://schemas.openxmlformats.org/officeDocument/2006/relationships/image" Target="../media/image16.svg"/><Relationship Id="rId6" Type="http://schemas.openxmlformats.org/officeDocument/2006/relationships/image" Target="../media/image17.png"/><Relationship Id="rId7" Type="http://schemas.openxmlformats.org/officeDocument/2006/relationships/image" Target="../media/image18.svg"/><Relationship Id="rId8" Type="http://schemas.openxmlformats.org/officeDocument/2006/relationships/image" Target="../media/image19.png"/><Relationship Id="rId9" Type="http://schemas.openxmlformats.org/officeDocument/2006/relationships/image" Target="../media/image20.svg"/><Relationship Id="rId10" Type="http://schemas.openxmlformats.org/officeDocument/2006/relationships/image" Target="../media/image21.png"/><Relationship Id="rId11" Type="http://schemas.openxmlformats.org/officeDocument/2006/relationships/image" Target="../media/image22.sv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garchibald.wordpress.com/2013/11/11/18/" TargetMode="External"/><Relationship Id="rId3" Type="http://schemas.openxmlformats.org/officeDocument/2006/relationships/hyperlink" Target="https://www.bond.org.uk/resources/evidence-principles/" TargetMode="External"/><Relationship Id="rId4" Type="http://schemas.openxmlformats.org/officeDocument/2006/relationships/hyperlink" Target="https://www.cdc.gov/dhdsp/docs/CB-June2018-508.pdf" TargetMode="External"/><Relationship Id="rId5" Type="http://schemas.openxmlformats.org/officeDocument/2006/relationships/hyperlink" Target="https://www.commonapproach.org/what-is-impact-measurement/" TargetMode="External"/><Relationship Id="rId6" Type="http://schemas.openxmlformats.org/officeDocument/2006/relationships/hyperlink" Target="https://www.commonapproach.org/wp-content/uploads/2021/10/Common-Foundations_Version-2_EN_031121.pdf" TargetMode="External"/><Relationship Id="rId7" Type="http://schemas.openxmlformats.org/officeDocument/2006/relationships/hyperlink" Target="https://enterprise.design/wiki/EDGY:License" TargetMode="External"/><Relationship Id="rId8" Type="http://schemas.openxmlformats.org/officeDocument/2006/relationships/hyperlink" Target="https://enterprise.design/" TargetMode="External"/><Relationship Id="rId9" Type="http://schemas.openxmlformats.org/officeDocument/2006/relationships/hyperlink" Target="https://thegiin.org/research/publication/impact-performance-benchmarks-overview/" TargetMode="External"/><Relationship Id="rId10" Type="http://schemas.openxmlformats.org/officeDocument/2006/relationships/hyperlink" Target="https://impacttoolkit.thegiin.org/" TargetMode="External"/><Relationship Id="rId11" Type="http://schemas.openxmlformats.org/officeDocument/2006/relationships/hyperlink" Target="https://www.globalreporting.org/standard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managementplatform.org/" TargetMode="External"/><Relationship Id="rId3" Type="http://schemas.openxmlformats.org/officeDocument/2006/relationships/hyperlink" Target="https://investmentimpactindex.org/wp-content/uploads/2020/05/III-A-short-guide-How-to-develop-an-impact-strategy-Digital.pdf" TargetMode="External"/><Relationship Id="rId4" Type="http://schemas.openxmlformats.org/officeDocument/2006/relationships/hyperlink" Target="https://www.mckinsey.com/capabilities/growth-marketing-and-sales/our-insights/insights-to-impact-creating-and-sustaining-data-driven-commercial-growth" TargetMode="External"/><Relationship Id="rId5" Type="http://schemas.openxmlformats.org/officeDocument/2006/relationships/hyperlink" Target="https://www.ncbi.nlm.nih.gov/books/NBK215271/" TargetMode="External"/><Relationship Id="rId6" Type="http://schemas.openxmlformats.org/officeDocument/2006/relationships/hyperlink" Target="https://www.oecd.org/dac/evaluation/daccriteriaforevaluatingdevelopmentassistance.htm" TargetMode="External"/><Relationship Id="rId7" Type="http://schemas.openxmlformats.org/officeDocument/2006/relationships/hyperlink" Target="https://www.strategyand.pwc.com/gx/en/about/media/videos/2015-and-older/what-is-a-capability.html" TargetMode="External"/><Relationship Id="rId8" Type="http://schemas.openxmlformats.org/officeDocument/2006/relationships/hyperlink" Target="https://sparkstrategy.com.au/impact-measurement/#:~:text=An%20impact%20measurement%20framework%20builds,that%20arises%20from%20your%20activities" TargetMode="External"/><Relationship Id="rId9" Type="http://schemas.openxmlformats.org/officeDocument/2006/relationships/hyperlink" Target="https://storiesforimpact.com/toolbox/"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229600" y="457200"/>
            <a:ext cx="1828800" cy="457200"/>
          </a:xfrm>
          <a:prstGeom prst="rect">
            <a:avLst/>
          </a:prstGeom>
          <a:noFill/>
        </p:spPr>
        <p:txBody>
          <a:bodyPr wrap="none">
            <a:spAutoFit/>
          </a:bodyPr>
          <a:lstStyle/>
          <a:p>
            <a:pPr algn="r">
              <a:defRPr b="0" sz="2800">
                <a:solidFill>
                  <a:srgbClr val="425369"/>
                </a:solidFill>
                <a:latin typeface="Lato"/>
              </a:defRPr>
            </a:pPr>
            <a:r>
              <a:rPr/>
              <a:t>NAN</a:t>
            </a:r>
          </a:p>
        </p:txBody>
      </p:sp>
      <p:sp>
        <p:nvSpPr>
          <p:cNvPr id="282" name="TextBox 281"/>
          <p:cNvSpPr txBox="1"/>
          <p:nvPr/>
        </p:nvSpPr>
        <p:spPr>
          <a:xfrm>
            <a:off x="8229600" y="3657600"/>
            <a:ext cx="1828800" cy="457200"/>
          </a:xfrm>
          <a:prstGeom prst="rect">
            <a:avLst/>
          </a:prstGeom>
          <a:noFill/>
        </p:spPr>
        <p:txBody>
          <a:bodyPr wrap="none">
            <a:spAutoFit/>
          </a:bodyPr>
          <a:lstStyle/>
          <a:p>
            <a:pPr algn="r">
              <a:defRPr b="1" sz="2100">
                <a:solidFill>
                  <a:srgbClr val="425369"/>
                </a:solidFill>
                <a:latin typeface="Lato"/>
              </a:defRPr>
            </a:pPr>
            <a:r>
              <a:rPr/>
              <a:t>RELATIV IMPACT</a:t>
            </a:r>
          </a:p>
        </p:txBody>
      </p:sp>
      <p:sp>
        <p:nvSpPr>
          <p:cNvPr id="283" name="TextBox 282"/>
          <p:cNvSpPr txBox="1"/>
          <p:nvPr/>
        </p:nvSpPr>
        <p:spPr>
          <a:xfrm>
            <a:off x="8229600" y="4023360"/>
            <a:ext cx="1828800" cy="457200"/>
          </a:xfrm>
          <a:prstGeom prst="rect">
            <a:avLst/>
          </a:prstGeom>
          <a:noFill/>
        </p:spPr>
        <p:txBody>
          <a:bodyPr wrap="none">
            <a:spAutoFit/>
          </a:bodyPr>
          <a:lstStyle/>
          <a:p>
            <a:pPr algn="r">
              <a:defRPr b="0" sz="1800">
                <a:solidFill>
                  <a:srgbClr val="425369"/>
                </a:solidFill>
                <a:latin typeface="Lato"/>
              </a:defRPr>
            </a:pPr>
            <a:r>
              <a:rPr/>
              <a:t>FEBRUARY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endParaRPr lang="en-GB"/>
          </a:p>
        </p:txBody>
      </p:sp>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6392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359991803"/>
              </p:ext>
            </p:extLst>
          </p:nvPr>
        </p:nvGraphicFramePr>
        <p:xfrm>
          <a:off x="384047" y="1193872"/>
          <a:ext cx="9464041" cy="402336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dirty="0">
                          <a:solidFill>
                            <a:schemeClr val="bg1"/>
                          </a:solidFill>
                          <a:latin typeface="Avenir Next"/>
                          <a:cs typeface="Arial"/>
                          <a:sym typeface="Arial"/>
                        </a:rPr>
                        <a:t>IMPACT STRATEGY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CAPABILITY PURPOSE,</a:t>
                      </a:r>
                    </a:p>
                    <a:p>
                      <a:pPr>
                        <a:lnSpc>
                          <a:spcPct val="120000"/>
                        </a:lnSpc>
                      </a:pPr>
                      <a:r>
                        <a:rPr lang="en-GB" sz="1200">
                          <a:solidFill>
                            <a:schemeClr val="bg1"/>
                          </a:solidFill>
                          <a:latin typeface="Avenir Next" panose="020B0503020202020204" pitchFamily="34" charset="0"/>
                        </a:rPr>
                        <a:t>STAKEHOLDERS, PURPOSE ALIGNMENT</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3" name="Text Placeholder 2">
            <a:extLst>
              <a:ext uri="{FF2B5EF4-FFF2-40B4-BE49-F238E27FC236}">
                <a16:creationId xmlns:a16="http://schemas.microsoft.com/office/drawing/2014/main" id="{110BC6AC-811C-BEB9-2E42-53906B8A4D63}"/>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B6C991C5-7A35-314F-4C12-9A8265A0A11D}"/>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90096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33369"/>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710690513"/>
              </p:ext>
            </p:extLst>
          </p:nvPr>
        </p:nvGraphicFramePr>
        <p:xfrm>
          <a:off x="384047" y="1324974"/>
          <a:ext cx="9447271" cy="3886200"/>
        </p:xfrm>
        <a:graphic>
          <a:graphicData uri="http://schemas.openxmlformats.org/drawingml/2006/table">
            <a:tbl>
              <a:tblPr firstRow="1" bandRow="1">
                <a:tableStyleId>{1F02C8CB-3554-490A-8132-436DD5CF1DB2}</a:tableStyleId>
              </a:tblPr>
              <a:tblGrid>
                <a:gridCol w="1100424">
                  <a:extLst>
                    <a:ext uri="{9D8B030D-6E8A-4147-A177-3AD203B41FA5}">
                      <a16:colId xmlns:a16="http://schemas.microsoft.com/office/drawing/2014/main" val="139194685"/>
                    </a:ext>
                  </a:extLst>
                </a:gridCol>
                <a:gridCol w="8346847">
                  <a:extLst>
                    <a:ext uri="{9D8B030D-6E8A-4147-A177-3AD203B41FA5}">
                      <a16:colId xmlns:a16="http://schemas.microsoft.com/office/drawing/2014/main" val="472247308"/>
                    </a:ext>
                  </a:extLst>
                </a:gridCol>
              </a:tblGrid>
              <a:tr h="430800">
                <a:tc>
                  <a:txBody>
                    <a:bodyPr/>
                    <a:lstStyle/>
                    <a:p>
                      <a:pPr>
                        <a:lnSpc>
                          <a:spcPct val="120000"/>
                        </a:lnSpc>
                      </a:pPr>
                      <a:r>
                        <a:rPr lang="en-GB" sz="1200" b="0" i="0" u="none" strike="noStrike" cap="none" dirty="0">
                          <a:solidFill>
                            <a:schemeClr val="bg1"/>
                          </a:solidFill>
                          <a:latin typeface="Avenir Next" panose="020B0503020202020204" pitchFamily="34" charset="0"/>
                          <a:cs typeface="Arial"/>
                          <a:sym typeface="Arial"/>
                        </a:rPr>
                        <a:t>Team composition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81495"/>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061905588"/>
              </p:ext>
            </p:extLst>
          </p:nvPr>
        </p:nvGraphicFramePr>
        <p:xfrm>
          <a:off x="448092" y="1425366"/>
          <a:ext cx="9386915" cy="1600200"/>
        </p:xfrm>
        <a:graphic>
          <a:graphicData uri="http://schemas.openxmlformats.org/drawingml/2006/table">
            <a:tbl>
              <a:tblPr firstRow="1" bandRow="1">
                <a:tableStyleId>{1F02C8CB-3554-490A-8132-436DD5CF1DB2}</a:tableStyleId>
              </a:tblPr>
              <a:tblGrid>
                <a:gridCol w="1093394">
                  <a:extLst>
                    <a:ext uri="{9D8B030D-6E8A-4147-A177-3AD203B41FA5}">
                      <a16:colId xmlns:a16="http://schemas.microsoft.com/office/drawing/2014/main" val="139194685"/>
                    </a:ext>
                  </a:extLst>
                </a:gridCol>
                <a:gridCol w="8293521">
                  <a:extLst>
                    <a:ext uri="{9D8B030D-6E8A-4147-A177-3AD203B41FA5}">
                      <a16:colId xmlns:a16="http://schemas.microsoft.com/office/drawing/2014/main" val="472247308"/>
                    </a:ext>
                  </a:extLst>
                </a:gridCol>
              </a:tblGrid>
              <a:tr h="370840">
                <a:tc>
                  <a:txBody>
                    <a:bodyPr/>
                    <a:lstStyle/>
                    <a:p>
                      <a:pPr>
                        <a:lnSpc>
                          <a:spcPct val="120000"/>
                        </a:lnSpc>
                      </a:pPr>
                      <a:r>
                        <a:rPr lang="en-GB" sz="1200">
                          <a:solidFill>
                            <a:schemeClr val="bg1"/>
                          </a:solidFill>
                          <a:latin typeface="Avenir Next" panose="020B0503020202020204" pitchFamily="34" charset="0"/>
                        </a:rPr>
                        <a:t>Equipping</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06169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83653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56564" y="1203994"/>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56564" y="1822597"/>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56564" y="2432414"/>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56564" y="3048888"/>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70776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554634974"/>
              </p:ext>
            </p:extLst>
          </p:nvPr>
        </p:nvGraphicFramePr>
        <p:xfrm>
          <a:off x="384047" y="1307508"/>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a:solidFill>
                            <a:schemeClr val="bg1"/>
                          </a:solidFill>
                          <a:latin typeface="Avenir Next" panose="020B0503020202020204" pitchFamily="34" charset="0"/>
                          <a:cs typeface="Arial"/>
                          <a:sym typeface="Arial"/>
                        </a:rPr>
                        <a:t>PROCESSES</a:t>
                      </a:r>
                    </a:p>
                    <a:p>
                      <a:pPr>
                        <a:lnSpc>
                          <a:spcPct val="120000"/>
                        </a:lnSpc>
                      </a:pPr>
                      <a:r>
                        <a:rPr lang="en-GB" sz="1200" b="0" i="0" u="none" strike="noStrike" cap="all" baseline="0">
                          <a:solidFill>
                            <a:schemeClr val="bg1"/>
                          </a:solidFill>
                          <a:latin typeface="Avenir Next" panose="020B0503020202020204" pitchFamily="34" charset="0"/>
                          <a:cs typeface="Arial"/>
                          <a:sym typeface="Arial"/>
                        </a:rPr>
                        <a:t>&amp; Responsibility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551235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29930"/>
            <a:ext cx="9191625" cy="334963"/>
          </a:xfrm>
        </p:spPr>
        <p:txBody>
          <a:bodyPr/>
          <a:lstStyle/>
          <a:p>
            <a:r>
              <a:rPr lang="en-GB" sz="120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761723736"/>
              </p:ext>
            </p:extLst>
          </p:nvPr>
        </p:nvGraphicFramePr>
        <p:xfrm>
          <a:off x="384047" y="1209170"/>
          <a:ext cx="9464041" cy="3977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Data Access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Collection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549435608"/>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Quality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396890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698724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54344"/>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870355557"/>
              </p:ext>
            </p:extLst>
          </p:nvPr>
        </p:nvGraphicFramePr>
        <p:xfrm>
          <a:off x="384047" y="1368712"/>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Impact Measurement Framework, Tools and Templates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3168982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0"/>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544958093"/>
              </p:ext>
            </p:extLst>
          </p:nvPr>
        </p:nvGraphicFramePr>
        <p:xfrm>
          <a:off x="384047" y="1404802"/>
          <a:ext cx="9464041" cy="292608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cap="all" baseline="0" dirty="0">
                          <a:solidFill>
                            <a:schemeClr val="bg1"/>
                          </a:solidFill>
                          <a:latin typeface="Avenir Next Ultra Light" panose="020B0203020202020204" pitchFamily="34" charset="77"/>
                        </a:rPr>
                        <a:t>Evaluation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77412125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1721987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5"/>
            <a:ext cx="9464041" cy="334963"/>
          </a:xfrm>
        </p:spPr>
        <p:txBody>
          <a:bodyPr/>
          <a:lstStyle/>
          <a:p>
            <a:r>
              <a:rPr lang="en-GB" sz="120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155842458"/>
              </p:ext>
            </p:extLst>
          </p:nvPr>
        </p:nvGraphicFramePr>
        <p:xfrm>
          <a:off x="384047" y="1441492"/>
          <a:ext cx="9291627" cy="2926080"/>
        </p:xfrm>
        <a:graphic>
          <a:graphicData uri="http://schemas.openxmlformats.org/drawingml/2006/table">
            <a:tbl>
              <a:tblPr firstRow="1" bandRow="1">
                <a:tableStyleId>{1F02C8CB-3554-490A-8132-436DD5CF1DB2}</a:tableStyleId>
              </a:tblPr>
              <a:tblGrid>
                <a:gridCol w="1406234">
                  <a:extLst>
                    <a:ext uri="{9D8B030D-6E8A-4147-A177-3AD203B41FA5}">
                      <a16:colId xmlns:a16="http://schemas.microsoft.com/office/drawing/2014/main" val="139194685"/>
                    </a:ext>
                  </a:extLst>
                </a:gridCol>
                <a:gridCol w="788539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REPORTING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22607">
                <a:tc>
                  <a:txBody>
                    <a:bodyPr/>
                    <a:lstStyle/>
                    <a:p>
                      <a:pPr>
                        <a:lnSpc>
                          <a:spcPct val="120000"/>
                        </a:lnSpc>
                      </a:pPr>
                      <a:r>
                        <a:rPr lang="en-GB" sz="1200" b="0" i="0" cap="all" baseline="0">
                          <a:solidFill>
                            <a:schemeClr val="bg1"/>
                          </a:solidFill>
                          <a:latin typeface="Avenir Next Ultra Light" panose="020B0203020202020204" pitchFamily="34" charset="77"/>
                        </a:rPr>
                        <a:t>REPORTING STANDARDS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42001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3"/>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extLst>
    <p:ext uri="{6950BFC3-D8DA-4A85-94F7-54DA5524770B}">
      <p188:commentRel xmlns:p188="http://schemas.microsoft.com/office/powerpoint/2018/8/main" r:id="rId2"/>
    </p:ext>
  </p:extLs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310643260"/>
              </p:ext>
            </p:extLst>
          </p:nvPr>
        </p:nvGraphicFramePr>
        <p:xfrm>
          <a:off x="384047" y="1297107"/>
          <a:ext cx="9464041" cy="14630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a:t>
            </a:r>
            <a:r>
              <a:rPr lang="en-GB" dirty="0">
                <a:hlinkClick r:id="" action="ppaction://noaction">
                  <a:extLst>
                    <a:ext uri="{A12FA001-AC4F-418D-AE19-62706E023703}">
                      <ahyp:hlinkClr xmlns:ahyp="http://schemas.microsoft.com/office/drawing/2018/hyperlinkcolor" val="tx"/>
                    </a:ext>
                  </a:extLst>
                </a:hlinkClick>
              </a:rPr>
              <a:t>results of your Capability Assessment Survey</a:t>
            </a:r>
            <a:r>
              <a:rPr lang="en-GB" dirty="0"/>
              <a:t> at a high-level with a </a:t>
            </a:r>
            <a:r>
              <a:rPr lang="en-GB" dirty="0">
                <a:hlinkClick r:id="" action="ppaction://noaction">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 action="ppaction://noaction">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 action="ppaction://noaction">
                  <a:extLst>
                    <a:ext uri="{A12FA001-AC4F-418D-AE19-62706E023703}">
                      <ahyp:hlinkClr xmlns:ahyp="http://schemas.microsoft.com/office/drawing/2018/hyperlinkcolor" val="tx"/>
                    </a:ext>
                  </a:extLst>
                </a:hlinkClick>
              </a:rPr>
              <a:t>capability maturity model </a:t>
            </a:r>
            <a:r>
              <a:rPr lang="en-GB" dirty="0"/>
              <a:t>used; the </a:t>
            </a:r>
            <a:r>
              <a:rPr lang="en-GB" dirty="0">
                <a:hlinkClick r:id="" action="ppaction://noaction">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 action="ppaction://noaction">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974AED-D78D-727E-FAE5-A6861EB7084B}"/>
              </a:ext>
            </a:extLst>
          </p:cNvPr>
          <p:cNvSpPr>
            <a:spLocks noGrp="1"/>
          </p:cNvSpPr>
          <p:nvPr>
            <p:ph type="title"/>
          </p:nvPr>
        </p:nvSpPr>
        <p:spPr/>
        <p:txBody>
          <a:bodyPr/>
          <a:lstStyle/>
          <a:p>
            <a:r>
              <a:rPr lang="en-GB" dirty="0"/>
              <a:t>CONCLUSION</a:t>
            </a:r>
          </a:p>
        </p:txBody>
      </p:sp>
      <p:sp>
        <p:nvSpPr>
          <p:cNvPr id="9" name="Text Placeholder 8">
            <a:extLst>
              <a:ext uri="{FF2B5EF4-FFF2-40B4-BE49-F238E27FC236}">
                <a16:creationId xmlns:a16="http://schemas.microsoft.com/office/drawing/2014/main" id="{9DF29FAB-D34E-5F6D-F60C-4DCA80BE5BAA}"/>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3467E7E-52F2-F8F1-EB57-483C274A73F8}"/>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30C120A2-50E4-9BBA-B67E-96CD964F10FA}"/>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40</a:t>
            </a:fld>
            <a:endParaRPr lang="en-US"/>
          </a:p>
        </p:txBody>
      </p:sp>
    </p:spTree>
    <p:extLst>
      <p:ext uri="{BB962C8B-B14F-4D97-AF65-F5344CB8AC3E}">
        <p14:creationId xmlns:p14="http://schemas.microsoft.com/office/powerpoint/2010/main" val="4286793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a:t>Appendix 1: </a:t>
            </a:r>
            <a:r>
              <a:rPr lang="en-ZA"/>
              <a:t>MATURITY MODEL</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65684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a:t>
            </a:r>
          </a:p>
          <a:p>
            <a:pPr marL="0" indent="0">
              <a:lnSpc>
                <a:spcPct val="120000"/>
              </a:lnSpc>
              <a:spcBef>
                <a:spcPts val="240"/>
              </a:spcBef>
              <a:buClr>
                <a:schemeClr val="bg2">
                  <a:lumMod val="50000"/>
                </a:schemeClr>
              </a:buClr>
              <a:buFont typeface="System Font Regular"/>
              <a:buNone/>
            </a:pPr>
            <a:r>
              <a:rPr lang="en-US" sz="140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maturity</a:t>
            </a:r>
          </a:p>
          <a:p>
            <a:pPr marL="0" indent="0">
              <a:lnSpc>
                <a:spcPct val="120000"/>
              </a:lnSpc>
              <a:spcBef>
                <a:spcPts val="240"/>
              </a:spcBef>
              <a:buClr>
                <a:schemeClr val="bg2">
                  <a:lumMod val="50000"/>
                </a:schemeClr>
              </a:buClr>
              <a:buFont typeface="System Font Regular"/>
              <a:buNone/>
            </a:pPr>
            <a:r>
              <a:rPr lang="en-US" sz="140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Organization Capability Model</a:t>
            </a:r>
          </a:p>
          <a:p>
            <a:pPr marL="0" indent="0">
              <a:lnSpc>
                <a:spcPct val="120000"/>
              </a:lnSpc>
              <a:spcBef>
                <a:spcPts val="240"/>
              </a:spcBef>
              <a:buClr>
                <a:schemeClr val="bg2">
                  <a:lumMod val="50000"/>
                </a:schemeClr>
              </a:buClr>
              <a:buFont typeface="System Font Regular"/>
              <a:buNone/>
            </a:pPr>
            <a:r>
              <a:rPr lang="en-US" sz="140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a:p>
        </p:txBody>
      </p:sp>
    </p:spTree>
    <p:extLst>
      <p:ext uri="{BB962C8B-B14F-4D97-AF65-F5344CB8AC3E}">
        <p14:creationId xmlns:p14="http://schemas.microsoft.com/office/powerpoint/2010/main" val="1053987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Tree>
    <p:extLst>
      <p:ext uri="{BB962C8B-B14F-4D97-AF65-F5344CB8AC3E}">
        <p14:creationId xmlns:p14="http://schemas.microsoft.com/office/powerpoint/2010/main" val="300838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6935470" y="2511936"/>
            <a:ext cx="4286500"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351440"/>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STRATEGY: </a:t>
              </a:r>
              <a:r>
                <a:rPr lang="en-US" sz="800" dirty="0">
                  <a:solidFill>
                    <a:schemeClr val="bg2"/>
                  </a:solidFill>
                  <a:latin typeface="Avenir Book" panose="02000503020000020003" pitchFamily="2" charset="0"/>
                </a:rPr>
                <a:t>Defines the organization’s </a:t>
              </a:r>
              <a:r>
                <a:rPr lang="en-US" sz="800" dirty="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615888"/>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682140"/>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543009"/>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968427"/>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968427"/>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968427"/>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969361"/>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dirty="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034126"/>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719119"/>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TALENT: </a:t>
              </a:r>
              <a:r>
                <a:rPr lang="en-US" sz="800" dirty="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dirty="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086798"/>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Processes: </a:t>
              </a:r>
              <a:r>
                <a:rPr lang="en-US" sz="800" dirty="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dirty="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454477"/>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Technology: </a:t>
              </a:r>
              <a:r>
                <a:rPr lang="en-US" sz="800" dirty="0">
                  <a:solidFill>
                    <a:schemeClr val="bg2"/>
                  </a:solidFill>
                  <a:latin typeface="Avenir Book" panose="02000503020000020003" pitchFamily="2" charset="0"/>
                </a:rPr>
                <a:t>Technology infrastructure and software requirements that enable capabilities within the organization. </a:t>
              </a:r>
            </a:p>
            <a:p>
              <a:pPr algn="ctr"/>
              <a:endParaRPr lang="en-US" sz="800" dirty="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822156"/>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DATA: </a:t>
              </a:r>
              <a:r>
                <a:rPr lang="en-US" sz="800" dirty="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dirty="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189835"/>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MEASUREMENT: </a:t>
              </a:r>
              <a:r>
                <a:rPr lang="en-US" sz="800" dirty="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dirty="0">
                <a:solidFill>
                  <a:srgbClr val="425369"/>
                </a:solidFill>
                <a:latin typeface="Avenir Book" panose="02000503020000020003" pitchFamily="2" charset="0"/>
              </a:endParaRPr>
            </a:p>
          </p:txBody>
        </p:sp>
      </p:grpSp>
      <p:grpSp>
        <p:nvGrpSpPr>
          <p:cNvPr id="95" name="Group 94">
            <a:extLst>
              <a:ext uri="{FF2B5EF4-FFF2-40B4-BE49-F238E27FC236}">
                <a16:creationId xmlns:a16="http://schemas.microsoft.com/office/drawing/2014/main" id="{CF5EABBF-C42A-0AE5-18C3-E95F70509A22}"/>
              </a:ext>
            </a:extLst>
          </p:cNvPr>
          <p:cNvGrpSpPr/>
          <p:nvPr/>
        </p:nvGrpSpPr>
        <p:grpSpPr>
          <a:xfrm>
            <a:off x="810585" y="4557514"/>
            <a:ext cx="7652376" cy="349304"/>
            <a:chOff x="826606" y="2838315"/>
            <a:chExt cx="7214856" cy="349304"/>
          </a:xfrm>
        </p:grpSpPr>
        <p:sp>
          <p:nvSpPr>
            <p:cNvPr id="96" name="Google Shape;50;p2">
              <a:extLst>
                <a:ext uri="{FF2B5EF4-FFF2-40B4-BE49-F238E27FC236}">
                  <a16:creationId xmlns:a16="http://schemas.microsoft.com/office/drawing/2014/main" id="{2E840884-5282-0D77-290A-EC78983D2991}"/>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7" name="Google Shape;60;p2">
              <a:extLst>
                <a:ext uri="{FF2B5EF4-FFF2-40B4-BE49-F238E27FC236}">
                  <a16:creationId xmlns:a16="http://schemas.microsoft.com/office/drawing/2014/main" id="{5DE36DE8-1334-E0A1-BCC3-77767AEA8E4A}"/>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RESEARCH: </a:t>
              </a:r>
              <a:r>
                <a:rPr lang="en-US" sz="800" dirty="0">
                  <a:solidFill>
                    <a:schemeClr val="bg2"/>
                  </a:solidFill>
                  <a:latin typeface="Avenir Book" panose="02000503020000020003" pitchFamily="2" charset="0"/>
                </a:rPr>
                <a:t>The sourcing, collation, implementation and presentation of research that assists the organization to develop, future proof and continuously improve. </a:t>
              </a:r>
            </a:p>
            <a:p>
              <a:pPr algn="ctr"/>
              <a:endParaRPr lang="en-US" sz="800" dirty="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925193"/>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Reporting: </a:t>
              </a:r>
              <a:r>
                <a:rPr lang="en-US" sz="80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697255"/>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a:t>2</a:t>
            </a:r>
          </a:p>
        </p:txBody>
      </p:sp>
      <p:sp>
        <p:nvSpPr>
          <p:cNvPr id="5" name="TextBox 4"/>
          <p:cNvSpPr txBox="1"/>
          <p:nvPr/>
        </p:nvSpPr>
        <p:spPr>
          <a:xfrm>
            <a:off x="8412480" y="457200"/>
            <a:ext cx="914400" cy="457200"/>
          </a:xfrm>
          <a:prstGeom prst="rect">
            <a:avLst/>
          </a:prstGeom>
          <a:noFill/>
        </p:spPr>
        <p:txBody>
          <a:bodyPr wrap="none">
            <a:spAutoFit/>
          </a:bodyPr>
          <a:lstStyle/>
          <a:p>
            <a:pPr algn="r">
              <a:defRPr b="0" sz="1800">
                <a:solidFill>
                  <a:srgbClr val="425369"/>
                </a:solidFill>
                <a:latin typeface="Lato"/>
              </a:defRPr>
            </a:pPr>
            <a:r>
              <a:rPr/>
              <a:t>nan</a:t>
            </a:r>
          </a:p>
        </p:txBody>
      </p:sp>
    </p:spTree>
    <p:extLst>
      <p:ext uri="{BB962C8B-B14F-4D97-AF65-F5344CB8AC3E}">
        <p14:creationId xmlns:p14="http://schemas.microsoft.com/office/powerpoint/2010/main" val="1933729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C392EA-6030-E594-4F3B-D0D9CDB86E1E}"/>
              </a:ext>
            </a:extLst>
          </p:cNvPr>
          <p:cNvSpPr>
            <a:spLocks noGrp="1"/>
          </p:cNvSpPr>
          <p:nvPr>
            <p:ph type="body" idx="1"/>
          </p:nvPr>
        </p:nvSpPr>
        <p:spPr>
          <a:xfrm>
            <a:off x="484327" y="1448983"/>
            <a:ext cx="9191346" cy="3794226"/>
          </a:xfrm>
        </p:spPr>
        <p:txBody>
          <a:bodyPr>
            <a:normAutofit/>
          </a:bodyPr>
          <a:lstStyle/>
          <a:p>
            <a:pPr marL="2794" indent="0">
              <a:buNone/>
            </a:pPr>
            <a:r>
              <a:rPr lang="en-GB" dirty="0"/>
              <a:t>Thank you for taking the time to complete this assessment. It is a facilitated self-assessment tool that will assist us to gauge your current stage of development in the respective Impact Management (IM) Capability areas and Elements. </a:t>
            </a:r>
          </a:p>
          <a:p>
            <a:pPr marL="2794" indent="0">
              <a:buNone/>
            </a:pPr>
            <a:endParaRPr lang="en-GB" dirty="0"/>
          </a:p>
          <a:p>
            <a:pPr marL="2794" indent="0">
              <a:buNone/>
            </a:pPr>
            <a:r>
              <a:rPr lang="en-GB" dirty="0"/>
              <a:t>The result will enable us to identify gaps, required shifts and plot a roadmap and recommendations for activities that will further support development towards your optimum level of maturity. There are no right or wrong answers. In each capability area, please select the maturity description that most closely aligns to or describes your current state.  Please assign "Current state” and Future state – as the statement most accurately represents the level you would seek to attain </a:t>
            </a:r>
            <a:r>
              <a:rPr lang="en-GB" u="sng" dirty="0"/>
              <a:t>in the next year, </a:t>
            </a:r>
            <a:r>
              <a:rPr lang="en-GB" dirty="0"/>
              <a:t>according to:</a:t>
            </a:r>
          </a:p>
          <a:p>
            <a:pPr marL="2794" indent="0">
              <a:buNone/>
            </a:pPr>
            <a:endParaRPr lang="en-GB" dirty="0"/>
          </a:p>
          <a:p>
            <a:pPr marL="2794" indent="0">
              <a:buNone/>
            </a:pPr>
            <a:endParaRPr lang="en-GB" dirty="0"/>
          </a:p>
          <a:p>
            <a:pPr marL="2794" indent="0">
              <a:buNone/>
            </a:pPr>
            <a:endParaRPr lang="en-GB" dirty="0"/>
          </a:p>
          <a:p>
            <a:pPr marL="2794" indent="0">
              <a:buNone/>
            </a:pPr>
            <a:r>
              <a:rPr lang="en-GB" dirty="0"/>
              <a:t>If ideal state and current state are the same, indicate as current state only. </a:t>
            </a:r>
          </a:p>
          <a:p>
            <a:pPr marL="2794" indent="0">
              <a:buNone/>
            </a:pPr>
            <a:r>
              <a:rPr lang="en-GB" dirty="0"/>
              <a:t>Please provide a rationale / comments for your selection in column, "Rationale". </a:t>
            </a:r>
          </a:p>
        </p:txBody>
      </p:sp>
      <p:sp>
        <p:nvSpPr>
          <p:cNvPr id="3" name="Title 2">
            <a:extLst>
              <a:ext uri="{FF2B5EF4-FFF2-40B4-BE49-F238E27FC236}">
                <a16:creationId xmlns:a16="http://schemas.microsoft.com/office/drawing/2014/main" id="{E02CBFEA-CE6A-C779-8E2D-04795D33A324}"/>
              </a:ext>
            </a:extLst>
          </p:cNvPr>
          <p:cNvSpPr>
            <a:spLocks noGrp="1"/>
          </p:cNvSpPr>
          <p:nvPr>
            <p:ph type="title"/>
          </p:nvPr>
        </p:nvSpPr>
        <p:spPr/>
        <p:txBody>
          <a:bodyPr/>
          <a:lstStyle/>
          <a:p>
            <a:r>
              <a:rPr lang="en-GB" dirty="0"/>
              <a:t>INTRODUCTION</a:t>
            </a:r>
          </a:p>
        </p:txBody>
      </p:sp>
      <p:sp>
        <p:nvSpPr>
          <p:cNvPr id="4" name="Slide Number Placeholder 3">
            <a:extLst>
              <a:ext uri="{FF2B5EF4-FFF2-40B4-BE49-F238E27FC236}">
                <a16:creationId xmlns:a16="http://schemas.microsoft.com/office/drawing/2014/main" id="{13E8358E-B260-620C-2B35-2F211AF63E2F}"/>
              </a:ext>
            </a:extLst>
          </p:cNvPr>
          <p:cNvSpPr>
            <a:spLocks noGrp="1"/>
          </p:cNvSpPr>
          <p:nvPr>
            <p:ph type="sldNum" idx="12"/>
          </p:nvPr>
        </p:nvSpPr>
        <p:spPr/>
        <p:txBody>
          <a:bodyPr/>
          <a:lstStyle/>
          <a:p>
            <a:fld id="{00000000-1234-1234-1234-123412341234}" type="slidenum">
              <a:rPr lang="en-US" smtClean="0"/>
              <a:pPr/>
              <a:t>47</a:t>
            </a:fld>
            <a:endParaRPr lang="en-US"/>
          </a:p>
        </p:txBody>
      </p:sp>
      <p:sp>
        <p:nvSpPr>
          <p:cNvPr id="6" name="Text Placeholder 5">
            <a:extLst>
              <a:ext uri="{FF2B5EF4-FFF2-40B4-BE49-F238E27FC236}">
                <a16:creationId xmlns:a16="http://schemas.microsoft.com/office/drawing/2014/main" id="{E2101A1C-AC4B-F3B3-4554-AA4A9EB6B183}"/>
              </a:ext>
            </a:extLst>
          </p:cNvPr>
          <p:cNvSpPr>
            <a:spLocks noGrp="1"/>
          </p:cNvSpPr>
          <p:nvPr>
            <p:ph type="body" sz="quarter" idx="13"/>
          </p:nvPr>
        </p:nvSpPr>
        <p:spPr/>
        <p:txBody>
          <a:bodyPr/>
          <a:lstStyle/>
          <a:p>
            <a:r>
              <a:rPr lang="en-GB"/>
              <a:t>CAPABILITY ASSESSMENT</a:t>
            </a:r>
          </a:p>
        </p:txBody>
      </p:sp>
    </p:spTree>
    <p:extLst>
      <p:ext uri="{BB962C8B-B14F-4D97-AF65-F5344CB8AC3E}">
        <p14:creationId xmlns:p14="http://schemas.microsoft.com/office/powerpoint/2010/main" val="840417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48</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996584"/>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4">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226807">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Purpose Alignment</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Impact Management Capability purpose and problem / opportunity it is addressing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aligned to the  business strategy</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and desired impact. It is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documented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misaligned to the  business strategy and desired impact. It is outlined with limited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partially aligned to the  business strategy and desired impact. It is outlined with limited clarity and articulation and is being further developed.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outlined with clarity. It is being further aligned  to the business strategy and desired impact based on lessons learnt from implementation in practice.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opportunity it is addressing are aligned to the business strategy and desired impact.  It is outlined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49</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867057"/>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realise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341463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56272"/>
          <a:ext cx="9894900" cy="45119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are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Embedded ethical considerations and best practices; with routine reviews and updates applied.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56272"/>
          <a:ext cx="9894900" cy="20735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226807">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314972"/>
          <a:ext cx="9894900" cy="4268071"/>
        </p:xfrm>
        <a:graphic>
          <a:graphicData uri="http://schemas.openxmlformats.org/drawingml/2006/table">
            <a:tbl>
              <a:tblPr/>
              <a:tblGrid>
                <a:gridCol w="620310">
                  <a:extLst>
                    <a:ext uri="{9D8B030D-6E8A-4147-A177-3AD203B41FA5}">
                      <a16:colId xmlns:a16="http://schemas.microsoft.com/office/drawing/2014/main" val="555261871"/>
                    </a:ext>
                  </a:extLst>
                </a:gridCol>
                <a:gridCol w="606287">
                  <a:extLst>
                    <a:ext uri="{9D8B030D-6E8A-4147-A177-3AD203B41FA5}">
                      <a16:colId xmlns:a16="http://schemas.microsoft.com/office/drawing/2014/main" val="2842129280"/>
                    </a:ext>
                  </a:extLst>
                </a:gridCol>
                <a:gridCol w="1360303">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08108"/>
          <a:ext cx="9894900" cy="5365351"/>
        </p:xfrm>
        <a:graphic>
          <a:graphicData uri="http://schemas.openxmlformats.org/drawingml/2006/table">
            <a:tbl>
              <a:tblPr/>
              <a:tblGrid>
                <a:gridCol w="620310">
                  <a:extLst>
                    <a:ext uri="{9D8B030D-6E8A-4147-A177-3AD203B41FA5}">
                      <a16:colId xmlns:a16="http://schemas.microsoft.com/office/drawing/2014/main" val="555261871"/>
                    </a:ext>
                  </a:extLst>
                </a:gridCol>
                <a:gridCol w="606287">
                  <a:extLst>
                    <a:ext uri="{9D8B030D-6E8A-4147-A177-3AD203B41FA5}">
                      <a16:colId xmlns:a16="http://schemas.microsoft.com/office/drawing/2014/main" val="2842129280"/>
                    </a:ext>
                  </a:extLst>
                </a:gridCol>
                <a:gridCol w="1360303">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226807">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5119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56</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26831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F828E-6E96-67F2-BA22-2BC86217B839}"/>
              </a:ext>
            </a:extLst>
          </p:cNvPr>
          <p:cNvSpPr>
            <a:spLocks noGrp="1"/>
          </p:cNvSpPr>
          <p:nvPr>
            <p:ph type="title"/>
          </p:nvPr>
        </p:nvSpPr>
        <p:spPr/>
        <p:txBody>
          <a:bodyPr/>
          <a:lstStyle/>
          <a:p>
            <a:r>
              <a:rPr lang="en-GB" dirty="0"/>
              <a:t>List of resources and reading list per dimension or thematic areas</a:t>
            </a:r>
          </a:p>
        </p:txBody>
      </p:sp>
      <p:sp>
        <p:nvSpPr>
          <p:cNvPr id="4" name="Slide Number Placeholder 3">
            <a:extLst>
              <a:ext uri="{FF2B5EF4-FFF2-40B4-BE49-F238E27FC236}">
                <a16:creationId xmlns:a16="http://schemas.microsoft.com/office/drawing/2014/main" id="{7ECE68DD-35F9-FB80-387C-DA66D8DDE517}"/>
              </a:ext>
            </a:extLst>
          </p:cNvPr>
          <p:cNvSpPr>
            <a:spLocks noGrp="1"/>
          </p:cNvSpPr>
          <p:nvPr>
            <p:ph type="sldNum" idx="12"/>
          </p:nvPr>
        </p:nvSpPr>
        <p:spPr/>
        <p:txBody>
          <a:bodyPr/>
          <a:lstStyle/>
          <a:p>
            <a:fld id="{00000000-1234-1234-1234-123412341234}" type="slidenum">
              <a:rPr lang="en-US" smtClean="0"/>
              <a:pPr/>
              <a:t>58</a:t>
            </a:fld>
            <a:endParaRPr lang="en-US"/>
          </a:p>
        </p:txBody>
      </p:sp>
      <p:sp>
        <p:nvSpPr>
          <p:cNvPr id="5" name="Text Placeholder 4">
            <a:extLst>
              <a:ext uri="{FF2B5EF4-FFF2-40B4-BE49-F238E27FC236}">
                <a16:creationId xmlns:a16="http://schemas.microsoft.com/office/drawing/2014/main" id="{65AADFD1-A997-BCC4-6AE0-9B5249627FF9}"/>
              </a:ext>
            </a:extLst>
          </p:cNvPr>
          <p:cNvSpPr>
            <a:spLocks noGrp="1"/>
          </p:cNvSpPr>
          <p:nvPr>
            <p:ph type="body" idx="2"/>
          </p:nvPr>
        </p:nvSpPr>
        <p:spPr>
          <a:xfrm>
            <a:off x="484188" y="961843"/>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AD3A2E2D-2E7C-9FD1-7AFB-6AA740503A1F}"/>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519E1CE8-0035-8550-14A5-698B49329D41}"/>
              </a:ext>
            </a:extLst>
          </p:cNvPr>
          <p:cNvGraphicFramePr>
            <a:graphicFrameLocks noGrp="1"/>
          </p:cNvGraphicFramePr>
          <p:nvPr>
            <p:extLst>
              <p:ext uri="{D42A27DB-BD31-4B8C-83A1-F6EECF244321}">
                <p14:modId xmlns:p14="http://schemas.microsoft.com/office/powerpoint/2010/main" val="603973038"/>
              </p:ext>
            </p:extLst>
          </p:nvPr>
        </p:nvGraphicFramePr>
        <p:xfrm>
          <a:off x="484188" y="1490252"/>
          <a:ext cx="9191486" cy="3114040"/>
        </p:xfrm>
        <a:graphic>
          <a:graphicData uri="http://schemas.openxmlformats.org/drawingml/2006/table">
            <a:tbl>
              <a:tblPr firstRow="1" bandRow="1">
                <a:tableStyleId>{1F02C8CB-3554-490A-8132-436DD5CF1DB2}</a:tableStyleId>
              </a:tblPr>
              <a:tblGrid>
                <a:gridCol w="3158898">
                  <a:extLst>
                    <a:ext uri="{9D8B030D-6E8A-4147-A177-3AD203B41FA5}">
                      <a16:colId xmlns:a16="http://schemas.microsoft.com/office/drawing/2014/main" val="1096788888"/>
                    </a:ext>
                  </a:extLst>
                </a:gridCol>
                <a:gridCol w="6032588">
                  <a:extLst>
                    <a:ext uri="{9D8B030D-6E8A-4147-A177-3AD203B41FA5}">
                      <a16:colId xmlns:a16="http://schemas.microsoft.com/office/drawing/2014/main" val="2239790576"/>
                    </a:ext>
                  </a:extLst>
                </a:gridCol>
              </a:tblGrid>
              <a:tr h="370840">
                <a:tc gridSpan="2">
                  <a:txBody>
                    <a:bodyPr/>
                    <a:lstStyle/>
                    <a:p>
                      <a:r>
                        <a:rPr lang="en-GB" dirty="0">
                          <a:latin typeface="Avenir Next" panose="020B0503020202020204" pitchFamily="34" charset="0"/>
                        </a:rPr>
                        <a:t>Strategy</a:t>
                      </a:r>
                    </a:p>
                  </a:txBody>
                  <a:tcPr>
                    <a:solidFill>
                      <a:schemeClr val="bg2"/>
                    </a:solidFill>
                  </a:tcPr>
                </a:tc>
                <a:tc hMerge="1">
                  <a:txBody>
                    <a:bodyPr/>
                    <a:lstStyle/>
                    <a:p>
                      <a:endParaRPr lang="en-GB" dirty="0">
                        <a:latin typeface="Avenir Next" panose="020B0503020202020204" pitchFamily="34" charset="0"/>
                      </a:endParaRPr>
                    </a:p>
                  </a:txBody>
                  <a:tcPr>
                    <a:solidFill>
                      <a:schemeClr val="bg2"/>
                    </a:solidFill>
                  </a:tcPr>
                </a:tc>
                <a:extLst>
                  <a:ext uri="{0D108BD9-81ED-4DB2-BD59-A6C34878D82A}">
                    <a16:rowId xmlns:a16="http://schemas.microsoft.com/office/drawing/2014/main" val="624437246"/>
                  </a:ext>
                </a:extLst>
              </a:tr>
              <a:tr h="370840">
                <a:tc>
                  <a:txBody>
                    <a:bodyPr/>
                    <a:lstStyle/>
                    <a:p>
                      <a:r>
                        <a:rPr lang="en-GB" dirty="0">
                          <a:latin typeface="Avenir Next" panose="020B0503020202020204" pitchFamily="34" charset="0"/>
                        </a:rPr>
                        <a:t>Relativ Impact TOC Canvas</a:t>
                      </a:r>
                    </a:p>
                  </a:txBody>
                  <a:tcPr/>
                </a:tc>
                <a:tc>
                  <a:txBody>
                    <a:bodyPr/>
                    <a:lstStyle/>
                    <a:p>
                      <a:r>
                        <a:rPr lang="en-GB" dirty="0">
                          <a:latin typeface="Avenir Next" panose="020B0503020202020204" pitchFamily="34" charset="0"/>
                        </a:rPr>
                        <a:t>Brief description (including of what it is – i.e. a tool , a template, an article, a guideline)</a:t>
                      </a:r>
                    </a:p>
                  </a:txBody>
                  <a:tcPr/>
                </a:tc>
                <a:extLst>
                  <a:ext uri="{0D108BD9-81ED-4DB2-BD59-A6C34878D82A}">
                    <a16:rowId xmlns:a16="http://schemas.microsoft.com/office/drawing/2014/main" val="3838767418"/>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64288027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487124123"/>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59755524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2137060802"/>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378381357"/>
                  </a:ext>
                </a:extLst>
              </a:tr>
              <a:tr h="370840">
                <a:tc>
                  <a:txBody>
                    <a:bodyPr/>
                    <a:lstStyle/>
                    <a:p>
                      <a:endParaRPr lang="en-GB">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501888012"/>
                  </a:ext>
                </a:extLst>
              </a:tr>
            </a:tbl>
          </a:graphicData>
        </a:graphic>
      </p:graphicFrame>
    </p:spTree>
    <p:extLst>
      <p:ext uri="{BB962C8B-B14F-4D97-AF65-F5344CB8AC3E}">
        <p14:creationId xmlns:p14="http://schemas.microsoft.com/office/powerpoint/2010/main" val="23371735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fontScale="90000"/>
          </a:bodyPr>
          <a:lstStyle/>
          <a:p>
            <a:r>
              <a:rPr lang="en-GB" dirty="0"/>
              <a:t>APPENDIX 4: GLOSSARY OF KEY TERMS</a:t>
            </a:r>
          </a:p>
        </p:txBody>
      </p:sp>
      <p:sp>
        <p:nvSpPr>
          <p:cNvPr id="9" name="Text Placeholder 8">
            <a:extLst>
              <a:ext uri="{FF2B5EF4-FFF2-40B4-BE49-F238E27FC236}">
                <a16:creationId xmlns:a16="http://schemas.microsoft.com/office/drawing/2014/main" id="{CC476D08-68C2-62FC-4EC3-BA5711BE7DC7}"/>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090A2C5A-BD67-D0FD-4573-754D070D586A}"/>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59</a:t>
            </a:fld>
            <a:endParaRPr lang="en-US"/>
          </a:p>
        </p:txBody>
      </p:sp>
    </p:spTree>
    <p:extLst>
      <p:ext uri="{BB962C8B-B14F-4D97-AF65-F5344CB8AC3E}">
        <p14:creationId xmlns:p14="http://schemas.microsoft.com/office/powerpoint/2010/main" val="171190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945847"/>
            <a:ext cx="9191346" cy="3814427"/>
          </a:xfrm>
        </p:spPr>
        <p:txBody>
          <a:bodyPr>
            <a:noAutofit/>
          </a:bodyPr>
          <a:lstStyle/>
          <a:p>
            <a:pPr marL="3175" indent="0">
              <a:buNone/>
            </a:pPr>
            <a:r>
              <a:rPr lang="en-ZA" sz="900">
                <a:solidFill>
                  <a:srgbClr val="425369"/>
                </a:solidFill>
                <a:latin typeface="Avenir Next"/>
              </a:rPr>
              <a:t>Archibald, T. (2013). Free-range evaluation: Reflections on evaluative thinking and evaluative doing. </a:t>
            </a:r>
            <a:r>
              <a:rPr lang="en-ZA" sz="900">
                <a:solidFill>
                  <a:srgbClr val="425369"/>
                </a:solidFill>
                <a:latin typeface="Avenir Next"/>
                <a:hlinkClick r:id="rId2">
                  <a:extLst>
                    <a:ext uri="{A12FA001-AC4F-418D-AE19-62706E023703}">
                      <ahyp:hlinkClr xmlns:ahyp="http://schemas.microsoft.com/office/drawing/2018/hyperlinkcolor" val="tx"/>
                    </a:ext>
                  </a:extLst>
                </a:hlinkClick>
              </a:rPr>
              <a:t>https://tgarchibald.wordpress.com/2013/11/11/18/</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Benn, S., </a:t>
            </a:r>
            <a:r>
              <a:rPr lang="en-ZA" sz="900" err="1">
                <a:solidFill>
                  <a:srgbClr val="425369"/>
                </a:solidFill>
                <a:latin typeface="Avenir Next"/>
              </a:rPr>
              <a:t>Abratt</a:t>
            </a:r>
            <a:r>
              <a:rPr lang="en-ZA" sz="900">
                <a:solidFill>
                  <a:srgbClr val="425369"/>
                </a:solidFill>
                <a:latin typeface="Avenir Next"/>
              </a:rPr>
              <a:t>, R., &amp; O'Leary, B. (2016). Defining and identifying stakeholders: Views from management and stakeholders. </a:t>
            </a:r>
            <a:r>
              <a:rPr lang="en-ZA" sz="900" i="1">
                <a:solidFill>
                  <a:srgbClr val="425369"/>
                </a:solidFill>
                <a:latin typeface="Avenir Next"/>
              </a:rPr>
              <a:t>South African journal of business management</a:t>
            </a:r>
            <a:r>
              <a:rPr lang="en-ZA" sz="900">
                <a:solidFill>
                  <a:srgbClr val="425369"/>
                </a:solidFill>
                <a:latin typeface="Avenir Next"/>
              </a:rPr>
              <a:t>,</a:t>
            </a:r>
            <a:r>
              <a:rPr lang="en-ZA" sz="900" i="1">
                <a:solidFill>
                  <a:srgbClr val="425369"/>
                </a:solidFill>
                <a:latin typeface="Avenir Next"/>
              </a:rPr>
              <a:t> 47</a:t>
            </a:r>
            <a:r>
              <a:rPr lang="en-ZA" sz="900">
                <a:solidFill>
                  <a:srgbClr val="425369"/>
                </a:solidFill>
                <a:latin typeface="Avenir Next"/>
              </a:rPr>
              <a:t>(2), 1-11.</a:t>
            </a:r>
            <a:endParaRPr lang="en-ZA" sz="900">
              <a:solidFill>
                <a:srgbClr val="425369"/>
              </a:solidFill>
            </a:endParaRPr>
          </a:p>
          <a:p>
            <a:pPr marL="3175" indent="0">
              <a:spcBef>
                <a:spcPts val="600"/>
              </a:spcBef>
              <a:buNone/>
            </a:pPr>
            <a:r>
              <a:rPr lang="en-ZA" sz="900">
                <a:solidFill>
                  <a:srgbClr val="425369"/>
                </a:solidFill>
                <a:latin typeface="Avenir Next"/>
              </a:rPr>
              <a:t>Bond (2018). Evidence Principles Checklist. </a:t>
            </a:r>
            <a:r>
              <a:rPr lang="en-ZA" sz="900">
                <a:solidFill>
                  <a:srgbClr val="425369"/>
                </a:solidFill>
                <a:latin typeface="Avenir Next"/>
                <a:hlinkClick r:id="rId3">
                  <a:extLst>
                    <a:ext uri="{A12FA001-AC4F-418D-AE19-62706E023703}">
                      <ahyp:hlinkClr xmlns:ahyp="http://schemas.microsoft.com/office/drawing/2018/hyperlinkcolor" val="tx"/>
                    </a:ext>
                  </a:extLst>
                </a:hlinkClick>
              </a:rPr>
              <a:t>https://www.bond.org.uk/resources/evidence-principles/</a:t>
            </a:r>
            <a:endParaRPr lang="en-GB" sz="900">
              <a:solidFill>
                <a:srgbClr val="425369"/>
              </a:solidFill>
            </a:endParaRPr>
          </a:p>
          <a:p>
            <a:pPr marL="3175" indent="0">
              <a:spcBef>
                <a:spcPts val="600"/>
              </a:spcBef>
              <a:buNone/>
            </a:pPr>
            <a:r>
              <a:rPr lang="en-ZA" sz="900">
                <a:solidFill>
                  <a:srgbClr val="425369"/>
                </a:solidFill>
                <a:latin typeface="Avenir Next"/>
              </a:rPr>
              <a:t>Brown, W. (2007). Data Quality Assurance Tool for Program-Level Indicators. United States President’s Emergency Plan for AIDS Relief and USAID. </a:t>
            </a:r>
            <a:endParaRPr lang="en-GB" sz="900">
              <a:solidFill>
                <a:srgbClr val="425369"/>
              </a:solidFill>
            </a:endParaRPr>
          </a:p>
          <a:p>
            <a:pPr marL="3175" indent="0">
              <a:spcBef>
                <a:spcPts val="600"/>
              </a:spcBef>
              <a:buNone/>
            </a:pPr>
            <a:r>
              <a:rPr lang="en-ZA" sz="900">
                <a:solidFill>
                  <a:srgbClr val="425369"/>
                </a:solidFill>
                <a:latin typeface="Arial"/>
                <a:cs typeface="Arial"/>
              </a:rPr>
              <a:t>Carvalho, L. C., </a:t>
            </a:r>
            <a:r>
              <a:rPr lang="en-ZA" sz="900" err="1">
                <a:solidFill>
                  <a:srgbClr val="425369"/>
                </a:solidFill>
                <a:latin typeface="Arial"/>
                <a:cs typeface="Arial"/>
              </a:rPr>
              <a:t>Jeleniewicz</a:t>
            </a:r>
            <a:r>
              <a:rPr lang="en-ZA" sz="900">
                <a:solidFill>
                  <a:srgbClr val="425369"/>
                </a:solidFill>
                <a:latin typeface="Arial"/>
                <a:cs typeface="Arial"/>
              </a:rPr>
              <a:t>, M., Franczak, P., &amp; Vanková, Ž. (2021). Business Models for Digital Economy: Good Practices and Success Stories. In </a:t>
            </a:r>
            <a:r>
              <a:rPr lang="en-ZA" sz="900" i="1">
                <a:solidFill>
                  <a:srgbClr val="425369"/>
                </a:solidFill>
                <a:latin typeface="Arial"/>
                <a:cs typeface="Arial"/>
              </a:rPr>
              <a:t>Handbook of Research on Multidisciplinary Approaches to Entrepreneurship, Innovation, and ICTs</a:t>
            </a:r>
            <a:r>
              <a:rPr lang="en-ZA" sz="900">
                <a:solidFill>
                  <a:srgbClr val="425369"/>
                </a:solidFill>
                <a:latin typeface="Arial"/>
                <a:cs typeface="Arial"/>
              </a:rPr>
              <a:t> (pp. 1-21). IGI Global.</a:t>
            </a:r>
            <a:endParaRPr lang="en-ZA" sz="900">
              <a:solidFill>
                <a:srgbClr val="425369"/>
              </a:solidFill>
            </a:endParaRPr>
          </a:p>
          <a:p>
            <a:pPr marL="3175" indent="0">
              <a:spcBef>
                <a:spcPts val="600"/>
              </a:spcBef>
              <a:buNone/>
            </a:pPr>
            <a:r>
              <a:rPr lang="en-ZA" sz="900">
                <a:solidFill>
                  <a:srgbClr val="425369"/>
                </a:solidFill>
                <a:latin typeface="Avenir Next"/>
              </a:rPr>
              <a:t>CDC. (2018). Evaluative thinking: Strategies for reflective thinking in your organization. </a:t>
            </a:r>
            <a:r>
              <a:rPr lang="en-ZA" sz="900">
                <a:solidFill>
                  <a:srgbClr val="425369"/>
                </a:solidFill>
                <a:latin typeface="Avenir Next"/>
                <a:hlinkClick r:id="rId4">
                  <a:extLst>
                    <a:ext uri="{A12FA001-AC4F-418D-AE19-62706E023703}">
                      <ahyp:hlinkClr xmlns:ahyp="http://schemas.microsoft.com/office/drawing/2018/hyperlinkcolor" val="tx"/>
                    </a:ext>
                  </a:extLst>
                </a:hlinkClick>
              </a:rPr>
              <a:t>https://www.cdc.gov/dhdsp/docs/CB-June2018-508.pdf</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Common Approach (2021). Impact Measurement. </a:t>
            </a:r>
            <a:r>
              <a:rPr lang="en-ZA" sz="900">
                <a:solidFill>
                  <a:srgbClr val="425369"/>
                </a:solidFill>
                <a:latin typeface="Avenir Next"/>
                <a:hlinkClick r:id="rId5">
                  <a:extLst>
                    <a:ext uri="{A12FA001-AC4F-418D-AE19-62706E023703}">
                      <ahyp:hlinkClr xmlns:ahyp="http://schemas.microsoft.com/office/drawing/2018/hyperlinkcolor" val="tx"/>
                    </a:ext>
                  </a:extLst>
                </a:hlinkClick>
              </a:rPr>
              <a:t>https://www.commonapproach.org/what-is-impact-measurement/</a:t>
            </a:r>
            <a:endParaRPr lang="en-ZA" sz="900">
              <a:solidFill>
                <a:srgbClr val="425369"/>
              </a:solidFill>
            </a:endParaRPr>
          </a:p>
          <a:p>
            <a:pPr marL="3175" indent="0">
              <a:spcBef>
                <a:spcPts val="600"/>
              </a:spcBef>
              <a:buNone/>
            </a:pPr>
            <a:r>
              <a:rPr lang="en-ZA" sz="900">
                <a:solidFill>
                  <a:srgbClr val="425369"/>
                </a:solidFill>
                <a:latin typeface="Avenir Next"/>
              </a:rPr>
              <a:t>Common Approach (2021). The Common Foundations of Impact Measurement. </a:t>
            </a:r>
            <a:r>
              <a:rPr lang="en-ZA" sz="900">
                <a:solidFill>
                  <a:srgbClr val="425369"/>
                </a:solidFill>
                <a:latin typeface="Avenir Next"/>
                <a:hlinkClick r:id="rId6">
                  <a:extLst>
                    <a:ext uri="{A12FA001-AC4F-418D-AE19-62706E023703}">
                      <ahyp:hlinkClr xmlns:ahyp="http://schemas.microsoft.com/office/drawing/2018/hyperlinkcolor" val="tx"/>
                    </a:ext>
                  </a:extLst>
                </a:hlinkClick>
              </a:rPr>
              <a:t>https://www.commonapproach.org/wp-content/uploads/2021/10/Common-Foundations_Version-2_EN_031121.pdf</a:t>
            </a:r>
            <a:endParaRPr lang="en-ZA" sz="900">
              <a:solidFill>
                <a:srgbClr val="425369"/>
              </a:solidFill>
              <a:hlinkClick r:id="rId6">
                <a:extLst>
                  <a:ext uri="{A12FA001-AC4F-418D-AE19-62706E023703}">
                    <ahyp:hlinkClr xmlns:ahyp="http://schemas.microsoft.com/office/drawing/2018/hyperlinkcolor" val="tx"/>
                  </a:ext>
                </a:extLst>
              </a:hlinkClick>
            </a:endParaRPr>
          </a:p>
          <a:p>
            <a:pPr marL="3175" indent="0">
              <a:spcBef>
                <a:spcPts val="600"/>
              </a:spcBef>
              <a:buNone/>
            </a:pPr>
            <a:r>
              <a:rPr lang="en-GB" sz="900">
                <a:solidFill>
                  <a:srgbClr val="425369"/>
                </a:solidFill>
                <a:latin typeface="Avenir Next"/>
              </a:rPr>
              <a:t>Cooke, N. J., &amp; Hilton, M. L. (2015). Team Composition and Assembly. In </a:t>
            </a:r>
            <a:r>
              <a:rPr lang="en-GB" sz="900" i="1">
                <a:solidFill>
                  <a:srgbClr val="425369"/>
                </a:solidFill>
                <a:latin typeface="Avenir Next"/>
              </a:rPr>
              <a:t>Enhancing the Effectiveness of Team Science</a:t>
            </a:r>
            <a:r>
              <a:rPr lang="en-GB" sz="900">
                <a:solidFill>
                  <a:srgbClr val="425369"/>
                </a:solidFill>
                <a:latin typeface="Avenir Next"/>
              </a:rPr>
              <a:t>. National Academies Press (US).</a:t>
            </a:r>
            <a:endParaRPr lang="en-GB" sz="900">
              <a:solidFill>
                <a:srgbClr val="425369"/>
              </a:solidFill>
            </a:endParaRPr>
          </a:p>
          <a:p>
            <a:pPr marL="3175" indent="0">
              <a:spcBef>
                <a:spcPts val="600"/>
              </a:spcBef>
              <a:buNone/>
            </a:pPr>
            <a:r>
              <a:rPr lang="en-GB" sz="900">
                <a:solidFill>
                  <a:srgbClr val="425369"/>
                </a:solidFill>
                <a:latin typeface="Avenir Next"/>
              </a:rPr>
              <a:t>EDGY Enterprise Design. By Intersection Group.  (2023). </a:t>
            </a:r>
            <a:r>
              <a:rPr lang="en-ZA" sz="900">
                <a:solidFill>
                  <a:srgbClr val="425369"/>
                </a:solidFill>
                <a:latin typeface="Avenir Next"/>
              </a:rPr>
              <a:t>Content is available under </a:t>
            </a:r>
            <a:r>
              <a:rPr lang="en-ZA" sz="900">
                <a:solidFill>
                  <a:srgbClr val="425369"/>
                </a:solidFill>
                <a:latin typeface="Avenir Next"/>
                <a:hlinkClick r:id="rId7" tooltip="EDGY:License">
                  <a:extLst>
                    <a:ext uri="{A12FA001-AC4F-418D-AE19-62706E023703}">
                      <ahyp:hlinkClr xmlns:ahyp="http://schemas.microsoft.com/office/drawing/2018/hyperlinkcolor" val="tx"/>
                    </a:ext>
                  </a:extLst>
                </a:hlinkClick>
              </a:rPr>
              <a:t>CC BY-SA 4.0 license</a:t>
            </a:r>
            <a:r>
              <a:rPr lang="en-ZA" sz="900">
                <a:solidFill>
                  <a:srgbClr val="425369"/>
                </a:solidFill>
                <a:latin typeface="Avenir Next"/>
              </a:rPr>
              <a:t>. </a:t>
            </a:r>
            <a:r>
              <a:rPr lang="en-ZA" sz="900">
                <a:solidFill>
                  <a:srgbClr val="425369"/>
                </a:solidFill>
                <a:latin typeface="Avenir Next"/>
                <a:hlinkClick r:id="rId8">
                  <a:extLst>
                    <a:ext uri="{A12FA001-AC4F-418D-AE19-62706E023703}">
                      <ahyp:hlinkClr xmlns:ahyp="http://schemas.microsoft.com/office/drawing/2018/hyperlinkcolor" val="tx"/>
                    </a:ext>
                  </a:extLst>
                </a:hlinkClick>
              </a:rPr>
              <a:t>https://enterprise.design/</a:t>
            </a:r>
            <a:r>
              <a:rPr lang="en-ZA" sz="900">
                <a:solidFill>
                  <a:srgbClr val="425369"/>
                </a:solidFill>
                <a:latin typeface="Avenir Next"/>
              </a:rPr>
              <a:t>. </a:t>
            </a:r>
            <a:endParaRPr lang="en-GB" sz="900">
              <a:solidFill>
                <a:srgbClr val="425369"/>
              </a:solidFill>
            </a:endParaRPr>
          </a:p>
          <a:p>
            <a:pPr marL="3175" indent="0">
              <a:spcBef>
                <a:spcPts val="600"/>
              </a:spcBef>
              <a:buNone/>
            </a:pPr>
            <a:r>
              <a:rPr lang="en-GB" sz="900" err="1">
                <a:solidFill>
                  <a:srgbClr val="425369"/>
                </a:solidFill>
                <a:latin typeface="Arial"/>
                <a:cs typeface="Arial"/>
              </a:rPr>
              <a:t>Faugier</a:t>
            </a:r>
            <a:r>
              <a:rPr lang="en-GB" sz="900">
                <a:solidFill>
                  <a:srgbClr val="425369"/>
                </a:solidFill>
                <a:latin typeface="Arial"/>
                <a:cs typeface="Arial"/>
              </a:rPr>
              <a:t>-Contreras, L. E., Guevara-Flores, K. F., &amp; Hernández-Calderón, J. G. (2023). From Manual Automation to </a:t>
            </a:r>
            <a:r>
              <a:rPr lang="en-GB" sz="900" err="1">
                <a:solidFill>
                  <a:srgbClr val="425369"/>
                </a:solidFill>
                <a:latin typeface="Arial"/>
                <a:cs typeface="Arial"/>
              </a:rPr>
              <a:t>Hyperconnection</a:t>
            </a:r>
            <a:r>
              <a:rPr lang="en-GB" sz="900">
                <a:solidFill>
                  <a:srgbClr val="425369"/>
                </a:solidFill>
                <a:latin typeface="Arial"/>
                <a:cs typeface="Arial"/>
              </a:rPr>
              <a:t>: The Evolution and Development of Organizational Processes in Industry 4.0. In </a:t>
            </a:r>
            <a:r>
              <a:rPr lang="en-GB" sz="900" i="1">
                <a:solidFill>
                  <a:srgbClr val="425369"/>
                </a:solidFill>
                <a:latin typeface="Arial"/>
                <a:cs typeface="Arial"/>
              </a:rPr>
              <a:t>Streamlining Organizational Processes Through AI, IoT, Blockchain, and Virtual Environments</a:t>
            </a:r>
            <a:r>
              <a:rPr lang="en-GB" sz="900">
                <a:solidFill>
                  <a:srgbClr val="425369"/>
                </a:solidFill>
                <a:latin typeface="Arial"/>
                <a:cs typeface="Arial"/>
              </a:rPr>
              <a:t> (pp. 106-134). IGI Global.</a:t>
            </a:r>
            <a:endParaRPr lang="en-GB" sz="900">
              <a:solidFill>
                <a:srgbClr val="425369"/>
              </a:solidFill>
            </a:endParaRPr>
          </a:p>
          <a:p>
            <a:pPr marL="3175" indent="0">
              <a:spcBef>
                <a:spcPts val="600"/>
              </a:spcBef>
              <a:buNone/>
            </a:pPr>
            <a:r>
              <a:rPr lang="en-GB" sz="900">
                <a:solidFill>
                  <a:srgbClr val="425369"/>
                </a:solidFill>
                <a:latin typeface="Avenir Next"/>
              </a:rPr>
              <a:t>Global Impact Investing Network. (2023)a. Impact Performance Benchmarks Overview.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https://thegiin.org/research/publication/impact-performance-benchmarks-overview/</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cs typeface="Arial"/>
              </a:rPr>
              <a:t>Global Impact Investing Network. (2023)b. Impact Toolkit. </a:t>
            </a:r>
            <a:r>
              <a:rPr lang="en-GB" sz="900">
                <a:solidFill>
                  <a:srgbClr val="425369"/>
                </a:solidFill>
                <a:latin typeface="Avenir Next"/>
                <a:cs typeface="Arial"/>
                <a:hlinkClick r:id="rId10">
                  <a:extLst>
                    <a:ext uri="{A12FA001-AC4F-418D-AE19-62706E023703}">
                      <ahyp:hlinkClr xmlns:ahyp="http://schemas.microsoft.com/office/drawing/2018/hyperlinkcolor" val="tx"/>
                    </a:ext>
                  </a:extLst>
                </a:hlinkClick>
              </a:rPr>
              <a:t>https://impacttoolkit.thegiin.org/</a:t>
            </a:r>
            <a:r>
              <a:rPr lang="en-GB" sz="900">
                <a:solidFill>
                  <a:srgbClr val="425369"/>
                </a:solidFill>
                <a:latin typeface="Avenir Next"/>
                <a:cs typeface="Arial"/>
              </a:rPr>
              <a:t> </a:t>
            </a:r>
            <a:endParaRPr lang="en-GB" sz="900">
              <a:solidFill>
                <a:srgbClr val="425369"/>
              </a:solidFill>
              <a:cs typeface="Arial"/>
            </a:endParaRPr>
          </a:p>
          <a:p>
            <a:pPr marL="3175" indent="0">
              <a:spcBef>
                <a:spcPts val="600"/>
              </a:spcBef>
              <a:buNone/>
            </a:pPr>
            <a:r>
              <a:rPr lang="en-GB" sz="900">
                <a:solidFill>
                  <a:srgbClr val="425369"/>
                </a:solidFill>
                <a:latin typeface="Arial"/>
                <a:cs typeface="Arial"/>
              </a:rPr>
              <a:t>Global Reporting Initiative. (2024). Continuous improvement. </a:t>
            </a:r>
            <a:r>
              <a:rPr lang="en-GB" sz="900">
                <a:solidFill>
                  <a:srgbClr val="425369"/>
                </a:solidFill>
                <a:latin typeface="Avenir Next"/>
                <a:cs typeface="Arial"/>
                <a:hlinkClick r:id="rId11">
                  <a:extLst>
                    <a:ext uri="{A12FA001-AC4F-418D-AE19-62706E023703}">
                      <ahyp:hlinkClr xmlns:ahyp="http://schemas.microsoft.com/office/drawing/2018/hyperlinkcolor" val="tx"/>
                    </a:ext>
                  </a:extLst>
                </a:hlinkClick>
              </a:rPr>
              <a:t>https://www.globalreporting.org/standards/</a:t>
            </a:r>
            <a:r>
              <a:rPr lang="en-GB" sz="900">
                <a:solidFill>
                  <a:srgbClr val="425369"/>
                </a:solidFill>
                <a:latin typeface="Avenir Next"/>
                <a:cs typeface="Arial"/>
              </a:rPr>
              <a:t> </a:t>
            </a:r>
            <a:endParaRPr lang="en-GB" sz="900">
              <a:solidFill>
                <a:srgbClr val="425369"/>
              </a:solidFill>
              <a:latin typeface="Arial"/>
              <a:cs typeface="Arial"/>
            </a:endParaRPr>
          </a:p>
          <a:p>
            <a:pPr marL="3175" indent="0">
              <a:spcBef>
                <a:spcPts val="600"/>
              </a:spcBef>
              <a:buNone/>
            </a:pPr>
            <a:r>
              <a:rPr lang="en-GB" sz="900">
                <a:solidFill>
                  <a:srgbClr val="425369"/>
                </a:solidFill>
                <a:latin typeface="Arial"/>
                <a:cs typeface="Arial"/>
              </a:rPr>
              <a:t>Harwood, E. M., &amp; Vang, P. (2009). Data Collection Methods Series: Part 1: Define a Clear Purpose for Collecting Data. </a:t>
            </a:r>
            <a:r>
              <a:rPr lang="en-GB" sz="900" i="1">
                <a:solidFill>
                  <a:srgbClr val="425369"/>
                </a:solidFill>
                <a:latin typeface="Arial"/>
                <a:cs typeface="Arial"/>
              </a:rPr>
              <a:t>Journal of Wound Ostomy &amp; Continence Nursing</a:t>
            </a:r>
            <a:r>
              <a:rPr lang="en-GB" sz="900">
                <a:solidFill>
                  <a:srgbClr val="425369"/>
                </a:solidFill>
                <a:latin typeface="Arial"/>
                <a:cs typeface="Arial"/>
              </a:rPr>
              <a:t>, </a:t>
            </a:r>
            <a:r>
              <a:rPr lang="en-GB" sz="900" i="1">
                <a:solidFill>
                  <a:srgbClr val="425369"/>
                </a:solidFill>
                <a:latin typeface="Arial"/>
                <a:cs typeface="Arial"/>
              </a:rPr>
              <a:t>36</a:t>
            </a:r>
            <a:r>
              <a:rPr lang="en-GB" sz="900">
                <a:solidFill>
                  <a:srgbClr val="425369"/>
                </a:solidFill>
                <a:latin typeface="Arial"/>
                <a:cs typeface="Arial"/>
              </a:rPr>
              <a:t>(1), 15-20.</a:t>
            </a:r>
            <a:endParaRPr lang="en-GB"/>
          </a:p>
          <a:p>
            <a:pPr marL="3175" indent="0">
              <a:spcBef>
                <a:spcPts val="600"/>
              </a:spcBef>
              <a:buNone/>
            </a:pPr>
            <a:endParaRPr lang="en-GB" sz="900">
              <a:solidFill>
                <a:srgbClr val="425369"/>
              </a:solidFil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(1/2)</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60</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3030091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3175" indent="0">
              <a:buNone/>
            </a:pPr>
            <a:r>
              <a:rPr lang="en-GB" sz="900">
                <a:solidFill>
                  <a:srgbClr val="425369"/>
                </a:solidFill>
                <a:latin typeface="Arial"/>
                <a:cs typeface="Arial"/>
              </a:rPr>
              <a:t>Idowu, S. O., Capaldi, N., Zu, L., &amp; Gupta, A. D. (Eds.). (2013). </a:t>
            </a:r>
            <a:r>
              <a:rPr lang="en-GB" sz="900" i="1" err="1">
                <a:solidFill>
                  <a:srgbClr val="425369"/>
                </a:solidFill>
                <a:latin typeface="Arial"/>
                <a:cs typeface="Arial"/>
              </a:rPr>
              <a:t>Encyclopedia</a:t>
            </a:r>
            <a:r>
              <a:rPr lang="en-GB" sz="900" i="1">
                <a:solidFill>
                  <a:srgbClr val="425369"/>
                </a:solidFill>
                <a:latin typeface="Arial"/>
                <a:cs typeface="Arial"/>
              </a:rPr>
              <a:t> of corporate social responsibility</a:t>
            </a:r>
            <a:r>
              <a:rPr lang="en-GB" sz="900">
                <a:solidFill>
                  <a:srgbClr val="425369"/>
                </a:solidFill>
                <a:latin typeface="Arial"/>
                <a:cs typeface="Arial"/>
              </a:rPr>
              <a:t> (Vol. 21). Berlin: Springer.</a:t>
            </a:r>
            <a:endParaRPr lang="en-GB" sz="900">
              <a:solidFill>
                <a:srgbClr val="425369"/>
              </a:solidFill>
            </a:endParaRPr>
          </a:p>
          <a:p>
            <a:pPr marL="3175" indent="0">
              <a:spcBef>
                <a:spcPts val="600"/>
              </a:spcBef>
              <a:buNone/>
            </a:pPr>
            <a:r>
              <a:rPr lang="en-GB" sz="900">
                <a:solidFill>
                  <a:srgbClr val="425369"/>
                </a:solidFill>
                <a:latin typeface="Avenir Next"/>
              </a:rPr>
              <a:t>Impact Management Project (2021). Clarifying</a:t>
            </a:r>
            <a:r>
              <a:rPr lang="en-GB" sz="900">
                <a:solidFill>
                  <a:srgbClr val="425369"/>
                </a:solidFill>
                <a:latin typeface="Avenir Next"/>
                <a:cs typeface="Arial"/>
              </a:rPr>
              <a:t> and mainstreaming the practice of impact management. </a:t>
            </a:r>
            <a:r>
              <a:rPr lang="en-GB" sz="900">
                <a:solidFill>
                  <a:srgbClr val="425369"/>
                </a:solidFill>
                <a:latin typeface="Arial"/>
                <a:cs typeface="Arial"/>
                <a:hlinkClick r:id="rId2">
                  <a:extLst>
                    <a:ext uri="{A12FA001-AC4F-418D-AE19-62706E023703}">
                      <ahyp:hlinkClr xmlns:ahyp="http://schemas.microsoft.com/office/drawing/2018/hyperlinkcolor" val="tx"/>
                    </a:ext>
                  </a:extLst>
                </a:hlinkClick>
              </a:rPr>
              <a:t>https://impactmanagementplatform.org/</a:t>
            </a:r>
            <a:endParaRPr lang="en-GB" sz="900">
              <a:solidFill>
                <a:srgbClr val="425369"/>
              </a:solidFill>
            </a:endParaRPr>
          </a:p>
          <a:p>
            <a:pPr marL="3175" indent="0">
              <a:spcBef>
                <a:spcPts val="600"/>
              </a:spcBef>
              <a:buNone/>
            </a:pPr>
            <a:r>
              <a:rPr lang="en-GB" sz="900">
                <a:solidFill>
                  <a:srgbClr val="425369"/>
                </a:solidFill>
                <a:latin typeface="Avenir Next"/>
              </a:rPr>
              <a:t>Investment Impact Index. (2019). How to develop an impact strategy: A short guide. </a:t>
            </a:r>
            <a:r>
              <a:rPr lang="en-GB" sz="900">
                <a:solidFill>
                  <a:srgbClr val="425369"/>
                </a:solidFill>
                <a:latin typeface="Avenir Next"/>
                <a:hlinkClick r:id="rId3">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900">
                <a:solidFill>
                  <a:srgbClr val="425369"/>
                </a:solidFill>
                <a:latin typeface="Avenir Next"/>
              </a:rPr>
              <a:t> </a:t>
            </a:r>
            <a:endParaRPr lang="en-GB" sz="900">
              <a:solidFill>
                <a:srgbClr val="425369"/>
              </a:solidFill>
            </a:endParaRPr>
          </a:p>
          <a:p>
            <a:pPr marL="3175" indent="0" defTabSz="734400">
              <a:spcBef>
                <a:spcPts val="600"/>
              </a:spcBef>
              <a:buNone/>
            </a:pPr>
            <a:r>
              <a:rPr lang="en-GB" sz="900">
                <a:solidFill>
                  <a:srgbClr val="425369"/>
                </a:solidFill>
                <a:latin typeface="Arial"/>
                <a:cs typeface="Arial"/>
              </a:rPr>
              <a:t>McKinsey &amp; Company. (2022). Insights to impact: Creating and sustaining data-driven </a:t>
            </a:r>
            <a:r>
              <a:rPr lang="en-GB" sz="900" err="1">
                <a:solidFill>
                  <a:srgbClr val="425369"/>
                </a:solidFill>
                <a:latin typeface="Arial"/>
                <a:cs typeface="Arial"/>
              </a:rPr>
              <a:t>comemrical</a:t>
            </a:r>
            <a:r>
              <a:rPr lang="en-GB" sz="900">
                <a:solidFill>
                  <a:srgbClr val="425369"/>
                </a:solidFill>
                <a:latin typeface="Arial"/>
                <a:cs typeface="Arial"/>
              </a:rPr>
              <a:t> growth. </a:t>
            </a:r>
            <a:r>
              <a:rPr lang="en-GB" sz="900">
                <a:solidFill>
                  <a:srgbClr val="425369"/>
                </a:solidFill>
                <a:latin typeface="Avenir Next"/>
                <a:cs typeface="Arial"/>
                <a:hlinkClick r:id="rId4">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900">
                <a:solidFill>
                  <a:srgbClr val="425369"/>
                </a:solidFill>
                <a:latin typeface="Avenir Next"/>
                <a:cs typeface="Arial"/>
              </a:rPr>
              <a:t> </a:t>
            </a:r>
            <a:endParaRPr lang="en-GB" sz="900">
              <a:solidFill>
                <a:srgbClr val="425369"/>
              </a:solidFill>
              <a:latin typeface="Arial"/>
              <a:cs typeface="Arial"/>
            </a:endParaRPr>
          </a:p>
          <a:p>
            <a:pPr marL="3175" indent="0" defTabSz="734400">
              <a:spcBef>
                <a:spcPts val="600"/>
              </a:spcBef>
              <a:buNone/>
            </a:pPr>
            <a:r>
              <a:rPr lang="en-GB" sz="900">
                <a:solidFill>
                  <a:srgbClr val="425369"/>
                </a:solidFill>
                <a:latin typeface="Arial"/>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900">
                <a:solidFill>
                  <a:srgbClr val="425369"/>
                </a:solidFill>
                <a:latin typeface="Arial"/>
                <a:cs typeface="Arial"/>
                <a:hlinkClick r:id="rId5">
                  <a:extLst>
                    <a:ext uri="{A12FA001-AC4F-418D-AE19-62706E023703}">
                      <ahyp:hlinkClr xmlns:ahyp="http://schemas.microsoft.com/office/drawing/2018/hyperlinkcolor" val="tx"/>
                    </a:ext>
                  </a:extLst>
                </a:hlinkClick>
              </a:rPr>
              <a:t>https://www.ncbi.nlm.nih.gov/books/NBK215271/</a:t>
            </a:r>
            <a:endParaRPr lang="en-GB" sz="900">
              <a:solidFill>
                <a:srgbClr val="425369"/>
              </a:solidFill>
            </a:endParaRPr>
          </a:p>
          <a:p>
            <a:pPr marL="3175" indent="0" defTabSz="734400">
              <a:spcBef>
                <a:spcPts val="600"/>
              </a:spcBef>
              <a:buNone/>
            </a:pPr>
            <a:r>
              <a:rPr lang="en-GB" sz="900">
                <a:solidFill>
                  <a:srgbClr val="425369"/>
                </a:solidFill>
                <a:latin typeface="Avenir Next"/>
              </a:rPr>
              <a:t>OECD DAC (2021). Applying Evaluation Criteria Thoughtfully. </a:t>
            </a:r>
            <a:r>
              <a:rPr lang="en-GB" sz="900">
                <a:solidFill>
                  <a:srgbClr val="425369"/>
                </a:solidFill>
                <a:latin typeface="Segoe UI"/>
                <a:cs typeface="Segoe UI"/>
                <a:hlinkClick r:id="rId6">
                  <a:extLst>
                    <a:ext uri="{A12FA001-AC4F-418D-AE19-62706E023703}">
                      <ahyp:hlinkClr xmlns:ahyp="http://schemas.microsoft.com/office/drawing/2018/hyperlinkcolor" val="tx"/>
                    </a:ext>
                  </a:extLst>
                </a:hlinkClick>
              </a:rPr>
              <a:t>https://www.oecd.org/dac/evaluation/daccriteriaforevaluatingdevelopmentassistance.htm</a:t>
            </a:r>
            <a:endParaRPr lang="en-GB"/>
          </a:p>
          <a:p>
            <a:pPr marL="3175" indent="0" defTabSz="734400">
              <a:spcBef>
                <a:spcPts val="600"/>
              </a:spcBef>
              <a:buNone/>
            </a:pPr>
            <a:r>
              <a:rPr lang="en-GB" sz="900">
                <a:solidFill>
                  <a:srgbClr val="425369"/>
                </a:solidFill>
                <a:latin typeface="Avenir Next"/>
              </a:rPr>
              <a:t>Paulk, M.C., Curtis, B., </a:t>
            </a:r>
            <a:r>
              <a:rPr lang="en-GB" sz="900" err="1">
                <a:solidFill>
                  <a:srgbClr val="425369"/>
                </a:solidFill>
                <a:latin typeface="Avenir Next"/>
              </a:rPr>
              <a:t>Chrissis</a:t>
            </a:r>
            <a:r>
              <a:rPr lang="en-GB" sz="900">
                <a:solidFill>
                  <a:srgbClr val="425369"/>
                </a:solidFill>
                <a:latin typeface="Avenir Next"/>
              </a:rPr>
              <a:t>, M. B., &amp; Weber, C.V. (1993). </a:t>
            </a:r>
            <a:r>
              <a:rPr lang="en-ZA" sz="900">
                <a:solidFill>
                  <a:srgbClr val="425369"/>
                </a:solidFill>
                <a:latin typeface="Avenir Next"/>
              </a:rPr>
              <a:t>Capability Maturity </a:t>
            </a:r>
            <a:r>
              <a:rPr lang="en-ZA" sz="900" err="1">
                <a:solidFill>
                  <a:srgbClr val="425369"/>
                </a:solidFill>
                <a:latin typeface="Avenir Next"/>
              </a:rPr>
              <a:t>Model</a:t>
            </a:r>
            <a:r>
              <a:rPr lang="en-ZA" sz="900" baseline="30000" err="1">
                <a:solidFill>
                  <a:srgbClr val="425369"/>
                </a:solidFill>
                <a:latin typeface="Avenir Next"/>
              </a:rPr>
              <a:t>SM</a:t>
            </a:r>
            <a:r>
              <a:rPr lang="en-ZA" sz="900" baseline="30000">
                <a:solidFill>
                  <a:srgbClr val="425369"/>
                </a:solidFill>
                <a:latin typeface="Avenir Next"/>
              </a:rPr>
              <a:t> </a:t>
            </a:r>
            <a:r>
              <a:rPr lang="en-ZA" sz="900">
                <a:solidFill>
                  <a:srgbClr val="425369"/>
                </a:solidFill>
                <a:latin typeface="Avenir Next"/>
              </a:rPr>
              <a:t>for Software, Version 1.1. Technical Report CMU/SEI-93-TR-024. Software Engineering Institute, Carnegie Mellon University. </a:t>
            </a:r>
            <a:endParaRPr lang="en-GB" sz="900">
              <a:solidFill>
                <a:srgbClr val="425369"/>
              </a:solidFill>
            </a:endParaRPr>
          </a:p>
          <a:p>
            <a:pPr marL="3175" indent="0" defTabSz="734400">
              <a:spcBef>
                <a:spcPts val="600"/>
              </a:spcBef>
              <a:buNone/>
            </a:pPr>
            <a:r>
              <a:rPr lang="en-ZA" sz="900">
                <a:solidFill>
                  <a:srgbClr val="425369"/>
                </a:solidFill>
                <a:latin typeface="Avenir Next"/>
              </a:rPr>
              <a:t>PWC. (2019). What is a capability? </a:t>
            </a:r>
            <a:r>
              <a:rPr lang="en-ZA" sz="900">
                <a:solidFill>
                  <a:srgbClr val="425369"/>
                </a:solidFill>
                <a:latin typeface="Avenir Next"/>
                <a:hlinkClick r:id="rId7">
                  <a:extLst>
                    <a:ext uri="{A12FA001-AC4F-418D-AE19-62706E023703}">
                      <ahyp:hlinkClr xmlns:ahyp="http://schemas.microsoft.com/office/drawing/2018/hyperlinkcolor" val="tx"/>
                    </a:ext>
                  </a:extLst>
                </a:hlinkClick>
              </a:rPr>
              <a:t>https://www.strategyand.pwc.com/gx/en/about/media/videos/2015-and-older/what-is-a-capability.html</a:t>
            </a:r>
            <a:r>
              <a:rPr lang="en-ZA" sz="900">
                <a:solidFill>
                  <a:srgbClr val="425369"/>
                </a:solidFill>
                <a:latin typeface="Avenir Next"/>
              </a:rPr>
              <a:t> </a:t>
            </a:r>
            <a:endParaRPr lang="en-ZA" sz="900">
              <a:solidFill>
                <a:srgbClr val="425369"/>
              </a:solidFill>
            </a:endParaRPr>
          </a:p>
          <a:p>
            <a:pPr marL="3175" indent="0" defTabSz="734400" hangingPunct="0">
              <a:spcBef>
                <a:spcPts val="600"/>
              </a:spcBef>
              <a:buNone/>
            </a:pPr>
            <a:r>
              <a:rPr lang="en-GB" sz="900">
                <a:solidFill>
                  <a:srgbClr val="425369"/>
                </a:solidFill>
                <a:latin typeface="Avenir Next"/>
              </a:rPr>
              <a:t>Rothenberg, B. (2022). Organizational Mapping Tool. Creative Commons licence. </a:t>
            </a:r>
            <a:endParaRPr lang="en-GB" sz="900">
              <a:solidFill>
                <a:srgbClr val="425369"/>
              </a:solidFill>
            </a:endParaRPr>
          </a:p>
          <a:p>
            <a:pPr marL="3175" indent="0">
              <a:spcBef>
                <a:spcPts val="600"/>
              </a:spcBef>
              <a:buNone/>
            </a:pPr>
            <a:r>
              <a:rPr lang="en-GB" sz="900">
                <a:solidFill>
                  <a:srgbClr val="425369"/>
                </a:solidFill>
                <a:latin typeface="Avenir Next"/>
              </a:rPr>
              <a:t>Spark Strategy. (2023). Impact Measurement. </a:t>
            </a:r>
            <a:r>
              <a:rPr lang="en-GB" sz="900">
                <a:solidFill>
                  <a:srgbClr val="425369"/>
                </a:solidFill>
                <a:latin typeface="Avenir Next"/>
                <a:hlinkClick r:id="rId8">
                  <a:extLst>
                    <a:ext uri="{A12FA001-AC4F-418D-AE19-62706E023703}">
                      <ahyp:hlinkClr xmlns:ahyp="http://schemas.microsoft.com/office/drawing/2018/hyperlinkcolor" val="tx"/>
                    </a:ext>
                  </a:extLst>
                </a:hlinkClick>
              </a:rPr>
              <a:t>https://sparkstrategy.com.au/impact-measurement/#:~:text=An%20impact%20measurement%20framework%20builds,that%20arises%20from%20your%20activities</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Stories for Impact.. (2024). Impact Management Toolbox.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https://storiesforimpact.com/toolbox/</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Turner, J. R., Crawford, L., &amp; Hobbs, J. B. (2004). Aligning capability with strategy. Paper presented at PMI® Global Congress 2004—EMEA, Prague, Czech Republic. Newtown Square, PA: Project Management Institute.</a:t>
            </a:r>
            <a:endParaRPr lang="en-GB" sz="900">
              <a:solidFill>
                <a:srgbClr val="425369"/>
              </a:solidFill>
            </a:endParaRPr>
          </a:p>
          <a:p>
            <a:pPr marL="3175" indent="0">
              <a:spcBef>
                <a:spcPts val="600"/>
              </a:spcBef>
              <a:buNone/>
            </a:pPr>
            <a:r>
              <a:rPr lang="en-GB" sz="900">
                <a:solidFill>
                  <a:srgbClr val="425369"/>
                </a:solidFill>
              </a:rPr>
              <a:t>Zein, O. (2010). Roles, responsibilities, and skills in program management. Paper presented at PMI® Global Congress 2010—EMEA, Milan, Italy. Newtown Square, PA: Project Management Institute.</a:t>
            </a:r>
          </a:p>
          <a:p>
            <a:pPr marL="3175" indent="0">
              <a:buNone/>
            </a:pPr>
            <a:endParaRPr lang="en-GB" sz="900">
              <a:solidFill>
                <a:srgbClr val="425369"/>
              </a:solidFill>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(2/2)</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61</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6339153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nan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733783"/>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 are</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pic>
        <p:nvPicPr>
          <p:cNvPr id="11" name="Picture 10"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4076</TotalTime>
  <Words>9444</Words>
  <Application>Microsoft Macintosh PowerPoint</Application>
  <PresentationFormat>Custom</PresentationFormat>
  <Paragraphs>746</Paragraphs>
  <Slides>62</Slides>
  <Notes>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62</vt:i4>
      </vt:variant>
    </vt:vector>
  </HeadingPairs>
  <TitlesOfParts>
    <vt:vector size="79"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Segoe UI</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CONCLUSION</vt:lpstr>
      <vt:lpstr>Next steps</vt:lpstr>
      <vt:lpstr>Appendix 1: MATURITY MODEL</vt:lpstr>
      <vt:lpstr>CAPABILITY MATURITY TERMINOLOGY</vt:lpstr>
      <vt:lpstr>Impact Capability Maturity Model </vt:lpstr>
      <vt:lpstr>Impact management capability dimensions</vt:lpstr>
      <vt:lpstr>APPENDIX 2: CAPABILITY ASSESSMENT MATRIX</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List of resources and reading list per dimension or thematic areas</vt:lpstr>
      <vt:lpstr>APPENDIX 4: GLOSSARY OF KEY TERMS</vt:lpstr>
      <vt:lpstr>References (1/2)</vt:lpstr>
      <vt:lpstr>References (2/2)</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53</cp:revision>
  <cp:lastPrinted>2023-10-27T06:48:18Z</cp:lastPrinted>
  <dcterms:created xsi:type="dcterms:W3CDTF">2018-01-08T18:03:55Z</dcterms:created>
  <dcterms:modified xsi:type="dcterms:W3CDTF">2024-02-21T08:52:51Z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