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1"/>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880" r:id="rId14"/>
    <p:sldId id="2147477956" r:id="rId15"/>
    <p:sldId id="2147477927" r:id="rId16"/>
    <p:sldId id="2147477914" r:id="rId17"/>
    <p:sldId id="2147477884" r:id="rId18"/>
    <p:sldId id="2147477957" r:id="rId19"/>
    <p:sldId id="2147477932" r:id="rId20"/>
    <p:sldId id="2147477918" r:id="rId21"/>
    <p:sldId id="2147477923" r:id="rId22"/>
    <p:sldId id="2147477888" r:id="rId23"/>
    <p:sldId id="2147477958" r:id="rId24"/>
    <p:sldId id="2147477940" r:id="rId25"/>
    <p:sldId id="2147477917" r:id="rId26"/>
    <p:sldId id="2147477892" r:id="rId27"/>
    <p:sldId id="2147477959" r:id="rId28"/>
    <p:sldId id="2147477941" r:id="rId29"/>
    <p:sldId id="2147477919" r:id="rId30"/>
    <p:sldId id="2147477897" r:id="rId31"/>
    <p:sldId id="2147477960" r:id="rId32"/>
    <p:sldId id="2147477942" r:id="rId33"/>
    <p:sldId id="2147477920" r:id="rId34"/>
    <p:sldId id="2147477924" r:id="rId35"/>
    <p:sldId id="2147477904" r:id="rId36"/>
    <p:sldId id="2147477961" r:id="rId37"/>
    <p:sldId id="2147477943" r:id="rId38"/>
    <p:sldId id="2147477921" r:id="rId39"/>
    <p:sldId id="2147477908" r:id="rId40"/>
    <p:sldId id="2147477962" r:id="rId41"/>
    <p:sldId id="2147477944" r:id="rId42"/>
    <p:sldId id="2147477922" r:id="rId43"/>
    <p:sldId id="2147477928" r:id="rId44"/>
    <p:sldId id="2147477955" r:id="rId45"/>
    <p:sldId id="2147477964" r:id="rId46"/>
    <p:sldId id="2147477849" r:id="rId47"/>
    <p:sldId id="3322" r:id="rId48"/>
    <p:sldId id="257" r:id="rId49"/>
    <p:sldId id="2147477851" r:id="rId50"/>
    <p:sldId id="2147477945" r:id="rId51"/>
    <p:sldId id="2147477946" r:id="rId52"/>
    <p:sldId id="2147477947" r:id="rId53"/>
    <p:sldId id="2147477948" r:id="rId54"/>
    <p:sldId id="2147477949" r:id="rId55"/>
    <p:sldId id="2147477950" r:id="rId56"/>
    <p:sldId id="2147477951" r:id="rId57"/>
    <p:sldId id="2147477952" r:id="rId58"/>
    <p:sldId id="2147477953" r:id="rId59"/>
    <p:sldId id="2147477842" r:id="rId60"/>
    <p:sldId id="2147477965" r:id="rId61"/>
    <p:sldId id="2147477966" r:id="rId62"/>
    <p:sldId id="2147477967" r:id="rId63"/>
    <p:sldId id="2147477968" r:id="rId64"/>
    <p:sldId id="2147477969" r:id="rId65"/>
    <p:sldId id="2147477970" r:id="rId66"/>
    <p:sldId id="2147477931" r:id="rId67"/>
    <p:sldId id="2147374186" r:id="rId68"/>
    <p:sldId id="2147477963" r:id="rId69"/>
    <p:sldId id="319" r:id="rId70"/>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821"/>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26/2/2024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2024/02/26</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garchibald.wordpress.com/2013/11/11/18/" TargetMode="External"/><Relationship Id="rId3" Type="http://schemas.openxmlformats.org/officeDocument/2006/relationships/hyperlink" Target="https://www.bond.org.uk/resources/evidence-principles/" TargetMode="External"/><Relationship Id="rId4" Type="http://schemas.openxmlformats.org/officeDocument/2006/relationships/hyperlink" Target="https://www.cdc.gov/dhdsp/docs/CB-June2018-508.pdf" TargetMode="External"/><Relationship Id="rId5" Type="http://schemas.openxmlformats.org/officeDocument/2006/relationships/hyperlink" Target="https://www.commonapproach.org/what-is-impact-measurement/" TargetMode="External"/><Relationship Id="rId6" Type="http://schemas.openxmlformats.org/officeDocument/2006/relationships/hyperlink" Target="https://www.commonapproach.org/wp-content/uploads/2021/10/Common-Foundations_Version-2_EN_031121.pdf" TargetMode="External"/><Relationship Id="rId7" Type="http://schemas.openxmlformats.org/officeDocument/2006/relationships/hyperlink" Target="https://enterprise.design/wiki/EDGY:License" TargetMode="External"/><Relationship Id="rId8" Type="http://schemas.openxmlformats.org/officeDocument/2006/relationships/hyperlink" Target="https://enterprise.design/" TargetMode="External"/><Relationship Id="rId9" Type="http://schemas.openxmlformats.org/officeDocument/2006/relationships/hyperlink" Target="https://thegiin.org/research/publication/impact-performance-benchmarks-overview/" TargetMode="External"/><Relationship Id="rId10" Type="http://schemas.openxmlformats.org/officeDocument/2006/relationships/hyperlink" Target="https://impacttoolkit.thegiin.org/" TargetMode="External"/><Relationship Id="rId11" Type="http://schemas.openxmlformats.org/officeDocument/2006/relationships/hyperlink" Target="https://www.globalreporting.org/standard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 TargetMode="External"/><Relationship Id="rId3" Type="http://schemas.openxmlformats.org/officeDocument/2006/relationships/hyperlink" Target="https://investmentimpactindex.org/wp-content/uploads/2020/05/III-A-short-guide-How-to-develop-an-impact-strategy-Digital.pdf" TargetMode="External"/><Relationship Id="rId4" Type="http://schemas.openxmlformats.org/officeDocument/2006/relationships/hyperlink" Target="https://www.mckinsey.com/capabilities/growth-marketing-and-sales/our-insights/insights-to-impact-creating-and-sustaining-data-driven-commercial-growth" TargetMode="External"/><Relationship Id="rId5" Type="http://schemas.openxmlformats.org/officeDocument/2006/relationships/hyperlink" Target="https://www.ncbi.nlm.nih.gov/books/NBK215271/" TargetMode="External"/><Relationship Id="rId6" Type="http://schemas.openxmlformats.org/officeDocument/2006/relationships/hyperlink" Target="https://www.oecd.org/dac/evaluation/daccriteriaforevaluatingdevelopmentassistance.htm" TargetMode="External"/><Relationship Id="rId7" Type="http://schemas.openxmlformats.org/officeDocument/2006/relationships/hyperlink" Target="https://www.strategyand.pwc.com/gx/en/about/media/videos/2015-and-older/what-is-a-capability.html" TargetMode="External"/><Relationship Id="rId8" Type="http://schemas.openxmlformats.org/officeDocument/2006/relationships/hyperlink" Target="https://sparkstrategy.com.au/impact-measurement/#:~:text=An%20impact%20measurement%20framework%20builds,that%20arises%20from%20your%20activities" TargetMode="External"/><Relationship Id="rId9" Type="http://schemas.openxmlformats.org/officeDocument/2006/relationships/hyperlink" Target="https://storiesforimpact.com/toolbox/"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r">
              <a:defRPr b="0" sz="2800">
                <a:solidFill>
                  <a:srgbClr val="425369"/>
                </a:solidFill>
                <a:latin typeface="Lato"/>
              </a:defRPr>
            </a:pPr>
            <a:r>
              <a:rPr/>
              <a:t>MURAL ROUTES</a:t>
            </a:r>
          </a:p>
        </p:txBody>
      </p:sp>
      <p:sp>
        <p:nvSpPr>
          <p:cNvPr id="282" name="TextBox 281"/>
          <p:cNvSpPr txBox="1"/>
          <p:nvPr/>
        </p:nvSpPr>
        <p:spPr>
          <a:xfrm>
            <a:off x="8229600" y="3657600"/>
            <a:ext cx="1828800" cy="457200"/>
          </a:xfrm>
          <a:prstGeom prst="rect">
            <a:avLst/>
          </a:prstGeom>
          <a:noFill/>
        </p:spPr>
        <p:txBody>
          <a:bodyPr wrap="none">
            <a:spAutoFit/>
          </a:bodyPr>
          <a:lstStyle/>
          <a:p>
            <a:pPr algn="r">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r">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endParaRPr lang="en-GB"/>
          </a:p>
        </p:txBody>
      </p:sp>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6392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3" name="Text Placeholder 2">
            <a:extLst>
              <a:ext uri="{FF2B5EF4-FFF2-40B4-BE49-F238E27FC236}">
                <a16:creationId xmlns:a16="http://schemas.microsoft.com/office/drawing/2014/main" id="{110BC6AC-811C-BEB9-2E42-53906B8A4D63}"/>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B6C991C5-7A35-314F-4C12-9A8265A0A11D}"/>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90096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83653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1203994"/>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822597"/>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2432414"/>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3048888"/>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5512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369872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1721987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endParaRPr lang="en-GB"/>
          </a:p>
        </p:txBody>
      </p:sp>
    </p:spTree>
    <p:extLst>
      <p:ext uri="{BB962C8B-B14F-4D97-AF65-F5344CB8AC3E}">
        <p14:creationId xmlns:p14="http://schemas.microsoft.com/office/powerpoint/2010/main" val="242001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a:t>
            </a:r>
            <a:r>
              <a:rPr lang="en-GB" dirty="0">
                <a:hlinkClick r:id="" action="ppaction://noaction">
                  <a:extLst>
                    <a:ext uri="{A12FA001-AC4F-418D-AE19-62706E023703}">
                      <ahyp:hlinkClr xmlns:ahyp="http://schemas.microsoft.com/office/drawing/2018/hyperlinkcolor" val="tx"/>
                    </a:ext>
                  </a:extLst>
                </a:hlinkClick>
              </a:rPr>
              <a:t>results of your Capability Assessment Survey</a:t>
            </a:r>
            <a:r>
              <a:rPr lang="en-GB" dirty="0"/>
              <a:t> at a high-level with a </a:t>
            </a:r>
            <a:r>
              <a:rPr lang="en-GB" dirty="0">
                <a:hlinkClick r:id="" action="ppaction://noaction">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 action="ppaction://noaction">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40</a:t>
            </a:fld>
            <a:endParaRPr lang="en-US"/>
          </a:p>
        </p:txBody>
      </p:sp>
    </p:spTree>
    <p:extLst>
      <p:ext uri="{BB962C8B-B14F-4D97-AF65-F5344CB8AC3E}">
        <p14:creationId xmlns:p14="http://schemas.microsoft.com/office/powerpoint/2010/main" val="4286793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Tree>
    <p:extLst>
      <p:ext uri="{BB962C8B-B14F-4D97-AF65-F5344CB8AC3E}">
        <p14:creationId xmlns:p14="http://schemas.microsoft.com/office/powerpoint/2010/main" val="3008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6935470" y="2511936"/>
            <a:ext cx="4286500"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351440"/>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STRATEGY: </a:t>
              </a:r>
              <a:r>
                <a:rPr lang="en-US" sz="800" dirty="0">
                  <a:solidFill>
                    <a:schemeClr val="bg2"/>
                  </a:solidFill>
                  <a:latin typeface="Avenir Book" panose="02000503020000020003" pitchFamily="2" charset="0"/>
                </a:rPr>
                <a:t>Defines the organization’s </a:t>
              </a:r>
              <a:r>
                <a:rPr lang="en-US" sz="800" dirty="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615888"/>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682140"/>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543009"/>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968427"/>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968427"/>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968427"/>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969361"/>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dirty="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034126"/>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719119"/>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dirty="0">
                  <a:solidFill>
                    <a:schemeClr val="bg2"/>
                  </a:solidFill>
                  <a:latin typeface="Avenir Next Ultra Light" panose="020B0203020202020204" pitchFamily="34" charset="77"/>
                  <a:ea typeface="Poppins"/>
                  <a:cs typeface="Poppins"/>
                  <a:sym typeface="Poppins"/>
                </a:rPr>
                <a:t>TALENT: </a:t>
              </a:r>
              <a:r>
                <a:rPr lang="en-US" sz="800" dirty="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dirty="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086798"/>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Processes: </a:t>
              </a:r>
              <a:r>
                <a:rPr lang="en-US" sz="800" dirty="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dirty="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454477"/>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Technology: </a:t>
              </a:r>
              <a:r>
                <a:rPr lang="en-US" sz="800" dirty="0">
                  <a:solidFill>
                    <a:schemeClr val="bg2"/>
                  </a:solidFill>
                  <a:latin typeface="Avenir Book" panose="02000503020000020003" pitchFamily="2" charset="0"/>
                </a:rPr>
                <a:t>Technology infrastructure and software requirements that enable capabilities within the organization. </a:t>
              </a:r>
            </a:p>
            <a:p>
              <a:pPr algn="ctr"/>
              <a:endParaRPr lang="en-US" sz="800" dirty="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822156"/>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DATA: </a:t>
              </a:r>
              <a:r>
                <a:rPr lang="en-US" sz="800" dirty="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dirty="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189835"/>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MEASUREMENT: </a:t>
              </a:r>
              <a:r>
                <a:rPr lang="en-US" sz="800" dirty="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dirty="0">
                <a:solidFill>
                  <a:srgbClr val="425369"/>
                </a:solidFill>
                <a:latin typeface="Avenir Book" panose="02000503020000020003" pitchFamily="2" charset="0"/>
              </a:endParaRPr>
            </a:p>
          </p:txBody>
        </p:sp>
      </p:grpSp>
      <p:grpSp>
        <p:nvGrpSpPr>
          <p:cNvPr id="95" name="Group 94">
            <a:extLst>
              <a:ext uri="{FF2B5EF4-FFF2-40B4-BE49-F238E27FC236}">
                <a16:creationId xmlns:a16="http://schemas.microsoft.com/office/drawing/2014/main" id="{CF5EABBF-C42A-0AE5-18C3-E95F70509A22}"/>
              </a:ext>
            </a:extLst>
          </p:cNvPr>
          <p:cNvGrpSpPr/>
          <p:nvPr/>
        </p:nvGrpSpPr>
        <p:grpSpPr>
          <a:xfrm>
            <a:off x="810585" y="4557514"/>
            <a:ext cx="7652376" cy="349304"/>
            <a:chOff x="826606" y="2838315"/>
            <a:chExt cx="7214856" cy="349304"/>
          </a:xfrm>
        </p:grpSpPr>
        <p:sp>
          <p:nvSpPr>
            <p:cNvPr id="96" name="Google Shape;50;p2">
              <a:extLst>
                <a:ext uri="{FF2B5EF4-FFF2-40B4-BE49-F238E27FC236}">
                  <a16:creationId xmlns:a16="http://schemas.microsoft.com/office/drawing/2014/main" id="{2E840884-5282-0D77-290A-EC78983D2991}"/>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7" name="Google Shape;60;p2">
              <a:extLst>
                <a:ext uri="{FF2B5EF4-FFF2-40B4-BE49-F238E27FC236}">
                  <a16:creationId xmlns:a16="http://schemas.microsoft.com/office/drawing/2014/main" id="{5DE36DE8-1334-E0A1-BCC3-77767AEA8E4A}"/>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RESEARCH: </a:t>
              </a:r>
              <a:r>
                <a:rPr lang="en-US" sz="800" dirty="0">
                  <a:solidFill>
                    <a:schemeClr val="bg2"/>
                  </a:solidFill>
                  <a:latin typeface="Avenir Book" panose="02000503020000020003" pitchFamily="2" charset="0"/>
                </a:rPr>
                <a:t>The sourcing, collation, implementation and presentation of research that assists the organization to develop, future proof and continuously improve. </a:t>
              </a:r>
            </a:p>
            <a:p>
              <a:pPr algn="ctr"/>
              <a:endParaRPr lang="en-US" sz="800" dirty="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925193"/>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Reporting: </a:t>
              </a:r>
              <a:r>
                <a:rPr lang="en-US" sz="80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697255"/>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a:t>2</a:t>
            </a:r>
          </a:p>
        </p:txBody>
      </p:sp>
      <p:sp>
        <p:nvSpPr>
          <p:cNvPr id="5" name="TextBox 4"/>
          <p:cNvSpPr txBox="1"/>
          <p:nvPr/>
        </p:nvSpPr>
        <p:spPr>
          <a:xfrm>
            <a:off x="8412480" y="457200"/>
            <a:ext cx="914400" cy="457200"/>
          </a:xfrm>
          <a:prstGeom prst="rect">
            <a:avLst/>
          </a:prstGeom>
          <a:noFill/>
        </p:spPr>
        <p:txBody>
          <a:bodyPr wrap="none">
            <a:spAutoFit/>
          </a:bodyPr>
          <a:lstStyle/>
          <a:p>
            <a:pPr algn="r">
              <a:defRPr b="0" sz="1800">
                <a:solidFill>
                  <a:srgbClr val="425369"/>
                </a:solidFill>
                <a:latin typeface="Lato"/>
              </a:defRPr>
            </a:pPr>
            <a:r>
              <a:rPr/>
              <a:t>Mural Routes</a:t>
            </a:r>
          </a:p>
        </p:txBody>
      </p:sp>
    </p:spTree>
    <p:extLst>
      <p:ext uri="{BB962C8B-B14F-4D97-AF65-F5344CB8AC3E}">
        <p14:creationId xmlns:p14="http://schemas.microsoft.com/office/powerpoint/2010/main" val="1933729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48</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realise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58</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59</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fontScale="90000"/>
          </a:bodyPr>
          <a:lstStyle/>
          <a:p>
            <a:r>
              <a:rPr lang="en-GB" dirty="0"/>
              <a:t>APPENDIX 4: GLOSSARY OF KEY TERMS</a:t>
            </a:r>
          </a:p>
        </p:txBody>
      </p:sp>
      <p:sp>
        <p:nvSpPr>
          <p:cNvPr id="9" name="Text Placeholder 8">
            <a:extLst>
              <a:ext uri="{FF2B5EF4-FFF2-40B4-BE49-F238E27FC236}">
                <a16:creationId xmlns:a16="http://schemas.microsoft.com/office/drawing/2014/main" id="{CC476D08-68C2-62FC-4EC3-BA5711BE7DC7}"/>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090A2C5A-BD67-D0FD-4573-754D070D586A}"/>
              </a:ext>
            </a:extLst>
          </p:cNvPr>
          <p:cNvSpPr>
            <a:spLocks noGrp="1"/>
          </p:cNvSpPr>
          <p:nvPr>
            <p:ph type="body" sz="quarter" idx="10"/>
          </p:nvPr>
        </p:nvSpPr>
        <p:spPr/>
        <p:txBody>
          <a:bodyPr>
            <a:normAutofit lnSpcReduction="10000"/>
          </a:bodyPr>
          <a:lstStyle/>
          <a:p>
            <a:endParaRPr lang="en-GB"/>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63</a:t>
            </a:fld>
            <a:endParaRPr lang="en-US"/>
          </a:p>
        </p:txBody>
      </p:sp>
    </p:spTree>
    <p:extLst>
      <p:ext uri="{BB962C8B-B14F-4D97-AF65-F5344CB8AC3E}">
        <p14:creationId xmlns:p14="http://schemas.microsoft.com/office/powerpoint/2010/main" val="1711905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945847"/>
            <a:ext cx="9191346" cy="3814427"/>
          </a:xfrm>
        </p:spPr>
        <p:txBody>
          <a:bodyPr>
            <a:noAutofit/>
          </a:bodyPr>
          <a:lstStyle/>
          <a:p>
            <a:pPr marL="3175" indent="0">
              <a:buNone/>
            </a:pPr>
            <a:r>
              <a:rPr lang="en-ZA" sz="900">
                <a:solidFill>
                  <a:srgbClr val="425369"/>
                </a:solidFill>
                <a:latin typeface="Avenir Next"/>
              </a:rPr>
              <a:t>Archibald, T. (2013). Free-range evaluation: Reflections on evaluative thinking and evaluative doing. </a:t>
            </a:r>
            <a:r>
              <a:rPr lang="en-ZA" sz="900">
                <a:solidFill>
                  <a:srgbClr val="425369"/>
                </a:solidFill>
                <a:latin typeface="Avenir Next"/>
                <a:hlinkClick r:id="rId2">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Benn, S., </a:t>
            </a:r>
            <a:r>
              <a:rPr lang="en-ZA" sz="900" err="1">
                <a:solidFill>
                  <a:srgbClr val="425369"/>
                </a:solidFill>
                <a:latin typeface="Avenir Next"/>
              </a:rPr>
              <a:t>Abratt</a:t>
            </a:r>
            <a:r>
              <a:rPr lang="en-ZA" sz="900">
                <a:solidFill>
                  <a:srgbClr val="425369"/>
                </a:solidFill>
                <a:latin typeface="Avenir Next"/>
              </a:rPr>
              <a:t>, R., &amp; O'Leary, B. (2016). Defining and identifying stakeholders: Views from management and stakeholders. </a:t>
            </a:r>
            <a:r>
              <a:rPr lang="en-ZA" sz="900" i="1">
                <a:solidFill>
                  <a:srgbClr val="425369"/>
                </a:solidFill>
                <a:latin typeface="Avenir Next"/>
              </a:rPr>
              <a:t>South African journal of business management</a:t>
            </a:r>
            <a:r>
              <a:rPr lang="en-ZA" sz="900">
                <a:solidFill>
                  <a:srgbClr val="425369"/>
                </a:solidFill>
                <a:latin typeface="Avenir Next"/>
              </a:rPr>
              <a:t>,</a:t>
            </a:r>
            <a:r>
              <a:rPr lang="en-ZA" sz="900" i="1">
                <a:solidFill>
                  <a:srgbClr val="425369"/>
                </a:solidFill>
                <a:latin typeface="Avenir Next"/>
              </a:rPr>
              <a:t> 47</a:t>
            </a:r>
            <a:r>
              <a:rPr lang="en-ZA" sz="900">
                <a:solidFill>
                  <a:srgbClr val="425369"/>
                </a:solidFill>
                <a:latin typeface="Avenir Next"/>
              </a:rPr>
              <a:t>(2), 1-11.</a:t>
            </a:r>
            <a:endParaRPr lang="en-ZA" sz="900">
              <a:solidFill>
                <a:srgbClr val="425369"/>
              </a:solidFill>
            </a:endParaRPr>
          </a:p>
          <a:p>
            <a:pPr marL="3175" indent="0">
              <a:spcBef>
                <a:spcPts val="600"/>
              </a:spcBef>
              <a:buNone/>
            </a:pPr>
            <a:r>
              <a:rPr lang="en-ZA" sz="900">
                <a:solidFill>
                  <a:srgbClr val="425369"/>
                </a:solidFill>
                <a:latin typeface="Avenir Next"/>
              </a:rPr>
              <a:t>Bond (2018). Evidence Principles Checklist. </a:t>
            </a:r>
            <a:r>
              <a:rPr lang="en-ZA" sz="900">
                <a:solidFill>
                  <a:srgbClr val="425369"/>
                </a:solidFill>
                <a:latin typeface="Avenir Next"/>
                <a:hlinkClick r:id="rId3">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endParaRPr>
          </a:p>
          <a:p>
            <a:pPr marL="3175" indent="0">
              <a:spcBef>
                <a:spcPts val="600"/>
              </a:spcBef>
              <a:buNone/>
            </a:pPr>
            <a:r>
              <a:rPr lang="en-ZA" sz="900">
                <a:solidFill>
                  <a:srgbClr val="425369"/>
                </a:solidFill>
                <a:latin typeface="Avenir Next"/>
              </a:rPr>
              <a:t>Brown, W. (2007). Data Quality Assurance Tool for Program-Level Indicators. United States President’s Emergency Plan for AIDS Relief and USAID. </a:t>
            </a:r>
            <a:endParaRPr lang="en-GB" sz="900">
              <a:solidFill>
                <a:srgbClr val="425369"/>
              </a:solidFill>
            </a:endParaRPr>
          </a:p>
          <a:p>
            <a:pPr marL="3175" indent="0">
              <a:spcBef>
                <a:spcPts val="600"/>
              </a:spcBef>
              <a:buNone/>
            </a:pPr>
            <a:r>
              <a:rPr lang="en-ZA" sz="900">
                <a:solidFill>
                  <a:srgbClr val="425369"/>
                </a:solidFill>
                <a:latin typeface="Arial"/>
                <a:cs typeface="Arial"/>
              </a:rPr>
              <a:t>Carvalho, L. C., </a:t>
            </a:r>
            <a:r>
              <a:rPr lang="en-ZA" sz="900" err="1">
                <a:solidFill>
                  <a:srgbClr val="425369"/>
                </a:solidFill>
                <a:latin typeface="Arial"/>
                <a:cs typeface="Arial"/>
              </a:rPr>
              <a:t>Jeleniewicz</a:t>
            </a:r>
            <a:r>
              <a:rPr lang="en-ZA" sz="900">
                <a:solidFill>
                  <a:srgbClr val="425369"/>
                </a:solidFill>
                <a:latin typeface="Arial"/>
                <a:cs typeface="Arial"/>
              </a:rPr>
              <a:t>, M., Franczak, P., &amp; Vanková, Ž. (2021). Business Models for Digital Economy: Good Practices and Success Stories. In </a:t>
            </a:r>
            <a:r>
              <a:rPr lang="en-ZA" sz="900" i="1">
                <a:solidFill>
                  <a:srgbClr val="425369"/>
                </a:solidFill>
                <a:latin typeface="Arial"/>
                <a:cs typeface="Arial"/>
              </a:rPr>
              <a:t>Handbook of Research on Multidisciplinary Approaches to Entrepreneurship, Innovation, and ICTs</a:t>
            </a:r>
            <a:r>
              <a:rPr lang="en-ZA" sz="900">
                <a:solidFill>
                  <a:srgbClr val="425369"/>
                </a:solidFill>
                <a:latin typeface="Arial"/>
                <a:cs typeface="Arial"/>
              </a:rPr>
              <a:t> (pp. 1-21). IGI Global.</a:t>
            </a:r>
            <a:endParaRPr lang="en-ZA" sz="900">
              <a:solidFill>
                <a:srgbClr val="425369"/>
              </a:solidFill>
            </a:endParaRPr>
          </a:p>
          <a:p>
            <a:pPr marL="3175" indent="0">
              <a:spcBef>
                <a:spcPts val="600"/>
              </a:spcBef>
              <a:buNone/>
            </a:pPr>
            <a:r>
              <a:rPr lang="en-ZA" sz="900">
                <a:solidFill>
                  <a:srgbClr val="425369"/>
                </a:solidFill>
                <a:latin typeface="Avenir Next"/>
              </a:rPr>
              <a:t>CDC. (2018). Evaluative thinking: Strategies for reflective thinking in your organization. </a:t>
            </a:r>
            <a:r>
              <a:rPr lang="en-ZA" sz="900">
                <a:solidFill>
                  <a:srgbClr val="425369"/>
                </a:solidFill>
                <a:latin typeface="Avenir Next"/>
                <a:hlinkClick r:id="rId4">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a:rPr>
              <a:t> </a:t>
            </a:r>
            <a:endParaRPr lang="en-ZA" sz="900">
              <a:solidFill>
                <a:srgbClr val="425369"/>
              </a:solidFill>
            </a:endParaRPr>
          </a:p>
          <a:p>
            <a:pPr marL="3175" indent="0">
              <a:spcBef>
                <a:spcPts val="600"/>
              </a:spcBef>
              <a:buNone/>
            </a:pPr>
            <a:r>
              <a:rPr lang="en-ZA" sz="900">
                <a:solidFill>
                  <a:srgbClr val="425369"/>
                </a:solidFill>
                <a:latin typeface="Avenir Next"/>
              </a:rPr>
              <a:t>Common Approach (2021). Impact Measurement. </a:t>
            </a:r>
            <a:r>
              <a:rPr lang="en-ZA" sz="900">
                <a:solidFill>
                  <a:srgbClr val="425369"/>
                </a:solidFill>
                <a:latin typeface="Avenir Next"/>
                <a:hlinkClick r:id="rId5">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endParaRPr>
          </a:p>
          <a:p>
            <a:pPr marL="3175" indent="0">
              <a:spcBef>
                <a:spcPts val="600"/>
              </a:spcBef>
              <a:buNone/>
            </a:pPr>
            <a:r>
              <a:rPr lang="en-ZA" sz="900">
                <a:solidFill>
                  <a:srgbClr val="425369"/>
                </a:solidFill>
                <a:latin typeface="Avenir Next"/>
              </a:rPr>
              <a:t>Common Approach (2021). The Common Foundations of Impact Measurement. </a:t>
            </a:r>
            <a:r>
              <a:rPr lang="en-ZA" sz="900">
                <a:solidFill>
                  <a:srgbClr val="425369"/>
                </a:solidFill>
                <a:latin typeface="Avenir Next"/>
                <a:hlinkClick r:id="rId6">
                  <a:extLst>
                    <a:ext uri="{A12FA001-AC4F-418D-AE19-62706E023703}">
                      <ahyp:hlinkClr xmlns:ahyp="http://schemas.microsoft.com/office/drawing/2018/hyperlinkcolor" val="tx"/>
                    </a:ext>
                  </a:extLst>
                </a:hlinkClick>
              </a:rPr>
              <a:t>https://www.commonapproach.org/wp-content/uploads/2021/10/Common-Foundations_Version-2_EN_031121.pdf</a:t>
            </a:r>
            <a:endParaRPr lang="en-ZA" sz="900">
              <a:solidFill>
                <a:srgbClr val="425369"/>
              </a:solidFill>
              <a:hlinkClick r:id="rId6">
                <a:extLst>
                  <a:ext uri="{A12FA001-AC4F-418D-AE19-62706E023703}">
                    <ahyp:hlinkClr xmlns:ahyp="http://schemas.microsoft.com/office/drawing/2018/hyperlinkcolor" val="tx"/>
                  </a:ext>
                </a:extLst>
              </a:hlinkClick>
            </a:endParaRPr>
          </a:p>
          <a:p>
            <a:pPr marL="3175" indent="0">
              <a:spcBef>
                <a:spcPts val="600"/>
              </a:spcBef>
              <a:buNone/>
            </a:pPr>
            <a:r>
              <a:rPr lang="en-GB" sz="900">
                <a:solidFill>
                  <a:srgbClr val="425369"/>
                </a:solidFill>
                <a:latin typeface="Avenir Next"/>
              </a:rPr>
              <a:t>Cooke, N. J., &amp; Hilton, M. L. (2015). Team Composition and Assembly. In </a:t>
            </a:r>
            <a:r>
              <a:rPr lang="en-GB" sz="900" i="1">
                <a:solidFill>
                  <a:srgbClr val="425369"/>
                </a:solidFill>
                <a:latin typeface="Avenir Next"/>
              </a:rPr>
              <a:t>Enhancing the Effectiveness of Team Science</a:t>
            </a:r>
            <a:r>
              <a:rPr lang="en-GB" sz="900">
                <a:solidFill>
                  <a:srgbClr val="425369"/>
                </a:solidFill>
                <a:latin typeface="Avenir Next"/>
              </a:rPr>
              <a:t>. National Academies Press (US).</a:t>
            </a:r>
            <a:endParaRPr lang="en-GB" sz="900">
              <a:solidFill>
                <a:srgbClr val="425369"/>
              </a:solidFill>
            </a:endParaRPr>
          </a:p>
          <a:p>
            <a:pPr marL="3175" indent="0">
              <a:spcBef>
                <a:spcPts val="600"/>
              </a:spcBef>
              <a:buNone/>
            </a:pPr>
            <a:r>
              <a:rPr lang="en-GB" sz="900">
                <a:solidFill>
                  <a:srgbClr val="425369"/>
                </a:solidFill>
                <a:latin typeface="Avenir Next"/>
              </a:rPr>
              <a:t>EDGY Enterprise Design. By Intersection Group.  (2023). </a:t>
            </a:r>
            <a:r>
              <a:rPr lang="en-ZA" sz="900">
                <a:solidFill>
                  <a:srgbClr val="425369"/>
                </a:solidFill>
                <a:latin typeface="Avenir Next"/>
              </a:rPr>
              <a:t>Content is available under </a:t>
            </a:r>
            <a:r>
              <a:rPr lang="en-ZA" sz="900">
                <a:solidFill>
                  <a:srgbClr val="425369"/>
                </a:solidFill>
                <a:latin typeface="Avenir Next"/>
                <a:hlinkClick r:id="rId7"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a:rPr>
              <a:t>. </a:t>
            </a:r>
            <a:r>
              <a:rPr lang="en-ZA" sz="900">
                <a:solidFill>
                  <a:srgbClr val="425369"/>
                </a:solidFill>
                <a:latin typeface="Avenir Next"/>
                <a:hlinkClick r:id="rId8">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a:rPr>
              <a:t>. </a:t>
            </a:r>
            <a:endParaRPr lang="en-GB" sz="900">
              <a:solidFill>
                <a:srgbClr val="425369"/>
              </a:solidFill>
            </a:endParaRPr>
          </a:p>
          <a:p>
            <a:pPr marL="3175" indent="0">
              <a:spcBef>
                <a:spcPts val="600"/>
              </a:spcBef>
              <a:buNone/>
            </a:pPr>
            <a:r>
              <a:rPr lang="en-GB" sz="900" err="1">
                <a:solidFill>
                  <a:srgbClr val="425369"/>
                </a:solidFill>
                <a:latin typeface="Arial"/>
                <a:cs typeface="Arial"/>
              </a:rPr>
              <a:t>Faugier</a:t>
            </a:r>
            <a:r>
              <a:rPr lang="en-GB" sz="900">
                <a:solidFill>
                  <a:srgbClr val="425369"/>
                </a:solidFill>
                <a:latin typeface="Arial"/>
                <a:cs typeface="Arial"/>
              </a:rPr>
              <a:t>-Contreras, L. E., Guevara-Flores, K. F., &amp; Hernández-Calderón, J. G. (2023). From Manual Automation to </a:t>
            </a:r>
            <a:r>
              <a:rPr lang="en-GB" sz="900" err="1">
                <a:solidFill>
                  <a:srgbClr val="425369"/>
                </a:solidFill>
                <a:latin typeface="Arial"/>
                <a:cs typeface="Arial"/>
              </a:rPr>
              <a:t>Hyperconnection</a:t>
            </a:r>
            <a:r>
              <a:rPr lang="en-GB" sz="900">
                <a:solidFill>
                  <a:srgbClr val="425369"/>
                </a:solidFill>
                <a:latin typeface="Arial"/>
                <a:cs typeface="Arial"/>
              </a:rPr>
              <a:t>: The Evolution and Development of Organizational Processes in Industry 4.0. In </a:t>
            </a:r>
            <a:r>
              <a:rPr lang="en-GB" sz="900" i="1">
                <a:solidFill>
                  <a:srgbClr val="425369"/>
                </a:solidFill>
                <a:latin typeface="Arial"/>
                <a:cs typeface="Arial"/>
              </a:rPr>
              <a:t>Streamlining Organizational Processes Through AI, IoT, Blockchain, and Virtual Environments</a:t>
            </a:r>
            <a:r>
              <a:rPr lang="en-GB" sz="900">
                <a:solidFill>
                  <a:srgbClr val="425369"/>
                </a:solidFill>
                <a:latin typeface="Arial"/>
                <a:cs typeface="Arial"/>
              </a:rPr>
              <a:t> (pp. 106-134). IGI Global.</a:t>
            </a:r>
            <a:endParaRPr lang="en-GB" sz="900">
              <a:solidFill>
                <a:srgbClr val="425369"/>
              </a:solidFill>
            </a:endParaRPr>
          </a:p>
          <a:p>
            <a:pPr marL="3175" indent="0">
              <a:spcBef>
                <a:spcPts val="600"/>
              </a:spcBef>
              <a:buNone/>
            </a:pPr>
            <a:r>
              <a:rPr lang="en-GB" sz="900">
                <a:solidFill>
                  <a:srgbClr val="425369"/>
                </a:solidFill>
                <a:latin typeface="Avenir Next"/>
              </a:rPr>
              <a:t>Global Impact Investing Network. (2023)a. Impact Performance Benchmarks Overview.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cs typeface="Arial"/>
              </a:rPr>
              <a:t>Global Impact Investing Network. (2023)b. Impact Toolkit. </a:t>
            </a:r>
            <a:r>
              <a:rPr lang="en-GB" sz="900">
                <a:solidFill>
                  <a:srgbClr val="425369"/>
                </a:solidFill>
                <a:latin typeface="Avenir Next"/>
                <a:cs typeface="Arial"/>
                <a:hlinkClick r:id="rId10">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a:cs typeface="Arial"/>
              </a:rPr>
              <a:t> </a:t>
            </a:r>
            <a:endParaRPr lang="en-GB" sz="900">
              <a:solidFill>
                <a:srgbClr val="425369"/>
              </a:solidFill>
              <a:cs typeface="Arial"/>
            </a:endParaRPr>
          </a:p>
          <a:p>
            <a:pPr marL="3175" indent="0">
              <a:spcBef>
                <a:spcPts val="600"/>
              </a:spcBef>
              <a:buNone/>
            </a:pPr>
            <a:r>
              <a:rPr lang="en-GB" sz="900">
                <a:solidFill>
                  <a:srgbClr val="425369"/>
                </a:solidFill>
                <a:latin typeface="Arial"/>
                <a:cs typeface="Arial"/>
              </a:rPr>
              <a:t>Global Reporting Initiative. (2024). Continuous improvement. </a:t>
            </a:r>
            <a:r>
              <a:rPr lang="en-GB" sz="900">
                <a:solidFill>
                  <a:srgbClr val="425369"/>
                </a:solidFill>
                <a:latin typeface="Avenir Next"/>
                <a:cs typeface="Arial"/>
                <a:hlinkClick r:id="rId11">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a:cs typeface="Arial"/>
              </a:rPr>
              <a:t> </a:t>
            </a:r>
            <a:endParaRPr lang="en-GB" sz="900">
              <a:solidFill>
                <a:srgbClr val="425369"/>
              </a:solidFill>
              <a:latin typeface="Arial"/>
              <a:cs typeface="Arial"/>
            </a:endParaRPr>
          </a:p>
          <a:p>
            <a:pPr marL="3175" indent="0">
              <a:spcBef>
                <a:spcPts val="600"/>
              </a:spcBef>
              <a:buNone/>
            </a:pPr>
            <a:r>
              <a:rPr lang="en-GB" sz="900">
                <a:solidFill>
                  <a:srgbClr val="425369"/>
                </a:solidFill>
                <a:latin typeface="Arial"/>
                <a:cs typeface="Arial"/>
              </a:rPr>
              <a:t>Harwood, E. M., &amp; Vang, P. (2009). Data Collection Methods Series: Part 1: Define a Clear Purpose for Collecting Data. </a:t>
            </a:r>
            <a:r>
              <a:rPr lang="en-GB" sz="900" i="1">
                <a:solidFill>
                  <a:srgbClr val="425369"/>
                </a:solidFill>
                <a:latin typeface="Arial"/>
                <a:cs typeface="Arial"/>
              </a:rPr>
              <a:t>Journal of Wound Ostomy &amp; Continence Nursing</a:t>
            </a:r>
            <a:r>
              <a:rPr lang="en-GB" sz="900">
                <a:solidFill>
                  <a:srgbClr val="425369"/>
                </a:solidFill>
                <a:latin typeface="Arial"/>
                <a:cs typeface="Arial"/>
              </a:rPr>
              <a:t>, </a:t>
            </a:r>
            <a:r>
              <a:rPr lang="en-GB" sz="900" i="1">
                <a:solidFill>
                  <a:srgbClr val="425369"/>
                </a:solidFill>
                <a:latin typeface="Arial"/>
                <a:cs typeface="Arial"/>
              </a:rPr>
              <a:t>36</a:t>
            </a:r>
            <a:r>
              <a:rPr lang="en-GB" sz="900">
                <a:solidFill>
                  <a:srgbClr val="425369"/>
                </a:solidFill>
                <a:latin typeface="Arial"/>
                <a:cs typeface="Arial"/>
              </a:rPr>
              <a:t>(1), 15-20.</a:t>
            </a:r>
            <a:endParaRPr lang="en-GB"/>
          </a:p>
          <a:p>
            <a:pPr marL="3175" indent="0">
              <a:spcBef>
                <a:spcPts val="600"/>
              </a:spcBef>
              <a:buNone/>
            </a:pPr>
            <a:endParaRPr lang="en-GB" sz="900">
              <a:solidFill>
                <a:srgbClr val="425369"/>
              </a:solidFil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(1/2)</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64</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3030091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3175" indent="0">
              <a:buNone/>
            </a:pPr>
            <a:r>
              <a:rPr lang="en-GB" sz="900">
                <a:solidFill>
                  <a:srgbClr val="425369"/>
                </a:solidFill>
                <a:latin typeface="Arial"/>
                <a:cs typeface="Arial"/>
              </a:rPr>
              <a:t>Idowu, S. O., Capaldi, N., Zu, L., &amp; Gupta, A. D. (Eds.). (2013). </a:t>
            </a:r>
            <a:r>
              <a:rPr lang="en-GB" sz="900" i="1" err="1">
                <a:solidFill>
                  <a:srgbClr val="425369"/>
                </a:solidFill>
                <a:latin typeface="Arial"/>
                <a:cs typeface="Arial"/>
              </a:rPr>
              <a:t>Encyclopedia</a:t>
            </a:r>
            <a:r>
              <a:rPr lang="en-GB" sz="900" i="1">
                <a:solidFill>
                  <a:srgbClr val="425369"/>
                </a:solidFill>
                <a:latin typeface="Arial"/>
                <a:cs typeface="Arial"/>
              </a:rPr>
              <a:t> of corporate social responsibility</a:t>
            </a:r>
            <a:r>
              <a:rPr lang="en-GB" sz="900">
                <a:solidFill>
                  <a:srgbClr val="425369"/>
                </a:solidFill>
                <a:latin typeface="Arial"/>
                <a:cs typeface="Arial"/>
              </a:rPr>
              <a:t> (Vol. 21). Berlin: Springer.</a:t>
            </a:r>
            <a:endParaRPr lang="en-GB" sz="900">
              <a:solidFill>
                <a:srgbClr val="425369"/>
              </a:solidFill>
            </a:endParaRPr>
          </a:p>
          <a:p>
            <a:pPr marL="3175" indent="0">
              <a:spcBef>
                <a:spcPts val="600"/>
              </a:spcBef>
              <a:buNone/>
            </a:pPr>
            <a:r>
              <a:rPr lang="en-GB" sz="900">
                <a:solidFill>
                  <a:srgbClr val="425369"/>
                </a:solidFill>
                <a:latin typeface="Avenir Next"/>
              </a:rPr>
              <a:t>Impact Management Project (2021). Clarifying</a:t>
            </a:r>
            <a:r>
              <a:rPr lang="en-GB" sz="900">
                <a:solidFill>
                  <a:srgbClr val="425369"/>
                </a:solidFill>
                <a:latin typeface="Avenir Next"/>
                <a:cs typeface="Arial"/>
              </a:rPr>
              <a:t> and mainstreaming the practice of impact management. </a:t>
            </a:r>
            <a:r>
              <a:rPr lang="en-GB" sz="900">
                <a:solidFill>
                  <a:srgbClr val="425369"/>
                </a:solidFill>
                <a:latin typeface="Arial"/>
                <a:cs typeface="Arial"/>
                <a:hlinkClick r:id="rId2">
                  <a:extLst>
                    <a:ext uri="{A12FA001-AC4F-418D-AE19-62706E023703}">
                      <ahyp:hlinkClr xmlns:ahyp="http://schemas.microsoft.com/office/drawing/2018/hyperlinkcolor" val="tx"/>
                    </a:ext>
                  </a:extLst>
                </a:hlinkClick>
              </a:rPr>
              <a:t>https://impactmanagementplatform.org/</a:t>
            </a:r>
            <a:endParaRPr lang="en-GB" sz="900">
              <a:solidFill>
                <a:srgbClr val="425369"/>
              </a:solidFill>
            </a:endParaRPr>
          </a:p>
          <a:p>
            <a:pPr marL="3175" indent="0">
              <a:spcBef>
                <a:spcPts val="600"/>
              </a:spcBef>
              <a:buNone/>
            </a:pPr>
            <a:r>
              <a:rPr lang="en-GB" sz="900">
                <a:solidFill>
                  <a:srgbClr val="425369"/>
                </a:solidFill>
                <a:latin typeface="Avenir Next"/>
              </a:rPr>
              <a:t>Investment Impact Index. (2019). How to develop an impact strategy: A short guide. </a:t>
            </a:r>
            <a:r>
              <a:rPr lang="en-GB" sz="900">
                <a:solidFill>
                  <a:srgbClr val="425369"/>
                </a:solidFill>
                <a:latin typeface="Avenir Next"/>
                <a:hlinkClick r:id="rId3">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a:rPr>
              <a:t> </a:t>
            </a:r>
            <a:endParaRPr lang="en-GB" sz="900">
              <a:solidFill>
                <a:srgbClr val="425369"/>
              </a:solidFill>
            </a:endParaRPr>
          </a:p>
          <a:p>
            <a:pPr marL="3175" indent="0" defTabSz="734400">
              <a:spcBef>
                <a:spcPts val="600"/>
              </a:spcBef>
              <a:buNone/>
            </a:pPr>
            <a:r>
              <a:rPr lang="en-GB" sz="900">
                <a:solidFill>
                  <a:srgbClr val="425369"/>
                </a:solidFill>
                <a:latin typeface="Arial"/>
                <a:cs typeface="Arial"/>
              </a:rPr>
              <a:t>McKinsey &amp; Company. (2022). Insights to impact: Creating and sustaining data-driven </a:t>
            </a:r>
            <a:r>
              <a:rPr lang="en-GB" sz="900" err="1">
                <a:solidFill>
                  <a:srgbClr val="425369"/>
                </a:solidFill>
                <a:latin typeface="Arial"/>
                <a:cs typeface="Arial"/>
              </a:rPr>
              <a:t>comemrical</a:t>
            </a:r>
            <a:r>
              <a:rPr lang="en-GB" sz="900">
                <a:solidFill>
                  <a:srgbClr val="425369"/>
                </a:solidFill>
                <a:latin typeface="Arial"/>
                <a:cs typeface="Arial"/>
              </a:rPr>
              <a:t> growth. </a:t>
            </a:r>
            <a:r>
              <a:rPr lang="en-GB" sz="900">
                <a:solidFill>
                  <a:srgbClr val="425369"/>
                </a:solidFill>
                <a:latin typeface="Avenir Next"/>
                <a:cs typeface="Arial"/>
                <a:hlinkClick r:id="rId4">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a:cs typeface="Arial"/>
              </a:rPr>
              <a:t> </a:t>
            </a:r>
            <a:endParaRPr lang="en-GB" sz="900">
              <a:solidFill>
                <a:srgbClr val="425369"/>
              </a:solidFill>
              <a:latin typeface="Arial"/>
              <a:cs typeface="Arial"/>
            </a:endParaRPr>
          </a:p>
          <a:p>
            <a:pPr marL="3175" indent="0" defTabSz="734400">
              <a:spcBef>
                <a:spcPts val="600"/>
              </a:spcBef>
              <a:buNone/>
            </a:pPr>
            <a:r>
              <a:rPr lang="en-GB" sz="900">
                <a:solidFill>
                  <a:srgbClr val="425369"/>
                </a:solidFill>
                <a:latin typeface="Arial"/>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rial"/>
                <a:cs typeface="Arial"/>
                <a:hlinkClick r:id="rId5">
                  <a:extLst>
                    <a:ext uri="{A12FA001-AC4F-418D-AE19-62706E023703}">
                      <ahyp:hlinkClr xmlns:ahyp="http://schemas.microsoft.com/office/drawing/2018/hyperlinkcolor" val="tx"/>
                    </a:ext>
                  </a:extLst>
                </a:hlinkClick>
              </a:rPr>
              <a:t>https://www.ncbi.nlm.nih.gov/books/NBK215271/</a:t>
            </a:r>
            <a:endParaRPr lang="en-GB" sz="900">
              <a:solidFill>
                <a:srgbClr val="425369"/>
              </a:solidFill>
            </a:endParaRPr>
          </a:p>
          <a:p>
            <a:pPr marL="3175" indent="0" defTabSz="734400">
              <a:spcBef>
                <a:spcPts val="600"/>
              </a:spcBef>
              <a:buNone/>
            </a:pPr>
            <a:r>
              <a:rPr lang="en-GB" sz="900">
                <a:solidFill>
                  <a:srgbClr val="425369"/>
                </a:solidFill>
                <a:latin typeface="Avenir Next"/>
              </a:rPr>
              <a:t>OECD DAC (2021). Applying Evaluation Criteria Thoughtfully. </a:t>
            </a:r>
            <a:r>
              <a:rPr lang="en-GB" sz="900">
                <a:solidFill>
                  <a:srgbClr val="425369"/>
                </a:solidFill>
                <a:latin typeface="Segoe UI"/>
                <a:cs typeface="Segoe UI"/>
                <a:hlinkClick r:id="rId6">
                  <a:extLst>
                    <a:ext uri="{A12FA001-AC4F-418D-AE19-62706E023703}">
                      <ahyp:hlinkClr xmlns:ahyp="http://schemas.microsoft.com/office/drawing/2018/hyperlinkcolor" val="tx"/>
                    </a:ext>
                  </a:extLst>
                </a:hlinkClick>
              </a:rPr>
              <a:t>https://www.oecd.org/dac/evaluation/daccriteriaforevaluatingdevelopmentassistance.htm</a:t>
            </a:r>
            <a:endParaRPr lang="en-GB"/>
          </a:p>
          <a:p>
            <a:pPr marL="3175" indent="0" defTabSz="734400">
              <a:spcBef>
                <a:spcPts val="600"/>
              </a:spcBef>
              <a:buNone/>
            </a:pPr>
            <a:r>
              <a:rPr lang="en-GB" sz="900">
                <a:solidFill>
                  <a:srgbClr val="425369"/>
                </a:solidFill>
                <a:latin typeface="Avenir Next"/>
              </a:rPr>
              <a:t>Paulk, M.C., Curtis, B., </a:t>
            </a:r>
            <a:r>
              <a:rPr lang="en-GB" sz="900" err="1">
                <a:solidFill>
                  <a:srgbClr val="425369"/>
                </a:solidFill>
                <a:latin typeface="Avenir Next"/>
              </a:rPr>
              <a:t>Chrissis</a:t>
            </a:r>
            <a:r>
              <a:rPr lang="en-GB" sz="900">
                <a:solidFill>
                  <a:srgbClr val="425369"/>
                </a:solidFill>
                <a:latin typeface="Avenir Next"/>
              </a:rPr>
              <a:t>, M. B., &amp; Weber, C.V. (1993). </a:t>
            </a:r>
            <a:r>
              <a:rPr lang="en-ZA" sz="900">
                <a:solidFill>
                  <a:srgbClr val="425369"/>
                </a:solidFill>
                <a:latin typeface="Avenir Next"/>
              </a:rPr>
              <a:t>Capability Maturity </a:t>
            </a:r>
            <a:r>
              <a:rPr lang="en-ZA" sz="900" err="1">
                <a:solidFill>
                  <a:srgbClr val="425369"/>
                </a:solidFill>
                <a:latin typeface="Avenir Next"/>
              </a:rPr>
              <a:t>Model</a:t>
            </a:r>
            <a:r>
              <a:rPr lang="en-ZA" sz="900" baseline="30000" err="1">
                <a:solidFill>
                  <a:srgbClr val="425369"/>
                </a:solidFill>
                <a:latin typeface="Avenir Next"/>
              </a:rPr>
              <a:t>SM</a:t>
            </a:r>
            <a:r>
              <a:rPr lang="en-ZA" sz="900" baseline="30000">
                <a:solidFill>
                  <a:srgbClr val="425369"/>
                </a:solidFill>
                <a:latin typeface="Avenir Next"/>
              </a:rPr>
              <a:t> </a:t>
            </a:r>
            <a:r>
              <a:rPr lang="en-ZA" sz="900">
                <a:solidFill>
                  <a:srgbClr val="425369"/>
                </a:solidFill>
                <a:latin typeface="Avenir Next"/>
              </a:rPr>
              <a:t>for Software, Version 1.1. Technical Report CMU/SEI-93-TR-024. Software Engineering Institute, Carnegie Mellon University. </a:t>
            </a:r>
            <a:endParaRPr lang="en-GB" sz="900">
              <a:solidFill>
                <a:srgbClr val="425369"/>
              </a:solidFill>
            </a:endParaRPr>
          </a:p>
          <a:p>
            <a:pPr marL="3175" indent="0" defTabSz="734400">
              <a:spcBef>
                <a:spcPts val="600"/>
              </a:spcBef>
              <a:buNone/>
            </a:pPr>
            <a:r>
              <a:rPr lang="en-ZA" sz="900">
                <a:solidFill>
                  <a:srgbClr val="425369"/>
                </a:solidFill>
                <a:latin typeface="Avenir Next"/>
              </a:rPr>
              <a:t>PWC. (2019). What is a capability? </a:t>
            </a:r>
            <a:r>
              <a:rPr lang="en-ZA" sz="900">
                <a:solidFill>
                  <a:srgbClr val="425369"/>
                </a:solidFill>
                <a:latin typeface="Avenir Next"/>
                <a:hlinkClick r:id="rId7">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a:rPr>
              <a:t> </a:t>
            </a:r>
            <a:endParaRPr lang="en-ZA" sz="900">
              <a:solidFill>
                <a:srgbClr val="425369"/>
              </a:solidFill>
            </a:endParaRPr>
          </a:p>
          <a:p>
            <a:pPr marL="3175" indent="0" defTabSz="734400" hangingPunct="0">
              <a:spcBef>
                <a:spcPts val="600"/>
              </a:spcBef>
              <a:buNone/>
            </a:pPr>
            <a:r>
              <a:rPr lang="en-GB" sz="900">
                <a:solidFill>
                  <a:srgbClr val="425369"/>
                </a:solidFill>
                <a:latin typeface="Avenir Next"/>
              </a:rPr>
              <a:t>Rothenberg, B. (2022). Organizational Mapping Tool. Creative Commons licence. </a:t>
            </a:r>
            <a:endParaRPr lang="en-GB" sz="900">
              <a:solidFill>
                <a:srgbClr val="425369"/>
              </a:solidFill>
            </a:endParaRPr>
          </a:p>
          <a:p>
            <a:pPr marL="3175" indent="0">
              <a:spcBef>
                <a:spcPts val="600"/>
              </a:spcBef>
              <a:buNone/>
            </a:pPr>
            <a:r>
              <a:rPr lang="en-GB" sz="900">
                <a:solidFill>
                  <a:srgbClr val="425369"/>
                </a:solidFill>
                <a:latin typeface="Avenir Next"/>
              </a:rPr>
              <a:t>Spark Strategy. (2023). Impact Measurement. </a:t>
            </a:r>
            <a:r>
              <a:rPr lang="en-GB" sz="900">
                <a:solidFill>
                  <a:srgbClr val="425369"/>
                </a:solidFill>
                <a:latin typeface="Avenir Next"/>
                <a:hlinkClick r:id="rId8">
                  <a:extLst>
                    <a:ext uri="{A12FA001-AC4F-418D-AE19-62706E023703}">
                      <ahyp:hlinkClr xmlns:ahyp="http://schemas.microsoft.com/office/drawing/2018/hyperlinkcolor" val="tx"/>
                    </a:ext>
                  </a:extLst>
                </a:hlinkClick>
              </a:rPr>
              <a:t>https://sparkstrategy.com.au/impact-measurement/#:~:text=An%20impact%20measurement%20framework%20builds,that%20arises%20from%20your%20activities</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Stories for Impact.. (2024). Impact Management Toolbox. </a:t>
            </a:r>
            <a:r>
              <a:rPr lang="en-GB" sz="900">
                <a:solidFill>
                  <a:srgbClr val="425369"/>
                </a:solidFill>
                <a:latin typeface="Avenir Next"/>
                <a:hlinkClick r:id="rId9">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a:rPr>
              <a:t> </a:t>
            </a:r>
            <a:endParaRPr lang="en-GB" sz="900">
              <a:solidFill>
                <a:srgbClr val="425369"/>
              </a:solidFill>
            </a:endParaRPr>
          </a:p>
          <a:p>
            <a:pPr marL="3175" indent="0">
              <a:spcBef>
                <a:spcPts val="600"/>
              </a:spcBef>
              <a:buNone/>
            </a:pPr>
            <a:r>
              <a:rPr lang="en-GB" sz="900">
                <a:solidFill>
                  <a:srgbClr val="425369"/>
                </a:solidFill>
                <a:latin typeface="Avenir Next"/>
              </a:rPr>
              <a:t>Turner, J. R., Crawford, L., &amp; Hobbs, J. B. (2004). Aligning capability with strategy. Paper presented at PMI® Global Congress 2004—EMEA, Prague, Czech Republic. Newtown Square, PA: Project Management Institute.</a:t>
            </a:r>
            <a:endParaRPr lang="en-GB" sz="900">
              <a:solidFill>
                <a:srgbClr val="425369"/>
              </a:solidFill>
            </a:endParaRPr>
          </a:p>
          <a:p>
            <a:pPr marL="3175" indent="0">
              <a:spcBef>
                <a:spcPts val="600"/>
              </a:spcBef>
              <a:buNone/>
            </a:pPr>
            <a:r>
              <a:rPr lang="en-GB" sz="900">
                <a:solidFill>
                  <a:srgbClr val="425369"/>
                </a:solidFill>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(2/2)</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65</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6339153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Mural Routes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 are</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pic>
        <p:nvPicPr>
          <p:cNvPr id="11" name="Picture 10"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4094</TotalTime>
  <Words>10208</Words>
  <Application>Microsoft Macintosh PowerPoint</Application>
  <PresentationFormat>Custom</PresentationFormat>
  <Paragraphs>850</Paragraphs>
  <Slides>66</Slides>
  <Notes>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66</vt:i4>
      </vt:variant>
    </vt:vector>
  </HeadingPairs>
  <TitlesOfParts>
    <vt:vector size="83"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Segoe UI</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GLOSSARY OF KEY TERMS</vt:lpstr>
      <vt:lpstr>References (1/2)</vt:lpstr>
      <vt:lpstr>References (2/2)</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59</cp:revision>
  <cp:lastPrinted>2023-10-27T06:48:18Z</cp:lastPrinted>
  <dcterms:created xsi:type="dcterms:W3CDTF">2018-01-08T18:03:55Z</dcterms:created>
  <dcterms:modified xsi:type="dcterms:W3CDTF">2024-02-26T13:37:24Z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