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DB_E7555AD9.xml" ContentType="application/vnd.ms-powerpoint.comments+xml"/>
  <Override PartName="/ppt/comments/modernComment_7FFFE9DC_0.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5"/>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19" r:id="rId31"/>
    <p:sldId id="2147477897" r:id="rId32"/>
    <p:sldId id="2147477960" r:id="rId33"/>
    <p:sldId id="2147477942" r:id="rId34"/>
    <p:sldId id="2147477920" r:id="rId35"/>
    <p:sldId id="2147477924" r:id="rId36"/>
    <p:sldId id="2147477904" r:id="rId37"/>
    <p:sldId id="2147477961" r:id="rId38"/>
    <p:sldId id="2147477943" r:id="rId39"/>
    <p:sldId id="2147477921" r:id="rId40"/>
    <p:sldId id="2147477908" r:id="rId41"/>
    <p:sldId id="2147477962" r:id="rId42"/>
    <p:sldId id="2147477944" r:id="rId43"/>
    <p:sldId id="2147477922" r:id="rId44"/>
    <p:sldId id="2147477928" r:id="rId45"/>
    <p:sldId id="2147477955" r:id="rId46"/>
    <p:sldId id="2147477979" r:id="rId47"/>
    <p:sldId id="2147477964" r:id="rId48"/>
    <p:sldId id="2147477849" r:id="rId49"/>
    <p:sldId id="3322" r:id="rId50"/>
    <p:sldId id="2147477980" r:id="rId51"/>
    <p:sldId id="2147477851" r:id="rId52"/>
    <p:sldId id="2147477945" r:id="rId53"/>
    <p:sldId id="2147477946" r:id="rId54"/>
    <p:sldId id="2147477947" r:id="rId55"/>
    <p:sldId id="2147477948" r:id="rId56"/>
    <p:sldId id="2147477949" r:id="rId57"/>
    <p:sldId id="2147477950" r:id="rId58"/>
    <p:sldId id="2147477951" r:id="rId59"/>
    <p:sldId id="2147477952" r:id="rId60"/>
    <p:sldId id="2147477953" r:id="rId61"/>
    <p:sldId id="2147477842" r:id="rId62"/>
    <p:sldId id="2147477965" r:id="rId63"/>
    <p:sldId id="2147477966" r:id="rId64"/>
    <p:sldId id="2147477967" r:id="rId65"/>
    <p:sldId id="2147477968" r:id="rId66"/>
    <p:sldId id="2147477969" r:id="rId67"/>
    <p:sldId id="2147477970" r:id="rId68"/>
    <p:sldId id="2147477975" r:id="rId69"/>
    <p:sldId id="2147477971" r:id="rId70"/>
    <p:sldId id="2147477972" r:id="rId71"/>
    <p:sldId id="2147477973" r:id="rId72"/>
    <p:sldId id="2147477974" r:id="rId73"/>
    <p:sldId id="319" r:id="rId74"/>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26"/>
    <p:restoredTop sz="94444"/>
  </p:normalViewPr>
  <p:slideViewPr>
    <p:cSldViewPr snapToGrid="0">
      <p:cViewPr varScale="1">
        <p:scale>
          <a:sx n="113" d="100"/>
          <a:sy n="113" d="100"/>
        </p:scale>
        <p:origin x="192"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DB_E7555AD9.xml><?xml version="1.0" encoding="utf-8"?>
<p188:cmLst xmlns:a="http://schemas.openxmlformats.org/drawingml/2006/main" xmlns:r="http://schemas.openxmlformats.org/officeDocument/2006/relationships" xmlns:p188="http://schemas.microsoft.com/office/powerpoint/2018/8/main">
  <p188:cm id="{A1F2C140-43A0-2B49-ABE2-ACF8082B0EAB}" authorId="{861A4861-CBB8-D80B-4637-CBF32A7311F6}" created="2024-01-24T10:01:12.261">
    <pc:sldMkLst xmlns:pc="http://schemas.microsoft.com/office/powerpoint/2013/main/command">
      <pc:docMk/>
      <pc:sldMk cId="4141874227" sldId="2147477812"/>
    </pc:sldMkLst>
    <p188:replyLst>
      <p188:reply id="{DA0C7A42-4925-554C-B2B8-1C0040CD19FD}" authorId="{861A4861-CBB8-D80B-4637-CBF32A7311F6}" created="2024-03-06T11:20:49.399">
        <p188:txBody>
          <a:bodyPr/>
          <a:lstStyle/>
          <a:p>
            <a:r>
              <a:rPr lang="en-GB"/>
              <a:t>[@Ehlke Hepworth] updated to add section divider Appendices and the rest re-fmoratted as sub-dividers. </a:t>
            </a:r>
          </a:p>
        </p188:txBody>
      </p188:reply>
    </p188:replyLst>
    <p188:txBody>
      <a:bodyPr/>
      <a:lstStyle/>
      <a:p>
        <a:r>
          <a:rPr lang="en-GB"/>
          <a:t>Generic appendix slides</a:t>
        </a:r>
      </a:p>
    </p188:txBody>
  </p188:cm>
</p188:cmLst>
</file>

<file path=ppt/comments/modernComment_7FFFE9DC_0.xml><?xml version="1.0" encoding="utf-8"?>
<p188:cmLst xmlns:a="http://schemas.openxmlformats.org/drawingml/2006/main" xmlns:r="http://schemas.openxmlformats.org/officeDocument/2006/relationships" xmlns:p188="http://schemas.microsoft.com/office/powerpoint/2018/8/main">
  <p188:cm id="{4A35C447-1A88-0D43-84F6-8054EBCBF359}" authorId="{861A4861-CBB8-D80B-4637-CBF32A7311F6}" created="2024-03-06T11:17:59.614">
    <ac:deMkLst xmlns:ac="http://schemas.microsoft.com/office/drawing/2013/main/command">
      <pc:docMk xmlns:pc="http://schemas.microsoft.com/office/powerpoint/2013/main/command"/>
      <pc:sldMk xmlns:pc="http://schemas.microsoft.com/office/powerpoint/2013/main/command" cId="0" sldId="2147477980"/>
      <ac:spMk id="54" creationId="{00000000-0000-0000-0000-000000000000}"/>
    </ac:deMkLst>
    <p188:txBody>
      <a:bodyPr/>
      <a:lstStyle/>
      <a:p>
        <a:r>
          <a:rPr lang="en-GB"/>
          <a:t>[@Ehlke Hepworth] - I updated this graphic to remove ‘research’ - had forgotten to update this earlier with research being considered a sub-capability of IM rather…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2024/03/10</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4.xml"/><Relationship Id="rId6" Type="http://schemas.openxmlformats.org/officeDocument/2006/relationships/slide" Target="slide48.xml"/><Relationship Id="rId7" Type="http://schemas.openxmlformats.org/officeDocument/2006/relationships/slide" Target="slide5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microsoft.com/office/2018/10/relationships/comments" Target="../comments/modernComment_7FFFE9DB_E7555AD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18/10/relationships/comments" Target="../comments/modernComment_7FFFE9DC_0.xml"/><Relationship Id="rId4" Type="http://schemas.openxmlformats.org/officeDocument/2006/relationships/image" Target="../media/image13.png"/><Relationship Id="rId5" Type="http://schemas.openxmlformats.org/officeDocument/2006/relationships/image" Target="../media/image14.svg"/><Relationship Id="rId6" Type="http://schemas.openxmlformats.org/officeDocument/2006/relationships/image" Target="../media/image15.png"/><Relationship Id="rId7" Type="http://schemas.openxmlformats.org/officeDocument/2006/relationships/image" Target="../media/image16.svg"/><Relationship Id="rId8" Type="http://schemas.openxmlformats.org/officeDocument/2006/relationships/image" Target="../media/image17.png"/><Relationship Id="rId9" Type="http://schemas.openxmlformats.org/officeDocument/2006/relationships/image" Target="../media/image18.svg"/><Relationship Id="rId10" Type="http://schemas.openxmlformats.org/officeDocument/2006/relationships/image" Target="../media/image19.png"/><Relationship Id="rId11" Type="http://schemas.openxmlformats.org/officeDocument/2006/relationships/image" Target="../media/image20.svg"/><Relationship Id="rId12" Type="http://schemas.openxmlformats.org/officeDocument/2006/relationships/image" Target="../media/image21.png"/><Relationship Id="rId13"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EHLKE ORGANIZATION</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740115"/>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358718"/>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a:p>
              <a:r>
                <a:rPr lang="en-GB" dirty="0"/>
                <a:t>    2.1 Strategy</a:t>
              </a:r>
            </a:p>
            <a:p>
              <a:r>
                <a:rPr lang="en-GB" dirty="0"/>
                <a:t>    2.2 Talent</a:t>
              </a:r>
            </a:p>
            <a:p>
              <a:r>
                <a:rPr lang="en-GB" dirty="0"/>
                <a:t>    2.3 Processes</a:t>
              </a:r>
            </a:p>
            <a:p>
              <a:r>
                <a:rPr lang="en-GB" dirty="0"/>
                <a:t>    2.4 Data</a:t>
              </a:r>
            </a:p>
            <a:p>
              <a:r>
                <a:rPr lang="en-GB" dirty="0"/>
                <a:t>    2.5 Measurement</a:t>
              </a:r>
            </a:p>
            <a:p>
              <a:r>
                <a:rPr lang="en-GB" dirty="0"/>
                <a:t>    2.6 Reporting</a:t>
              </a:r>
            </a:p>
            <a:p>
              <a:r>
                <a:rPr lang="en-GB" dirty="0"/>
                <a:t>    2.7 Technology</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3876975"/>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Conclusion</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4493449"/>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2.4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2.5</a:t>
            </a:r>
          </a:p>
        </p:txBody>
      </p:sp>
    </p:spTree>
    <p:extLst>
      <p:ext uri="{BB962C8B-B14F-4D97-AF65-F5344CB8AC3E}">
        <p14:creationId xmlns:p14="http://schemas.microsoft.com/office/powerpoint/2010/main" val="369872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2.6</a:t>
            </a:r>
          </a:p>
        </p:txBody>
      </p:sp>
    </p:spTree>
    <p:extLst>
      <p:ext uri="{BB962C8B-B14F-4D97-AF65-F5344CB8AC3E}">
        <p14:creationId xmlns:p14="http://schemas.microsoft.com/office/powerpoint/2010/main" val="1721987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2.7</a:t>
            </a:r>
          </a:p>
        </p:txBody>
      </p:sp>
    </p:spTree>
    <p:extLst>
      <p:ext uri="{BB962C8B-B14F-4D97-AF65-F5344CB8AC3E}">
        <p14:creationId xmlns:p14="http://schemas.microsoft.com/office/powerpoint/2010/main" val="2420014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rPr>
              <a:t>summary roadmap </a:t>
            </a:r>
            <a:r>
              <a:rPr lang="en-GB" dirty="0"/>
              <a:t>of potential actions, followed by a more detailed view of your </a:t>
            </a:r>
            <a:r>
              <a:rPr lang="en-GB" dirty="0">
                <a:hlinkClick r:id="rId4" action="ppaction://hlinksldjump"/>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41</a:t>
            </a:fld>
            <a:endParaRPr lang="en-US"/>
          </a:p>
        </p:txBody>
      </p:sp>
    </p:spTree>
    <p:extLst>
      <p:ext uri="{BB962C8B-B14F-4D97-AF65-F5344CB8AC3E}">
        <p14:creationId xmlns:p14="http://schemas.microsoft.com/office/powerpoint/2010/main" val="4286793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
        <p:nvSpPr>
          <p:cNvPr id="72" name="TextBox 71"/>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Ehlke Organization</a:t>
            </a:r>
          </a:p>
        </p:txBody>
      </p:sp>
    </p:spTree>
    <p:extLst>
      <p:ext uri="{BB962C8B-B14F-4D97-AF65-F5344CB8AC3E}">
        <p14:creationId xmlns:p14="http://schemas.microsoft.com/office/powerpoint/2010/main" val="30083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65</a:t>
            </a:fld>
            <a:endParaRPr lang="en-US"/>
          </a:p>
        </p:txBody>
      </p:sp>
    </p:spTree>
    <p:extLst>
      <p:ext uri="{BB962C8B-B14F-4D97-AF65-F5344CB8AC3E}">
        <p14:creationId xmlns:p14="http://schemas.microsoft.com/office/powerpoint/2010/main" val="1652576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66</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hlke Organization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a:t>
            </a:r>
            <a:r>
              <a:rPr lang="en-GB" sz="1100"/>
              <a:t>) are:</a:t>
            </a:r>
            <a:endParaRPr lang="en-GB" sz="1100" dirty="0"/>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6757416" y="1152144"/>
            <a:ext cx="1828800" cy="457200"/>
          </a:xfrm>
          <a:prstGeom prst="rect">
            <a:avLst/>
          </a:prstGeom>
          <a:noFill/>
        </p:spPr>
        <p:txBody>
          <a:bodyPr wrap="none">
            <a:spAutoFit/>
          </a:bodyPr>
          <a:lstStyle/>
          <a:p>
            <a:pPr algn="r">
              <a:defRPr b="0" sz="950">
                <a:solidFill>
                  <a:srgbClr val="425369"/>
                </a:solidFill>
                <a:latin typeface="Lato"/>
              </a:defRPr>
            </a:pPr>
            <a:r>
              <a:rPr/>
              <a:t>Processes, IMF, Research, Knowledge, &amp; Insights,</a:t>
            </a:r>
          </a:p>
        </p:txBody>
      </p:sp>
      <p:sp>
        <p:nvSpPr>
          <p:cNvPr id="12" name="TextBox 11"/>
          <p:cNvSpPr txBox="1"/>
          <p:nvPr/>
        </p:nvSpPr>
        <p:spPr>
          <a:xfrm>
            <a:off x="2368296" y="1325880"/>
            <a:ext cx="1828800" cy="457200"/>
          </a:xfrm>
          <a:prstGeom prst="rect">
            <a:avLst/>
          </a:prstGeom>
          <a:noFill/>
        </p:spPr>
        <p:txBody>
          <a:bodyPr wrap="none">
            <a:spAutoFit/>
          </a:bodyPr>
          <a:lstStyle/>
          <a:p>
            <a:pPr algn="r">
              <a:defRPr b="0" sz="950">
                <a:solidFill>
                  <a:srgbClr val="425369"/>
                </a:solidFill>
                <a:latin typeface="Lato"/>
              </a:defRPr>
            </a:pPr>
            <a:r>
              <a:rPr/>
              <a:t>.</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4123</TotalTime>
  <Words>11028</Words>
  <Application>Microsoft Macintosh PowerPoint</Application>
  <PresentationFormat>Custom</PresentationFormat>
  <Paragraphs>902</Paragraphs>
  <Slides>70</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82</cp:revision>
  <cp:lastPrinted>2023-10-27T06:48:18Z</cp:lastPrinted>
  <dcterms:created xsi:type="dcterms:W3CDTF">2018-01-08T18:03:55Z</dcterms:created>
  <dcterms:modified xsi:type="dcterms:W3CDTF">2024-03-10T13:27:50Z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