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7FFFE9DB_E7555AD9.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7FFFE9DC_0.xml" ContentType="application/vnd.ms-powerpoint.comments+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75"/>
  </p:notesMasterIdLst>
  <p:sldIdLst>
    <p:sldId id="2147374115" r:id="rId5"/>
    <p:sldId id="2147477867" r:id="rId6"/>
    <p:sldId id="2147477869" r:id="rId7"/>
    <p:sldId id="2147477954" r:id="rId8"/>
    <p:sldId id="2147477926" r:id="rId9"/>
    <p:sldId id="2147477866" r:id="rId10"/>
    <p:sldId id="2147477913" r:id="rId11"/>
    <p:sldId id="2147477912" r:id="rId12"/>
    <p:sldId id="2147477925" r:id="rId13"/>
    <p:sldId id="2147477976" r:id="rId14"/>
    <p:sldId id="2147477977" r:id="rId15"/>
    <p:sldId id="2147477956" r:id="rId16"/>
    <p:sldId id="2147477927" r:id="rId17"/>
    <p:sldId id="2147477914" r:id="rId18"/>
    <p:sldId id="2147477978" r:id="rId19"/>
    <p:sldId id="2147477957" r:id="rId20"/>
    <p:sldId id="2147477932" r:id="rId21"/>
    <p:sldId id="2147477918" r:id="rId22"/>
    <p:sldId id="2147477923" r:id="rId23"/>
    <p:sldId id="2147477888" r:id="rId24"/>
    <p:sldId id="2147477958" r:id="rId25"/>
    <p:sldId id="2147477940" r:id="rId26"/>
    <p:sldId id="2147477917" r:id="rId27"/>
    <p:sldId id="2147477892" r:id="rId28"/>
    <p:sldId id="2147477959" r:id="rId29"/>
    <p:sldId id="2147477941" r:id="rId30"/>
    <p:sldId id="2147477919" r:id="rId31"/>
    <p:sldId id="2147477897" r:id="rId32"/>
    <p:sldId id="2147477960" r:id="rId33"/>
    <p:sldId id="2147477942" r:id="rId34"/>
    <p:sldId id="2147477920" r:id="rId35"/>
    <p:sldId id="2147477924" r:id="rId36"/>
    <p:sldId id="2147477904" r:id="rId37"/>
    <p:sldId id="2147477961" r:id="rId38"/>
    <p:sldId id="2147477943" r:id="rId39"/>
    <p:sldId id="2147477921" r:id="rId40"/>
    <p:sldId id="2147477908" r:id="rId41"/>
    <p:sldId id="2147477962" r:id="rId42"/>
    <p:sldId id="2147477944" r:id="rId43"/>
    <p:sldId id="2147477922" r:id="rId44"/>
    <p:sldId id="2147477928" r:id="rId45"/>
    <p:sldId id="2147477955" r:id="rId46"/>
    <p:sldId id="2147477979" r:id="rId47"/>
    <p:sldId id="2147477964" r:id="rId48"/>
    <p:sldId id="2147477849" r:id="rId49"/>
    <p:sldId id="3322" r:id="rId50"/>
    <p:sldId id="2147477980" r:id="rId51"/>
    <p:sldId id="2147477851" r:id="rId52"/>
    <p:sldId id="2147477945" r:id="rId53"/>
    <p:sldId id="2147477946" r:id="rId54"/>
    <p:sldId id="2147477947" r:id="rId55"/>
    <p:sldId id="2147477948" r:id="rId56"/>
    <p:sldId id="2147477949" r:id="rId57"/>
    <p:sldId id="2147477950" r:id="rId58"/>
    <p:sldId id="2147477951" r:id="rId59"/>
    <p:sldId id="2147477952" r:id="rId60"/>
    <p:sldId id="2147477953" r:id="rId61"/>
    <p:sldId id="2147477842" r:id="rId62"/>
    <p:sldId id="2147477965" r:id="rId63"/>
    <p:sldId id="2147477966" r:id="rId64"/>
    <p:sldId id="2147477967" r:id="rId65"/>
    <p:sldId id="2147477968" r:id="rId66"/>
    <p:sldId id="2147477969" r:id="rId67"/>
    <p:sldId id="2147477970" r:id="rId68"/>
    <p:sldId id="2147477975" r:id="rId69"/>
    <p:sldId id="2147477971" r:id="rId70"/>
    <p:sldId id="2147477972" r:id="rId71"/>
    <p:sldId id="2147477973" r:id="rId72"/>
    <p:sldId id="2147477974" r:id="rId73"/>
    <p:sldId id="319" r:id="rId74"/>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926"/>
    <p:restoredTop sz="94444"/>
  </p:normalViewPr>
  <p:slideViewPr>
    <p:cSldViewPr snapToGrid="0">
      <p:cViewPr varScale="1">
        <p:scale>
          <a:sx n="113" d="100"/>
          <a:sy n="113" d="100"/>
        </p:scale>
        <p:origin x="192" y="728"/>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38"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13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3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4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135"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141" Type="http://schemas.microsoft.com/office/2018/10/relationships/authors" Target="author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136" Type="http://schemas.openxmlformats.org/officeDocument/2006/relationships/presProps" Target="presProps.xml"/></Relationships>
</file>

<file path=ppt/comments/modernComment_7FFFE9DB_E7555AD9.xml><?xml version="1.0" encoding="utf-8"?>
<p188:cmLst xmlns:a="http://schemas.openxmlformats.org/drawingml/2006/main" xmlns:r="http://schemas.openxmlformats.org/officeDocument/2006/relationships" xmlns:p188="http://schemas.microsoft.com/office/powerpoint/2018/8/main">
  <p188:cm id="{A1F2C140-43A0-2B49-ABE2-ACF8082B0EAB}" authorId="{861A4861-CBB8-D80B-4637-CBF32A7311F6}" created="2024-01-24T10:01:12.261">
    <pc:sldMkLst xmlns:pc="http://schemas.microsoft.com/office/powerpoint/2013/main/command">
      <pc:docMk/>
      <pc:sldMk cId="4141874227" sldId="2147477812"/>
    </pc:sldMkLst>
    <p188:replyLst>
      <p188:reply id="{DA0C7A42-4925-554C-B2B8-1C0040CD19FD}" authorId="{861A4861-CBB8-D80B-4637-CBF32A7311F6}" created="2024-03-06T11:20:49.399">
        <p188:txBody>
          <a:bodyPr/>
          <a:lstStyle/>
          <a:p>
            <a:r>
              <a:rPr lang="en-GB"/>
              <a:t>[@Ehlke Hepworth] updated to add section divider Appendices and the rest re-fmoratted as sub-dividers. </a:t>
            </a:r>
          </a:p>
        </p188:txBody>
      </p188:reply>
    </p188:replyLst>
    <p188:txBody>
      <a:bodyPr/>
      <a:lstStyle/>
      <a:p>
        <a:r>
          <a:rPr lang="en-GB"/>
          <a:t>Generic appendix slides</a:t>
        </a:r>
      </a:p>
    </p188:txBody>
  </p188:cm>
</p188:cmLst>
</file>

<file path=ppt/comments/modernComment_7FFFE9DC_0.xml><?xml version="1.0" encoding="utf-8"?>
<p188:cmLst xmlns:a="http://schemas.openxmlformats.org/drawingml/2006/main" xmlns:r="http://schemas.openxmlformats.org/officeDocument/2006/relationships" xmlns:p188="http://schemas.microsoft.com/office/powerpoint/2018/8/main">
  <p188:cm id="{4A35C447-1A88-0D43-84F6-8054EBCBF359}" authorId="{861A4861-CBB8-D80B-4637-CBF32A7311F6}" created="2024-03-06T11:17:59.614">
    <ac:deMkLst xmlns:ac="http://schemas.microsoft.com/office/drawing/2013/main/command">
      <pc:docMk xmlns:pc="http://schemas.microsoft.com/office/powerpoint/2013/main/command"/>
      <pc:sldMk xmlns:pc="http://schemas.microsoft.com/office/powerpoint/2013/main/command" cId="0" sldId="2147477980"/>
      <ac:spMk id="54" creationId="{00000000-0000-0000-0000-000000000000}"/>
    </ac:deMkLst>
    <p188:txBody>
      <a:bodyPr/>
      <a:lstStyle/>
      <a:p>
        <a:r>
          <a:rPr lang="en-GB"/>
          <a:t>[@Ehlke Hepworth] - I updated this graphic to remove ‘research’ - had forgotten to update this earlier with research being considered a sub-capability of IM rather…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682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70</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10/3/2024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10/3/2024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2024/03/10</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8.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8.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48.xml"/><Relationship Id="rId5" Type="http://schemas.openxmlformats.org/officeDocument/2006/relationships/slide" Target="slide44.xml"/><Relationship Id="rId4" Type="http://schemas.openxmlformats.org/officeDocument/2006/relationships/slide" Target="slide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microsoft.com/office/2018/10/relationships/comments" Target="../comments/modernComment_7FFFE9DB_E7555AD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s/_rels/slide4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3" Type="http://schemas.microsoft.com/office/2018/10/relationships/comments" Target="../comments/modernComment_7FFFE9DC_0.xml"/><Relationship Id="rId7" Type="http://schemas.openxmlformats.org/officeDocument/2006/relationships/image" Target="../media/image16.svg"/><Relationship Id="rId12"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8" Type="http://schemas.openxmlformats.org/officeDocument/2006/relationships/hyperlink" Target="https://www.aspeninstitute.org/" TargetMode="External"/><Relationship Id="rId13" Type="http://schemas.openxmlformats.org/officeDocument/2006/relationships/hyperlink" Target="https://www.sopact.com/guides/theory-of-change" TargetMode="External"/><Relationship Id="rId3" Type="http://schemas.openxmlformats.org/officeDocument/2006/relationships/hyperlink" Target="https://www.relativimpact.com/" TargetMode="External"/><Relationship Id="rId7" Type="http://schemas.openxmlformats.org/officeDocument/2006/relationships/hyperlink" Target="https://wallacefoundation.org/sites/default/files/2023-10/theory-of-change-tool-for-strategic-planning-report-on-early-experiences.pdf" TargetMode="External"/><Relationship Id="rId12" Type="http://schemas.openxmlformats.org/officeDocument/2006/relationships/hyperlink" Target="https://www.sie-b.org/" TargetMode="External"/><Relationship Id="rId2" Type="http://schemas.openxmlformats.org/officeDocument/2006/relationships/hyperlink" Target="https://www.relativimpact.com/theory-of-change-canvas/" TargetMode="External"/><Relationship Id="rId1" Type="http://schemas.openxmlformats.org/officeDocument/2006/relationships/slideLayout" Target="../slideLayouts/slideLayout2.xml"/><Relationship Id="rId6" Type="http://schemas.openxmlformats.org/officeDocument/2006/relationships/hyperlink" Target="https://nationbuilder.co.za/" TargetMode="External"/><Relationship Id="rId11" Type="http://schemas.openxmlformats.org/officeDocument/2006/relationships/hyperlink" Target="https://unsceb.org/united-nations-development-group-undg" TargetMode="External"/><Relationship Id="rId5" Type="http://schemas.openxmlformats.org/officeDocument/2006/relationships/hyperlink" Target="https://www.thinknpc.org/about-npc/" TargetMode="External"/><Relationship Id="rId15" Type="http://schemas.openxmlformats.org/officeDocument/2006/relationships/hyperlink" Target="https://thegiin.org/" TargetMode="External"/><Relationship Id="rId10" Type="http://schemas.openxmlformats.org/officeDocument/2006/relationships/hyperlink" Target="https://unsdg.un.org/sites/default/files/UNDG-UNDAF-Companion-Pieces-7-Theory-of-Change.pdf" TargetMode="External"/><Relationship Id="rId4" Type="http://schemas.openxmlformats.org/officeDocument/2006/relationships/hyperlink" Target="https://www.thinknpc.org/resource-hub/ten-steps/" TargetMode="External"/><Relationship Id="rId9" Type="http://schemas.openxmlformats.org/officeDocument/2006/relationships/hyperlink" Target="https://sparkstrategy.com.au/impact-measurement/" TargetMode="External"/><Relationship Id="rId14" Type="http://schemas.openxmlformats.org/officeDocument/2006/relationships/hyperlink" Target="https://www.sopact.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hyperlink" Target="https://thegiin.org/" TargetMode="External"/><Relationship Id="rId3" Type="http://schemas.openxmlformats.org/officeDocument/2006/relationships/hyperlink" Target="https://impactmanagementplatform.org/" TargetMode="External"/><Relationship Id="rId7" Type="http://schemas.openxmlformats.org/officeDocument/2006/relationships/hyperlink" Target="https://impacttoolkit.thegiin.org/" TargetMode="External"/><Relationship Id="rId12" Type="http://schemas.openxmlformats.org/officeDocument/2006/relationships/hyperlink" Target="https://www.oecd.org/dac/development-assistance-committee/" TargetMode="External"/><Relationship Id="rId2" Type="http://schemas.openxmlformats.org/officeDocument/2006/relationships/hyperlink" Target="https://impactmanagementplatform.org/wp-content/uploads/2023/06/The-Imperative-for-Impact-Management.pdf" TargetMode="External"/><Relationship Id="rId1" Type="http://schemas.openxmlformats.org/officeDocument/2006/relationships/slideLayout" Target="../slideLayouts/slideLayout2.xml"/><Relationship Id="rId6" Type="http://schemas.openxmlformats.org/officeDocument/2006/relationships/hyperlink" Target="https://www.sie-b.org/" TargetMode="External"/><Relationship Id="rId11" Type="http://schemas.openxmlformats.org/officeDocument/2006/relationships/hyperlink" Target="https://www.oecd.org/dac/peer-reviews/Measuring-and-managing-results.pdf" TargetMode="External"/><Relationship Id="rId5" Type="http://schemas.openxmlformats.org/officeDocument/2006/relationships/hyperlink" Target="https://www.sie-b.org/expand-your-skills/impact-measurement-and-management-toolkit/" TargetMode="External"/><Relationship Id="rId10" Type="http://schemas.openxmlformats.org/officeDocument/2006/relationships/hyperlink" Target="https://www.sopact.com/" TargetMode="External"/><Relationship Id="rId4" Type="http://schemas.openxmlformats.org/officeDocument/2006/relationships/hyperlink" Target="https://sparkstrategy.com.au/impact-measurement/" TargetMode="External"/><Relationship Id="rId9" Type="http://schemas.openxmlformats.org/officeDocument/2006/relationships/hyperlink" Target="https://www.sopact.com/perspectives/why-you-should-measure-social-impact" TargetMode="External"/></Relationships>
</file>

<file path=ppt/slides/_rels/slide61.xml.rels><?xml version="1.0" encoding="UTF-8" standalone="yes"?>
<Relationships xmlns="http://schemas.openxmlformats.org/package/2006/relationships"><Relationship Id="rId8" Type="http://schemas.openxmlformats.org/officeDocument/2006/relationships/hyperlink" Target="https://www.bond.org.uk/" TargetMode="External"/><Relationship Id="rId13" Type="http://schemas.openxmlformats.org/officeDocument/2006/relationships/hyperlink" Target="https://erc.undp.org/pdf/UNDP_Evaluation_Guidelines.pdf" TargetMode="External"/><Relationship Id="rId3" Type="http://schemas.openxmlformats.org/officeDocument/2006/relationships/hyperlink" Target="https://iris.thegiin.org/" TargetMode="External"/><Relationship Id="rId7" Type="http://schemas.openxmlformats.org/officeDocument/2006/relationships/hyperlink" Target="https://www.bond.org.uk/resources/evidence-principles/" TargetMode="External"/><Relationship Id="rId12" Type="http://schemas.openxmlformats.org/officeDocument/2006/relationships/hyperlink" Target="https://www.measureevaluation.org/" TargetMode="External"/><Relationship Id="rId2" Type="http://schemas.openxmlformats.org/officeDocument/2006/relationships/hyperlink" Target="https://pdf.usaid.gov/pdf_docs/PA00W77T.pdf" TargetMode="External"/><Relationship Id="rId1" Type="http://schemas.openxmlformats.org/officeDocument/2006/relationships/slideLayout" Target="../slideLayouts/slideLayout2.xml"/><Relationship Id="rId6" Type="http://schemas.openxmlformats.org/officeDocument/2006/relationships/hyperlink" Target="https://www.betterevaluation.org/" TargetMode="External"/><Relationship Id="rId11" Type="http://schemas.openxmlformats.org/officeDocument/2006/relationships/hyperlink" Target="https://www.measureevaluation.org/resources/publications/ms-07-19/at_download/document" TargetMode="External"/><Relationship Id="rId5" Type="http://schemas.openxmlformats.org/officeDocument/2006/relationships/hyperlink" Target="https://www.betterevaluation.org/sites/default/files/Evaluability_assessment_for_impact_evaluation.pdf" TargetMode="External"/><Relationship Id="rId10" Type="http://schemas.openxmlformats.org/officeDocument/2006/relationships/hyperlink" Target="https://www.oecd.org/dac/development-assistance-committee/" TargetMode="External"/><Relationship Id="rId4" Type="http://schemas.openxmlformats.org/officeDocument/2006/relationships/hyperlink" Target="https://www.relativimpact.com/" TargetMode="External"/><Relationship Id="rId9" Type="http://schemas.openxmlformats.org/officeDocument/2006/relationships/hyperlink" Target="https://web-archive.oecd.org/2020-09-04/540455-revised-evaluation-criteria-dec-2019.pdf" TargetMode="External"/><Relationship Id="rId14" Type="http://schemas.openxmlformats.org/officeDocument/2006/relationships/hyperlink" Target="http://web.undp.org/evaluation/guideline/" TargetMode="External"/></Relationships>
</file>

<file path=ppt/slides/_rels/slide62.xml.rels><?xml version="1.0" encoding="UTF-8" standalone="yes"?>
<Relationships xmlns="http://schemas.openxmlformats.org/package/2006/relationships"><Relationship Id="rId8" Type="http://schemas.openxmlformats.org/officeDocument/2006/relationships/hyperlink" Target="https://enterprise.design/" TargetMode="External"/><Relationship Id="rId3" Type="http://schemas.openxmlformats.org/officeDocument/2006/relationships/hyperlink" Target="https://www.architectureandgovernance.com/" TargetMode="External"/><Relationship Id="rId7" Type="http://schemas.openxmlformats.org/officeDocument/2006/relationships/hyperlink" Target="https://www.cmu.edu/" TargetMode="External"/><Relationship Id="rId2" Type="http://schemas.openxmlformats.org/officeDocument/2006/relationships/hyperlink" Target="https://www.architectureandgovernance.com/strategy-planning/business-capability-models-might-missing-better-business-outcomes/" TargetMode="External"/><Relationship Id="rId1" Type="http://schemas.openxmlformats.org/officeDocument/2006/relationships/slideLayout" Target="../slideLayouts/slideLayout2.xml"/><Relationship Id="rId6" Type="http://schemas.openxmlformats.org/officeDocument/2006/relationships/hyperlink" Target="https://insights.sei.cmu.edu/documents/1092/1993_005_001_16211.pdf" TargetMode="External"/><Relationship Id="rId5" Type="http://schemas.openxmlformats.org/officeDocument/2006/relationships/hyperlink" Target="https://www.pmi.org/" TargetMode="External"/><Relationship Id="rId10" Type="http://schemas.openxmlformats.org/officeDocument/2006/relationships/hyperlink" Target="https://www.fordfoundation.org/" TargetMode="External"/><Relationship Id="rId4" Type="http://schemas.openxmlformats.org/officeDocument/2006/relationships/hyperlink" Target="https://www.pmi.org/learning/library/aligning-functionally-oriented-organization-strategy-8412" TargetMode="External"/><Relationship Id="rId9" Type="http://schemas.openxmlformats.org/officeDocument/2006/relationships/hyperlink" Target="https://www.fordfoundation.org/wp-content/uploads/2018/11/english-omt__v5-february-2023.pdf" TargetMode="External"/></Relationships>
</file>

<file path=ppt/slides/_rels/slide63.xml.rels><?xml version="1.0" encoding="UTF-8" standalone="yes"?>
<Relationships xmlns="http://schemas.openxmlformats.org/package/2006/relationships"><Relationship Id="rId8" Type="http://schemas.openxmlformats.org/officeDocument/2006/relationships/hyperlink" Target="https://www.thinknpc.org/wp-content/uploads/2018/07/Principles-of-good-impact-reporting-final.pdf" TargetMode="External"/><Relationship Id="rId13" Type="http://schemas.openxmlformats.org/officeDocument/2006/relationships/hyperlink" Target="https://sciencebasedtargets.org/" TargetMode="External"/><Relationship Id="rId3" Type="http://schemas.openxmlformats.org/officeDocument/2006/relationships/hyperlink" Target="https://nationbuilder.co.za/" TargetMode="External"/><Relationship Id="rId7" Type="http://schemas.openxmlformats.org/officeDocument/2006/relationships/hyperlink" Target="https://iris.thegiin.org/" TargetMode="External"/><Relationship Id="rId12" Type="http://schemas.openxmlformats.org/officeDocument/2006/relationships/hyperlink" Target="https://sciencebasedtargets.org/resources/files/SBTi-Corporate-Manual.pdf" TargetMode="External"/><Relationship Id="rId2" Type="http://schemas.openxmlformats.org/officeDocument/2006/relationships/hyperlink" Target="https://www.relativimpact.com/downloads/3208-NB-IMP-Guidelines-Report-ST12.pdf" TargetMode="External"/><Relationship Id="rId1" Type="http://schemas.openxmlformats.org/officeDocument/2006/relationships/slideLayout" Target="../slideLayouts/slideLayout2.xml"/><Relationship Id="rId6" Type="http://schemas.openxmlformats.org/officeDocument/2006/relationships/hyperlink" Target="https://iris.thegiin.org/standards/" TargetMode="External"/><Relationship Id="rId11" Type="http://schemas.openxmlformats.org/officeDocument/2006/relationships/hyperlink" Target="https://www.ey.com/en_gl" TargetMode="External"/><Relationship Id="rId5" Type="http://schemas.openxmlformats.org/officeDocument/2006/relationships/hyperlink" Target="https://www.sopact.com/" TargetMode="External"/><Relationship Id="rId10" Type="http://schemas.openxmlformats.org/officeDocument/2006/relationships/hyperlink" Target="https://www.seg.org.pl/storage/uploads/1626257472_tomorrows_investment_rules_2.0_ey.pdf" TargetMode="External"/><Relationship Id="rId4" Type="http://schemas.openxmlformats.org/officeDocument/2006/relationships/hyperlink" Target="https://www.sopact.com/guides/impact-reporting" TargetMode="External"/><Relationship Id="rId9" Type="http://schemas.openxmlformats.org/officeDocument/2006/relationships/hyperlink" Target="https://www.thinknpc.org/about-npc/" TargetMode="External"/></Relationships>
</file>

<file path=ppt/slides/_rels/slide64.xml.rels><?xml version="1.0" encoding="UTF-8" standalone="yes"?>
<Relationships xmlns="http://schemas.openxmlformats.org/package/2006/relationships"><Relationship Id="rId8" Type="http://schemas.openxmlformats.org/officeDocument/2006/relationships/hyperlink" Target="https://www.globalreporting.org/media/mlkjpn1i/gri-sasb-joint-publication-april-2021.pdf" TargetMode="External"/><Relationship Id="rId13" Type="http://schemas.openxmlformats.org/officeDocument/2006/relationships/hyperlink" Target="https://www.pwc.com/gx/en.html" TargetMode="External"/><Relationship Id="rId3" Type="http://schemas.openxmlformats.org/officeDocument/2006/relationships/hyperlink" Target="https://www.globalreporting.org/" TargetMode="External"/><Relationship Id="rId7" Type="http://schemas.openxmlformats.org/officeDocument/2006/relationships/hyperlink" Target="https://www.weforum.org/" TargetMode="External"/><Relationship Id="rId12" Type="http://schemas.openxmlformats.org/officeDocument/2006/relationships/hyperlink" Target="https://www.pwc.com/id/en/esg/ifrs-sustainability-disclosure-standards-guidance.pdf" TargetMode="External"/><Relationship Id="rId2" Type="http://schemas.openxmlformats.org/officeDocument/2006/relationships/hyperlink" Target="https://sdgcompass.org/wp-content/uploads/2016/05/019104_SDG_Compass_Guide_2015_v29.pdf" TargetMode="External"/><Relationship Id="rId1" Type="http://schemas.openxmlformats.org/officeDocument/2006/relationships/slideLayout" Target="../slideLayouts/slideLayout2.xml"/><Relationship Id="rId6" Type="http://schemas.openxmlformats.org/officeDocument/2006/relationships/hyperlink" Target="https://www3.weforum.org/docs/WEF_The_Global_Risks_Report_2024.pdf" TargetMode="External"/><Relationship Id="rId11" Type="http://schemas.openxmlformats.org/officeDocument/2006/relationships/hyperlink" Target="https://www.deloitte.com/global/en.html" TargetMode="External"/><Relationship Id="rId5" Type="http://schemas.openxmlformats.org/officeDocument/2006/relationships/hyperlink" Target="https://www.wbcsd.org/" TargetMode="External"/><Relationship Id="rId10" Type="http://schemas.openxmlformats.org/officeDocument/2006/relationships/hyperlink" Target="https://www2.deloitte.com/content/dam/Deloitte/th/Documents/Events/CFO-forum-ISSB-IFRS-sustainabilty-standards-9Nov2023.pdf" TargetMode="External"/><Relationship Id="rId4" Type="http://schemas.openxmlformats.org/officeDocument/2006/relationships/hyperlink" Target="https://unglobalcompact.org/" TargetMode="External"/><Relationship Id="rId9" Type="http://schemas.openxmlformats.org/officeDocument/2006/relationships/hyperlink" Target="https://sasb.org/"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8" Type="http://schemas.openxmlformats.org/officeDocument/2006/relationships/hyperlink" Target="https://www.commonapproach.org/wp-content/uploads/2021/10/Common-Foundations_Version-2_EN_031121.pdf" TargetMode="External"/><Relationship Id="rId13" Type="http://schemas.openxmlformats.org/officeDocument/2006/relationships/hyperlink" Target="https://pdf.usaid.gov/pdf_docs/PA00W77T.pdf" TargetMode="External"/><Relationship Id="rId3" Type="http://schemas.openxmlformats.org/officeDocument/2006/relationships/hyperlink" Target="https://tgarchibald.wordpress.com/2013/11/11/18/" TargetMode="External"/><Relationship Id="rId7" Type="http://schemas.openxmlformats.org/officeDocument/2006/relationships/hyperlink" Target="https://www.commonapproach.org/what-is-impact-measurement/" TargetMode="External"/><Relationship Id="rId12" Type="http://schemas.openxmlformats.org/officeDocument/2006/relationships/hyperlink" Target="https://www.fordfoundation.org/wp-content/uploads/2018/11/english-omt__v5-february-2023.pdf" TargetMode="External"/><Relationship Id="rId2" Type="http://schemas.openxmlformats.org/officeDocument/2006/relationships/hyperlink" Target="https://wallacefoundation.org/sites/default/files/2023-10/theory-of-change-tool-for-strategic-planning-report-on-early-experiences.pdf" TargetMode="External"/><Relationship Id="rId1" Type="http://schemas.openxmlformats.org/officeDocument/2006/relationships/slideLayout" Target="../slideLayouts/slideLayout2.xml"/><Relationship Id="rId6" Type="http://schemas.openxmlformats.org/officeDocument/2006/relationships/hyperlink" Target="https://www.cdc.gov/dhdsp/docs/CB-June2018-508.pdf" TargetMode="External"/><Relationship Id="rId11" Type="http://schemas.openxmlformats.org/officeDocument/2006/relationships/hyperlink" Target="https://www.seg.org.pl/storage/uploads/1626257472_tomorrows_investment_rules_2.0_ey.pdf" TargetMode="External"/><Relationship Id="rId5" Type="http://schemas.openxmlformats.org/officeDocument/2006/relationships/hyperlink" Target="https://www.sie-b.org/expand-your-skills/impact-measurement-and-management-toolkit/" TargetMode="External"/><Relationship Id="rId10" Type="http://schemas.openxmlformats.org/officeDocument/2006/relationships/hyperlink" Target="https://enterprise.design/" TargetMode="External"/><Relationship Id="rId4" Type="http://schemas.openxmlformats.org/officeDocument/2006/relationships/hyperlink" Target="https://www.bond.org.uk/resources/evidence-principles/" TargetMode="External"/><Relationship Id="rId9" Type="http://schemas.openxmlformats.org/officeDocument/2006/relationships/hyperlink" Target="https://enterprise.design/wiki/EDGY:License" TargetMode="External"/><Relationship Id="rId14" Type="http://schemas.openxmlformats.org/officeDocument/2006/relationships/hyperlink" Target="https://thegiin.org/research/publication/impact-performance-benchmarks-overview/" TargetMode="External"/></Relationships>
</file>

<file path=ppt/slides/_rels/slide67.xml.rels><?xml version="1.0" encoding="UTF-8" standalone="yes"?>
<Relationships xmlns="http://schemas.openxmlformats.org/package/2006/relationships"><Relationship Id="rId8" Type="http://schemas.openxmlformats.org/officeDocument/2006/relationships/hyperlink" Target="https://impactmanagementplatform.org/wp-content/uploads/2023/06/The-Imperative-for-Impact-Management.pdf" TargetMode="External"/><Relationship Id="rId13" Type="http://schemas.openxmlformats.org/officeDocument/2006/relationships/hyperlink" Target="https://www.ncbi.nlm.nih.gov/books/NBK215271/" TargetMode="External"/><Relationship Id="rId3" Type="http://schemas.openxmlformats.org/officeDocument/2006/relationships/hyperlink" Target="https://www.globalreporting.org/standards/" TargetMode="External"/><Relationship Id="rId7" Type="http://schemas.openxmlformats.org/officeDocument/2006/relationships/hyperlink" Target="https://impactmanagementplatform.org/" TargetMode="External"/><Relationship Id="rId12" Type="http://schemas.openxmlformats.org/officeDocument/2006/relationships/hyperlink" Target="https://www.relativimpact.com/downloads/3208-NB-IMP-Guidelines-Report-ST12.pdf" TargetMode="External"/><Relationship Id="rId2" Type="http://schemas.openxmlformats.org/officeDocument/2006/relationships/hyperlink" Target="https://impacttoolkit.thegiin.org/" TargetMode="External"/><Relationship Id="rId1" Type="http://schemas.openxmlformats.org/officeDocument/2006/relationships/slideLayout" Target="../slideLayouts/slideLayout2.xml"/><Relationship Id="rId6" Type="http://schemas.openxmlformats.org/officeDocument/2006/relationships/hyperlink" Target="https://iris.thegiin.org/standards/" TargetMode="External"/><Relationship Id="rId11" Type="http://schemas.openxmlformats.org/officeDocument/2006/relationships/hyperlink" Target="https://www.mckinsey.com/capabilities/growth-marketing-and-sales/our-insights/insights-to-impact-creating-and-sustaining-data-driven-commercial-growth" TargetMode="External"/><Relationship Id="rId5" Type="http://schemas.openxmlformats.org/officeDocument/2006/relationships/hyperlink" Target="https://sdgcompass.org/wp-content/uploads/2016/05/019104_SDG_Compass_Guide_2015_v29.pdf" TargetMode="External"/><Relationship Id="rId10" Type="http://schemas.openxmlformats.org/officeDocument/2006/relationships/hyperlink" Target="https://www2.deloitte.com/content/dam/Deloitte/th/Documents/Events/CFO-forum-ISSB-IFRS-sustainabilty-standards-9Nov2023.pdf" TargetMode="External"/><Relationship Id="rId4" Type="http://schemas.openxmlformats.org/officeDocument/2006/relationships/hyperlink" Target="https://www.globalreporting.org/media/mlkjpn1i/gri-sasb-joint-publication-april-2021.pdf" TargetMode="External"/><Relationship Id="rId9" Type="http://schemas.openxmlformats.org/officeDocument/2006/relationships/hyperlink" Target="https://investmentimpactindex.org/wp-content/uploads/2020/05/III-A-short-guide-How-to-develop-an-impact-strategy-Digital.pdf" TargetMode="External"/></Relationships>
</file>

<file path=ppt/slides/_rels/slide68.xml.rels><?xml version="1.0" encoding="UTF-8" standalone="yes"?>
<Relationships xmlns="http://schemas.openxmlformats.org/package/2006/relationships"><Relationship Id="rId8" Type="http://schemas.openxmlformats.org/officeDocument/2006/relationships/hyperlink" Target="https://www.relativimpact.com/theory-of-change-canvas/" TargetMode="External"/><Relationship Id="rId13" Type="http://schemas.openxmlformats.org/officeDocument/2006/relationships/hyperlink" Target="https://www.sopact.com/guides/theory-of-change" TargetMode="External"/><Relationship Id="rId3" Type="http://schemas.openxmlformats.org/officeDocument/2006/relationships/hyperlink" Target="https://www.oecd.org/dac/peer-reviews/Measuring-and-managing-results.pdf" TargetMode="External"/><Relationship Id="rId7" Type="http://schemas.openxmlformats.org/officeDocument/2006/relationships/hyperlink" Target="https://www.pwc.com/id/en/esg/ifrs-sustainability-disclosure-standards-guidance.pdf" TargetMode="External"/><Relationship Id="rId12" Type="http://schemas.openxmlformats.org/officeDocument/2006/relationships/hyperlink" Target="https://www.sopact.com/guides/impact-reporting" TargetMode="External"/><Relationship Id="rId2" Type="http://schemas.openxmlformats.org/officeDocument/2006/relationships/hyperlink" Target="https://www.thinknpc.org/resource-hub/ten-steps/" TargetMode="External"/><Relationship Id="rId16" Type="http://schemas.openxmlformats.org/officeDocument/2006/relationships/hyperlink" Target="https://www.architectureandgovernance.com/strategy-planning/business-capability-models-might-missing-better-business-outcomes/" TargetMode="External"/><Relationship Id="rId1" Type="http://schemas.openxmlformats.org/officeDocument/2006/relationships/slideLayout" Target="../slideLayouts/slideLayout2.xml"/><Relationship Id="rId6" Type="http://schemas.openxmlformats.org/officeDocument/2006/relationships/hyperlink" Target="https://www.strategyand.pwc.com/gx/en/about/media/videos/2015-and-older/what-is-a-capability.html" TargetMode="External"/><Relationship Id="rId11" Type="http://schemas.openxmlformats.org/officeDocument/2006/relationships/hyperlink" Target="https://www.thinknpc.org/wp-content/uploads/2018/07/Principles-of-good-impact-reporting-final.pdf" TargetMode="External"/><Relationship Id="rId5" Type="http://schemas.openxmlformats.org/officeDocument/2006/relationships/hyperlink" Target="https://www.betterevaluation.org/sites/default/files/Evaluability_assessment_for_impact_evaluation.pdf" TargetMode="External"/><Relationship Id="rId15" Type="http://schemas.openxmlformats.org/officeDocument/2006/relationships/hyperlink" Target="https://storiesforimpact.com/toolbox/" TargetMode="External"/><Relationship Id="rId10" Type="http://schemas.openxmlformats.org/officeDocument/2006/relationships/hyperlink" Target="https://www.sopact.com/perspectives/why-you-should-measure-social-impact" TargetMode="External"/><Relationship Id="rId4" Type="http://schemas.openxmlformats.org/officeDocument/2006/relationships/hyperlink" Target="https://www.oecd.org/dac/evaluation/daccriteriaforevaluatingdevelopmentassistance.htm" TargetMode="External"/><Relationship Id="rId9" Type="http://schemas.openxmlformats.org/officeDocument/2006/relationships/hyperlink" Target="https://sciencebasedtargets.org/resources/files/SBTi-Corporate-Manual.pdf" TargetMode="External"/><Relationship Id="rId14" Type="http://schemas.openxmlformats.org/officeDocument/2006/relationships/hyperlink" Target="https://sparkstrategy.com.au/impact-measurement/" TargetMode="External"/></Relationships>
</file>

<file path=ppt/slides/_rels/slide69.xml.rels><?xml version="1.0" encoding="UTF-8" standalone="yes"?>
<Relationships xmlns="http://schemas.openxmlformats.org/package/2006/relationships"><Relationship Id="rId3" Type="http://schemas.openxmlformats.org/officeDocument/2006/relationships/hyperlink" Target="https://erc.undp.org/pdf/UNDP_Evaluation_Guidelines.pdf" TargetMode="External"/><Relationship Id="rId2" Type="http://schemas.openxmlformats.org/officeDocument/2006/relationships/hyperlink" Target="https://unsdg.un.org/sites/default/files/UNDG-UNDAF-Companion-Pieces-7-Theory-of-Change.pdf" TargetMode="External"/><Relationship Id="rId1" Type="http://schemas.openxmlformats.org/officeDocument/2006/relationships/slideLayout" Target="../slideLayouts/slideLayout2.xml"/><Relationship Id="rId4" Type="http://schemas.openxmlformats.org/officeDocument/2006/relationships/hyperlink" Target="https://www3.weforum.org/docs/WEF_The_Global_Risks_Report_2024.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STRATEGY</a:t>
            </a:r>
          </a:p>
        </p:txBody>
      </p:sp>
      <p:sp>
        <p:nvSpPr>
          <p:cNvPr id="5" name="Text Placeholder 4">
            <a:extLst>
              <a:ext uri="{FF2B5EF4-FFF2-40B4-BE49-F238E27FC236}">
                <a16:creationId xmlns:a16="http://schemas.microsoft.com/office/drawing/2014/main" id="{D87F0719-B730-06A5-FF4F-69F181CCCB4B}"/>
              </a:ext>
            </a:extLst>
          </p:cNvPr>
          <p:cNvSpPr>
            <a:spLocks noGrp="1"/>
          </p:cNvSpPr>
          <p:nvPr>
            <p:ph type="body" idx="1"/>
          </p:nvPr>
        </p:nvSpPr>
        <p:spPr/>
        <p:txBody>
          <a:bodyPr/>
          <a:lstStyle/>
          <a:p>
            <a:endParaRPr lang="en-GB"/>
          </a:p>
        </p:txBody>
      </p:sp>
      <p:sp>
        <p:nvSpPr>
          <p:cNvPr id="6" name="Text Placeholder 5">
            <a:extLst>
              <a:ext uri="{FF2B5EF4-FFF2-40B4-BE49-F238E27FC236}">
                <a16:creationId xmlns:a16="http://schemas.microsoft.com/office/drawing/2014/main" id="{0AF8FA4D-B61C-02B9-EEE0-5C27A0D42D79}"/>
              </a:ext>
            </a:extLst>
          </p:cNvPr>
          <p:cNvSpPr>
            <a:spLocks noGrp="1"/>
          </p:cNvSpPr>
          <p:nvPr>
            <p:ph type="body" sz="quarter" idx="10"/>
          </p:nvPr>
        </p:nvSpPr>
        <p:spPr/>
        <p:txBody>
          <a:bodyPr>
            <a:normAutofit lnSpcReduction="10000"/>
          </a:bodyPr>
          <a:lstStyle/>
          <a:p>
            <a:r>
              <a:rPr lang="en-GB" dirty="0"/>
              <a:t>1</a:t>
            </a:r>
          </a:p>
        </p:txBody>
      </p:sp>
    </p:spTree>
    <p:extLst>
      <p:ext uri="{BB962C8B-B14F-4D97-AF65-F5344CB8AC3E}">
        <p14:creationId xmlns:p14="http://schemas.microsoft.com/office/powerpoint/2010/main" val="848251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359991803"/>
              </p:ext>
            </p:extLst>
          </p:nvPr>
        </p:nvGraphicFramePr>
        <p:xfrm>
          <a:off x="384047" y="1193872"/>
          <a:ext cx="9464041" cy="402336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dirty="0">
                          <a:solidFill>
                            <a:schemeClr val="bg1"/>
                          </a:solidFill>
                          <a:latin typeface="Avenir Next"/>
                          <a:cs typeface="Arial"/>
                          <a:sym typeface="Arial"/>
                        </a:rPr>
                        <a:t>IMPACT STRATEGY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CAPABILITY PURPOSE,</a:t>
                      </a:r>
                    </a:p>
                    <a:p>
                      <a:pPr>
                        <a:lnSpc>
                          <a:spcPct val="120000"/>
                        </a:lnSpc>
                      </a:pPr>
                      <a:r>
                        <a:rPr lang="en-GB" sz="1200">
                          <a:solidFill>
                            <a:schemeClr val="bg1"/>
                          </a:solidFill>
                          <a:latin typeface="Avenir Next" panose="020B0503020202020204" pitchFamily="34" charset="0"/>
                        </a:rPr>
                        <a:t>STAKEHOLDERS, PURPOSE ALIGNMENT</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0186-534B-E938-1DE4-CCF14D925BE8}"/>
              </a:ext>
            </a:extLst>
          </p:cNvPr>
          <p:cNvSpPr>
            <a:spLocks noGrp="1"/>
          </p:cNvSpPr>
          <p:nvPr>
            <p:ph type="title"/>
          </p:nvPr>
        </p:nvSpPr>
        <p:spPr/>
        <p:txBody>
          <a:bodyPr/>
          <a:lstStyle/>
          <a:p>
            <a:r>
              <a:rPr lang="en-GB"/>
              <a:t>RESULTS : TALENT</a:t>
            </a:r>
          </a:p>
        </p:txBody>
      </p:sp>
      <p:sp>
        <p:nvSpPr>
          <p:cNvPr id="5" name="Text Placeholder 4">
            <a:extLst>
              <a:ext uri="{FF2B5EF4-FFF2-40B4-BE49-F238E27FC236}">
                <a16:creationId xmlns:a16="http://schemas.microsoft.com/office/drawing/2014/main" id="{74B4C33A-A68F-2621-B28B-362D18B4E650}"/>
              </a:ext>
            </a:extLst>
          </p:cNvPr>
          <p:cNvSpPr>
            <a:spLocks noGrp="1"/>
          </p:cNvSpPr>
          <p:nvPr>
            <p:ph type="body" idx="1"/>
          </p:nvPr>
        </p:nvSpPr>
        <p:spPr/>
        <p:txBody>
          <a:bodyPr/>
          <a:lstStyle/>
          <a:p>
            <a:endParaRPr lang="en-GB"/>
          </a:p>
        </p:txBody>
      </p:sp>
      <p:sp>
        <p:nvSpPr>
          <p:cNvPr id="6" name="Text Placeholder 5">
            <a:extLst>
              <a:ext uri="{FF2B5EF4-FFF2-40B4-BE49-F238E27FC236}">
                <a16:creationId xmlns:a16="http://schemas.microsoft.com/office/drawing/2014/main" id="{EA4AAB25-B36F-44BB-7E59-330C7451D998}"/>
              </a:ext>
            </a:extLst>
          </p:cNvPr>
          <p:cNvSpPr>
            <a:spLocks noGrp="1"/>
          </p:cNvSpPr>
          <p:nvPr>
            <p:ph type="body" sz="quarter" idx="10"/>
          </p:nvPr>
        </p:nvSpPr>
        <p:spPr/>
        <p:txBody>
          <a:bodyPr>
            <a:normAutofit lnSpcReduction="10000"/>
          </a:bodyPr>
          <a:lstStyle/>
          <a:p>
            <a:r>
              <a:rPr lang="en-GB" dirty="0"/>
              <a:t>2</a:t>
            </a:r>
          </a:p>
        </p:txBody>
      </p:sp>
    </p:spTree>
    <p:extLst>
      <p:ext uri="{BB962C8B-B14F-4D97-AF65-F5344CB8AC3E}">
        <p14:creationId xmlns:p14="http://schemas.microsoft.com/office/powerpoint/2010/main" val="4210711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33369"/>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710690513"/>
              </p:ext>
            </p:extLst>
          </p:nvPr>
        </p:nvGraphicFramePr>
        <p:xfrm>
          <a:off x="384047" y="1324974"/>
          <a:ext cx="9447271" cy="3886200"/>
        </p:xfrm>
        <a:graphic>
          <a:graphicData uri="http://schemas.openxmlformats.org/drawingml/2006/table">
            <a:tbl>
              <a:tblPr firstRow="1" bandRow="1">
                <a:tableStyleId>{1F02C8CB-3554-490A-8132-436DD5CF1DB2}</a:tableStyleId>
              </a:tblPr>
              <a:tblGrid>
                <a:gridCol w="1100424">
                  <a:extLst>
                    <a:ext uri="{9D8B030D-6E8A-4147-A177-3AD203B41FA5}">
                      <a16:colId xmlns:a16="http://schemas.microsoft.com/office/drawing/2014/main" val="139194685"/>
                    </a:ext>
                  </a:extLst>
                </a:gridCol>
                <a:gridCol w="8346847">
                  <a:extLst>
                    <a:ext uri="{9D8B030D-6E8A-4147-A177-3AD203B41FA5}">
                      <a16:colId xmlns:a16="http://schemas.microsoft.com/office/drawing/2014/main" val="472247308"/>
                    </a:ext>
                  </a:extLst>
                </a:gridCol>
              </a:tblGrid>
              <a:tr h="430800">
                <a:tc>
                  <a:txBody>
                    <a:bodyPr/>
                    <a:lstStyle/>
                    <a:p>
                      <a:pPr>
                        <a:lnSpc>
                          <a:spcPct val="120000"/>
                        </a:lnSpc>
                      </a:pPr>
                      <a:r>
                        <a:rPr lang="en-GB" sz="1200" b="0" i="0" u="none" strike="noStrike" cap="none" dirty="0">
                          <a:solidFill>
                            <a:schemeClr val="bg1"/>
                          </a:solidFill>
                          <a:latin typeface="Avenir Next" panose="020B0503020202020204" pitchFamily="34" charset="0"/>
                          <a:cs typeface="Arial"/>
                          <a:sym typeface="Arial"/>
                        </a:rPr>
                        <a:t>Team composition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81495"/>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061905588"/>
              </p:ext>
            </p:extLst>
          </p:nvPr>
        </p:nvGraphicFramePr>
        <p:xfrm>
          <a:off x="448092" y="1425366"/>
          <a:ext cx="9386915" cy="1600200"/>
        </p:xfrm>
        <a:graphic>
          <a:graphicData uri="http://schemas.openxmlformats.org/drawingml/2006/table">
            <a:tbl>
              <a:tblPr firstRow="1" bandRow="1">
                <a:tableStyleId>{1F02C8CB-3554-490A-8132-436DD5CF1DB2}</a:tableStyleId>
              </a:tblPr>
              <a:tblGrid>
                <a:gridCol w="1093394">
                  <a:extLst>
                    <a:ext uri="{9D8B030D-6E8A-4147-A177-3AD203B41FA5}">
                      <a16:colId xmlns:a16="http://schemas.microsoft.com/office/drawing/2014/main" val="139194685"/>
                    </a:ext>
                  </a:extLst>
                </a:gridCol>
                <a:gridCol w="8293521">
                  <a:extLst>
                    <a:ext uri="{9D8B030D-6E8A-4147-A177-3AD203B41FA5}">
                      <a16:colId xmlns:a16="http://schemas.microsoft.com/office/drawing/2014/main" val="472247308"/>
                    </a:ext>
                  </a:extLst>
                </a:gridCol>
              </a:tblGrid>
              <a:tr h="370840">
                <a:tc>
                  <a:txBody>
                    <a:bodyPr/>
                    <a:lstStyle/>
                    <a:p>
                      <a:pPr>
                        <a:lnSpc>
                          <a:spcPct val="120000"/>
                        </a:lnSpc>
                      </a:pPr>
                      <a:r>
                        <a:rPr lang="en-GB" sz="1200">
                          <a:solidFill>
                            <a:schemeClr val="bg1"/>
                          </a:solidFill>
                          <a:latin typeface="Avenir Next" panose="020B0503020202020204" pitchFamily="34" charset="0"/>
                        </a:rPr>
                        <a:t>Equipping</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06169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56564" y="740115"/>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56564" y="1358718"/>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a:p>
              <a:r>
                <a:rPr lang="en-GB" dirty="0"/>
                <a:t>    2.1 Strategy</a:t>
              </a:r>
            </a:p>
            <a:p>
              <a:r>
                <a:rPr lang="en-GB" dirty="0"/>
                <a:t>    2.2 Talent</a:t>
              </a:r>
            </a:p>
            <a:p>
              <a:r>
                <a:rPr lang="en-GB" dirty="0"/>
                <a:t>    2.3 Processes</a:t>
              </a:r>
            </a:p>
            <a:p>
              <a:r>
                <a:rPr lang="en-GB" dirty="0"/>
                <a:t>    2.4 Data</a:t>
              </a:r>
            </a:p>
            <a:p>
              <a:r>
                <a:rPr lang="en-GB" dirty="0"/>
                <a:t>    2.5 Measurement</a:t>
              </a:r>
            </a:p>
            <a:p>
              <a:r>
                <a:rPr lang="en-GB" dirty="0"/>
                <a:t>    2.6 Reporting</a:t>
              </a:r>
            </a:p>
            <a:p>
              <a:r>
                <a:rPr lang="en-GB" dirty="0"/>
                <a:t>    2.7 Technology</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56564" y="3876975"/>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Conclusion</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56564" y="4493449"/>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Appendices</a:t>
              </a:r>
            </a:p>
          </p:txBody>
        </p:sp>
      </p:grpSp>
    </p:spTree>
    <p:extLst>
      <p:ext uri="{BB962C8B-B14F-4D97-AF65-F5344CB8AC3E}">
        <p14:creationId xmlns:p14="http://schemas.microsoft.com/office/powerpoint/2010/main" val="1707763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5247-74A9-3F17-DE00-A47FF276322A}"/>
              </a:ext>
            </a:extLst>
          </p:cNvPr>
          <p:cNvSpPr>
            <a:spLocks noGrp="1"/>
          </p:cNvSpPr>
          <p:nvPr>
            <p:ph type="title"/>
          </p:nvPr>
        </p:nvSpPr>
        <p:spPr/>
        <p:txBody>
          <a:bodyPr/>
          <a:lstStyle/>
          <a:p>
            <a:r>
              <a:rPr lang="en-GB"/>
              <a:t>RESULTS : PROCESSES</a:t>
            </a:r>
          </a:p>
        </p:txBody>
      </p:sp>
      <p:sp>
        <p:nvSpPr>
          <p:cNvPr id="3" name="Text Placeholder 2">
            <a:extLst>
              <a:ext uri="{FF2B5EF4-FFF2-40B4-BE49-F238E27FC236}">
                <a16:creationId xmlns:a16="http://schemas.microsoft.com/office/drawing/2014/main" id="{DF2D1BFA-42F5-47F0-8D7E-74A3A0E17AEF}"/>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F28BCBF8-57AC-465A-245C-F25AA741A6CC}"/>
              </a:ext>
            </a:extLst>
          </p:cNvPr>
          <p:cNvSpPr>
            <a:spLocks noGrp="1"/>
          </p:cNvSpPr>
          <p:nvPr>
            <p:ph type="body" sz="quarter" idx="10"/>
          </p:nvPr>
        </p:nvSpPr>
        <p:spPr/>
        <p:txBody>
          <a:bodyPr>
            <a:normAutofit lnSpcReduction="10000"/>
          </a:bodyPr>
          <a:lstStyle/>
          <a:p>
            <a:r>
              <a:rPr lang="en-GB" dirty="0"/>
              <a:t>3</a:t>
            </a:r>
          </a:p>
        </p:txBody>
      </p:sp>
    </p:spTree>
    <p:extLst>
      <p:ext uri="{BB962C8B-B14F-4D97-AF65-F5344CB8AC3E}">
        <p14:creationId xmlns:p14="http://schemas.microsoft.com/office/powerpoint/2010/main" val="2836538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20050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23</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554634974"/>
              </p:ext>
            </p:extLst>
          </p:nvPr>
        </p:nvGraphicFramePr>
        <p:xfrm>
          <a:off x="384047" y="1307508"/>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a:solidFill>
                            <a:schemeClr val="bg1"/>
                          </a:solidFill>
                          <a:latin typeface="Avenir Next" panose="020B0503020202020204" pitchFamily="34" charset="0"/>
                          <a:cs typeface="Arial"/>
                          <a:sym typeface="Arial"/>
                        </a:rPr>
                        <a:t>PROCESSES</a:t>
                      </a:r>
                    </a:p>
                    <a:p>
                      <a:pPr>
                        <a:lnSpc>
                          <a:spcPct val="120000"/>
                        </a:lnSpc>
                      </a:pPr>
                      <a:r>
                        <a:rPr lang="en-GB" sz="1200" b="0" i="0" u="none" strike="noStrike" cap="all" baseline="0">
                          <a:solidFill>
                            <a:schemeClr val="bg1"/>
                          </a:solidFill>
                          <a:latin typeface="Avenir Next" panose="020B0503020202020204" pitchFamily="34" charset="0"/>
                          <a:cs typeface="Arial"/>
                          <a:sym typeface="Arial"/>
                        </a:rPr>
                        <a:t>&amp; Responsibility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50A5-4FEA-E65E-DC99-29E923C5F5A8}"/>
              </a:ext>
            </a:extLst>
          </p:cNvPr>
          <p:cNvSpPr>
            <a:spLocks noGrp="1"/>
          </p:cNvSpPr>
          <p:nvPr>
            <p:ph type="title"/>
          </p:nvPr>
        </p:nvSpPr>
        <p:spPr/>
        <p:txBody>
          <a:bodyPr/>
          <a:lstStyle/>
          <a:p>
            <a:r>
              <a:rPr lang="en-GB"/>
              <a:t>RESULTS : DATA</a:t>
            </a:r>
          </a:p>
        </p:txBody>
      </p:sp>
      <p:sp>
        <p:nvSpPr>
          <p:cNvPr id="3" name="Text Placeholder 2">
            <a:extLst>
              <a:ext uri="{FF2B5EF4-FFF2-40B4-BE49-F238E27FC236}">
                <a16:creationId xmlns:a16="http://schemas.microsoft.com/office/drawing/2014/main" id="{7BA536FE-2BA5-FBF5-7F2F-FA903CDDB095}"/>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DC22B11-3DE4-A8E5-9843-B59CEAF046D7}"/>
              </a:ext>
            </a:extLst>
          </p:cNvPr>
          <p:cNvSpPr>
            <a:spLocks noGrp="1"/>
          </p:cNvSpPr>
          <p:nvPr>
            <p:ph type="body" sz="quarter" idx="10"/>
          </p:nvPr>
        </p:nvSpPr>
        <p:spPr/>
        <p:txBody>
          <a:bodyPr>
            <a:normAutofit lnSpcReduction="10000"/>
          </a:bodyPr>
          <a:lstStyle/>
          <a:p>
            <a:r>
              <a:rPr lang="en-GB" dirty="0"/>
              <a:t>2.4</a:t>
            </a:r>
          </a:p>
        </p:txBody>
      </p:sp>
    </p:spTree>
    <p:extLst>
      <p:ext uri="{BB962C8B-B14F-4D97-AF65-F5344CB8AC3E}">
        <p14:creationId xmlns:p14="http://schemas.microsoft.com/office/powerpoint/2010/main" val="3551235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2006598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29930"/>
            <a:ext cx="9191625" cy="334963"/>
          </a:xfrm>
        </p:spPr>
        <p:txBody>
          <a:bodyPr/>
          <a:lstStyle/>
          <a:p>
            <a:r>
              <a:rPr lang="en-GB" sz="120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761723736"/>
              </p:ext>
            </p:extLst>
          </p:nvPr>
        </p:nvGraphicFramePr>
        <p:xfrm>
          <a:off x="384047" y="1209170"/>
          <a:ext cx="9464041" cy="3977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Data Access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Collection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549435608"/>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Quality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3968906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D3E4-FF19-A5B9-4A37-2BC54A6FD41B}"/>
              </a:ext>
            </a:extLst>
          </p:cNvPr>
          <p:cNvSpPr>
            <a:spLocks noGrp="1"/>
          </p:cNvSpPr>
          <p:nvPr>
            <p:ph type="title"/>
          </p:nvPr>
        </p:nvSpPr>
        <p:spPr/>
        <p:txBody>
          <a:bodyPr/>
          <a:lstStyle/>
          <a:p>
            <a:r>
              <a:rPr lang="en-GB"/>
              <a:t>RESULTS : MEASUREMENT</a:t>
            </a:r>
          </a:p>
        </p:txBody>
      </p:sp>
      <p:sp>
        <p:nvSpPr>
          <p:cNvPr id="3" name="Text Placeholder 2">
            <a:extLst>
              <a:ext uri="{FF2B5EF4-FFF2-40B4-BE49-F238E27FC236}">
                <a16:creationId xmlns:a16="http://schemas.microsoft.com/office/drawing/2014/main" id="{47416915-DF31-EA58-7157-D2B14A2075E8}"/>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8D9FD49C-DFAA-243B-D116-059B5C83A63C}"/>
              </a:ext>
            </a:extLst>
          </p:cNvPr>
          <p:cNvSpPr>
            <a:spLocks noGrp="1"/>
          </p:cNvSpPr>
          <p:nvPr>
            <p:ph type="body" sz="quarter" idx="10"/>
          </p:nvPr>
        </p:nvSpPr>
        <p:spPr>
          <a:noFill/>
        </p:spPr>
        <p:txBody>
          <a:bodyPr>
            <a:normAutofit lnSpcReduction="10000"/>
          </a:bodyPr>
          <a:lstStyle/>
          <a:p>
            <a:r>
              <a:rPr lang="en-GB" dirty="0"/>
              <a:t>2.5</a:t>
            </a:r>
          </a:p>
        </p:txBody>
      </p:sp>
    </p:spTree>
    <p:extLst>
      <p:ext uri="{BB962C8B-B14F-4D97-AF65-F5344CB8AC3E}">
        <p14:creationId xmlns:p14="http://schemas.microsoft.com/office/powerpoint/2010/main" val="3698724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503765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54344"/>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870355557"/>
              </p:ext>
            </p:extLst>
          </p:nvPr>
        </p:nvGraphicFramePr>
        <p:xfrm>
          <a:off x="384047" y="1368712"/>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Impact Measurement Framework, Tools and Templates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3168982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0"/>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544958093"/>
              </p:ext>
            </p:extLst>
          </p:nvPr>
        </p:nvGraphicFramePr>
        <p:xfrm>
          <a:off x="384047" y="1404802"/>
          <a:ext cx="9464041" cy="292608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cap="all" baseline="0" dirty="0">
                          <a:solidFill>
                            <a:schemeClr val="bg1"/>
                          </a:solidFill>
                          <a:latin typeface="Avenir Next Ultra Light" panose="020B0203020202020204" pitchFamily="34" charset="77"/>
                        </a:rPr>
                        <a:t>Evaluation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77412125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0F4-3910-9532-034C-6DC4226F552F}"/>
              </a:ext>
            </a:extLst>
          </p:cNvPr>
          <p:cNvSpPr>
            <a:spLocks noGrp="1"/>
          </p:cNvSpPr>
          <p:nvPr>
            <p:ph type="title"/>
          </p:nvPr>
        </p:nvSpPr>
        <p:spPr/>
        <p:txBody>
          <a:bodyPr/>
          <a:lstStyle/>
          <a:p>
            <a:r>
              <a:rPr lang="en-GB"/>
              <a:t>RESULTS : REPORTING</a:t>
            </a:r>
          </a:p>
        </p:txBody>
      </p:sp>
      <p:sp>
        <p:nvSpPr>
          <p:cNvPr id="3" name="Text Placeholder 2">
            <a:extLst>
              <a:ext uri="{FF2B5EF4-FFF2-40B4-BE49-F238E27FC236}">
                <a16:creationId xmlns:a16="http://schemas.microsoft.com/office/drawing/2014/main" id="{E0F42935-97F5-255F-8FA6-109F6BDB9E01}"/>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DE7D115D-42B8-54C0-8B5C-BED2B2CF3ED3}"/>
              </a:ext>
            </a:extLst>
          </p:cNvPr>
          <p:cNvSpPr>
            <a:spLocks noGrp="1"/>
          </p:cNvSpPr>
          <p:nvPr>
            <p:ph type="body" sz="quarter" idx="10"/>
          </p:nvPr>
        </p:nvSpPr>
        <p:spPr/>
        <p:txBody>
          <a:bodyPr>
            <a:normAutofit lnSpcReduction="10000"/>
          </a:bodyPr>
          <a:lstStyle/>
          <a:p>
            <a:r>
              <a:rPr lang="en-GB" dirty="0"/>
              <a:t>2.6</a:t>
            </a:r>
          </a:p>
        </p:txBody>
      </p:sp>
    </p:spTree>
    <p:extLst>
      <p:ext uri="{BB962C8B-B14F-4D97-AF65-F5344CB8AC3E}">
        <p14:creationId xmlns:p14="http://schemas.microsoft.com/office/powerpoint/2010/main" val="17219873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36656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5"/>
            <a:ext cx="9464041" cy="334963"/>
          </a:xfrm>
        </p:spPr>
        <p:txBody>
          <a:bodyPr/>
          <a:lstStyle/>
          <a:p>
            <a:r>
              <a:rPr lang="en-GB" sz="120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155842458"/>
              </p:ext>
            </p:extLst>
          </p:nvPr>
        </p:nvGraphicFramePr>
        <p:xfrm>
          <a:off x="384047" y="1441492"/>
          <a:ext cx="9291627" cy="2926080"/>
        </p:xfrm>
        <a:graphic>
          <a:graphicData uri="http://schemas.openxmlformats.org/drawingml/2006/table">
            <a:tbl>
              <a:tblPr firstRow="1" bandRow="1">
                <a:tableStyleId>{1F02C8CB-3554-490A-8132-436DD5CF1DB2}</a:tableStyleId>
              </a:tblPr>
              <a:tblGrid>
                <a:gridCol w="1406234">
                  <a:extLst>
                    <a:ext uri="{9D8B030D-6E8A-4147-A177-3AD203B41FA5}">
                      <a16:colId xmlns:a16="http://schemas.microsoft.com/office/drawing/2014/main" val="139194685"/>
                    </a:ext>
                  </a:extLst>
                </a:gridCol>
                <a:gridCol w="788539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REPORTING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22607">
                <a:tc>
                  <a:txBody>
                    <a:bodyPr/>
                    <a:lstStyle/>
                    <a:p>
                      <a:pPr>
                        <a:lnSpc>
                          <a:spcPct val="120000"/>
                        </a:lnSpc>
                      </a:pPr>
                      <a:r>
                        <a:rPr lang="en-GB" sz="1200" b="0" i="0" cap="all" baseline="0">
                          <a:solidFill>
                            <a:schemeClr val="bg1"/>
                          </a:solidFill>
                          <a:latin typeface="Avenir Next Ultra Light" panose="020B0203020202020204" pitchFamily="34" charset="77"/>
                        </a:rPr>
                        <a:t>REPORTING STANDARDS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a:t>RESULTS : TECHNOLOGY</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2.7</a:t>
            </a:r>
          </a:p>
        </p:txBody>
      </p:sp>
    </p:spTree>
    <p:extLst>
      <p:ext uri="{BB962C8B-B14F-4D97-AF65-F5344CB8AC3E}">
        <p14:creationId xmlns:p14="http://schemas.microsoft.com/office/powerpoint/2010/main" val="24200142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spTree>
    <p:extLst>
      <p:ext uri="{BB962C8B-B14F-4D97-AF65-F5344CB8AC3E}">
        <p14:creationId xmlns:p14="http://schemas.microsoft.com/office/powerpoint/2010/main" val="2393777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r>
            <a:r>
              <a:rPr lang="en-GB" dirty="0"/>
              <a:t>at a high-level with a </a:t>
            </a:r>
            <a:r>
              <a:rPr lang="en-GB" dirty="0">
                <a:hlinkClick r:id="rId3" action="ppaction://hlinksldjump"/>
              </a:rPr>
              <a:t>summary roadmap </a:t>
            </a:r>
            <a:r>
              <a:rPr lang="en-GB" dirty="0"/>
              <a:t>of potential actions, followed by a more detailed view of your </a:t>
            </a:r>
            <a:r>
              <a:rPr lang="en-GB" dirty="0">
                <a:hlinkClick r:id="rId4" action="ppaction://hlinksldjump"/>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rId5" action="ppaction://hlinksldjump">
                  <a:extLst>
                    <a:ext uri="{A12FA001-AC4F-418D-AE19-62706E023703}">
                      <ahyp:hlinkClr xmlns:ahyp="http://schemas.microsoft.com/office/drawing/2018/hyperlinkcolor" val="tx"/>
                    </a:ext>
                  </a:extLst>
                </a:hlinkClick>
              </a:rPr>
              <a:t>capability maturity model </a:t>
            </a:r>
            <a:r>
              <a:rPr lang="en-GB" dirty="0"/>
              <a:t>used; the </a:t>
            </a:r>
            <a:r>
              <a:rPr lang="en-GB" dirty="0">
                <a:hlinkClick r:id="rId6" action="ppaction://hlinksldjump">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rId7" action="ppaction://hlinksldjump">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40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310643260"/>
              </p:ext>
            </p:extLst>
          </p:nvPr>
        </p:nvGraphicFramePr>
        <p:xfrm>
          <a:off x="384047" y="1297107"/>
          <a:ext cx="9464041" cy="14630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E974AED-D78D-727E-FAE5-A6861EB7084B}"/>
              </a:ext>
            </a:extLst>
          </p:cNvPr>
          <p:cNvSpPr>
            <a:spLocks noGrp="1"/>
          </p:cNvSpPr>
          <p:nvPr>
            <p:ph type="title"/>
          </p:nvPr>
        </p:nvSpPr>
        <p:spPr/>
        <p:txBody>
          <a:bodyPr/>
          <a:lstStyle/>
          <a:p>
            <a:r>
              <a:rPr lang="en-GB" dirty="0"/>
              <a:t>CONCLUSION</a:t>
            </a:r>
          </a:p>
        </p:txBody>
      </p:sp>
      <p:sp>
        <p:nvSpPr>
          <p:cNvPr id="9" name="Text Placeholder 8">
            <a:extLst>
              <a:ext uri="{FF2B5EF4-FFF2-40B4-BE49-F238E27FC236}">
                <a16:creationId xmlns:a16="http://schemas.microsoft.com/office/drawing/2014/main" id="{9DF29FAB-D34E-5F6D-F60C-4DCA80BE5BAA}"/>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3467E7E-52F2-F8F1-EB57-483C274A73F8}"/>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30C120A2-50E4-9BBA-B67E-96CD964F10FA}"/>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41</a:t>
            </a:fld>
            <a:endParaRPr lang="en-US"/>
          </a:p>
        </p:txBody>
      </p:sp>
    </p:spTree>
    <p:extLst>
      <p:ext uri="{BB962C8B-B14F-4D97-AF65-F5344CB8AC3E}">
        <p14:creationId xmlns:p14="http://schemas.microsoft.com/office/powerpoint/2010/main" val="4286793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42</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dirty="0"/>
              <a:t>APPENDICES</a:t>
            </a:r>
            <a:endParaRPr lang="en-ZA" dirty="0"/>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dirty="0"/>
              <a:t>4</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881130713"/>
      </p:ext>
    </p:extLst>
  </p:cSld>
  <p:clrMapOvr>
    <a:masterClrMapping/>
  </p:clrMapOvr>
  <p:extLst>
    <p:ext uri="{6950BFC3-D8DA-4A85-94F7-54DA5524770B}">
      <p188:commentRel xmlns:p188="http://schemas.microsoft.com/office/powerpoint/2018/8/main" r:id="rId2"/>
    </p:ext>
  </p:extLs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a:t>Appendix 1: </a:t>
            </a:r>
            <a:r>
              <a:rPr lang="en-ZA"/>
              <a:t>MATURITY MODEL</a:t>
            </a:r>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dirty="0"/>
              <a:t>1</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656847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3D768E-B580-E747-F31B-FD26A56A196A}"/>
              </a:ext>
            </a:extLst>
          </p:cNvPr>
          <p:cNvSpPr>
            <a:spLocks noGrp="1"/>
          </p:cNvSpPr>
          <p:nvPr>
            <p:ph type="title"/>
          </p:nvPr>
        </p:nvSpPr>
        <p:spPr>
          <a:xfrm>
            <a:off x="403047" y="194234"/>
            <a:ext cx="9191347" cy="724114"/>
          </a:xfrm>
        </p:spPr>
        <p:txBody>
          <a:bodyPr/>
          <a:lstStyle/>
          <a:p>
            <a:r>
              <a:rPr lang="en-US"/>
              <a:t>CAPABILITY MATURITY TERMINOLOGY</a:t>
            </a:r>
          </a:p>
        </p:txBody>
      </p:sp>
      <p:sp>
        <p:nvSpPr>
          <p:cNvPr id="35" name="Google Shape;813;p6">
            <a:extLst>
              <a:ext uri="{FF2B5EF4-FFF2-40B4-BE49-F238E27FC236}">
                <a16:creationId xmlns:a16="http://schemas.microsoft.com/office/drawing/2014/main" id="{2DEAB69D-39E9-9999-C54E-EAA36E30B33F}"/>
              </a:ext>
            </a:extLst>
          </p:cNvPr>
          <p:cNvSpPr txBox="1">
            <a:spLocks/>
          </p:cNvSpPr>
          <p:nvPr/>
        </p:nvSpPr>
        <p:spPr>
          <a:xfrm>
            <a:off x="636727" y="953328"/>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a:t>
            </a:r>
          </a:p>
          <a:p>
            <a:pPr marL="0" indent="0">
              <a:lnSpc>
                <a:spcPct val="120000"/>
              </a:lnSpc>
              <a:spcBef>
                <a:spcPts val="240"/>
              </a:spcBef>
              <a:buClr>
                <a:schemeClr val="bg2">
                  <a:lumMod val="50000"/>
                </a:schemeClr>
              </a:buClr>
              <a:buFont typeface="System Font Regular"/>
              <a:buNone/>
            </a:pPr>
            <a:r>
              <a:rPr lang="en-US" sz="1400"/>
              <a:t>A capability is an ‘ability’ or competency the organization requires to successfully fulfil its strategy and desired impact. Each capability fulfils a purpose / mission, performs processes that drive the work to be done. Talent with the skills to perform the work, as well as technology to enable the work. </a:t>
            </a:r>
          </a:p>
          <a:p>
            <a:pPr marL="0" indent="0">
              <a:lnSpc>
                <a:spcPct val="120000"/>
              </a:lnSpc>
              <a:spcBef>
                <a:spcPts val="240"/>
              </a:spcBef>
              <a:buClr>
                <a:schemeClr val="bg2">
                  <a:lumMod val="50000"/>
                </a:schemeClr>
              </a:buClr>
              <a:buFont typeface="System Font Regular"/>
              <a:buNone/>
            </a:pPr>
            <a:endParaRPr lang="en-US" sz="1400"/>
          </a:p>
        </p:txBody>
      </p:sp>
      <p:sp>
        <p:nvSpPr>
          <p:cNvPr id="2" name="Google Shape;813;p6">
            <a:extLst>
              <a:ext uri="{FF2B5EF4-FFF2-40B4-BE49-F238E27FC236}">
                <a16:creationId xmlns:a16="http://schemas.microsoft.com/office/drawing/2014/main" id="{78AEDC25-ECBC-8F6D-901F-E1482F74DFDE}"/>
              </a:ext>
            </a:extLst>
          </p:cNvPr>
          <p:cNvSpPr txBox="1">
            <a:spLocks/>
          </p:cNvSpPr>
          <p:nvPr/>
        </p:nvSpPr>
        <p:spPr>
          <a:xfrm>
            <a:off x="636727" y="3461224"/>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maturity</a:t>
            </a:r>
          </a:p>
          <a:p>
            <a:pPr marL="0" indent="0">
              <a:lnSpc>
                <a:spcPct val="120000"/>
              </a:lnSpc>
              <a:spcBef>
                <a:spcPts val="240"/>
              </a:spcBef>
              <a:buClr>
                <a:schemeClr val="bg2">
                  <a:lumMod val="50000"/>
                </a:schemeClr>
              </a:buClr>
              <a:buFont typeface="System Font Regular"/>
              <a:buNone/>
            </a:pPr>
            <a:r>
              <a:rPr lang="en-US" sz="1400"/>
              <a:t>When a capability’s purpose is aligned to business strategy, its desired impact can be achieved efficiently and effectively by the right people, doing the correct work and using the right technology and data. These efforts and effects, when correctly measured, can be linked back to assess and improve the desired impact.</a:t>
            </a:r>
          </a:p>
          <a:p>
            <a:pPr marL="0" indent="0">
              <a:lnSpc>
                <a:spcPct val="120000"/>
              </a:lnSpc>
              <a:spcBef>
                <a:spcPts val="240"/>
              </a:spcBef>
              <a:buClr>
                <a:schemeClr val="bg2">
                  <a:lumMod val="50000"/>
                </a:schemeClr>
              </a:buClr>
              <a:buFont typeface="System Font Regular"/>
              <a:buNone/>
            </a:pPr>
            <a:endParaRPr lang="en-US" sz="1400"/>
          </a:p>
        </p:txBody>
      </p:sp>
      <p:sp>
        <p:nvSpPr>
          <p:cNvPr id="3" name="Google Shape;813;p6">
            <a:extLst>
              <a:ext uri="{FF2B5EF4-FFF2-40B4-BE49-F238E27FC236}">
                <a16:creationId xmlns:a16="http://schemas.microsoft.com/office/drawing/2014/main" id="{7B64696A-A00B-F21B-3193-DC03C587D753}"/>
              </a:ext>
            </a:extLst>
          </p:cNvPr>
          <p:cNvSpPr txBox="1">
            <a:spLocks/>
          </p:cNvSpPr>
          <p:nvPr/>
        </p:nvSpPr>
        <p:spPr>
          <a:xfrm>
            <a:off x="636727" y="2343375"/>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Organization Capability Model</a:t>
            </a:r>
          </a:p>
          <a:p>
            <a:pPr marL="0" indent="0">
              <a:lnSpc>
                <a:spcPct val="120000"/>
              </a:lnSpc>
              <a:spcBef>
                <a:spcPts val="240"/>
              </a:spcBef>
              <a:buClr>
                <a:schemeClr val="bg2">
                  <a:lumMod val="50000"/>
                </a:schemeClr>
              </a:buClr>
              <a:buFont typeface="System Font Regular"/>
              <a:buNone/>
            </a:pPr>
            <a:r>
              <a:rPr lang="en-US" sz="1400"/>
              <a:t>At an organizational level, the capability model represents the comprehensive set of capabilities the organization requires to fulfil its purpose / mission. </a:t>
            </a:r>
          </a:p>
          <a:p>
            <a:pPr marL="0" indent="0">
              <a:lnSpc>
                <a:spcPct val="120000"/>
              </a:lnSpc>
              <a:spcBef>
                <a:spcPts val="240"/>
              </a:spcBef>
              <a:buClr>
                <a:schemeClr val="bg2">
                  <a:lumMod val="50000"/>
                </a:schemeClr>
              </a:buClr>
              <a:buFont typeface="System Font Regular"/>
              <a:buNone/>
            </a:pPr>
            <a:endParaRPr lang="en-US" sz="1400"/>
          </a:p>
        </p:txBody>
      </p:sp>
    </p:spTree>
    <p:extLst>
      <p:ext uri="{BB962C8B-B14F-4D97-AF65-F5344CB8AC3E}">
        <p14:creationId xmlns:p14="http://schemas.microsoft.com/office/powerpoint/2010/main" val="1053987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150E3D0-54D7-10D4-F7EE-272CD5B5470B}"/>
              </a:ext>
            </a:extLst>
          </p:cNvPr>
          <p:cNvSpPr>
            <a:spLocks noGrp="1"/>
          </p:cNvSpPr>
          <p:nvPr>
            <p:ph type="title"/>
          </p:nvPr>
        </p:nvSpPr>
        <p:spPr>
          <a:xfrm>
            <a:off x="484327" y="59927"/>
            <a:ext cx="9191347" cy="724114"/>
          </a:xfrm>
        </p:spPr>
        <p:txBody>
          <a:bodyPr/>
          <a:lstStyle/>
          <a:p>
            <a:r>
              <a:rPr lang="en-GB"/>
              <a:t>Impact Capability Maturity Model </a:t>
            </a:r>
          </a:p>
        </p:txBody>
      </p:sp>
      <p:sp>
        <p:nvSpPr>
          <p:cNvPr id="20" name="Text Placeholder 19">
            <a:extLst>
              <a:ext uri="{FF2B5EF4-FFF2-40B4-BE49-F238E27FC236}">
                <a16:creationId xmlns:a16="http://schemas.microsoft.com/office/drawing/2014/main" id="{AC3D3123-7A15-A688-E349-6A32E1253163}"/>
              </a:ext>
            </a:extLst>
          </p:cNvPr>
          <p:cNvSpPr>
            <a:spLocks noGrp="1"/>
          </p:cNvSpPr>
          <p:nvPr>
            <p:ph type="body" idx="2"/>
          </p:nvPr>
        </p:nvSpPr>
        <p:spPr>
          <a:xfrm>
            <a:off x="484188" y="567310"/>
            <a:ext cx="9191625" cy="334963"/>
          </a:xfrm>
        </p:spPr>
        <p:txBody>
          <a:bodyPr/>
          <a:lstStyle/>
          <a:p>
            <a:r>
              <a:rPr lang="en-GB" sz="1200"/>
              <a:t>The capability maturity model defines the different levels of maturity associated with the growth and stabilisation of the capability. The closer capabilities are to fulfilling their intended purpose, the  more mature they are. </a:t>
            </a:r>
          </a:p>
        </p:txBody>
      </p:sp>
      <p:sp>
        <p:nvSpPr>
          <p:cNvPr id="21" name="Text Placeholder 20">
            <a:extLst>
              <a:ext uri="{FF2B5EF4-FFF2-40B4-BE49-F238E27FC236}">
                <a16:creationId xmlns:a16="http://schemas.microsoft.com/office/drawing/2014/main" id="{8E26F10E-C42D-5E51-2964-07C6869F20F9}"/>
              </a:ext>
            </a:extLst>
          </p:cNvPr>
          <p:cNvSpPr>
            <a:spLocks noGrp="1"/>
          </p:cNvSpPr>
          <p:nvPr>
            <p:ph type="body" sz="quarter" idx="13"/>
          </p:nvPr>
        </p:nvSpPr>
        <p:spPr/>
        <p:txBody>
          <a:bodyPr/>
          <a:lstStyle/>
          <a:p>
            <a:r>
              <a:rPr lang="en-GB"/>
              <a:t>Capability maturity model for Impact Management</a:t>
            </a:r>
          </a:p>
        </p:txBody>
      </p:sp>
      <p:grpSp>
        <p:nvGrpSpPr>
          <p:cNvPr id="17" name="Group 16">
            <a:extLst>
              <a:ext uri="{FF2B5EF4-FFF2-40B4-BE49-F238E27FC236}">
                <a16:creationId xmlns:a16="http://schemas.microsoft.com/office/drawing/2014/main" id="{050D6C74-8B8C-5D47-7534-93D8F5894298}"/>
              </a:ext>
            </a:extLst>
          </p:cNvPr>
          <p:cNvGrpSpPr/>
          <p:nvPr/>
        </p:nvGrpSpPr>
        <p:grpSpPr>
          <a:xfrm>
            <a:off x="910170" y="1153399"/>
            <a:ext cx="8120044" cy="3832574"/>
            <a:chOff x="754581" y="902785"/>
            <a:chExt cx="8902508" cy="4201893"/>
          </a:xfrm>
        </p:grpSpPr>
        <p:sp>
          <p:nvSpPr>
            <p:cNvPr id="2" name="Freeform 5">
              <a:extLst>
                <a:ext uri="{FF2B5EF4-FFF2-40B4-BE49-F238E27FC236}">
                  <a16:creationId xmlns:a16="http://schemas.microsoft.com/office/drawing/2014/main" id="{06BA6D90-B941-CA4A-A025-ED92EE04E7F6}"/>
                </a:ext>
              </a:extLst>
            </p:cNvPr>
            <p:cNvSpPr>
              <a:spLocks/>
            </p:cNvSpPr>
            <p:nvPr/>
          </p:nvSpPr>
          <p:spPr bwMode="auto">
            <a:xfrm>
              <a:off x="3544579" y="3493824"/>
              <a:ext cx="4151213" cy="1544212"/>
            </a:xfrm>
            <a:custGeom>
              <a:avLst/>
              <a:gdLst>
                <a:gd name="T0" fmla="*/ 0 w 2949"/>
                <a:gd name="T1" fmla="*/ 506 h 1097"/>
                <a:gd name="T2" fmla="*/ 2949 w 2949"/>
                <a:gd name="T3" fmla="*/ 1097 h 1097"/>
                <a:gd name="T4" fmla="*/ 2659 w 2949"/>
                <a:gd name="T5" fmla="*/ 591 h 1097"/>
                <a:gd name="T6" fmla="*/ 290 w 2949"/>
                <a:gd name="T7" fmla="*/ 0 h 1097"/>
                <a:gd name="T8" fmla="*/ 0 w 2949"/>
                <a:gd name="T9" fmla="*/ 506 h 1097"/>
              </a:gdLst>
              <a:ahLst/>
              <a:cxnLst>
                <a:cxn ang="0">
                  <a:pos x="T0" y="T1"/>
                </a:cxn>
                <a:cxn ang="0">
                  <a:pos x="T2" y="T3"/>
                </a:cxn>
                <a:cxn ang="0">
                  <a:pos x="T4" y="T5"/>
                </a:cxn>
                <a:cxn ang="0">
                  <a:pos x="T6" y="T7"/>
                </a:cxn>
                <a:cxn ang="0">
                  <a:pos x="T8" y="T9"/>
                </a:cxn>
              </a:cxnLst>
              <a:rect l="0" t="0" r="r" b="b"/>
              <a:pathLst>
                <a:path w="2949" h="1097">
                  <a:moveTo>
                    <a:pt x="0" y="506"/>
                  </a:moveTo>
                  <a:lnTo>
                    <a:pt x="2949" y="1097"/>
                  </a:lnTo>
                  <a:lnTo>
                    <a:pt x="2659" y="591"/>
                  </a:lnTo>
                  <a:lnTo>
                    <a:pt x="290" y="0"/>
                  </a:lnTo>
                  <a:lnTo>
                    <a:pt x="0" y="50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 name="Freeform 6">
              <a:extLst>
                <a:ext uri="{FF2B5EF4-FFF2-40B4-BE49-F238E27FC236}">
                  <a16:creationId xmlns:a16="http://schemas.microsoft.com/office/drawing/2014/main" id="{934CD6A7-BBE6-BE4C-AC74-66C482A7CC74}"/>
                </a:ext>
              </a:extLst>
            </p:cNvPr>
            <p:cNvSpPr>
              <a:spLocks/>
            </p:cNvSpPr>
            <p:nvPr/>
          </p:nvSpPr>
          <p:spPr bwMode="auto">
            <a:xfrm>
              <a:off x="4020370" y="2661892"/>
              <a:ext cx="3199630" cy="1544212"/>
            </a:xfrm>
            <a:custGeom>
              <a:avLst/>
              <a:gdLst>
                <a:gd name="T0" fmla="*/ 291 w 2273"/>
                <a:gd name="T1" fmla="*/ 0 h 1097"/>
                <a:gd name="T2" fmla="*/ 1983 w 2273"/>
                <a:gd name="T3" fmla="*/ 591 h 1097"/>
                <a:gd name="T4" fmla="*/ 2273 w 2273"/>
                <a:gd name="T5" fmla="*/ 1097 h 1097"/>
                <a:gd name="T6" fmla="*/ 0 w 2273"/>
                <a:gd name="T7" fmla="*/ 506 h 1097"/>
                <a:gd name="T8" fmla="*/ 291 w 2273"/>
                <a:gd name="T9" fmla="*/ 0 h 1097"/>
              </a:gdLst>
              <a:ahLst/>
              <a:cxnLst>
                <a:cxn ang="0">
                  <a:pos x="T0" y="T1"/>
                </a:cxn>
                <a:cxn ang="0">
                  <a:pos x="T2" y="T3"/>
                </a:cxn>
                <a:cxn ang="0">
                  <a:pos x="T4" y="T5"/>
                </a:cxn>
                <a:cxn ang="0">
                  <a:pos x="T6" y="T7"/>
                </a:cxn>
                <a:cxn ang="0">
                  <a:pos x="T8" y="T9"/>
                </a:cxn>
              </a:cxnLst>
              <a:rect l="0" t="0" r="r" b="b"/>
              <a:pathLst>
                <a:path w="2273" h="1097">
                  <a:moveTo>
                    <a:pt x="291" y="0"/>
                  </a:moveTo>
                  <a:lnTo>
                    <a:pt x="1983" y="591"/>
                  </a:lnTo>
                  <a:lnTo>
                    <a:pt x="2273" y="1097"/>
                  </a:lnTo>
                  <a:lnTo>
                    <a:pt x="0" y="506"/>
                  </a:lnTo>
                  <a:lnTo>
                    <a:pt x="291" y="0"/>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4" name="Freeform 7">
              <a:extLst>
                <a:ext uri="{FF2B5EF4-FFF2-40B4-BE49-F238E27FC236}">
                  <a16:creationId xmlns:a16="http://schemas.microsoft.com/office/drawing/2014/main" id="{03FE2900-5772-7545-AD30-660A88EB055A}"/>
                </a:ext>
              </a:extLst>
            </p:cNvPr>
            <p:cNvSpPr>
              <a:spLocks/>
            </p:cNvSpPr>
            <p:nvPr/>
          </p:nvSpPr>
          <p:spPr bwMode="auto">
            <a:xfrm>
              <a:off x="4497569" y="1831367"/>
              <a:ext cx="2246638" cy="1542805"/>
            </a:xfrm>
            <a:custGeom>
              <a:avLst/>
              <a:gdLst>
                <a:gd name="T0" fmla="*/ 1596 w 1596"/>
                <a:gd name="T1" fmla="*/ 1096 h 1096"/>
                <a:gd name="T2" fmla="*/ 0 w 1596"/>
                <a:gd name="T3" fmla="*/ 506 h 1096"/>
                <a:gd name="T4" fmla="*/ 290 w 1596"/>
                <a:gd name="T5" fmla="*/ 0 h 1096"/>
                <a:gd name="T6" fmla="*/ 1305 w 1596"/>
                <a:gd name="T7" fmla="*/ 590 h 1096"/>
                <a:gd name="T8" fmla="*/ 1596 w 1596"/>
                <a:gd name="T9" fmla="*/ 1096 h 1096"/>
              </a:gdLst>
              <a:ahLst/>
              <a:cxnLst>
                <a:cxn ang="0">
                  <a:pos x="T0" y="T1"/>
                </a:cxn>
                <a:cxn ang="0">
                  <a:pos x="T2" y="T3"/>
                </a:cxn>
                <a:cxn ang="0">
                  <a:pos x="T4" y="T5"/>
                </a:cxn>
                <a:cxn ang="0">
                  <a:pos x="T6" y="T7"/>
                </a:cxn>
                <a:cxn ang="0">
                  <a:pos x="T8" y="T9"/>
                </a:cxn>
              </a:cxnLst>
              <a:rect l="0" t="0" r="r" b="b"/>
              <a:pathLst>
                <a:path w="1596" h="1096">
                  <a:moveTo>
                    <a:pt x="1596" y="1096"/>
                  </a:moveTo>
                  <a:lnTo>
                    <a:pt x="0" y="506"/>
                  </a:lnTo>
                  <a:lnTo>
                    <a:pt x="290" y="0"/>
                  </a:lnTo>
                  <a:lnTo>
                    <a:pt x="1305" y="590"/>
                  </a:lnTo>
                  <a:lnTo>
                    <a:pt x="1596" y="109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5" name="Freeform 8">
              <a:extLst>
                <a:ext uri="{FF2B5EF4-FFF2-40B4-BE49-F238E27FC236}">
                  <a16:creationId xmlns:a16="http://schemas.microsoft.com/office/drawing/2014/main" id="{573B9B46-763B-A944-8F16-0BEE7E4AD6F3}"/>
                </a:ext>
              </a:extLst>
            </p:cNvPr>
            <p:cNvSpPr>
              <a:spLocks/>
            </p:cNvSpPr>
            <p:nvPr/>
          </p:nvSpPr>
          <p:spPr bwMode="auto">
            <a:xfrm>
              <a:off x="4973362" y="1652595"/>
              <a:ext cx="1293647" cy="891054"/>
            </a:xfrm>
            <a:custGeom>
              <a:avLst/>
              <a:gdLst>
                <a:gd name="T0" fmla="*/ 919 w 919"/>
                <a:gd name="T1" fmla="*/ 633 h 633"/>
                <a:gd name="T2" fmla="*/ 0 w 919"/>
                <a:gd name="T3" fmla="*/ 42 h 633"/>
                <a:gd name="T4" fmla="*/ 375 w 919"/>
                <a:gd name="T5" fmla="*/ 0 h 633"/>
                <a:gd name="T6" fmla="*/ 629 w 919"/>
                <a:gd name="T7" fmla="*/ 127 h 633"/>
                <a:gd name="T8" fmla="*/ 919 w 919"/>
                <a:gd name="T9" fmla="*/ 633 h 633"/>
              </a:gdLst>
              <a:ahLst/>
              <a:cxnLst>
                <a:cxn ang="0">
                  <a:pos x="T0" y="T1"/>
                </a:cxn>
                <a:cxn ang="0">
                  <a:pos x="T2" y="T3"/>
                </a:cxn>
                <a:cxn ang="0">
                  <a:pos x="T4" y="T5"/>
                </a:cxn>
                <a:cxn ang="0">
                  <a:pos x="T6" y="T7"/>
                </a:cxn>
                <a:cxn ang="0">
                  <a:pos x="T8" y="T9"/>
                </a:cxn>
              </a:cxnLst>
              <a:rect l="0" t="0" r="r" b="b"/>
              <a:pathLst>
                <a:path w="919" h="633">
                  <a:moveTo>
                    <a:pt x="919" y="633"/>
                  </a:moveTo>
                  <a:lnTo>
                    <a:pt x="0" y="42"/>
                  </a:lnTo>
                  <a:lnTo>
                    <a:pt x="375" y="0"/>
                  </a:lnTo>
                  <a:lnTo>
                    <a:pt x="629" y="127"/>
                  </a:lnTo>
                  <a:lnTo>
                    <a:pt x="919" y="633"/>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6" name="Freeform 9">
              <a:extLst>
                <a:ext uri="{FF2B5EF4-FFF2-40B4-BE49-F238E27FC236}">
                  <a16:creationId xmlns:a16="http://schemas.microsoft.com/office/drawing/2014/main" id="{35A2EAE4-59C1-AF48-B949-F42719EF67A8}"/>
                </a:ext>
              </a:extLst>
            </p:cNvPr>
            <p:cNvSpPr>
              <a:spLocks/>
            </p:cNvSpPr>
            <p:nvPr/>
          </p:nvSpPr>
          <p:spPr bwMode="auto">
            <a:xfrm>
              <a:off x="4973362" y="999437"/>
              <a:ext cx="816447" cy="712280"/>
            </a:xfrm>
            <a:custGeom>
              <a:avLst/>
              <a:gdLst>
                <a:gd name="T0" fmla="*/ 580 w 580"/>
                <a:gd name="T1" fmla="*/ 506 h 506"/>
                <a:gd name="T2" fmla="*/ 0 w 580"/>
                <a:gd name="T3" fmla="*/ 506 h 506"/>
                <a:gd name="T4" fmla="*/ 290 w 580"/>
                <a:gd name="T5" fmla="*/ 0 h 506"/>
                <a:gd name="T6" fmla="*/ 580 w 580"/>
                <a:gd name="T7" fmla="*/ 506 h 506"/>
              </a:gdLst>
              <a:ahLst/>
              <a:cxnLst>
                <a:cxn ang="0">
                  <a:pos x="T0" y="T1"/>
                </a:cxn>
                <a:cxn ang="0">
                  <a:pos x="T2" y="T3"/>
                </a:cxn>
                <a:cxn ang="0">
                  <a:pos x="T4" y="T5"/>
                </a:cxn>
                <a:cxn ang="0">
                  <a:pos x="T6" y="T7"/>
                </a:cxn>
              </a:cxnLst>
              <a:rect l="0" t="0" r="r" b="b"/>
              <a:pathLst>
                <a:path w="580" h="506">
                  <a:moveTo>
                    <a:pt x="580" y="506"/>
                  </a:moveTo>
                  <a:lnTo>
                    <a:pt x="0" y="506"/>
                  </a:lnTo>
                  <a:lnTo>
                    <a:pt x="290" y="0"/>
                  </a:lnTo>
                  <a:lnTo>
                    <a:pt x="580" y="506"/>
                  </a:lnTo>
                  <a:close/>
                </a:path>
              </a:pathLst>
            </a:custGeom>
            <a:solidFill>
              <a:schemeClr val="accent5"/>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7" name="Freeform 10">
              <a:extLst>
                <a:ext uri="{FF2B5EF4-FFF2-40B4-BE49-F238E27FC236}">
                  <a16:creationId xmlns:a16="http://schemas.microsoft.com/office/drawing/2014/main" id="{98EAA9E5-25A1-EC4A-8253-8E03DFE532BD}"/>
                </a:ext>
              </a:extLst>
            </p:cNvPr>
            <p:cNvSpPr>
              <a:spLocks/>
            </p:cNvSpPr>
            <p:nvPr/>
          </p:nvSpPr>
          <p:spPr bwMode="auto">
            <a:xfrm>
              <a:off x="4497569" y="1831368"/>
              <a:ext cx="1769439" cy="712280"/>
            </a:xfrm>
            <a:custGeom>
              <a:avLst/>
              <a:gdLst>
                <a:gd name="T0" fmla="*/ 1257 w 1257"/>
                <a:gd name="T1" fmla="*/ 506 h 506"/>
                <a:gd name="T2" fmla="*/ 0 w 1257"/>
                <a:gd name="T3" fmla="*/ 506 h 506"/>
                <a:gd name="T4" fmla="*/ 290 w 1257"/>
                <a:gd name="T5" fmla="*/ 0 h 506"/>
                <a:gd name="T6" fmla="*/ 967 w 1257"/>
                <a:gd name="T7" fmla="*/ 0 h 506"/>
                <a:gd name="T8" fmla="*/ 1257 w 1257"/>
                <a:gd name="T9" fmla="*/ 506 h 506"/>
              </a:gdLst>
              <a:ahLst/>
              <a:cxnLst>
                <a:cxn ang="0">
                  <a:pos x="T0" y="T1"/>
                </a:cxn>
                <a:cxn ang="0">
                  <a:pos x="T2" y="T3"/>
                </a:cxn>
                <a:cxn ang="0">
                  <a:pos x="T4" y="T5"/>
                </a:cxn>
                <a:cxn ang="0">
                  <a:pos x="T6" y="T7"/>
                </a:cxn>
                <a:cxn ang="0">
                  <a:pos x="T8" y="T9"/>
                </a:cxn>
              </a:cxnLst>
              <a:rect l="0" t="0" r="r" b="b"/>
              <a:pathLst>
                <a:path w="1257" h="506">
                  <a:moveTo>
                    <a:pt x="1257" y="506"/>
                  </a:moveTo>
                  <a:lnTo>
                    <a:pt x="0" y="506"/>
                  </a:lnTo>
                  <a:lnTo>
                    <a:pt x="290" y="0"/>
                  </a:lnTo>
                  <a:lnTo>
                    <a:pt x="967" y="0"/>
                  </a:lnTo>
                  <a:lnTo>
                    <a:pt x="1257" y="506"/>
                  </a:lnTo>
                  <a:close/>
                </a:path>
              </a:pathLst>
            </a:custGeom>
            <a:solidFill>
              <a:schemeClr val="accent4"/>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8" name="Freeform 11">
              <a:extLst>
                <a:ext uri="{FF2B5EF4-FFF2-40B4-BE49-F238E27FC236}">
                  <a16:creationId xmlns:a16="http://schemas.microsoft.com/office/drawing/2014/main" id="{80F6F0DD-2918-0844-950E-3A4DF5883416}"/>
                </a:ext>
              </a:extLst>
            </p:cNvPr>
            <p:cNvSpPr>
              <a:spLocks/>
            </p:cNvSpPr>
            <p:nvPr/>
          </p:nvSpPr>
          <p:spPr bwMode="auto">
            <a:xfrm>
              <a:off x="4020371" y="2661892"/>
              <a:ext cx="2723838" cy="712280"/>
            </a:xfrm>
            <a:custGeom>
              <a:avLst/>
              <a:gdLst>
                <a:gd name="T0" fmla="*/ 1935 w 1935"/>
                <a:gd name="T1" fmla="*/ 506 h 506"/>
                <a:gd name="T2" fmla="*/ 0 w 1935"/>
                <a:gd name="T3" fmla="*/ 506 h 506"/>
                <a:gd name="T4" fmla="*/ 291 w 1935"/>
                <a:gd name="T5" fmla="*/ 0 h 506"/>
                <a:gd name="T6" fmla="*/ 1644 w 1935"/>
                <a:gd name="T7" fmla="*/ 0 h 506"/>
                <a:gd name="T8" fmla="*/ 1935 w 1935"/>
                <a:gd name="T9" fmla="*/ 506 h 506"/>
              </a:gdLst>
              <a:ahLst/>
              <a:cxnLst>
                <a:cxn ang="0">
                  <a:pos x="T0" y="T1"/>
                </a:cxn>
                <a:cxn ang="0">
                  <a:pos x="T2" y="T3"/>
                </a:cxn>
                <a:cxn ang="0">
                  <a:pos x="T4" y="T5"/>
                </a:cxn>
                <a:cxn ang="0">
                  <a:pos x="T6" y="T7"/>
                </a:cxn>
                <a:cxn ang="0">
                  <a:pos x="T8" y="T9"/>
                </a:cxn>
              </a:cxnLst>
              <a:rect l="0" t="0" r="r" b="b"/>
              <a:pathLst>
                <a:path w="1935" h="506">
                  <a:moveTo>
                    <a:pt x="1935" y="506"/>
                  </a:moveTo>
                  <a:lnTo>
                    <a:pt x="0" y="506"/>
                  </a:lnTo>
                  <a:lnTo>
                    <a:pt x="291" y="0"/>
                  </a:lnTo>
                  <a:lnTo>
                    <a:pt x="1644" y="0"/>
                  </a:lnTo>
                  <a:lnTo>
                    <a:pt x="1935" y="506"/>
                  </a:lnTo>
                  <a:close/>
                </a:path>
              </a:pathLst>
            </a:custGeom>
            <a:solidFill>
              <a:schemeClr val="accent3"/>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9" name="Freeform 12">
              <a:extLst>
                <a:ext uri="{FF2B5EF4-FFF2-40B4-BE49-F238E27FC236}">
                  <a16:creationId xmlns:a16="http://schemas.microsoft.com/office/drawing/2014/main" id="{5DDC8621-A03D-984F-94B0-9EE21E2B1EAB}"/>
                </a:ext>
              </a:extLst>
            </p:cNvPr>
            <p:cNvSpPr>
              <a:spLocks/>
            </p:cNvSpPr>
            <p:nvPr/>
          </p:nvSpPr>
          <p:spPr bwMode="auto">
            <a:xfrm>
              <a:off x="3544580" y="3493825"/>
              <a:ext cx="3675421" cy="712280"/>
            </a:xfrm>
            <a:custGeom>
              <a:avLst/>
              <a:gdLst>
                <a:gd name="T0" fmla="*/ 2611 w 2611"/>
                <a:gd name="T1" fmla="*/ 506 h 506"/>
                <a:gd name="T2" fmla="*/ 0 w 2611"/>
                <a:gd name="T3" fmla="*/ 506 h 506"/>
                <a:gd name="T4" fmla="*/ 290 w 2611"/>
                <a:gd name="T5" fmla="*/ 0 h 506"/>
                <a:gd name="T6" fmla="*/ 2321 w 2611"/>
                <a:gd name="T7" fmla="*/ 0 h 506"/>
                <a:gd name="T8" fmla="*/ 2611 w 2611"/>
                <a:gd name="T9" fmla="*/ 506 h 506"/>
              </a:gdLst>
              <a:ahLst/>
              <a:cxnLst>
                <a:cxn ang="0">
                  <a:pos x="T0" y="T1"/>
                </a:cxn>
                <a:cxn ang="0">
                  <a:pos x="T2" y="T3"/>
                </a:cxn>
                <a:cxn ang="0">
                  <a:pos x="T4" y="T5"/>
                </a:cxn>
                <a:cxn ang="0">
                  <a:pos x="T6" y="T7"/>
                </a:cxn>
                <a:cxn ang="0">
                  <a:pos x="T8" y="T9"/>
                </a:cxn>
              </a:cxnLst>
              <a:rect l="0" t="0" r="r" b="b"/>
              <a:pathLst>
                <a:path w="2611" h="506">
                  <a:moveTo>
                    <a:pt x="2611" y="506"/>
                  </a:moveTo>
                  <a:lnTo>
                    <a:pt x="0" y="506"/>
                  </a:lnTo>
                  <a:lnTo>
                    <a:pt x="290" y="0"/>
                  </a:lnTo>
                  <a:lnTo>
                    <a:pt x="2321" y="0"/>
                  </a:lnTo>
                  <a:lnTo>
                    <a:pt x="2611" y="506"/>
                  </a:lnTo>
                  <a:close/>
                </a:path>
              </a:pathLst>
            </a:custGeom>
            <a:solidFill>
              <a:schemeClr val="accent2"/>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0" name="Freeform 13">
              <a:extLst>
                <a:ext uri="{FF2B5EF4-FFF2-40B4-BE49-F238E27FC236}">
                  <a16:creationId xmlns:a16="http://schemas.microsoft.com/office/drawing/2014/main" id="{4CC3BD26-325A-A74D-8928-589F936A811A}"/>
                </a:ext>
              </a:extLst>
            </p:cNvPr>
            <p:cNvSpPr>
              <a:spLocks/>
            </p:cNvSpPr>
            <p:nvPr/>
          </p:nvSpPr>
          <p:spPr bwMode="auto">
            <a:xfrm>
              <a:off x="3068788" y="4325756"/>
              <a:ext cx="4627005" cy="712280"/>
            </a:xfrm>
            <a:custGeom>
              <a:avLst/>
              <a:gdLst>
                <a:gd name="T0" fmla="*/ 3287 w 3287"/>
                <a:gd name="T1" fmla="*/ 506 h 506"/>
                <a:gd name="T2" fmla="*/ 0 w 3287"/>
                <a:gd name="T3" fmla="*/ 506 h 506"/>
                <a:gd name="T4" fmla="*/ 290 w 3287"/>
                <a:gd name="T5" fmla="*/ 0 h 506"/>
                <a:gd name="T6" fmla="*/ 2997 w 3287"/>
                <a:gd name="T7" fmla="*/ 0 h 506"/>
                <a:gd name="T8" fmla="*/ 3287 w 3287"/>
                <a:gd name="T9" fmla="*/ 506 h 506"/>
              </a:gdLst>
              <a:ahLst/>
              <a:cxnLst>
                <a:cxn ang="0">
                  <a:pos x="T0" y="T1"/>
                </a:cxn>
                <a:cxn ang="0">
                  <a:pos x="T2" y="T3"/>
                </a:cxn>
                <a:cxn ang="0">
                  <a:pos x="T4" y="T5"/>
                </a:cxn>
                <a:cxn ang="0">
                  <a:pos x="T6" y="T7"/>
                </a:cxn>
                <a:cxn ang="0">
                  <a:pos x="T8" y="T9"/>
                </a:cxn>
              </a:cxnLst>
              <a:rect l="0" t="0" r="r" b="b"/>
              <a:pathLst>
                <a:path w="3287" h="506">
                  <a:moveTo>
                    <a:pt x="3287" y="506"/>
                  </a:moveTo>
                  <a:lnTo>
                    <a:pt x="0" y="506"/>
                  </a:lnTo>
                  <a:lnTo>
                    <a:pt x="290" y="0"/>
                  </a:lnTo>
                  <a:lnTo>
                    <a:pt x="2997" y="0"/>
                  </a:lnTo>
                  <a:lnTo>
                    <a:pt x="3287" y="506"/>
                  </a:lnTo>
                  <a:close/>
                </a:path>
              </a:pathLst>
            </a:custGeom>
            <a:solidFill>
              <a:schemeClr val="accent1"/>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1" name="Freeform 14">
              <a:extLst>
                <a:ext uri="{FF2B5EF4-FFF2-40B4-BE49-F238E27FC236}">
                  <a16:creationId xmlns:a16="http://schemas.microsoft.com/office/drawing/2014/main" id="{7FF67C9F-0574-C940-B628-53E74017E21C}"/>
                </a:ext>
              </a:extLst>
            </p:cNvPr>
            <p:cNvSpPr>
              <a:spLocks/>
            </p:cNvSpPr>
            <p:nvPr/>
          </p:nvSpPr>
          <p:spPr bwMode="auto">
            <a:xfrm>
              <a:off x="4967731" y="999437"/>
              <a:ext cx="413855" cy="712280"/>
            </a:xfrm>
            <a:custGeom>
              <a:avLst/>
              <a:gdLst>
                <a:gd name="T0" fmla="*/ 0 w 294"/>
                <a:gd name="T1" fmla="*/ 506 h 506"/>
                <a:gd name="T2" fmla="*/ 294 w 294"/>
                <a:gd name="T3" fmla="*/ 506 h 506"/>
                <a:gd name="T4" fmla="*/ 294 w 294"/>
                <a:gd name="T5" fmla="*/ 0 h 506"/>
                <a:gd name="T6" fmla="*/ 0 w 294"/>
                <a:gd name="T7" fmla="*/ 506 h 506"/>
              </a:gdLst>
              <a:ahLst/>
              <a:cxnLst>
                <a:cxn ang="0">
                  <a:pos x="T0" y="T1"/>
                </a:cxn>
                <a:cxn ang="0">
                  <a:pos x="T2" y="T3"/>
                </a:cxn>
                <a:cxn ang="0">
                  <a:pos x="T4" y="T5"/>
                </a:cxn>
                <a:cxn ang="0">
                  <a:pos x="T6" y="T7"/>
                </a:cxn>
              </a:cxnLst>
              <a:rect l="0" t="0" r="r" b="b"/>
              <a:pathLst>
                <a:path w="294" h="506">
                  <a:moveTo>
                    <a:pt x="0" y="506"/>
                  </a:moveTo>
                  <a:lnTo>
                    <a:pt x="294" y="506"/>
                  </a:lnTo>
                  <a:lnTo>
                    <a:pt x="294" y="0"/>
                  </a:lnTo>
                  <a:lnTo>
                    <a:pt x="0" y="506"/>
                  </a:lnTo>
                  <a:close/>
                </a:path>
              </a:pathLst>
            </a:custGeom>
            <a:solidFill>
              <a:schemeClr val="accent5">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2" name="Freeform 15">
              <a:extLst>
                <a:ext uri="{FF2B5EF4-FFF2-40B4-BE49-F238E27FC236}">
                  <a16:creationId xmlns:a16="http://schemas.microsoft.com/office/drawing/2014/main" id="{06481E09-27A9-FE40-9F33-57B06CCF9108}"/>
                </a:ext>
              </a:extLst>
            </p:cNvPr>
            <p:cNvSpPr>
              <a:spLocks/>
            </p:cNvSpPr>
            <p:nvPr/>
          </p:nvSpPr>
          <p:spPr bwMode="auto">
            <a:xfrm>
              <a:off x="4497570" y="1831368"/>
              <a:ext cx="884015" cy="712280"/>
            </a:xfrm>
            <a:custGeom>
              <a:avLst/>
              <a:gdLst>
                <a:gd name="T0" fmla="*/ 0 w 628"/>
                <a:gd name="T1" fmla="*/ 506 h 506"/>
                <a:gd name="T2" fmla="*/ 290 w 628"/>
                <a:gd name="T3" fmla="*/ 0 h 506"/>
                <a:gd name="T4" fmla="*/ 628 w 628"/>
                <a:gd name="T5" fmla="*/ 0 h 506"/>
                <a:gd name="T6" fmla="*/ 628 w 628"/>
                <a:gd name="T7" fmla="*/ 506 h 506"/>
                <a:gd name="T8" fmla="*/ 0 w 628"/>
                <a:gd name="T9" fmla="*/ 506 h 506"/>
              </a:gdLst>
              <a:ahLst/>
              <a:cxnLst>
                <a:cxn ang="0">
                  <a:pos x="T0" y="T1"/>
                </a:cxn>
                <a:cxn ang="0">
                  <a:pos x="T2" y="T3"/>
                </a:cxn>
                <a:cxn ang="0">
                  <a:pos x="T4" y="T5"/>
                </a:cxn>
                <a:cxn ang="0">
                  <a:pos x="T6" y="T7"/>
                </a:cxn>
                <a:cxn ang="0">
                  <a:pos x="T8" y="T9"/>
                </a:cxn>
              </a:cxnLst>
              <a:rect l="0" t="0" r="r" b="b"/>
              <a:pathLst>
                <a:path w="628" h="506">
                  <a:moveTo>
                    <a:pt x="0" y="506"/>
                  </a:moveTo>
                  <a:lnTo>
                    <a:pt x="290" y="0"/>
                  </a:lnTo>
                  <a:lnTo>
                    <a:pt x="628" y="0"/>
                  </a:lnTo>
                  <a:lnTo>
                    <a:pt x="628" y="506"/>
                  </a:lnTo>
                  <a:lnTo>
                    <a:pt x="0" y="506"/>
                  </a:lnTo>
                  <a:close/>
                </a:path>
              </a:pathLst>
            </a:custGeom>
            <a:solidFill>
              <a:schemeClr val="accent4">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3" name="Freeform 16">
              <a:extLst>
                <a:ext uri="{FF2B5EF4-FFF2-40B4-BE49-F238E27FC236}">
                  <a16:creationId xmlns:a16="http://schemas.microsoft.com/office/drawing/2014/main" id="{F26B4DA7-EEC2-5547-BF46-FCECEEA7512F}"/>
                </a:ext>
              </a:extLst>
            </p:cNvPr>
            <p:cNvSpPr>
              <a:spLocks/>
            </p:cNvSpPr>
            <p:nvPr/>
          </p:nvSpPr>
          <p:spPr bwMode="auto">
            <a:xfrm>
              <a:off x="4020371" y="2661892"/>
              <a:ext cx="1361215" cy="712280"/>
            </a:xfrm>
            <a:custGeom>
              <a:avLst/>
              <a:gdLst>
                <a:gd name="T0" fmla="*/ 291 w 967"/>
                <a:gd name="T1" fmla="*/ 0 h 506"/>
                <a:gd name="T2" fmla="*/ 967 w 967"/>
                <a:gd name="T3" fmla="*/ 0 h 506"/>
                <a:gd name="T4" fmla="*/ 967 w 967"/>
                <a:gd name="T5" fmla="*/ 506 h 506"/>
                <a:gd name="T6" fmla="*/ 0 w 967"/>
                <a:gd name="T7" fmla="*/ 506 h 506"/>
                <a:gd name="T8" fmla="*/ 291 w 967"/>
                <a:gd name="T9" fmla="*/ 0 h 506"/>
              </a:gdLst>
              <a:ahLst/>
              <a:cxnLst>
                <a:cxn ang="0">
                  <a:pos x="T0" y="T1"/>
                </a:cxn>
                <a:cxn ang="0">
                  <a:pos x="T2" y="T3"/>
                </a:cxn>
                <a:cxn ang="0">
                  <a:pos x="T4" y="T5"/>
                </a:cxn>
                <a:cxn ang="0">
                  <a:pos x="T6" y="T7"/>
                </a:cxn>
                <a:cxn ang="0">
                  <a:pos x="T8" y="T9"/>
                </a:cxn>
              </a:cxnLst>
              <a:rect l="0" t="0" r="r" b="b"/>
              <a:pathLst>
                <a:path w="967" h="506">
                  <a:moveTo>
                    <a:pt x="291" y="0"/>
                  </a:moveTo>
                  <a:lnTo>
                    <a:pt x="967" y="0"/>
                  </a:lnTo>
                  <a:lnTo>
                    <a:pt x="967" y="506"/>
                  </a:lnTo>
                  <a:lnTo>
                    <a:pt x="0" y="506"/>
                  </a:lnTo>
                  <a:lnTo>
                    <a:pt x="291" y="0"/>
                  </a:lnTo>
                  <a:close/>
                </a:path>
              </a:pathLst>
            </a:custGeom>
            <a:solidFill>
              <a:schemeClr val="accent3">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4" name="Freeform 17">
              <a:extLst>
                <a:ext uri="{FF2B5EF4-FFF2-40B4-BE49-F238E27FC236}">
                  <a16:creationId xmlns:a16="http://schemas.microsoft.com/office/drawing/2014/main" id="{7327C963-910A-054C-ABCA-7169920E0ACF}"/>
                </a:ext>
              </a:extLst>
            </p:cNvPr>
            <p:cNvSpPr>
              <a:spLocks/>
            </p:cNvSpPr>
            <p:nvPr/>
          </p:nvSpPr>
          <p:spPr bwMode="auto">
            <a:xfrm>
              <a:off x="3544579" y="3493825"/>
              <a:ext cx="1837007" cy="712280"/>
            </a:xfrm>
            <a:custGeom>
              <a:avLst/>
              <a:gdLst>
                <a:gd name="T0" fmla="*/ 290 w 1305"/>
                <a:gd name="T1" fmla="*/ 0 h 506"/>
                <a:gd name="T2" fmla="*/ 1305 w 1305"/>
                <a:gd name="T3" fmla="*/ 0 h 506"/>
                <a:gd name="T4" fmla="*/ 1305 w 1305"/>
                <a:gd name="T5" fmla="*/ 506 h 506"/>
                <a:gd name="T6" fmla="*/ 0 w 1305"/>
                <a:gd name="T7" fmla="*/ 506 h 506"/>
                <a:gd name="T8" fmla="*/ 290 w 1305"/>
                <a:gd name="T9" fmla="*/ 0 h 506"/>
              </a:gdLst>
              <a:ahLst/>
              <a:cxnLst>
                <a:cxn ang="0">
                  <a:pos x="T0" y="T1"/>
                </a:cxn>
                <a:cxn ang="0">
                  <a:pos x="T2" y="T3"/>
                </a:cxn>
                <a:cxn ang="0">
                  <a:pos x="T4" y="T5"/>
                </a:cxn>
                <a:cxn ang="0">
                  <a:pos x="T6" y="T7"/>
                </a:cxn>
                <a:cxn ang="0">
                  <a:pos x="T8" y="T9"/>
                </a:cxn>
              </a:cxnLst>
              <a:rect l="0" t="0" r="r" b="b"/>
              <a:pathLst>
                <a:path w="1305" h="506">
                  <a:moveTo>
                    <a:pt x="290" y="0"/>
                  </a:moveTo>
                  <a:lnTo>
                    <a:pt x="1305" y="0"/>
                  </a:lnTo>
                  <a:lnTo>
                    <a:pt x="1305" y="506"/>
                  </a:lnTo>
                  <a:lnTo>
                    <a:pt x="0" y="506"/>
                  </a:lnTo>
                  <a:lnTo>
                    <a:pt x="290" y="0"/>
                  </a:lnTo>
                  <a:close/>
                </a:path>
              </a:pathLst>
            </a:custGeom>
            <a:solidFill>
              <a:schemeClr val="accent2">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5" name="Freeform 18">
              <a:extLst>
                <a:ext uri="{FF2B5EF4-FFF2-40B4-BE49-F238E27FC236}">
                  <a16:creationId xmlns:a16="http://schemas.microsoft.com/office/drawing/2014/main" id="{48D01413-7158-8243-A8B6-6E1A698FBFA9}"/>
                </a:ext>
              </a:extLst>
            </p:cNvPr>
            <p:cNvSpPr>
              <a:spLocks/>
            </p:cNvSpPr>
            <p:nvPr/>
          </p:nvSpPr>
          <p:spPr bwMode="auto">
            <a:xfrm>
              <a:off x="3068787" y="4325756"/>
              <a:ext cx="2312799" cy="712280"/>
            </a:xfrm>
            <a:custGeom>
              <a:avLst/>
              <a:gdLst>
                <a:gd name="T0" fmla="*/ 290 w 1643"/>
                <a:gd name="T1" fmla="*/ 0 h 506"/>
                <a:gd name="T2" fmla="*/ 1643 w 1643"/>
                <a:gd name="T3" fmla="*/ 0 h 506"/>
                <a:gd name="T4" fmla="*/ 1643 w 1643"/>
                <a:gd name="T5" fmla="*/ 506 h 506"/>
                <a:gd name="T6" fmla="*/ 0 w 1643"/>
                <a:gd name="T7" fmla="*/ 506 h 506"/>
                <a:gd name="T8" fmla="*/ 290 w 1643"/>
                <a:gd name="T9" fmla="*/ 0 h 506"/>
              </a:gdLst>
              <a:ahLst/>
              <a:cxnLst>
                <a:cxn ang="0">
                  <a:pos x="T0" y="T1"/>
                </a:cxn>
                <a:cxn ang="0">
                  <a:pos x="T2" y="T3"/>
                </a:cxn>
                <a:cxn ang="0">
                  <a:pos x="T4" y="T5"/>
                </a:cxn>
                <a:cxn ang="0">
                  <a:pos x="T6" y="T7"/>
                </a:cxn>
                <a:cxn ang="0">
                  <a:pos x="T8" y="T9"/>
                </a:cxn>
              </a:cxnLst>
              <a:rect l="0" t="0" r="r" b="b"/>
              <a:pathLst>
                <a:path w="1643" h="506">
                  <a:moveTo>
                    <a:pt x="290" y="0"/>
                  </a:moveTo>
                  <a:lnTo>
                    <a:pt x="1643" y="0"/>
                  </a:lnTo>
                  <a:lnTo>
                    <a:pt x="1643" y="506"/>
                  </a:lnTo>
                  <a:lnTo>
                    <a:pt x="0" y="506"/>
                  </a:lnTo>
                  <a:lnTo>
                    <a:pt x="290" y="0"/>
                  </a:lnTo>
                  <a:close/>
                </a:path>
              </a:pathLst>
            </a:custGeom>
            <a:solidFill>
              <a:schemeClr val="accent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9" name="Rectangle 38">
              <a:extLst>
                <a:ext uri="{FF2B5EF4-FFF2-40B4-BE49-F238E27FC236}">
                  <a16:creationId xmlns:a16="http://schemas.microsoft.com/office/drawing/2014/main" id="{37D4DC97-7D63-0749-8B09-8269291C3FAF}"/>
                </a:ext>
              </a:extLst>
            </p:cNvPr>
            <p:cNvSpPr/>
            <p:nvPr/>
          </p:nvSpPr>
          <p:spPr>
            <a:xfrm>
              <a:off x="5174056" y="4422891"/>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1</a:t>
              </a:r>
              <a:endParaRPr lang="en-US" sz="583">
                <a:solidFill>
                  <a:schemeClr val="bg1"/>
                </a:solidFill>
                <a:latin typeface="Avenir Next" panose="020B0503020202020204" pitchFamily="34" charset="0"/>
              </a:endParaRPr>
            </a:p>
          </p:txBody>
        </p:sp>
        <p:sp>
          <p:nvSpPr>
            <p:cNvPr id="40" name="Rectangle 39">
              <a:extLst>
                <a:ext uri="{FF2B5EF4-FFF2-40B4-BE49-F238E27FC236}">
                  <a16:creationId xmlns:a16="http://schemas.microsoft.com/office/drawing/2014/main" id="{39739338-42F4-1F4C-9E72-E2B5EB62CBA1}"/>
                </a:ext>
              </a:extLst>
            </p:cNvPr>
            <p:cNvSpPr/>
            <p:nvPr/>
          </p:nvSpPr>
          <p:spPr>
            <a:xfrm>
              <a:off x="5174056" y="3590462"/>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2</a:t>
              </a:r>
              <a:endParaRPr lang="en-US" sz="583">
                <a:solidFill>
                  <a:schemeClr val="bg1"/>
                </a:solidFill>
                <a:latin typeface="Avenir Next" panose="020B0503020202020204" pitchFamily="34" charset="0"/>
              </a:endParaRPr>
            </a:p>
          </p:txBody>
        </p:sp>
        <p:sp>
          <p:nvSpPr>
            <p:cNvPr id="41" name="Rectangle 40">
              <a:extLst>
                <a:ext uri="{FF2B5EF4-FFF2-40B4-BE49-F238E27FC236}">
                  <a16:creationId xmlns:a16="http://schemas.microsoft.com/office/drawing/2014/main" id="{51068B5F-8E65-C643-BDDB-0CF81F7A074E}"/>
                </a:ext>
              </a:extLst>
            </p:cNvPr>
            <p:cNvSpPr/>
            <p:nvPr/>
          </p:nvSpPr>
          <p:spPr>
            <a:xfrm>
              <a:off x="5174056" y="2754678"/>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3</a:t>
              </a:r>
              <a:endParaRPr lang="en-US" sz="583">
                <a:solidFill>
                  <a:schemeClr val="bg1"/>
                </a:solidFill>
                <a:latin typeface="Avenir Next" panose="020B0503020202020204" pitchFamily="34" charset="0"/>
              </a:endParaRPr>
            </a:p>
          </p:txBody>
        </p:sp>
        <p:sp>
          <p:nvSpPr>
            <p:cNvPr id="42" name="Rectangle 41">
              <a:extLst>
                <a:ext uri="{FF2B5EF4-FFF2-40B4-BE49-F238E27FC236}">
                  <a16:creationId xmlns:a16="http://schemas.microsoft.com/office/drawing/2014/main" id="{2814594A-1CCE-484C-BEA9-286F51A72920}"/>
                </a:ext>
              </a:extLst>
            </p:cNvPr>
            <p:cNvSpPr/>
            <p:nvPr/>
          </p:nvSpPr>
          <p:spPr>
            <a:xfrm>
              <a:off x="5166042" y="1936138"/>
              <a:ext cx="42832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4</a:t>
              </a:r>
              <a:endParaRPr lang="en-US" sz="583">
                <a:solidFill>
                  <a:schemeClr val="bg1"/>
                </a:solidFill>
                <a:latin typeface="Avenir Next" panose="020B0503020202020204" pitchFamily="34" charset="0"/>
              </a:endParaRPr>
            </a:p>
          </p:txBody>
        </p:sp>
        <p:sp>
          <p:nvSpPr>
            <p:cNvPr id="43" name="Rectangle 42">
              <a:extLst>
                <a:ext uri="{FF2B5EF4-FFF2-40B4-BE49-F238E27FC236}">
                  <a16:creationId xmlns:a16="http://schemas.microsoft.com/office/drawing/2014/main" id="{E0FC2A4D-A337-FA40-8FE0-E1CA7014808B}"/>
                </a:ext>
              </a:extLst>
            </p:cNvPr>
            <p:cNvSpPr/>
            <p:nvPr/>
          </p:nvSpPr>
          <p:spPr>
            <a:xfrm>
              <a:off x="5174057" y="1201533"/>
              <a:ext cx="41229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5</a:t>
              </a:r>
              <a:endParaRPr lang="en-US" sz="583">
                <a:solidFill>
                  <a:schemeClr val="bg1"/>
                </a:solidFill>
                <a:latin typeface="Avenir Next" panose="020B0503020202020204" pitchFamily="34" charset="0"/>
              </a:endParaRPr>
            </a:p>
          </p:txBody>
        </p:sp>
        <p:sp>
          <p:nvSpPr>
            <p:cNvPr id="46" name="Subtitle 2">
              <a:extLst>
                <a:ext uri="{FF2B5EF4-FFF2-40B4-BE49-F238E27FC236}">
                  <a16:creationId xmlns:a16="http://schemas.microsoft.com/office/drawing/2014/main" id="{83FCB322-86E2-F243-9A37-3AC2E061A1CA}"/>
                </a:ext>
              </a:extLst>
            </p:cNvPr>
            <p:cNvSpPr txBox="1">
              <a:spLocks/>
            </p:cNvSpPr>
            <p:nvPr/>
          </p:nvSpPr>
          <p:spPr>
            <a:xfrm>
              <a:off x="6854312" y="2046947"/>
              <a:ext cx="1924423" cy="1043689"/>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and in the process of being improved through application of early-stage lessons.</a:t>
              </a:r>
            </a:p>
          </p:txBody>
        </p:sp>
        <p:sp>
          <p:nvSpPr>
            <p:cNvPr id="47" name="TextBox 46">
              <a:extLst>
                <a:ext uri="{FF2B5EF4-FFF2-40B4-BE49-F238E27FC236}">
                  <a16:creationId xmlns:a16="http://schemas.microsoft.com/office/drawing/2014/main" id="{2AD50D0F-EEEF-C949-B2B7-ED669BB54EAA}"/>
                </a:ext>
              </a:extLst>
            </p:cNvPr>
            <p:cNvSpPr txBox="1"/>
            <p:nvPr/>
          </p:nvSpPr>
          <p:spPr>
            <a:xfrm>
              <a:off x="6916897" y="1807409"/>
              <a:ext cx="1170513"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Optimizing</a:t>
              </a:r>
            </a:p>
          </p:txBody>
        </p:sp>
        <p:sp>
          <p:nvSpPr>
            <p:cNvPr id="49" name="Subtitle 2">
              <a:extLst>
                <a:ext uri="{FF2B5EF4-FFF2-40B4-BE49-F238E27FC236}">
                  <a16:creationId xmlns:a16="http://schemas.microsoft.com/office/drawing/2014/main" id="{F17DDEDD-F107-484D-9ACA-653DBAE30637}"/>
                </a:ext>
              </a:extLst>
            </p:cNvPr>
            <p:cNvSpPr txBox="1">
              <a:spLocks/>
            </p:cNvSpPr>
            <p:nvPr/>
          </p:nvSpPr>
          <p:spPr>
            <a:xfrm>
              <a:off x="7732666" y="3701689"/>
              <a:ext cx="1924423" cy="85132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some establishment of this capability, but it is still at an early-stages / basic level.</a:t>
              </a:r>
            </a:p>
          </p:txBody>
        </p:sp>
        <p:sp>
          <p:nvSpPr>
            <p:cNvPr id="50" name="TextBox 49">
              <a:extLst>
                <a:ext uri="{FF2B5EF4-FFF2-40B4-BE49-F238E27FC236}">
                  <a16:creationId xmlns:a16="http://schemas.microsoft.com/office/drawing/2014/main" id="{D155F09F-35C1-E243-BA11-7BF0F9FBD232}"/>
                </a:ext>
              </a:extLst>
            </p:cNvPr>
            <p:cNvSpPr txBox="1"/>
            <p:nvPr/>
          </p:nvSpPr>
          <p:spPr>
            <a:xfrm>
              <a:off x="7795251" y="3441602"/>
              <a:ext cx="1088760"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Emerging</a:t>
              </a:r>
            </a:p>
          </p:txBody>
        </p:sp>
        <p:sp>
          <p:nvSpPr>
            <p:cNvPr id="53" name="Subtitle 2">
              <a:extLst>
                <a:ext uri="{FF2B5EF4-FFF2-40B4-BE49-F238E27FC236}">
                  <a16:creationId xmlns:a16="http://schemas.microsoft.com/office/drawing/2014/main" id="{AA9E603D-33FA-0B46-9B45-FE2BF2EB8832}"/>
                </a:ext>
              </a:extLst>
            </p:cNvPr>
            <p:cNvSpPr txBox="1">
              <a:spLocks/>
            </p:cNvSpPr>
            <p:nvPr/>
          </p:nvSpPr>
          <p:spPr>
            <a:xfrm>
              <a:off x="2398416" y="1244093"/>
              <a:ext cx="1924423" cy="933365"/>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dirty="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is now a fully-fledged, developed and integrated capability within the organization.</a:t>
              </a:r>
            </a:p>
          </p:txBody>
        </p:sp>
        <p:sp>
          <p:nvSpPr>
            <p:cNvPr id="54" name="TextBox 53">
              <a:extLst>
                <a:ext uri="{FF2B5EF4-FFF2-40B4-BE49-F238E27FC236}">
                  <a16:creationId xmlns:a16="http://schemas.microsoft.com/office/drawing/2014/main" id="{97D8C8E9-2704-D644-A6A9-F00FCCBDB201}"/>
                </a:ext>
              </a:extLst>
            </p:cNvPr>
            <p:cNvSpPr txBox="1"/>
            <p:nvPr/>
          </p:nvSpPr>
          <p:spPr>
            <a:xfrm>
              <a:off x="3404874" y="984006"/>
              <a:ext cx="873958"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Mature</a:t>
              </a:r>
            </a:p>
          </p:txBody>
        </p:sp>
        <p:sp>
          <p:nvSpPr>
            <p:cNvPr id="56" name="Subtitle 2">
              <a:extLst>
                <a:ext uri="{FF2B5EF4-FFF2-40B4-BE49-F238E27FC236}">
                  <a16:creationId xmlns:a16="http://schemas.microsoft.com/office/drawing/2014/main" id="{B0556C5B-8DED-B84D-ADE2-E2AA68EC12B1}"/>
                </a:ext>
              </a:extLst>
            </p:cNvPr>
            <p:cNvSpPr txBox="1">
              <a:spLocks/>
            </p:cNvSpPr>
            <p:nvPr/>
          </p:nvSpPr>
          <p:spPr>
            <a:xfrm>
              <a:off x="1382107" y="2890755"/>
              <a:ext cx="1924423" cy="65896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but still developing.</a:t>
              </a:r>
            </a:p>
          </p:txBody>
        </p:sp>
        <p:sp>
          <p:nvSpPr>
            <p:cNvPr id="57" name="TextBox 56">
              <a:extLst>
                <a:ext uri="{FF2B5EF4-FFF2-40B4-BE49-F238E27FC236}">
                  <a16:creationId xmlns:a16="http://schemas.microsoft.com/office/drawing/2014/main" id="{6C071CF9-3764-D447-9799-42DFC7896F34}"/>
                </a:ext>
              </a:extLst>
            </p:cNvPr>
            <p:cNvSpPr txBox="1"/>
            <p:nvPr/>
          </p:nvSpPr>
          <p:spPr>
            <a:xfrm>
              <a:off x="2090407" y="2630668"/>
              <a:ext cx="1172117"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Expanding</a:t>
              </a:r>
            </a:p>
          </p:txBody>
        </p:sp>
        <p:sp>
          <p:nvSpPr>
            <p:cNvPr id="59" name="Subtitle 2">
              <a:extLst>
                <a:ext uri="{FF2B5EF4-FFF2-40B4-BE49-F238E27FC236}">
                  <a16:creationId xmlns:a16="http://schemas.microsoft.com/office/drawing/2014/main" id="{0C2A7716-17C3-0044-824A-227E8C61AB42}"/>
                </a:ext>
              </a:extLst>
            </p:cNvPr>
            <p:cNvSpPr txBox="1">
              <a:spLocks/>
            </p:cNvSpPr>
            <p:nvPr/>
          </p:nvSpPr>
          <p:spPr>
            <a:xfrm>
              <a:off x="754581" y="4410935"/>
              <a:ext cx="1577166" cy="693743"/>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area.</a:t>
              </a:r>
            </a:p>
          </p:txBody>
        </p:sp>
        <p:sp>
          <p:nvSpPr>
            <p:cNvPr id="60" name="TextBox 59">
              <a:extLst>
                <a:ext uri="{FF2B5EF4-FFF2-40B4-BE49-F238E27FC236}">
                  <a16:creationId xmlns:a16="http://schemas.microsoft.com/office/drawing/2014/main" id="{BAD21C0F-4335-4046-8E4B-5786B72AB0A6}"/>
                </a:ext>
              </a:extLst>
            </p:cNvPr>
            <p:cNvSpPr txBox="1"/>
            <p:nvPr/>
          </p:nvSpPr>
          <p:spPr>
            <a:xfrm>
              <a:off x="1307984" y="4150852"/>
              <a:ext cx="979756"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Nascent</a:t>
              </a:r>
            </a:p>
          </p:txBody>
        </p:sp>
        <p:grpSp>
          <p:nvGrpSpPr>
            <p:cNvPr id="71" name="Group 70">
              <a:extLst>
                <a:ext uri="{FF2B5EF4-FFF2-40B4-BE49-F238E27FC236}">
                  <a16:creationId xmlns:a16="http://schemas.microsoft.com/office/drawing/2014/main" id="{CC7E9F4A-9ABE-CDD1-CA37-020539909354}"/>
                </a:ext>
              </a:extLst>
            </p:cNvPr>
            <p:cNvGrpSpPr/>
            <p:nvPr/>
          </p:nvGrpSpPr>
          <p:grpSpPr>
            <a:xfrm>
              <a:off x="2400348" y="4182248"/>
              <a:ext cx="668440" cy="668440"/>
              <a:chOff x="2400348" y="4182248"/>
              <a:chExt cx="668440" cy="668440"/>
            </a:xfrm>
          </p:grpSpPr>
          <p:sp>
            <p:nvSpPr>
              <p:cNvPr id="67" name="Oval 66">
                <a:extLst>
                  <a:ext uri="{FF2B5EF4-FFF2-40B4-BE49-F238E27FC236}">
                    <a16:creationId xmlns:a16="http://schemas.microsoft.com/office/drawing/2014/main" id="{A1B20F63-35B3-ADDA-ECCA-507415E7D1C3}"/>
                  </a:ext>
                </a:extLst>
              </p:cNvPr>
              <p:cNvSpPr/>
              <p:nvPr/>
            </p:nvSpPr>
            <p:spPr>
              <a:xfrm>
                <a:off x="2400348" y="418224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eed Packet outline">
                <a:extLst>
                  <a:ext uri="{FF2B5EF4-FFF2-40B4-BE49-F238E27FC236}">
                    <a16:creationId xmlns:a16="http://schemas.microsoft.com/office/drawing/2014/main" id="{F15134DB-0896-31F2-B6CB-5BF8FE3963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249" y="4248326"/>
                <a:ext cx="528903" cy="528903"/>
              </a:xfrm>
              <a:prstGeom prst="rect">
                <a:avLst/>
              </a:prstGeom>
            </p:spPr>
          </p:pic>
        </p:grpSp>
        <p:grpSp>
          <p:nvGrpSpPr>
            <p:cNvPr id="70" name="Group 69">
              <a:extLst>
                <a:ext uri="{FF2B5EF4-FFF2-40B4-BE49-F238E27FC236}">
                  <a16:creationId xmlns:a16="http://schemas.microsoft.com/office/drawing/2014/main" id="{B95A9D5E-1450-2360-F649-B7138B8E9D63}"/>
                </a:ext>
              </a:extLst>
            </p:cNvPr>
            <p:cNvGrpSpPr/>
            <p:nvPr/>
          </p:nvGrpSpPr>
          <p:grpSpPr>
            <a:xfrm>
              <a:off x="7123676" y="3350723"/>
              <a:ext cx="668440" cy="668440"/>
              <a:chOff x="7123676" y="3350723"/>
              <a:chExt cx="668440" cy="668440"/>
            </a:xfrm>
          </p:grpSpPr>
          <p:sp>
            <p:nvSpPr>
              <p:cNvPr id="66" name="Oval 65">
                <a:extLst>
                  <a:ext uri="{FF2B5EF4-FFF2-40B4-BE49-F238E27FC236}">
                    <a16:creationId xmlns:a16="http://schemas.microsoft.com/office/drawing/2014/main" id="{D23F6F65-F8E1-D882-23C3-FBC2BB1349C2}"/>
                  </a:ext>
                </a:extLst>
              </p:cNvPr>
              <p:cNvSpPr/>
              <p:nvPr/>
            </p:nvSpPr>
            <p:spPr>
              <a:xfrm>
                <a:off x="7123676" y="3350723"/>
                <a:ext cx="668440" cy="668440"/>
              </a:xfrm>
              <a:prstGeom prst="ellipse">
                <a:avLst/>
              </a:prstGeom>
              <a:solidFill>
                <a:srgbClr val="4C7B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Graphic 23" descr="Sprouting Seed outline">
                <a:extLst>
                  <a:ext uri="{FF2B5EF4-FFF2-40B4-BE49-F238E27FC236}">
                    <a16:creationId xmlns:a16="http://schemas.microsoft.com/office/drawing/2014/main" id="{90AC95DC-AD3A-3907-2856-EEF64AD0A7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2197" y="3362597"/>
                <a:ext cx="580632" cy="580632"/>
              </a:xfrm>
              <a:prstGeom prst="rect">
                <a:avLst/>
              </a:prstGeom>
            </p:spPr>
          </p:pic>
        </p:grpSp>
        <p:grpSp>
          <p:nvGrpSpPr>
            <p:cNvPr id="68" name="Group 67">
              <a:extLst>
                <a:ext uri="{FF2B5EF4-FFF2-40B4-BE49-F238E27FC236}">
                  <a16:creationId xmlns:a16="http://schemas.microsoft.com/office/drawing/2014/main" id="{5534C3F7-EAA3-A670-E0B6-7ED35F5BD26D}"/>
                </a:ext>
              </a:extLst>
            </p:cNvPr>
            <p:cNvGrpSpPr/>
            <p:nvPr/>
          </p:nvGrpSpPr>
          <p:grpSpPr>
            <a:xfrm>
              <a:off x="6177488" y="1672036"/>
              <a:ext cx="668440" cy="668440"/>
              <a:chOff x="6915702" y="909873"/>
              <a:chExt cx="668440" cy="668440"/>
            </a:xfrm>
          </p:grpSpPr>
          <p:sp>
            <p:nvSpPr>
              <p:cNvPr id="58" name="Oval 57">
                <a:extLst>
                  <a:ext uri="{FF2B5EF4-FFF2-40B4-BE49-F238E27FC236}">
                    <a16:creationId xmlns:a16="http://schemas.microsoft.com/office/drawing/2014/main" id="{103F887A-A0DA-8963-282C-05C684D8948E}"/>
                  </a:ext>
                </a:extLst>
              </p:cNvPr>
              <p:cNvSpPr/>
              <p:nvPr/>
            </p:nvSpPr>
            <p:spPr>
              <a:xfrm>
                <a:off x="6915702" y="909873"/>
                <a:ext cx="668440" cy="668440"/>
              </a:xfrm>
              <a:prstGeom prst="ellipse">
                <a:avLst/>
              </a:prstGeom>
              <a:solidFill>
                <a:srgbClr val="FF32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descr="Open hand with plant outline">
                <a:extLst>
                  <a:ext uri="{FF2B5EF4-FFF2-40B4-BE49-F238E27FC236}">
                    <a16:creationId xmlns:a16="http://schemas.microsoft.com/office/drawing/2014/main" id="{A32CB46D-1440-359E-6CA2-37B637B745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5294" y="952563"/>
                <a:ext cx="545478" cy="545478"/>
              </a:xfrm>
              <a:prstGeom prst="rect">
                <a:avLst/>
              </a:prstGeom>
            </p:spPr>
          </p:pic>
        </p:grpSp>
        <p:grpSp>
          <p:nvGrpSpPr>
            <p:cNvPr id="44" name="Group 43">
              <a:extLst>
                <a:ext uri="{FF2B5EF4-FFF2-40B4-BE49-F238E27FC236}">
                  <a16:creationId xmlns:a16="http://schemas.microsoft.com/office/drawing/2014/main" id="{7D5A0D70-677F-AAEB-6BEB-669734AAAFCE}"/>
                </a:ext>
              </a:extLst>
            </p:cNvPr>
            <p:cNvGrpSpPr/>
            <p:nvPr/>
          </p:nvGrpSpPr>
          <p:grpSpPr>
            <a:xfrm>
              <a:off x="4322839" y="902785"/>
              <a:ext cx="668440" cy="668440"/>
              <a:chOff x="1321753" y="1233420"/>
              <a:chExt cx="668440" cy="668440"/>
            </a:xfrm>
          </p:grpSpPr>
          <p:sp>
            <p:nvSpPr>
              <p:cNvPr id="35" name="Oval 34">
                <a:extLst>
                  <a:ext uri="{FF2B5EF4-FFF2-40B4-BE49-F238E27FC236}">
                    <a16:creationId xmlns:a16="http://schemas.microsoft.com/office/drawing/2014/main" id="{38D0FE8A-C595-D0E5-5908-D3A43B7856A8}"/>
                  </a:ext>
                </a:extLst>
              </p:cNvPr>
              <p:cNvSpPr/>
              <p:nvPr/>
            </p:nvSpPr>
            <p:spPr>
              <a:xfrm>
                <a:off x="1321753" y="1233420"/>
                <a:ext cx="668440" cy="668440"/>
              </a:xfrm>
              <a:prstGeom prst="ellipse">
                <a:avLst/>
              </a:prstGeom>
              <a:solidFill>
                <a:srgbClr val="FF57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descr="Sustainability outline">
                <a:extLst>
                  <a:ext uri="{FF2B5EF4-FFF2-40B4-BE49-F238E27FC236}">
                    <a16:creationId xmlns:a16="http://schemas.microsoft.com/office/drawing/2014/main" id="{12951018-4C58-707F-DBBE-D27D7D3A87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66173" y="1262934"/>
                <a:ext cx="555044" cy="555044"/>
              </a:xfrm>
              <a:prstGeom prst="rect">
                <a:avLst/>
              </a:prstGeom>
            </p:spPr>
          </p:pic>
        </p:grpSp>
        <p:grpSp>
          <p:nvGrpSpPr>
            <p:cNvPr id="69" name="Group 68">
              <a:extLst>
                <a:ext uri="{FF2B5EF4-FFF2-40B4-BE49-F238E27FC236}">
                  <a16:creationId xmlns:a16="http://schemas.microsoft.com/office/drawing/2014/main" id="{4474993A-F992-F9F9-F444-B6919A5242E9}"/>
                </a:ext>
              </a:extLst>
            </p:cNvPr>
            <p:cNvGrpSpPr/>
            <p:nvPr/>
          </p:nvGrpSpPr>
          <p:grpSpPr>
            <a:xfrm>
              <a:off x="3373451" y="2574669"/>
              <a:ext cx="668440" cy="668440"/>
              <a:chOff x="618324" y="2630668"/>
              <a:chExt cx="668440" cy="668440"/>
            </a:xfrm>
          </p:grpSpPr>
          <p:sp>
            <p:nvSpPr>
              <p:cNvPr id="65" name="Oval 64">
                <a:extLst>
                  <a:ext uri="{FF2B5EF4-FFF2-40B4-BE49-F238E27FC236}">
                    <a16:creationId xmlns:a16="http://schemas.microsoft.com/office/drawing/2014/main" id="{0D0B4CF6-1DA3-F55E-7834-02BD6A2BC00B}"/>
                  </a:ext>
                </a:extLst>
              </p:cNvPr>
              <p:cNvSpPr/>
              <p:nvPr/>
            </p:nvSpPr>
            <p:spPr>
              <a:xfrm>
                <a:off x="618324" y="2630668"/>
                <a:ext cx="668440" cy="668440"/>
              </a:xfrm>
              <a:prstGeom prst="ellipse">
                <a:avLst/>
              </a:prstGeom>
              <a:solidFill>
                <a:srgbClr val="9C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Graphic 25" descr="Watering Plant outline">
                <a:extLst>
                  <a:ext uri="{FF2B5EF4-FFF2-40B4-BE49-F238E27FC236}">
                    <a16:creationId xmlns:a16="http://schemas.microsoft.com/office/drawing/2014/main" id="{DE74207D-AB62-2A15-27C1-C972F8E614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6873" y="2743103"/>
                <a:ext cx="437184" cy="437184"/>
              </a:xfrm>
              <a:prstGeom prst="rect">
                <a:avLst/>
              </a:prstGeom>
            </p:spPr>
          </p:pic>
        </p:grpSp>
      </p:grpSp>
      <p:sp>
        <p:nvSpPr>
          <p:cNvPr id="18" name="TextBox 17">
            <a:extLst>
              <a:ext uri="{FF2B5EF4-FFF2-40B4-BE49-F238E27FC236}">
                <a16:creationId xmlns:a16="http://schemas.microsoft.com/office/drawing/2014/main" id="{92908EA9-9C8F-EE9E-ED6D-6A21E5CA1CDF}"/>
              </a:ext>
            </a:extLst>
          </p:cNvPr>
          <p:cNvSpPr txBox="1"/>
          <p:nvPr/>
        </p:nvSpPr>
        <p:spPr>
          <a:xfrm>
            <a:off x="604508" y="5077326"/>
            <a:ext cx="6975391" cy="230832"/>
          </a:xfrm>
          <a:prstGeom prst="rect">
            <a:avLst/>
          </a:prstGeom>
          <a:noFill/>
        </p:spPr>
        <p:txBody>
          <a:bodyPr wrap="square" rtlCol="0">
            <a:spAutoFit/>
          </a:bodyPr>
          <a:lstStyle/>
          <a:p>
            <a:r>
              <a:rPr lang="en-GB" sz="900">
                <a:solidFill>
                  <a:schemeClr val="bg2"/>
                </a:solidFill>
                <a:latin typeface="Avenir Next" panose="020B0503020202020204" pitchFamily="34" charset="0"/>
              </a:rPr>
              <a:t>Source: Adapted from the Capability Maturity Model for Software and the Five levels of Software Process Maturity  </a:t>
            </a:r>
          </a:p>
        </p:txBody>
      </p:sp>
    </p:spTree>
    <p:extLst>
      <p:ext uri="{BB962C8B-B14F-4D97-AF65-F5344CB8AC3E}">
        <p14:creationId xmlns:p14="http://schemas.microsoft.com/office/powerpoint/2010/main" val="300838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itle 1">
            <a:extLst>
              <a:ext uri="{FF2B5EF4-FFF2-40B4-BE49-F238E27FC236}">
                <a16:creationId xmlns:a16="http://schemas.microsoft.com/office/drawing/2014/main" id="{9247893A-0387-AFAB-A699-FCC3633186F5}"/>
              </a:ext>
            </a:extLst>
          </p:cNvPr>
          <p:cNvSpPr>
            <a:spLocks noGrp="1"/>
          </p:cNvSpPr>
          <p:nvPr>
            <p:ph type="title"/>
          </p:nvPr>
        </p:nvSpPr>
        <p:spPr/>
        <p:txBody>
          <a:bodyPr/>
          <a:lstStyle/>
          <a:p>
            <a:r>
              <a:rPr lang="en-GB"/>
              <a:t>Impact management capability dimensions</a:t>
            </a:r>
          </a:p>
        </p:txBody>
      </p:sp>
      <p:sp>
        <p:nvSpPr>
          <p:cNvPr id="54" name="Google Shape;54;p2"/>
          <p:cNvSpPr/>
          <p:nvPr/>
        </p:nvSpPr>
        <p:spPr>
          <a:xfrm rot="5400000">
            <a:off x="7097873" y="2492034"/>
            <a:ext cx="3961694" cy="1199479"/>
          </a:xfrm>
          <a:prstGeom prst="triangle">
            <a:avLst>
              <a:gd name="adj" fmla="val 50000"/>
            </a:avLst>
          </a:prstGeom>
          <a:solidFill>
            <a:schemeClr val="bg2"/>
          </a:solidFill>
          <a:ln>
            <a:noFill/>
          </a:ln>
        </p:spPr>
        <p:txBody>
          <a:bodyPr spcFirstLastPara="1" wrap="square" lIns="38094" tIns="19042" rIns="38094" bIns="19042" anchor="ctr" anchorCtr="0">
            <a:noAutofit/>
          </a:bodyPr>
          <a:lstStyle/>
          <a:p>
            <a:pPr algn="ctr"/>
            <a:endParaRPr sz="1500">
              <a:solidFill>
                <a:schemeClr val="dk1"/>
              </a:solidFill>
              <a:latin typeface="Avenir Next" panose="020B0503020202020204" pitchFamily="34" charset="0"/>
              <a:ea typeface="Lato Light"/>
              <a:cs typeface="Lato Light"/>
              <a:sym typeface="Lato Light"/>
            </a:endParaRPr>
          </a:p>
        </p:txBody>
      </p:sp>
      <p:grpSp>
        <p:nvGrpSpPr>
          <p:cNvPr id="79" name="Group 78">
            <a:extLst>
              <a:ext uri="{FF2B5EF4-FFF2-40B4-BE49-F238E27FC236}">
                <a16:creationId xmlns:a16="http://schemas.microsoft.com/office/drawing/2014/main" id="{B9178B5E-20FB-C04A-81F7-E9C8D99AEF6C}"/>
              </a:ext>
            </a:extLst>
          </p:cNvPr>
          <p:cNvGrpSpPr/>
          <p:nvPr/>
        </p:nvGrpSpPr>
        <p:grpSpPr>
          <a:xfrm>
            <a:off x="814730" y="2493941"/>
            <a:ext cx="7652376" cy="349304"/>
            <a:chOff x="826606" y="2838315"/>
            <a:chExt cx="7214856" cy="349304"/>
          </a:xfrm>
        </p:grpSpPr>
        <p:sp>
          <p:nvSpPr>
            <p:cNvPr id="50" name="Google Shape;50;p2"/>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0" name="Google Shape;60;p2"/>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a:solidFill>
                    <a:schemeClr val="bg2"/>
                  </a:solidFill>
                  <a:latin typeface="Avenir Next Ultra Light" panose="020B0203020202020204" pitchFamily="34" charset="77"/>
                  <a:ea typeface="Poppins"/>
                  <a:cs typeface="Poppins"/>
                  <a:sym typeface="Poppins"/>
                </a:rPr>
                <a:t>STRATEGY: </a:t>
              </a:r>
              <a:r>
                <a:rPr lang="en-US" sz="800">
                  <a:solidFill>
                    <a:schemeClr val="bg2"/>
                  </a:solidFill>
                  <a:latin typeface="Avenir Book" panose="02000503020000020003" pitchFamily="2" charset="0"/>
                </a:rPr>
                <a:t>Defines the organization’s </a:t>
              </a:r>
              <a:r>
                <a:rPr lang="en-US" sz="800">
                  <a:solidFill>
                    <a:srgbClr val="425369"/>
                  </a:solidFill>
                  <a:latin typeface="Avenir Book" panose="02000503020000020003" pitchFamily="2" charset="0"/>
                </a:rPr>
                <a:t>purpose goals, objectives, target outcomes, pathways and milestones of change, and priority areas. Defines the purpose of the capability and its alignment to the purpose and strategy of the organization. </a:t>
              </a:r>
            </a:p>
          </p:txBody>
        </p:sp>
      </p:grpSp>
      <p:sp>
        <p:nvSpPr>
          <p:cNvPr id="66" name="Google Shape;66;p2"/>
          <p:cNvSpPr txBox="1"/>
          <p:nvPr/>
        </p:nvSpPr>
        <p:spPr>
          <a:xfrm rot="-5400000">
            <a:off x="-200483" y="1758389"/>
            <a:ext cx="1588640"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Maturity Level</a:t>
            </a:r>
            <a:endParaRPr sz="583">
              <a:latin typeface="Avenir Next" panose="020B0503020202020204" pitchFamily="34" charset="0"/>
            </a:endParaRPr>
          </a:p>
        </p:txBody>
      </p:sp>
      <p:sp>
        <p:nvSpPr>
          <p:cNvPr id="5" name="Text Placeholder 4">
            <a:extLst>
              <a:ext uri="{FF2B5EF4-FFF2-40B4-BE49-F238E27FC236}">
                <a16:creationId xmlns:a16="http://schemas.microsoft.com/office/drawing/2014/main" id="{A8210B53-69DB-0400-5CEF-EF2998958C30}"/>
              </a:ext>
            </a:extLst>
          </p:cNvPr>
          <p:cNvSpPr>
            <a:spLocks noGrp="1"/>
          </p:cNvSpPr>
          <p:nvPr>
            <p:ph type="body" sz="quarter" idx="13"/>
          </p:nvPr>
        </p:nvSpPr>
        <p:spPr/>
        <p:txBody>
          <a:bodyPr/>
          <a:lstStyle/>
          <a:p>
            <a:r>
              <a:rPr lang="en-GB"/>
              <a:t>Capability maturity model For Impact Management</a:t>
            </a:r>
          </a:p>
        </p:txBody>
      </p:sp>
      <p:sp>
        <p:nvSpPr>
          <p:cNvPr id="57" name="Google Shape;57;p2"/>
          <p:cNvSpPr/>
          <p:nvPr/>
        </p:nvSpPr>
        <p:spPr>
          <a:xfrm>
            <a:off x="3882499" y="1110928"/>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3" name="Subtitle 2">
            <a:extLst>
              <a:ext uri="{FF2B5EF4-FFF2-40B4-BE49-F238E27FC236}">
                <a16:creationId xmlns:a16="http://schemas.microsoft.com/office/drawing/2014/main" id="{7A51E838-E0EF-23F4-2667-EA9DA410A313}"/>
              </a:ext>
            </a:extLst>
          </p:cNvPr>
          <p:cNvSpPr txBox="1">
            <a:spLocks/>
          </p:cNvSpPr>
          <p:nvPr/>
        </p:nvSpPr>
        <p:spPr>
          <a:xfrm>
            <a:off x="3902819" y="1824641"/>
            <a:ext cx="1511735" cy="45506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capability  is established, but still developing.</a:t>
            </a:r>
          </a:p>
        </p:txBody>
      </p:sp>
      <p:sp>
        <p:nvSpPr>
          <p:cNvPr id="14" name="TextBox 13">
            <a:extLst>
              <a:ext uri="{FF2B5EF4-FFF2-40B4-BE49-F238E27FC236}">
                <a16:creationId xmlns:a16="http://schemas.microsoft.com/office/drawing/2014/main" id="{E8E79ADC-1852-25AA-6367-6F21B209222B}"/>
              </a:ext>
            </a:extLst>
          </p:cNvPr>
          <p:cNvSpPr txBox="1"/>
          <p:nvPr/>
        </p:nvSpPr>
        <p:spPr>
          <a:xfrm>
            <a:off x="4031430" y="1685510"/>
            <a:ext cx="107165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Expanding</a:t>
            </a:r>
          </a:p>
        </p:txBody>
      </p:sp>
      <p:grpSp>
        <p:nvGrpSpPr>
          <p:cNvPr id="98" name="Group 97">
            <a:extLst>
              <a:ext uri="{FF2B5EF4-FFF2-40B4-BE49-F238E27FC236}">
                <a16:creationId xmlns:a16="http://schemas.microsoft.com/office/drawing/2014/main" id="{84AE787B-F4D7-1E10-7B8D-69054AA282F0}"/>
              </a:ext>
            </a:extLst>
          </p:cNvPr>
          <p:cNvGrpSpPr/>
          <p:nvPr/>
        </p:nvGrpSpPr>
        <p:grpSpPr>
          <a:xfrm>
            <a:off x="810588" y="1110928"/>
            <a:ext cx="1512000" cy="1355510"/>
            <a:chOff x="810588" y="968427"/>
            <a:chExt cx="1512000" cy="1355510"/>
          </a:xfrm>
        </p:grpSpPr>
        <p:sp>
          <p:nvSpPr>
            <p:cNvPr id="55" name="Google Shape;55;p2"/>
            <p:cNvSpPr/>
            <p:nvPr/>
          </p:nvSpPr>
          <p:spPr>
            <a:xfrm>
              <a:off x="810588" y="968427"/>
              <a:ext cx="1512000"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7" name="Google Shape;67;p2"/>
            <p:cNvSpPr txBox="1"/>
            <p:nvPr/>
          </p:nvSpPr>
          <p:spPr>
            <a:xfrm>
              <a:off x="1007583" y="1547209"/>
              <a:ext cx="1118011" cy="192344"/>
            </a:xfrm>
            <a:prstGeom prst="rect">
              <a:avLst/>
            </a:prstGeom>
            <a:noFill/>
            <a:ln>
              <a:noFill/>
            </a:ln>
          </p:spPr>
          <p:txBody>
            <a:bodyPr spcFirstLastPara="1" wrap="square" lIns="38094" tIns="19042" rIns="38094" bIns="19042" anchor="t"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Nascent</a:t>
              </a:r>
              <a:endParaRPr sz="1000" cap="all">
                <a:solidFill>
                  <a:schemeClr val="bg2"/>
                </a:solidFill>
                <a:latin typeface="Avenir Next Ultra Light" panose="020B0203020202020204" pitchFamily="34" charset="77"/>
              </a:endParaRPr>
            </a:p>
          </p:txBody>
        </p:sp>
        <p:sp>
          <p:nvSpPr>
            <p:cNvPr id="15" name="Subtitle 2">
              <a:extLst>
                <a:ext uri="{FF2B5EF4-FFF2-40B4-BE49-F238E27FC236}">
                  <a16:creationId xmlns:a16="http://schemas.microsoft.com/office/drawing/2014/main" id="{B0CFF938-59F2-1A92-7063-401F0B4EDF84}"/>
                </a:ext>
              </a:extLst>
            </p:cNvPr>
            <p:cNvSpPr txBox="1">
              <a:spLocks/>
            </p:cNvSpPr>
            <p:nvPr/>
          </p:nvSpPr>
          <p:spPr>
            <a:xfrm>
              <a:off x="828028" y="1661533"/>
              <a:ext cx="1477121" cy="647426"/>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458"/>
                </a:lnSpc>
              </a:pPr>
              <a:r>
                <a:rPr lang="en-US" sz="700">
                  <a:solidFill>
                    <a:schemeClr val="bg2"/>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dimension.</a:t>
              </a:r>
            </a:p>
          </p:txBody>
        </p:sp>
        <p:grpSp>
          <p:nvGrpSpPr>
            <p:cNvPr id="17" name="Group 16">
              <a:extLst>
                <a:ext uri="{FF2B5EF4-FFF2-40B4-BE49-F238E27FC236}">
                  <a16:creationId xmlns:a16="http://schemas.microsoft.com/office/drawing/2014/main" id="{A4C1409A-49D3-FEF8-9539-6A3357CDBE0B}"/>
                </a:ext>
              </a:extLst>
            </p:cNvPr>
            <p:cNvGrpSpPr/>
            <p:nvPr/>
          </p:nvGrpSpPr>
          <p:grpSpPr>
            <a:xfrm>
              <a:off x="1362677" y="1022238"/>
              <a:ext cx="407822" cy="407822"/>
              <a:chOff x="2400348" y="4234284"/>
              <a:chExt cx="668440" cy="668440"/>
            </a:xfrm>
          </p:grpSpPr>
          <p:sp>
            <p:nvSpPr>
              <p:cNvPr id="18" name="Oval 17">
                <a:extLst>
                  <a:ext uri="{FF2B5EF4-FFF2-40B4-BE49-F238E27FC236}">
                    <a16:creationId xmlns:a16="http://schemas.microsoft.com/office/drawing/2014/main" id="{D3A50186-F551-4231-BC4A-3015C231B8FC}"/>
                  </a:ext>
                </a:extLst>
              </p:cNvPr>
              <p:cNvSpPr/>
              <p:nvPr/>
            </p:nvSpPr>
            <p:spPr>
              <a:xfrm>
                <a:off x="2400348" y="4234284"/>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Seed Packet outline">
                <a:extLst>
                  <a:ext uri="{FF2B5EF4-FFF2-40B4-BE49-F238E27FC236}">
                    <a16:creationId xmlns:a16="http://schemas.microsoft.com/office/drawing/2014/main" id="{E1CD2C8E-CE59-9300-1EE2-F350F43005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91249" y="4313372"/>
                <a:ext cx="528903" cy="528903"/>
              </a:xfrm>
              <a:prstGeom prst="rect">
                <a:avLst/>
              </a:prstGeom>
            </p:spPr>
          </p:pic>
        </p:grpSp>
      </p:grpSp>
      <p:grpSp>
        <p:nvGrpSpPr>
          <p:cNvPr id="99" name="Group 98">
            <a:extLst>
              <a:ext uri="{FF2B5EF4-FFF2-40B4-BE49-F238E27FC236}">
                <a16:creationId xmlns:a16="http://schemas.microsoft.com/office/drawing/2014/main" id="{B4350D6A-56A9-5E73-0A01-172658686A9F}"/>
              </a:ext>
            </a:extLst>
          </p:cNvPr>
          <p:cNvGrpSpPr/>
          <p:nvPr/>
        </p:nvGrpSpPr>
        <p:grpSpPr>
          <a:xfrm>
            <a:off x="2340605" y="1110928"/>
            <a:ext cx="1512000" cy="1356444"/>
            <a:chOff x="2340605" y="968427"/>
            <a:chExt cx="1512000" cy="1356444"/>
          </a:xfrm>
        </p:grpSpPr>
        <p:sp>
          <p:nvSpPr>
            <p:cNvPr id="56" name="Google Shape;56;p2"/>
            <p:cNvSpPr/>
            <p:nvPr/>
          </p:nvSpPr>
          <p:spPr>
            <a:xfrm>
              <a:off x="2340605"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 name="Subtitle 2">
              <a:extLst>
                <a:ext uri="{FF2B5EF4-FFF2-40B4-BE49-F238E27FC236}">
                  <a16:creationId xmlns:a16="http://schemas.microsoft.com/office/drawing/2014/main" id="{7E0399DC-4AFC-8382-664B-C81E6809A2C9}"/>
                </a:ext>
              </a:extLst>
            </p:cNvPr>
            <p:cNvSpPr txBox="1">
              <a:spLocks/>
            </p:cNvSpPr>
            <p:nvPr/>
          </p:nvSpPr>
          <p:spPr>
            <a:xfrm>
              <a:off x="2340606" y="1677444"/>
              <a:ext cx="151199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There is some establishment of this capability, but it is still at an early-stages / basic level.</a:t>
              </a:r>
            </a:p>
          </p:txBody>
        </p:sp>
        <p:sp>
          <p:nvSpPr>
            <p:cNvPr id="10" name="TextBox 9">
              <a:extLst>
                <a:ext uri="{FF2B5EF4-FFF2-40B4-BE49-F238E27FC236}">
                  <a16:creationId xmlns:a16="http://schemas.microsoft.com/office/drawing/2014/main" id="{29A0060E-CC37-F611-EFF7-8407F8743704}"/>
                </a:ext>
              </a:extLst>
            </p:cNvPr>
            <p:cNvSpPr txBox="1"/>
            <p:nvPr/>
          </p:nvSpPr>
          <p:spPr>
            <a:xfrm>
              <a:off x="2596982" y="1543009"/>
              <a:ext cx="999247"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Emerging</a:t>
              </a:r>
            </a:p>
          </p:txBody>
        </p:sp>
        <p:grpSp>
          <p:nvGrpSpPr>
            <p:cNvPr id="20" name="Group 19">
              <a:extLst>
                <a:ext uri="{FF2B5EF4-FFF2-40B4-BE49-F238E27FC236}">
                  <a16:creationId xmlns:a16="http://schemas.microsoft.com/office/drawing/2014/main" id="{282F9962-7349-8A70-8F0B-8D282C2A6675}"/>
                </a:ext>
              </a:extLst>
            </p:cNvPr>
            <p:cNvGrpSpPr/>
            <p:nvPr/>
          </p:nvGrpSpPr>
          <p:grpSpPr>
            <a:xfrm>
              <a:off x="2885035" y="1022238"/>
              <a:ext cx="423141" cy="423141"/>
              <a:chOff x="7123676" y="3350723"/>
              <a:chExt cx="668440" cy="668440"/>
            </a:xfrm>
          </p:grpSpPr>
          <p:sp>
            <p:nvSpPr>
              <p:cNvPr id="21" name="Oval 20">
                <a:extLst>
                  <a:ext uri="{FF2B5EF4-FFF2-40B4-BE49-F238E27FC236}">
                    <a16:creationId xmlns:a16="http://schemas.microsoft.com/office/drawing/2014/main" id="{EE7637AD-C4B2-86D1-BEC3-DA228CD18C51}"/>
                  </a:ext>
                </a:extLst>
              </p:cNvPr>
              <p:cNvSpPr/>
              <p:nvPr/>
            </p:nvSpPr>
            <p:spPr>
              <a:xfrm>
                <a:off x="7123676" y="335072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prouting Seed outline">
                <a:extLst>
                  <a:ext uri="{FF2B5EF4-FFF2-40B4-BE49-F238E27FC236}">
                    <a16:creationId xmlns:a16="http://schemas.microsoft.com/office/drawing/2014/main" id="{C79234D5-DCDD-B0B5-CB60-630AB6947A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62197" y="3362597"/>
                <a:ext cx="580632" cy="580632"/>
              </a:xfrm>
              <a:prstGeom prst="rect">
                <a:avLst/>
              </a:prstGeom>
            </p:spPr>
          </p:pic>
        </p:grpSp>
      </p:grpSp>
      <p:grpSp>
        <p:nvGrpSpPr>
          <p:cNvPr id="100" name="Group 99">
            <a:extLst>
              <a:ext uri="{FF2B5EF4-FFF2-40B4-BE49-F238E27FC236}">
                <a16:creationId xmlns:a16="http://schemas.microsoft.com/office/drawing/2014/main" id="{CE0AE84D-6487-3610-67FF-7073765E4240}"/>
              </a:ext>
            </a:extLst>
          </p:cNvPr>
          <p:cNvGrpSpPr/>
          <p:nvPr/>
        </p:nvGrpSpPr>
        <p:grpSpPr>
          <a:xfrm>
            <a:off x="5357733" y="1110928"/>
            <a:ext cx="1612940" cy="1356444"/>
            <a:chOff x="5357733" y="968427"/>
            <a:chExt cx="1612940" cy="1356444"/>
          </a:xfrm>
        </p:grpSpPr>
        <p:sp>
          <p:nvSpPr>
            <p:cNvPr id="58" name="Google Shape;58;p2"/>
            <p:cNvSpPr/>
            <p:nvPr/>
          </p:nvSpPr>
          <p:spPr>
            <a:xfrm>
              <a:off x="5408204" y="968427"/>
              <a:ext cx="1511999"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7" name="Subtitle 2">
              <a:extLst>
                <a:ext uri="{FF2B5EF4-FFF2-40B4-BE49-F238E27FC236}">
                  <a16:creationId xmlns:a16="http://schemas.microsoft.com/office/drawing/2014/main" id="{EE03D377-1706-7B96-F3B6-F5D0C0FC76BE}"/>
                </a:ext>
              </a:extLst>
            </p:cNvPr>
            <p:cNvSpPr txBox="1">
              <a:spLocks/>
            </p:cNvSpPr>
            <p:nvPr/>
          </p:nvSpPr>
          <p:spPr>
            <a:xfrm>
              <a:off x="5357733" y="1669778"/>
              <a:ext cx="1612940"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Established, and in the process of improving through application of early-stage lessons.</a:t>
              </a:r>
            </a:p>
          </p:txBody>
        </p:sp>
        <p:sp>
          <p:nvSpPr>
            <p:cNvPr id="8" name="TextBox 7">
              <a:extLst>
                <a:ext uri="{FF2B5EF4-FFF2-40B4-BE49-F238E27FC236}">
                  <a16:creationId xmlns:a16="http://schemas.microsoft.com/office/drawing/2014/main" id="{4C1D76A9-60CC-E7EA-719F-A1C8E36B89DF}"/>
                </a:ext>
              </a:extLst>
            </p:cNvPr>
            <p:cNvSpPr txBox="1"/>
            <p:nvPr/>
          </p:nvSpPr>
          <p:spPr>
            <a:xfrm>
              <a:off x="5628376" y="1526551"/>
              <a:ext cx="1071655"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Optimizing</a:t>
              </a:r>
            </a:p>
          </p:txBody>
        </p:sp>
        <p:grpSp>
          <p:nvGrpSpPr>
            <p:cNvPr id="23" name="Group 22">
              <a:extLst>
                <a:ext uri="{FF2B5EF4-FFF2-40B4-BE49-F238E27FC236}">
                  <a16:creationId xmlns:a16="http://schemas.microsoft.com/office/drawing/2014/main" id="{6A7B30EF-D7A3-F2FA-A5D4-876C3F6F3526}"/>
                </a:ext>
              </a:extLst>
            </p:cNvPr>
            <p:cNvGrpSpPr/>
            <p:nvPr/>
          </p:nvGrpSpPr>
          <p:grpSpPr>
            <a:xfrm>
              <a:off x="5950579" y="1022238"/>
              <a:ext cx="427249" cy="427249"/>
              <a:chOff x="6915702" y="909873"/>
              <a:chExt cx="668440" cy="668440"/>
            </a:xfrm>
          </p:grpSpPr>
          <p:sp>
            <p:nvSpPr>
              <p:cNvPr id="24" name="Oval 23">
                <a:extLst>
                  <a:ext uri="{FF2B5EF4-FFF2-40B4-BE49-F238E27FC236}">
                    <a16:creationId xmlns:a16="http://schemas.microsoft.com/office/drawing/2014/main" id="{7B266FF1-5206-4EE3-5E09-385171DA5967}"/>
                  </a:ext>
                </a:extLst>
              </p:cNvPr>
              <p:cNvSpPr/>
              <p:nvPr/>
            </p:nvSpPr>
            <p:spPr>
              <a:xfrm>
                <a:off x="6915702" y="90987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Graphic 24" descr="Open hand with plant outline">
                <a:extLst>
                  <a:ext uri="{FF2B5EF4-FFF2-40B4-BE49-F238E27FC236}">
                    <a16:creationId xmlns:a16="http://schemas.microsoft.com/office/drawing/2014/main" id="{6D713EC6-0C4A-D3FD-96DC-9463F6664AF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965294" y="952563"/>
                <a:ext cx="545478" cy="545478"/>
              </a:xfrm>
              <a:prstGeom prst="rect">
                <a:avLst/>
              </a:prstGeom>
            </p:spPr>
          </p:pic>
        </p:grpSp>
      </p:grpSp>
      <p:grpSp>
        <p:nvGrpSpPr>
          <p:cNvPr id="101" name="Group 100">
            <a:extLst>
              <a:ext uri="{FF2B5EF4-FFF2-40B4-BE49-F238E27FC236}">
                <a16:creationId xmlns:a16="http://schemas.microsoft.com/office/drawing/2014/main" id="{1AD09381-C1FC-01CB-7D43-2C5CA9AE3BDA}"/>
              </a:ext>
            </a:extLst>
          </p:cNvPr>
          <p:cNvGrpSpPr/>
          <p:nvPr/>
        </p:nvGrpSpPr>
        <p:grpSpPr>
          <a:xfrm>
            <a:off x="6889791" y="1111862"/>
            <a:ext cx="1609248" cy="1355510"/>
            <a:chOff x="6889791" y="969361"/>
            <a:chExt cx="1609248" cy="1355510"/>
          </a:xfrm>
        </p:grpSpPr>
        <p:sp>
          <p:nvSpPr>
            <p:cNvPr id="59" name="Google Shape;59;p2"/>
            <p:cNvSpPr/>
            <p:nvPr/>
          </p:nvSpPr>
          <p:spPr>
            <a:xfrm flipH="1">
              <a:off x="6938414" y="969361"/>
              <a:ext cx="1512001"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1" name="Subtitle 2">
              <a:extLst>
                <a:ext uri="{FF2B5EF4-FFF2-40B4-BE49-F238E27FC236}">
                  <a16:creationId xmlns:a16="http://schemas.microsoft.com/office/drawing/2014/main" id="{B1009C78-CF6D-8CA6-C259-1A766AB9BB72}"/>
                </a:ext>
              </a:extLst>
            </p:cNvPr>
            <p:cNvSpPr txBox="1">
              <a:spLocks/>
            </p:cNvSpPr>
            <p:nvPr/>
          </p:nvSpPr>
          <p:spPr>
            <a:xfrm>
              <a:off x="6889791" y="1672205"/>
              <a:ext cx="160924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is now a fully-fledged, developed and integrated capability within the organization.</a:t>
              </a:r>
            </a:p>
          </p:txBody>
        </p:sp>
        <p:sp>
          <p:nvSpPr>
            <p:cNvPr id="12" name="TextBox 11">
              <a:extLst>
                <a:ext uri="{FF2B5EF4-FFF2-40B4-BE49-F238E27FC236}">
                  <a16:creationId xmlns:a16="http://schemas.microsoft.com/office/drawing/2014/main" id="{7A058081-0386-9574-711A-D0B741BA8956}"/>
                </a:ext>
              </a:extLst>
            </p:cNvPr>
            <p:cNvSpPr txBox="1"/>
            <p:nvPr/>
          </p:nvSpPr>
          <p:spPr>
            <a:xfrm>
              <a:off x="7288552" y="1523104"/>
              <a:ext cx="81172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Mature</a:t>
              </a:r>
            </a:p>
          </p:txBody>
        </p:sp>
        <p:grpSp>
          <p:nvGrpSpPr>
            <p:cNvPr id="26" name="Group 25">
              <a:extLst>
                <a:ext uri="{FF2B5EF4-FFF2-40B4-BE49-F238E27FC236}">
                  <a16:creationId xmlns:a16="http://schemas.microsoft.com/office/drawing/2014/main" id="{02956E5D-2E04-D723-8F8E-117ACF382CF4}"/>
                </a:ext>
              </a:extLst>
            </p:cNvPr>
            <p:cNvGrpSpPr/>
            <p:nvPr/>
          </p:nvGrpSpPr>
          <p:grpSpPr>
            <a:xfrm>
              <a:off x="7477403" y="1022590"/>
              <a:ext cx="434024" cy="434024"/>
              <a:chOff x="1321753" y="1233420"/>
              <a:chExt cx="668440" cy="668440"/>
            </a:xfrm>
          </p:grpSpPr>
          <p:sp>
            <p:nvSpPr>
              <p:cNvPr id="27" name="Oval 26">
                <a:extLst>
                  <a:ext uri="{FF2B5EF4-FFF2-40B4-BE49-F238E27FC236}">
                    <a16:creationId xmlns:a16="http://schemas.microsoft.com/office/drawing/2014/main" id="{79F7B429-1BAC-5B7B-8B1F-50C9477A8B67}"/>
                  </a:ext>
                </a:extLst>
              </p:cNvPr>
              <p:cNvSpPr/>
              <p:nvPr/>
            </p:nvSpPr>
            <p:spPr>
              <a:xfrm>
                <a:off x="1321753" y="1233420"/>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Graphic 27" descr="Sustainability outline">
                <a:extLst>
                  <a:ext uri="{FF2B5EF4-FFF2-40B4-BE49-F238E27FC236}">
                    <a16:creationId xmlns:a16="http://schemas.microsoft.com/office/drawing/2014/main" id="{8F365880-7A82-A90E-A43B-A03662DFFF3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366173" y="1262934"/>
                <a:ext cx="555044" cy="555044"/>
              </a:xfrm>
              <a:prstGeom prst="rect">
                <a:avLst/>
              </a:prstGeom>
            </p:spPr>
          </p:pic>
        </p:grpSp>
      </p:grpSp>
      <p:grpSp>
        <p:nvGrpSpPr>
          <p:cNvPr id="29" name="Group 28">
            <a:extLst>
              <a:ext uri="{FF2B5EF4-FFF2-40B4-BE49-F238E27FC236}">
                <a16:creationId xmlns:a16="http://schemas.microsoft.com/office/drawing/2014/main" id="{39D2DC5F-3D26-32AE-C901-8B46DE452BAB}"/>
              </a:ext>
            </a:extLst>
          </p:cNvPr>
          <p:cNvGrpSpPr/>
          <p:nvPr/>
        </p:nvGrpSpPr>
        <p:grpSpPr>
          <a:xfrm>
            <a:off x="4353633" y="1176627"/>
            <a:ext cx="427250" cy="427250"/>
            <a:chOff x="618324" y="2630668"/>
            <a:chExt cx="668440" cy="668440"/>
          </a:xfrm>
        </p:grpSpPr>
        <p:sp>
          <p:nvSpPr>
            <p:cNvPr id="30" name="Oval 29">
              <a:extLst>
                <a:ext uri="{FF2B5EF4-FFF2-40B4-BE49-F238E27FC236}">
                  <a16:creationId xmlns:a16="http://schemas.microsoft.com/office/drawing/2014/main" id="{F4009704-EAFE-78F6-4B6F-78BE1F26FA3B}"/>
                </a:ext>
              </a:extLst>
            </p:cNvPr>
            <p:cNvSpPr/>
            <p:nvPr/>
          </p:nvSpPr>
          <p:spPr>
            <a:xfrm>
              <a:off x="618324" y="263066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Graphic 30" descr="Watering Plant outline">
              <a:extLst>
                <a:ext uri="{FF2B5EF4-FFF2-40B4-BE49-F238E27FC236}">
                  <a16:creationId xmlns:a16="http://schemas.microsoft.com/office/drawing/2014/main" id="{89DD70E1-C0AE-CBAC-A70B-8A0D80552EF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06873" y="2743103"/>
              <a:ext cx="437184" cy="437184"/>
            </a:xfrm>
            <a:prstGeom prst="rect">
              <a:avLst/>
            </a:prstGeom>
          </p:spPr>
        </p:pic>
      </p:grpSp>
      <p:grpSp>
        <p:nvGrpSpPr>
          <p:cNvPr id="80" name="Group 79">
            <a:extLst>
              <a:ext uri="{FF2B5EF4-FFF2-40B4-BE49-F238E27FC236}">
                <a16:creationId xmlns:a16="http://schemas.microsoft.com/office/drawing/2014/main" id="{D96DA65E-06FB-C72F-1661-30BD19DDDBAC}"/>
              </a:ext>
            </a:extLst>
          </p:cNvPr>
          <p:cNvGrpSpPr/>
          <p:nvPr/>
        </p:nvGrpSpPr>
        <p:grpSpPr>
          <a:xfrm>
            <a:off x="814728" y="2861620"/>
            <a:ext cx="7652376" cy="349304"/>
            <a:chOff x="826606" y="2838315"/>
            <a:chExt cx="7214856" cy="349304"/>
          </a:xfrm>
        </p:grpSpPr>
        <p:sp>
          <p:nvSpPr>
            <p:cNvPr id="81" name="Google Shape;50;p2">
              <a:extLst>
                <a:ext uri="{FF2B5EF4-FFF2-40B4-BE49-F238E27FC236}">
                  <a16:creationId xmlns:a16="http://schemas.microsoft.com/office/drawing/2014/main" id="{50A1A7A3-527B-851C-BAB9-EB395741618A}"/>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2" name="Google Shape;60;p2">
              <a:extLst>
                <a:ext uri="{FF2B5EF4-FFF2-40B4-BE49-F238E27FC236}">
                  <a16:creationId xmlns:a16="http://schemas.microsoft.com/office/drawing/2014/main" id="{9DF40630-6ED6-DB55-E4DE-34FB7FBAF1C7}"/>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a:solidFill>
                    <a:schemeClr val="bg2"/>
                  </a:solidFill>
                  <a:latin typeface="Avenir Next Ultra Light" panose="020B0203020202020204" pitchFamily="34" charset="77"/>
                  <a:ea typeface="Poppins"/>
                  <a:cs typeface="Poppins"/>
                  <a:sym typeface="Poppins"/>
                </a:rPr>
                <a:t>TALENT: </a:t>
              </a:r>
              <a:r>
                <a:rPr lang="en-US" sz="800">
                  <a:solidFill>
                    <a:schemeClr val="bg2"/>
                  </a:solidFill>
                  <a:latin typeface="Avenir Book" panose="02000503020000020003" pitchFamily="2" charset="0"/>
                </a:rPr>
                <a:t>Encompasses the staff and partners (service providers) that implement the activities of the organization broadly, and specifically within the Impact Management Capability and sub-capabilities, the organization and structure of talent to measure and management impact for the organization. </a:t>
              </a:r>
              <a:endParaRPr lang="en-US" sz="800">
                <a:solidFill>
                  <a:srgbClr val="425369"/>
                </a:solidFill>
                <a:latin typeface="Avenir Book" panose="02000503020000020003" pitchFamily="2" charset="0"/>
              </a:endParaRPr>
            </a:p>
          </p:txBody>
        </p:sp>
      </p:grpSp>
      <p:grpSp>
        <p:nvGrpSpPr>
          <p:cNvPr id="83" name="Group 82">
            <a:extLst>
              <a:ext uri="{FF2B5EF4-FFF2-40B4-BE49-F238E27FC236}">
                <a16:creationId xmlns:a16="http://schemas.microsoft.com/office/drawing/2014/main" id="{D3DBB9D6-BF8C-D836-B15B-9213CFDD79BE}"/>
              </a:ext>
            </a:extLst>
          </p:cNvPr>
          <p:cNvGrpSpPr/>
          <p:nvPr/>
        </p:nvGrpSpPr>
        <p:grpSpPr>
          <a:xfrm>
            <a:off x="814726" y="3229299"/>
            <a:ext cx="7652376" cy="349304"/>
            <a:chOff x="826606" y="2838315"/>
            <a:chExt cx="7214856" cy="349304"/>
          </a:xfrm>
        </p:grpSpPr>
        <p:sp>
          <p:nvSpPr>
            <p:cNvPr id="84" name="Google Shape;50;p2">
              <a:extLst>
                <a:ext uri="{FF2B5EF4-FFF2-40B4-BE49-F238E27FC236}">
                  <a16:creationId xmlns:a16="http://schemas.microsoft.com/office/drawing/2014/main" id="{AB3EC9B1-409C-4E1D-DA3C-F7285D147BE7}"/>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5" name="Google Shape;60;p2">
              <a:extLst>
                <a:ext uri="{FF2B5EF4-FFF2-40B4-BE49-F238E27FC236}">
                  <a16:creationId xmlns:a16="http://schemas.microsoft.com/office/drawing/2014/main" id="{6804D664-E1B4-4715-025E-B307F12CF36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Processes: </a:t>
              </a:r>
              <a:r>
                <a:rPr lang="en-US" sz="800">
                  <a:solidFill>
                    <a:schemeClr val="bg2"/>
                  </a:solidFill>
                  <a:latin typeface="Avenir Book" panose="02000503020000020003" pitchFamily="2" charset="0"/>
                </a:rPr>
                <a:t>The processes (sets of related activities) required for the Impact Management capability and sub-capabilities to operate optimally and support the organization to achieve its intended purpose.  </a:t>
              </a:r>
              <a:endParaRPr lang="en-US" sz="800">
                <a:solidFill>
                  <a:srgbClr val="425369"/>
                </a:solidFill>
                <a:latin typeface="Avenir Book" panose="02000503020000020003" pitchFamily="2" charset="0"/>
              </a:endParaRPr>
            </a:p>
          </p:txBody>
        </p:sp>
      </p:grpSp>
      <p:grpSp>
        <p:nvGrpSpPr>
          <p:cNvPr id="86" name="Group 85">
            <a:extLst>
              <a:ext uri="{FF2B5EF4-FFF2-40B4-BE49-F238E27FC236}">
                <a16:creationId xmlns:a16="http://schemas.microsoft.com/office/drawing/2014/main" id="{EBC7C477-09EE-F617-A992-9110DF6B4332}"/>
              </a:ext>
            </a:extLst>
          </p:cNvPr>
          <p:cNvGrpSpPr/>
          <p:nvPr/>
        </p:nvGrpSpPr>
        <p:grpSpPr>
          <a:xfrm>
            <a:off x="823142" y="3596978"/>
            <a:ext cx="7652376" cy="349304"/>
            <a:chOff x="826606" y="2838315"/>
            <a:chExt cx="7214856" cy="349304"/>
          </a:xfrm>
        </p:grpSpPr>
        <p:sp>
          <p:nvSpPr>
            <p:cNvPr id="87" name="Google Shape;50;p2">
              <a:extLst>
                <a:ext uri="{FF2B5EF4-FFF2-40B4-BE49-F238E27FC236}">
                  <a16:creationId xmlns:a16="http://schemas.microsoft.com/office/drawing/2014/main" id="{0F3A3BDA-BF4C-6139-3CB5-28BA7965092D}"/>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8" name="Google Shape;60;p2">
              <a:extLst>
                <a:ext uri="{FF2B5EF4-FFF2-40B4-BE49-F238E27FC236}">
                  <a16:creationId xmlns:a16="http://schemas.microsoft.com/office/drawing/2014/main" id="{4C5D29EC-38A4-7641-1CD8-F0AB4DE2BB88}"/>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Technology: </a:t>
              </a:r>
              <a:r>
                <a:rPr lang="en-US" sz="800">
                  <a:solidFill>
                    <a:schemeClr val="bg2"/>
                  </a:solidFill>
                  <a:latin typeface="Avenir Book" panose="02000503020000020003" pitchFamily="2" charset="0"/>
                </a:rPr>
                <a:t>Technology infrastructure and software requirements that enable capabilities within the organization. </a:t>
              </a:r>
            </a:p>
            <a:p>
              <a:pPr algn="ctr"/>
              <a:endParaRPr lang="en-US" sz="800">
                <a:solidFill>
                  <a:srgbClr val="425369"/>
                </a:solidFill>
                <a:latin typeface="Avenir Book" panose="02000503020000020003" pitchFamily="2" charset="0"/>
              </a:endParaRPr>
            </a:p>
          </p:txBody>
        </p:sp>
      </p:grpSp>
      <p:grpSp>
        <p:nvGrpSpPr>
          <p:cNvPr id="89" name="Group 88">
            <a:extLst>
              <a:ext uri="{FF2B5EF4-FFF2-40B4-BE49-F238E27FC236}">
                <a16:creationId xmlns:a16="http://schemas.microsoft.com/office/drawing/2014/main" id="{C4CE434D-AF8A-67D3-6FC0-8345BB6EA60E}"/>
              </a:ext>
            </a:extLst>
          </p:cNvPr>
          <p:cNvGrpSpPr/>
          <p:nvPr/>
        </p:nvGrpSpPr>
        <p:grpSpPr>
          <a:xfrm>
            <a:off x="810589" y="3964657"/>
            <a:ext cx="7652376" cy="349304"/>
            <a:chOff x="826606" y="2838315"/>
            <a:chExt cx="7214856" cy="349304"/>
          </a:xfrm>
        </p:grpSpPr>
        <p:sp>
          <p:nvSpPr>
            <p:cNvPr id="90" name="Google Shape;50;p2">
              <a:extLst>
                <a:ext uri="{FF2B5EF4-FFF2-40B4-BE49-F238E27FC236}">
                  <a16:creationId xmlns:a16="http://schemas.microsoft.com/office/drawing/2014/main" id="{51E0D49D-EA50-45C6-DB94-47F3807115F5}"/>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1" name="Google Shape;60;p2">
              <a:extLst>
                <a:ext uri="{FF2B5EF4-FFF2-40B4-BE49-F238E27FC236}">
                  <a16:creationId xmlns:a16="http://schemas.microsoft.com/office/drawing/2014/main" id="{99410D7F-69FB-0951-146D-FBFAE804176F}"/>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DATA: </a:t>
              </a:r>
              <a:r>
                <a:rPr lang="en-US" sz="800">
                  <a:solidFill>
                    <a:schemeClr val="bg2"/>
                  </a:solidFill>
                  <a:latin typeface="Avenir Book" panose="02000503020000020003" pitchFamily="2" charset="0"/>
                </a:rPr>
                <a:t>Data architecture, governance, policies rules and standards that govern the collection, storage, arrangement, integration and use of data across the organization. </a:t>
              </a:r>
              <a:endParaRPr lang="en-US" sz="800">
                <a:solidFill>
                  <a:srgbClr val="425369"/>
                </a:solidFill>
                <a:latin typeface="Avenir Book" panose="02000503020000020003" pitchFamily="2" charset="0"/>
              </a:endParaRPr>
            </a:p>
          </p:txBody>
        </p:sp>
      </p:grpSp>
      <p:grpSp>
        <p:nvGrpSpPr>
          <p:cNvPr id="92" name="Group 91">
            <a:extLst>
              <a:ext uri="{FF2B5EF4-FFF2-40B4-BE49-F238E27FC236}">
                <a16:creationId xmlns:a16="http://schemas.microsoft.com/office/drawing/2014/main" id="{D3A43774-FD27-369C-3B82-3E4CA00BCE69}"/>
              </a:ext>
            </a:extLst>
          </p:cNvPr>
          <p:cNvGrpSpPr/>
          <p:nvPr/>
        </p:nvGrpSpPr>
        <p:grpSpPr>
          <a:xfrm>
            <a:off x="810587" y="4332336"/>
            <a:ext cx="7652376" cy="349304"/>
            <a:chOff x="826606" y="2838315"/>
            <a:chExt cx="7214856" cy="349304"/>
          </a:xfrm>
        </p:grpSpPr>
        <p:sp>
          <p:nvSpPr>
            <p:cNvPr id="93" name="Google Shape;50;p2">
              <a:extLst>
                <a:ext uri="{FF2B5EF4-FFF2-40B4-BE49-F238E27FC236}">
                  <a16:creationId xmlns:a16="http://schemas.microsoft.com/office/drawing/2014/main" id="{2141170F-BFCD-91EC-3170-3DF6E5D21004}"/>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4" name="Google Shape;60;p2">
              <a:extLst>
                <a:ext uri="{FF2B5EF4-FFF2-40B4-BE49-F238E27FC236}">
                  <a16:creationId xmlns:a16="http://schemas.microsoft.com/office/drawing/2014/main" id="{46551DB4-3083-8DE2-55F5-D610D0AA2C4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MEASUREMENT: </a:t>
              </a:r>
              <a:r>
                <a:rPr lang="en-US" sz="800">
                  <a:solidFill>
                    <a:schemeClr val="bg2"/>
                  </a:solidFill>
                  <a:latin typeface="Avenir Book" panose="02000503020000020003" pitchFamily="2" charset="0"/>
                </a:rPr>
                <a:t>Develops and maintains the impact measurement frameworks (including definition of metrics, data collection methods, frequency, processes, tools, templates, baselines, targets and benchmarks) that track progress against strategy  (at an organizational and programmatic level).</a:t>
              </a:r>
              <a:endParaRPr lang="en-US" sz="800">
                <a:solidFill>
                  <a:srgbClr val="425369"/>
                </a:solidFill>
                <a:latin typeface="Avenir Book" panose="02000503020000020003" pitchFamily="2" charset="0"/>
              </a:endParaRPr>
            </a:p>
          </p:txBody>
        </p:sp>
      </p:grpSp>
      <p:grpSp>
        <p:nvGrpSpPr>
          <p:cNvPr id="102" name="Group 101">
            <a:extLst>
              <a:ext uri="{FF2B5EF4-FFF2-40B4-BE49-F238E27FC236}">
                <a16:creationId xmlns:a16="http://schemas.microsoft.com/office/drawing/2014/main" id="{C5A6953F-5C98-35E3-D249-96642CEF15D1}"/>
              </a:ext>
            </a:extLst>
          </p:cNvPr>
          <p:cNvGrpSpPr/>
          <p:nvPr/>
        </p:nvGrpSpPr>
        <p:grpSpPr>
          <a:xfrm>
            <a:off x="818595" y="4723315"/>
            <a:ext cx="7652376" cy="349304"/>
            <a:chOff x="826606" y="2838315"/>
            <a:chExt cx="7214856" cy="349304"/>
          </a:xfrm>
        </p:grpSpPr>
        <p:sp>
          <p:nvSpPr>
            <p:cNvPr id="103" name="Google Shape;50;p2">
              <a:extLst>
                <a:ext uri="{FF2B5EF4-FFF2-40B4-BE49-F238E27FC236}">
                  <a16:creationId xmlns:a16="http://schemas.microsoft.com/office/drawing/2014/main" id="{E56F0D66-3EFB-63C6-F74E-0DAF893CE87C}"/>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04" name="Google Shape;60;p2">
              <a:extLst>
                <a:ext uri="{FF2B5EF4-FFF2-40B4-BE49-F238E27FC236}">
                  <a16:creationId xmlns:a16="http://schemas.microsoft.com/office/drawing/2014/main" id="{33667FB2-75B9-C3B0-36B9-6EEE1C8697B3}"/>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Reporting: </a:t>
              </a:r>
              <a:r>
                <a:rPr lang="en-US" sz="800" dirty="0">
                  <a:solidFill>
                    <a:schemeClr val="bg2"/>
                  </a:solidFill>
                  <a:latin typeface="Avenir Book" panose="02000503020000020003" pitchFamily="2" charset="0"/>
                </a:rPr>
                <a:t>Analysis of impact data, generation of  actionable insights and reports that guide decision-making, evidence, improvement  and accountability to key stakeholders (internal and external)</a:t>
              </a:r>
              <a:endParaRPr lang="en-US" sz="800" dirty="0">
                <a:solidFill>
                  <a:srgbClr val="425369"/>
                </a:solidFill>
                <a:latin typeface="Avenir Book" panose="02000503020000020003" pitchFamily="2" charset="0"/>
              </a:endParaRPr>
            </a:p>
          </p:txBody>
        </p:sp>
      </p:grpSp>
      <p:sp>
        <p:nvSpPr>
          <p:cNvPr id="105" name="Google Shape;66;p2">
            <a:extLst>
              <a:ext uri="{FF2B5EF4-FFF2-40B4-BE49-F238E27FC236}">
                <a16:creationId xmlns:a16="http://schemas.microsoft.com/office/drawing/2014/main" id="{A3D67AD1-AC6C-47C1-635F-96D8FD5CD719}"/>
              </a:ext>
            </a:extLst>
          </p:cNvPr>
          <p:cNvSpPr txBox="1"/>
          <p:nvPr/>
        </p:nvSpPr>
        <p:spPr>
          <a:xfrm rot="-5400000">
            <a:off x="-373431" y="3839756"/>
            <a:ext cx="1932892"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Capability Dimension</a:t>
            </a:r>
            <a:endParaRPr sz="583">
              <a:latin typeface="Avenir Next" panose="020B0503020202020204" pitchFamily="34" charset="0"/>
            </a:endParaRPr>
          </a:p>
        </p:txBody>
      </p:sp>
    </p:spTree>
  </p:cSld>
  <p:clrMapOvr>
    <a:masterClrMapping/>
  </p:clrMapOvr>
  <p:extLst>
    <p:ext uri="{6950BFC3-D8DA-4A85-94F7-54DA5524770B}">
      <p188:commentRel xmlns:p188="http://schemas.microsoft.com/office/powerpoint/2018/8/main" r:id="rId3"/>
    </p:ext>
  </p:extLs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EA2E-0DE2-2789-C34C-EACE7394F276}"/>
              </a:ext>
            </a:extLst>
          </p:cNvPr>
          <p:cNvSpPr>
            <a:spLocks noGrp="1"/>
          </p:cNvSpPr>
          <p:nvPr>
            <p:ph type="title"/>
          </p:nvPr>
        </p:nvSpPr>
        <p:spPr/>
        <p:txBody>
          <a:bodyPr>
            <a:normAutofit fontScale="90000"/>
          </a:bodyPr>
          <a:lstStyle/>
          <a:p>
            <a:r>
              <a:rPr lang="en-GB" dirty="0"/>
              <a:t>APPENDIX 2: CAPABILITY ASSESSMENT MATRIX</a:t>
            </a:r>
          </a:p>
        </p:txBody>
      </p:sp>
      <p:sp>
        <p:nvSpPr>
          <p:cNvPr id="4" name="Text Placeholder 3">
            <a:extLst>
              <a:ext uri="{FF2B5EF4-FFF2-40B4-BE49-F238E27FC236}">
                <a16:creationId xmlns:a16="http://schemas.microsoft.com/office/drawing/2014/main" id="{EC25D926-5095-D411-116F-8FF797F21F3E}"/>
              </a:ext>
            </a:extLst>
          </p:cNvPr>
          <p:cNvSpPr>
            <a:spLocks noGrp="1"/>
          </p:cNvSpPr>
          <p:nvPr>
            <p:ph type="body" sz="quarter" idx="10"/>
          </p:nvPr>
        </p:nvSpPr>
        <p:spPr/>
        <p:txBody>
          <a:bodyPr>
            <a:normAutofit lnSpcReduction="10000"/>
          </a:bodyPr>
          <a:lstStyle/>
          <a:p>
            <a:r>
              <a:rPr lang="en-GB" dirty="0"/>
              <a:t>2</a:t>
            </a:r>
          </a:p>
        </p:txBody>
      </p:sp>
    </p:spTree>
    <p:extLst>
      <p:ext uri="{BB962C8B-B14F-4D97-AF65-F5344CB8AC3E}">
        <p14:creationId xmlns:p14="http://schemas.microsoft.com/office/powerpoint/2010/main" val="19337299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49</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848008177"/>
              </p:ext>
            </p:extLst>
          </p:nvPr>
        </p:nvGraphicFramePr>
        <p:xfrm>
          <a:off x="135064" y="196028"/>
          <a:ext cx="9573380" cy="4871972"/>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4">
                  <a:txBody>
                    <a:bodyPr/>
                    <a:lstStyle/>
                    <a:p>
                      <a:pPr algn="ctr" fontAlgn="ctr"/>
                      <a:r>
                        <a:rPr lang="en-ZA" sz="800" b="1" i="0" u="none" strike="noStrike">
                          <a:solidFill>
                            <a:srgbClr val="FFFFFF"/>
                          </a:solidFill>
                          <a:effectLst/>
                          <a:latin typeface="Avenir Next Regular"/>
                        </a:rPr>
                        <a:t>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41618B"/>
                    </a:solidFill>
                  </a:tcPr>
                </a:tc>
                <a:tc>
                  <a:txBody>
                    <a:bodyPr/>
                    <a:lstStyle/>
                    <a:p>
                      <a:pPr algn="ctr" fontAlgn="ctr"/>
                      <a:r>
                        <a:rPr lang="en-ZA" sz="800" b="1" i="0" u="none" strike="noStrike">
                          <a:solidFill>
                            <a:srgbClr val="425369"/>
                          </a:solidFill>
                          <a:effectLst/>
                          <a:latin typeface="Avenir Next Regular"/>
                        </a:rPr>
                        <a:t>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strategy in place - lack of clarity, consensus or documentation on specific goals, objectives, target outcomes and priority areas.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consensus on our impact strategy; however, we are in the early stages of formalising and documenting this in the form of a Theory of Change (or similar). It is not yet articulated in an explicit form and is not widely known, adopted or utilised within the organisation.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documented Impact Strategy. It distinguishes between different levels of results and milestones along the change pathway towards our impact goals ( e.g., outputs, outcomes, impact goals)  We are validating this and getting input and / consensus from our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lvl="0" algn="ctr">
                        <a:buNone/>
                      </a:pPr>
                      <a:r>
                        <a:rPr lang="en-ZA" sz="800" b="0" i="0" u="none" strike="noStrike">
                          <a:solidFill>
                            <a:srgbClr val="425369"/>
                          </a:solidFill>
                          <a:effectLst/>
                          <a:latin typeface="Avenir Next Regular"/>
                        </a:rPr>
                        <a:t>We have implemented a full Impact management and measurement lifecycle with our defined Impact Strategy and are in the process of updating this based on lessons. </a:t>
                      </a:r>
                      <a:endParaRPr lang="en-US">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and articulated Impact Strategy that is routinely reviewed and updated; widely accessible and utilised within our organisation to guide IMM and impact improvement on an ongoing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 Capability Purpose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Management Capability to date. We have an identified need for Impact Management capability development within our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elements of an Impact Management Capability, and an implicit purpose, but this is not yet explicitly articulated and is not evident in the organisational strategy and structure.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our Impact Management Capability, but it is not widely known or understood yet within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Impact Management Capability. We are able to review this and ensure its relevance based on some time and early implementation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purpose for our Impact Management Capability that is embedded and known throughout the organisation and its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1226807">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Capability Stakeholder</a:t>
                      </a:r>
                      <a:r>
                        <a:rPr lang="en-ZA" sz="800" b="1" i="0" u="none" strike="noStrike" dirty="0">
                          <a:solidFill>
                            <a:srgbClr val="425369"/>
                          </a:solidFill>
                          <a:effectLst/>
                          <a:latin typeface="Avenir Next Regular"/>
                        </a:rPr>
                        <a:t>s</a:t>
                      </a:r>
                      <a:endParaRPr lang="en-US"/>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are in the earliest stages of developing this capability and have not yet identified </a:t>
                      </a:r>
                      <a:r>
                        <a:rPr lang="en-ZA" sz="800" b="0" i="0" u="none" strike="noStrike">
                          <a:solidFill>
                            <a:srgbClr val="425369"/>
                          </a:solidFill>
                          <a:effectLst/>
                          <a:latin typeface="Avenir Next Regular"/>
                        </a:rPr>
                        <a:t>the stakeholders that it needs </a:t>
                      </a:r>
                      <a:r>
                        <a:rPr lang="en-ZA" sz="800" b="0" i="0" u="none" strike="noStrike" dirty="0">
                          <a:solidFill>
                            <a:srgbClr val="425369"/>
                          </a:solidFill>
                          <a:effectLst/>
                          <a:latin typeface="Avenir Next Regular"/>
                        </a:rPr>
                        <a:t>to serve.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identified internal and external stakeholders that will have an interest in / be affected / served by our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engaging our internal stakeholders to validate our identified stakeholders (of this capability) and refining these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During a full life-cycle of implementing IMM within our organisation, we have gained insight into our stakeholders and their needs and are refining our stakeholder maps and engagement strategies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clearly identified Impact Management Capability stakeholders and understanding of their needs and how we serve them. We continue to engage our stakeholders to serve their needs in line with our mandate.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Purpose Alignment</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Impact Management Capability purpose and problem / opportunity it is addressing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aligned to the  business strategy</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and desired impact. It is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documented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misaligned to the  business strategy and desired impact. It is outlined with limited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partially aligned to the  business strategy and desired impact. It is outlined with limited clarity and articulation and is being further developed.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outlined with clarity. It is being further aligned  to the business strategy and desired impact based on lessons learnt from implementation in practice.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Impact Management Capability purpose and problem/ opportunity it is addressing are aligned to the business strategy and desired impact.  It is outlined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3142516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5870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50</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271781789"/>
              </p:ext>
            </p:extLst>
          </p:nvPr>
        </p:nvGraphicFramePr>
        <p:xfrm>
          <a:off x="135064" y="196028"/>
          <a:ext cx="9595956" cy="4623217"/>
        </p:xfrm>
        <a:graphic>
          <a:graphicData uri="http://schemas.openxmlformats.org/drawingml/2006/table">
            <a:tbl>
              <a:tblPr/>
              <a:tblGrid>
                <a:gridCol w="646098">
                  <a:extLst>
                    <a:ext uri="{9D8B030D-6E8A-4147-A177-3AD203B41FA5}">
                      <a16:colId xmlns:a16="http://schemas.microsoft.com/office/drawing/2014/main" val="555261871"/>
                    </a:ext>
                  </a:extLst>
                </a:gridCol>
                <a:gridCol w="737688">
                  <a:extLst>
                    <a:ext uri="{9D8B030D-6E8A-4147-A177-3AD203B41FA5}">
                      <a16:colId xmlns:a16="http://schemas.microsoft.com/office/drawing/2014/main" val="2842129280"/>
                    </a:ext>
                  </a:extLst>
                </a:gridCol>
                <a:gridCol w="1642434">
                  <a:extLst>
                    <a:ext uri="{9D8B030D-6E8A-4147-A177-3AD203B41FA5}">
                      <a16:colId xmlns:a16="http://schemas.microsoft.com/office/drawing/2014/main" val="1365397801"/>
                    </a:ext>
                  </a:extLst>
                </a:gridCol>
                <a:gridCol w="1642434">
                  <a:extLst>
                    <a:ext uri="{9D8B030D-6E8A-4147-A177-3AD203B41FA5}">
                      <a16:colId xmlns:a16="http://schemas.microsoft.com/office/drawing/2014/main" val="3731496163"/>
                    </a:ext>
                  </a:extLst>
                </a:gridCol>
                <a:gridCol w="1642434">
                  <a:extLst>
                    <a:ext uri="{9D8B030D-6E8A-4147-A177-3AD203B41FA5}">
                      <a16:colId xmlns:a16="http://schemas.microsoft.com/office/drawing/2014/main" val="2891714252"/>
                    </a:ext>
                  </a:extLst>
                </a:gridCol>
                <a:gridCol w="1642434">
                  <a:extLst>
                    <a:ext uri="{9D8B030D-6E8A-4147-A177-3AD203B41FA5}">
                      <a16:colId xmlns:a16="http://schemas.microsoft.com/office/drawing/2014/main" val="4028138778"/>
                    </a:ext>
                  </a:extLst>
                </a:gridCol>
                <a:gridCol w="1642434">
                  <a:extLst>
                    <a:ext uri="{9D8B030D-6E8A-4147-A177-3AD203B41FA5}">
                      <a16:colId xmlns:a16="http://schemas.microsoft.com/office/drawing/2014/main" val="206134796"/>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3">
                  <a:txBody>
                    <a:bodyPr/>
                    <a:lstStyle/>
                    <a:p>
                      <a:pPr algn="ctr" fontAlgn="ctr"/>
                      <a:r>
                        <a:rPr lang="en-ZA" sz="800" b="1" i="0" u="none" strike="noStrike">
                          <a:solidFill>
                            <a:srgbClr val="FFFFFF"/>
                          </a:solidFill>
                          <a:effectLst/>
                          <a:latin typeface="Avenir Next Regular"/>
                        </a:rPr>
                        <a:t>Talent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Team Composition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fully understand the resources we require to execute the Impact Management function and achieving the desired impact.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idea of the resources we require to operationalise our Impact Management Capability. This is in its early stages of development and responsibility is still distributed across the organisation  and / with no senior accountability and specialised expertise.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 plan of the resources required to effectively operationalise our Impact Management Capability. We have at least one specialist role filled and senior leadership with defined accountability for driving this forward.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continuing to recruit to fill our Impact Management Capability resource requirements at all levels to support effective operationalisation of the Capability and its intended purpose.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the optimum resources in place to execute our Impact Management Capability purpose and  support the organisation to achieve the desired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Impact Performance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for performance management within the organisation are not aligned to desired outcomes and impact goals (as defined in our Impact Strategy). It is not clear how individuals within the Capability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Scorecards for performance management within the organisation are not aligned to desired outcomes and impact goals (as defined in our Impact Strategy). It is informally understood how individuals within the organisation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not aligned to desired outcomes and impact goals. HR is working with the Impact Management Capability to revise its Impact Performance to accommodate for this and developing a plan to execute and integrate (including required communications and training of talent across all levels of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partially aligned to desired outcomes and impact goals - this has been piloted and lessons are informing refinements and updates.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fully integrated approach to Impact Performance Management that clearly aligns individual contributions (via Scorecards)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803770">
                <a:tc vMerge="1">
                  <a:txBody>
                    <a:bodyPr/>
                    <a:lstStyle/>
                    <a:p>
                      <a:pPr algn="ctr" fontAlgn="ct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Equipping</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N/A The Capability is not yet functional and in turn not supporting other capabilities.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provides some templates to other units to support selected elements of the Impact Management life-cycle in their work. This is not consistent and does not include support, training and / guidelines to equip teams for effective use.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is developing standardised collateral (processes, tools, and templates) for other units to adopt and integrate.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Capability is developing training and support to continuously equip other units to effectively integrate these processes, tools, and templates into their work.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an established sub-capability to  provide continuous support and equipping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Impact Management Capability has a well-developed sub-capability to provide continuous support and equipping to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2134567068"/>
                  </a:ext>
                </a:extLst>
              </a:tr>
            </a:tbl>
          </a:graphicData>
        </a:graphic>
      </p:graphicFrame>
    </p:spTree>
    <p:extLst>
      <p:ext uri="{BB962C8B-B14F-4D97-AF65-F5344CB8AC3E}">
        <p14:creationId xmlns:p14="http://schemas.microsoft.com/office/powerpoint/2010/main" val="4263708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51</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151324012"/>
              </p:ext>
            </p:extLst>
          </p:nvPr>
        </p:nvGraphicFramePr>
        <p:xfrm>
          <a:off x="135063" y="196028"/>
          <a:ext cx="9708846" cy="4195350"/>
        </p:xfrm>
        <a:graphic>
          <a:graphicData uri="http://schemas.openxmlformats.org/drawingml/2006/table">
            <a:tbl>
              <a:tblPr/>
              <a:tblGrid>
                <a:gridCol w="653699">
                  <a:extLst>
                    <a:ext uri="{9D8B030D-6E8A-4147-A177-3AD203B41FA5}">
                      <a16:colId xmlns:a16="http://schemas.microsoft.com/office/drawing/2014/main" val="555261871"/>
                    </a:ext>
                  </a:extLst>
                </a:gridCol>
                <a:gridCol w="746367">
                  <a:extLst>
                    <a:ext uri="{9D8B030D-6E8A-4147-A177-3AD203B41FA5}">
                      <a16:colId xmlns:a16="http://schemas.microsoft.com/office/drawing/2014/main" val="2842129280"/>
                    </a:ext>
                  </a:extLst>
                </a:gridCol>
                <a:gridCol w="1661756">
                  <a:extLst>
                    <a:ext uri="{9D8B030D-6E8A-4147-A177-3AD203B41FA5}">
                      <a16:colId xmlns:a16="http://schemas.microsoft.com/office/drawing/2014/main" val="1365397801"/>
                    </a:ext>
                  </a:extLst>
                </a:gridCol>
                <a:gridCol w="1661756">
                  <a:extLst>
                    <a:ext uri="{9D8B030D-6E8A-4147-A177-3AD203B41FA5}">
                      <a16:colId xmlns:a16="http://schemas.microsoft.com/office/drawing/2014/main" val="3731496163"/>
                    </a:ext>
                  </a:extLst>
                </a:gridCol>
                <a:gridCol w="1661756">
                  <a:extLst>
                    <a:ext uri="{9D8B030D-6E8A-4147-A177-3AD203B41FA5}">
                      <a16:colId xmlns:a16="http://schemas.microsoft.com/office/drawing/2014/main" val="2891714252"/>
                    </a:ext>
                  </a:extLst>
                </a:gridCol>
                <a:gridCol w="1661756">
                  <a:extLst>
                    <a:ext uri="{9D8B030D-6E8A-4147-A177-3AD203B41FA5}">
                      <a16:colId xmlns:a16="http://schemas.microsoft.com/office/drawing/2014/main" val="4028138778"/>
                    </a:ext>
                  </a:extLst>
                </a:gridCol>
                <a:gridCol w="1661756">
                  <a:extLst>
                    <a:ext uri="{9D8B030D-6E8A-4147-A177-3AD203B41FA5}">
                      <a16:colId xmlns:a16="http://schemas.microsoft.com/office/drawing/2014/main" val="206134796"/>
                    </a:ext>
                  </a:extLst>
                </a:gridCol>
              </a:tblGrid>
              <a:tr h="504497">
                <a:tc>
                  <a:txBody>
                    <a:bodyPr/>
                    <a:lstStyle/>
                    <a:p>
                      <a:pPr marL="71755" algn="l" fontAlgn="ctr"/>
                      <a:r>
                        <a:rPr lang="en-ZA" sz="800" b="1" i="0" u="none" strike="noStrike">
                          <a:solidFill>
                            <a:srgbClr val="FFFFFF"/>
                          </a:solidFill>
                          <a:effectLst/>
                          <a:latin typeface="Avenir Next Regular"/>
                        </a:rPr>
                        <a:t>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180959">
                <a:tc rowSpan="2">
                  <a:txBody>
                    <a:bodyPr/>
                    <a:lstStyle/>
                    <a:p>
                      <a:pPr algn="ctr" fontAlgn="ctr"/>
                      <a:r>
                        <a:rPr lang="en-ZA" sz="800" b="1" i="0" u="none" strike="noStrike">
                          <a:solidFill>
                            <a:srgbClr val="FFFFFF"/>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2"/>
                    </a:solidFill>
                  </a:tcPr>
                </a:tc>
                <a:tc>
                  <a:txBody>
                    <a:bodyPr/>
                    <a:lstStyle/>
                    <a:p>
                      <a:pPr algn="ctr" fontAlgn="ctr"/>
                      <a:r>
                        <a:rPr lang="en-ZA" sz="800" b="1" i="0" u="none" strike="noStrike">
                          <a:solidFill>
                            <a:srgbClr val="425369"/>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(supporting each stage of the Impact Management lifecycle)  are not yet defined.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processes lead by and / performed within the Impact Management Capability are partially understood and defined.  They are not clearly  linked to the overall organisational value chain. They are not implemented consistently and are not managed and continuously improved using lessons learnt.</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are being developed to contribute towards advancing or realising impact goals.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partially understood and defined within the unit, but not across the organisation.  Consistency is increasing, but they are not managed and continuously improved using lessons learnt.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contribute towards advancing or realising impact goals as defined in the Impact Strategy.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understood and defined across the organisation. They are implemented with some consistency and are under review based on lessons learnt to 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Processes and activities performed within the capability effectively contribute towards advancing or realising impact goals.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clearly understood and defined. They are implemented consistently and are managed and continuously improved using insights gained from measurement, therefore ensuring continuous alignment to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09894">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Responsibility Framework</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do not have a framework delineating roles and responsibilities for delivery.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Some roles and responsibilities are defined  in relation to execution of the processes lead by and / performed within the Impact Management Capability. However, this is not consistent and needs to be developed in line with the definition and development of processes.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being developed in parallel with and in support of the Impact Management Capability process development.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not fully integrated and / understood across the Capability or the organisation and is not executed consistently to plan.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has been established and implemented to support execution of processes  lead by the Impact Management Capability.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responsibility assignment framework is understood and utilised across the organisation to guide consistent execution of the processes led by the Impact Management Capability.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6666694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52</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509024870"/>
              </p:ext>
            </p:extLst>
          </p:nvPr>
        </p:nvGraphicFramePr>
        <p:xfrm>
          <a:off x="135063" y="156272"/>
          <a:ext cx="9584668" cy="4641506"/>
        </p:xfrm>
        <a:graphic>
          <a:graphicData uri="http://schemas.openxmlformats.org/drawingml/2006/table">
            <a:tbl>
              <a:tblPr/>
              <a:tblGrid>
                <a:gridCol w="645338">
                  <a:extLst>
                    <a:ext uri="{9D8B030D-6E8A-4147-A177-3AD203B41FA5}">
                      <a16:colId xmlns:a16="http://schemas.microsoft.com/office/drawing/2014/main" val="555261871"/>
                    </a:ext>
                  </a:extLst>
                </a:gridCol>
                <a:gridCol w="736820">
                  <a:extLst>
                    <a:ext uri="{9D8B030D-6E8A-4147-A177-3AD203B41FA5}">
                      <a16:colId xmlns:a16="http://schemas.microsoft.com/office/drawing/2014/main" val="2842129280"/>
                    </a:ext>
                  </a:extLst>
                </a:gridCol>
                <a:gridCol w="1640502">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436080">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740176">
                <a:tc rowSpan="2">
                  <a:txBody>
                    <a:bodyPr/>
                    <a:lstStyle/>
                    <a:p>
                      <a:pPr algn="ctr" fontAlgn="ctr"/>
                      <a:r>
                        <a:rPr lang="en-ZA" sz="800" b="1" i="0" u="none" strike="noStrike">
                          <a:solidFill>
                            <a:srgbClr val="FFFFFF"/>
                          </a:solidFill>
                          <a:effectLst/>
                          <a:latin typeface="Avenir Next Regular"/>
                        </a:rPr>
                        <a:t>Data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a:rPr>
                        <a:t>Data access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accessible to relevant internal and external stakeholders to meet their needs.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empowered with access to data insights in real-time and there is a lag before data is available to them in an accessible format.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available to relevant users consistently and across all areas to meet user needs. Pockets of data access exist.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receive packaged data at key intervals, but do not have access on an ongoing basis. Bottle-necks are regular in accessing data that is needed, but 'trapped' with gate-keepers who may not be available as needs arise.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to relevant users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still dependent on gate-keepers but is being further developed to ensure consistent access in line with user requirements (including decision-makers).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Bottle-necks may still occur due to key-person dependency and availability to respond to data requests.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consistently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Access is supported either by systems that facilitate independent user access in line with defined access rights or sufficient capacity exists with multiple team members able to manage information requests timeously.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46525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Data collection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No formal system and / processes exist for data collection and analysis.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A basic system and processes exist to support data collection and analysis, but it is not consistently and / regularly used by teams. It is not likely understood in terms of its value-add to the work of teams in their day-to-day work.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or single types of data collected from single or limited stakeholder perspectives.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are no principles and practices in place to ensure ethical application of consent and privacy.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exist; however, these are not yet sufficiently streamlined, prioritised and aligned with IMF execution. Monitoring data collected provides some promising information to track progress and assist teams to begin gauge progress.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types of data collected from limited stakeholder perspectives.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Ethical considerations and best practices have been defined and are being integrated into data collection analysis end-to-end.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Established data collection systems and processes; aligned to Impact Strategy and IMF. Assessing utilisation, effectiveness and relevance  to  stakeholders.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Defined ethical considerations and best practices; integrated into data collection analysis end-to-end. They will be reviewed and refined.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Data collection systems and processes are fully integrated; with clear alignment to Impact Strategy and IMF. These are effectively utilised across teams and perceived to provide useful and practical information. Routinely collected monitoring data tracks progress and builds evidence to prepare for evaluation.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Multiple types of data are collected;  represent diverse stakeholder perspectives (for triangulation).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Embedded ethical considerations and best practices; with routine reviews and updates applied.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4497286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53</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90107470"/>
              </p:ext>
            </p:extLst>
          </p:nvPr>
        </p:nvGraphicFramePr>
        <p:xfrm>
          <a:off x="135064" y="156272"/>
          <a:ext cx="9494360" cy="3162661"/>
        </p:xfrm>
        <a:graphic>
          <a:graphicData uri="http://schemas.openxmlformats.org/drawingml/2006/table">
            <a:tbl>
              <a:tblPr/>
              <a:tblGrid>
                <a:gridCol w="639257">
                  <a:extLst>
                    <a:ext uri="{9D8B030D-6E8A-4147-A177-3AD203B41FA5}">
                      <a16:colId xmlns:a16="http://schemas.microsoft.com/office/drawing/2014/main" val="555261871"/>
                    </a:ext>
                  </a:extLst>
                </a:gridCol>
                <a:gridCol w="729878">
                  <a:extLst>
                    <a:ext uri="{9D8B030D-6E8A-4147-A177-3AD203B41FA5}">
                      <a16:colId xmlns:a16="http://schemas.microsoft.com/office/drawing/2014/main" val="2842129280"/>
                    </a:ext>
                  </a:extLst>
                </a:gridCol>
                <a:gridCol w="1625045">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633737">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528924">
                <a:tc>
                  <a:txBody>
                    <a:bodyPr/>
                    <a:lstStyle/>
                    <a:p>
                      <a:pPr algn="ctr"/>
                      <a:r>
                        <a:rPr lang="en-GB" sz="800" b="1">
                          <a:solidFill>
                            <a:schemeClr val="bg1"/>
                          </a:solidFill>
                          <a:latin typeface="Avenir Next" panose="020B0503020202020204" pitchFamily="34" charset="0"/>
                        </a:rPr>
                        <a:t>Data (2)</a:t>
                      </a:r>
                    </a:p>
                  </a:txBody>
                  <a:tcPr anchor="ct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panose="020B0503020202020204" pitchFamily="34" charset="0"/>
                        </a:rPr>
                        <a:t>Data quality</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(accuracy, reliability, completeness, precision, timeliness, integrity, confidentiality) and standards have not been defined.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 integrated into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and standards are loosely defined, but do not have integrated processes and procedures to facilitate implementation and maintenance of these standards in practice.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integrated into processes.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has been defined with minimum standards.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increasingly consistently collected, translated, stored and managed in a defined and trusted data architecture protected with strong data governance. Process integration has been planned but is still underway to ensure data governance and quality are implemented and maintained to plan.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data architecture protected, with</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strong data governance and quality assurance integrated into processes. Improvements in progress.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dirty="0">
                          <a:solidFill>
                            <a:srgbClr val="425369"/>
                          </a:solidFill>
                          <a:effectLst/>
                          <a:latin typeface="Avenir Next Regular" panose="020B0503020202020204" pitchFamily="34" charset="0"/>
                        </a:rPr>
                      </a:br>
                      <a:r>
                        <a:rPr lang="en-ZA" sz="800" b="0" i="0" u="none" strike="noStrike" dirty="0">
                          <a:solidFill>
                            <a:srgbClr val="425369"/>
                          </a:solidFill>
                          <a:effectLst/>
                          <a:latin typeface="Avenir Next Regular" panose="020B0503020202020204" pitchFamily="34" charset="0"/>
                        </a:rPr>
                        <a:t>Data is consistently collected,  translated, stored and managed in a defined and trusted data architecture, protected with strong data governance and quality assurance integrated into processes. Routine review and improvement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2637218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54</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680733507"/>
              </p:ext>
            </p:extLst>
          </p:nvPr>
        </p:nvGraphicFramePr>
        <p:xfrm>
          <a:off x="135064" y="314972"/>
          <a:ext cx="9494359" cy="4279606"/>
        </p:xfrm>
        <a:graphic>
          <a:graphicData uri="http://schemas.openxmlformats.org/drawingml/2006/table">
            <a:tbl>
              <a:tblPr/>
              <a:tblGrid>
                <a:gridCol w="717971">
                  <a:extLst>
                    <a:ext uri="{9D8B030D-6E8A-4147-A177-3AD203B41FA5}">
                      <a16:colId xmlns:a16="http://schemas.microsoft.com/office/drawing/2014/main" val="555261871"/>
                    </a:ext>
                  </a:extLst>
                </a:gridCol>
                <a:gridCol w="701740">
                  <a:extLst>
                    <a:ext uri="{9D8B030D-6E8A-4147-A177-3AD203B41FA5}">
                      <a16:colId xmlns:a16="http://schemas.microsoft.com/office/drawing/2014/main" val="2842129280"/>
                    </a:ext>
                  </a:extLst>
                </a:gridCol>
                <a:gridCol w="1574468">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415046">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346340">
                <a:tc rowSpan="2">
                  <a:txBody>
                    <a:bodyPr/>
                    <a:lstStyle/>
                    <a:p>
                      <a:pPr algn="ctr" fontAlgn="ctr"/>
                      <a:r>
                        <a:rPr lang="en-ZA" sz="800" b="1" i="0" u="none" strike="noStrike">
                          <a:solidFill>
                            <a:srgbClr val="FFFFFF"/>
                          </a:solidFill>
                          <a:effectLst/>
                          <a:latin typeface="Avenir Next Regular" panose="020B0503020202020204" pitchFamily="34" charset="0"/>
                        </a:rPr>
                        <a:t>Measurement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panose="020B0503020202020204" pitchFamily="34" charset="0"/>
                        </a:rPr>
                        <a:t>Impact Measurement Framework (IMF)</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No defined framework for impact measurement in line with Impact Strategy - no integration with structure, scorecards, processes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technology to inform the elements of business strategy and desired impact enabling reliable, comparable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tracking of performance towards advancing or realising desired impact goals. Measurement data is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Partially defined Impact Measurement Framework. Some defined metrics, with certain elements and parameters defined. Not integrated with structure, scorecards, processes and technology - does not provide comprehensive information to guide practical implementation. Does not facilitate reliable, comparable tracking of performance towards</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 Partially developed IMF (based on stakeholder consultation). Provides guidance for implementation. Not widely understood, validated and implemented. Integration with structure, scorecards, processes and technology is underway. Does not yet facilitate reliable, comparable tracking of performance towards 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Defined IMF (based on stakeholder consultation) and alignment to Impact Strategy. Comprehensive to facilitate consistent and reliable execution; details level of change (e.g., baselines, targets, counterfactual). All programmes and / efforts have aligned IMFs. Partially integrated with structure, scorecards, processes and technology.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Measurement data is collected to plan. Assessing and adapting.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Clearly defined, consistent, and fully integrated IMF.  Aligned to Impact Strategy and underpins continuous 'proving' and 'improving' efforts amongst stakeholders.  Faithful execution and routine review and update facilitates effective progress tracking, adaptive insights and evidence to support evaluation.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1822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Tools and templates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Different teams use a range of tools and templates across Impact Management. These are ad hoc and inconsistently used and applied.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some relevant tools in line with the development of the IMF. Adoption across teams is inconsistent.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Partial development and sharing of templates, though without guidance and support to understand and utilise in context. Adoption is inconsistent.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Adoption across teams is inconsistent but improving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in development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Consistent adoption across teams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available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The Impact Management Capability defines, manages and disseminates a comprehensive set of tools and templates to support stakeholders to effectively execute Impact Management practices at each stage of the life-cycle, in line with the IMF and Impact Strategy.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197875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55</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978998158"/>
              </p:ext>
            </p:extLst>
          </p:nvPr>
        </p:nvGraphicFramePr>
        <p:xfrm>
          <a:off x="135063" y="108108"/>
          <a:ext cx="9584668" cy="4779980"/>
        </p:xfrm>
        <a:graphic>
          <a:graphicData uri="http://schemas.openxmlformats.org/drawingml/2006/table">
            <a:tbl>
              <a:tblPr/>
              <a:tblGrid>
                <a:gridCol w="724801">
                  <a:extLst>
                    <a:ext uri="{9D8B030D-6E8A-4147-A177-3AD203B41FA5}">
                      <a16:colId xmlns:a16="http://schemas.microsoft.com/office/drawing/2014/main" val="555261871"/>
                    </a:ext>
                  </a:extLst>
                </a:gridCol>
                <a:gridCol w="708415">
                  <a:extLst>
                    <a:ext uri="{9D8B030D-6E8A-4147-A177-3AD203B41FA5}">
                      <a16:colId xmlns:a16="http://schemas.microsoft.com/office/drawing/2014/main" val="2842129280"/>
                    </a:ext>
                  </a:extLst>
                </a:gridCol>
                <a:gridCol w="1589444">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39920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256765">
                <a:tc rowSpan="2">
                  <a:txBody>
                    <a:bodyPr/>
                    <a:lstStyle/>
                    <a:p>
                      <a:r>
                        <a:rPr lang="en-GB" sz="800" b="1">
                          <a:solidFill>
                            <a:schemeClr val="bg1"/>
                          </a:solidFill>
                          <a:latin typeface="Avenir Next"/>
                        </a:rPr>
                        <a:t>Measurement (2)</a:t>
                      </a:r>
                    </a:p>
                  </a:txBody>
                  <a:tcPr anchor="ct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a:rPr>
                        <a:t>Evaluation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No current focus on evaluation or evaluative thinking in culture and practices. Evaluation is considered only when required by funders / investors and when they have provided the resources.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identifies the need to drive regular evaluation to support internal learning and reflection to inform strategy, practice and performance improvements. This is not yet widely prioritised, with little to no resources allocated to advance.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defined (or adopted) standard Key evaluation questions to guide evaluation of progress towards impact goals and outcomes at key intervals.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importance of learning and reflection is not yet widely prioritised within the organisation and resource allocations remain low unless externally motivated and provided.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Key evaluation questions (KEQ)  to facilitate evidence-informed learning and reflection, adaptation and improvement are valued at organisation and programme level.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Teams are exploring and seeking support to assist them to plan for and integrate evaluative thinking and practice into their implementation life-cycles (utilising evidence from IMF execution).</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is buy-in across the organisation and advocacy for resource mobilisation to embed evaluative thinking and practice. This may include formal evaluations.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Evaluation of effectiveness is embedded across approaches and practices of the organisation. Evidence-informed learning and reflection is prioritised and influences strategic decision-making at all levels. Evidence is used to systematically review, adapt and improve programmatic /functional / organisational impact strategies. Resource and operational planning consistently caters for evaluation efforts.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may include formal, external evaluations conducted at key intervals to complement internal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2124014">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Research, Knowledge and Insights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There is no research capability / priority currently. Only functional, reactive research and reporting is in place.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Basic available secondary research is considered and used to inform needs assessment upfront.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Additional research may be commissioned on an ad hoc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Research is a requirement to inform needs assessment and programme design. This may include a range of existing secondary research and statistics, primary stakeholder research, commissioned and / conducted landscape research.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Internal research competency is limited - standards, integration and packaging of research are inconsistent.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in relation to the implementation of  the Impact Management Lifecycle (i.e., how and where research should be conducted). This includes provision of guidelines, templates, and support to manage research providers (from briefing and research to final product) and ensure quality research. Research, monitoring and evaluation information are routinely packaged into accessible knowledge and insights for relevant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Defined research requirements and standards in relation to the implementation of  the Impact Management Lifecycle (i.e., how and where research should be conducted). Provision of guidelines,  templates, and  support to conduct or manage commissioned research. Research, monitoring and evaluation information are routinely packaged into accessible knowledge and insights products for relevant stakeholders, with embedded reflection, review and improvement.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28701839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56</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70161068"/>
              </p:ext>
            </p:extLst>
          </p:nvPr>
        </p:nvGraphicFramePr>
        <p:xfrm>
          <a:off x="135063" y="196028"/>
          <a:ext cx="9483067" cy="4658194"/>
        </p:xfrm>
        <a:graphic>
          <a:graphicData uri="http://schemas.openxmlformats.org/drawingml/2006/table">
            <a:tbl>
              <a:tblPr/>
              <a:tblGrid>
                <a:gridCol w="638497">
                  <a:extLst>
                    <a:ext uri="{9D8B030D-6E8A-4147-A177-3AD203B41FA5}">
                      <a16:colId xmlns:a16="http://schemas.microsoft.com/office/drawing/2014/main" val="555261871"/>
                    </a:ext>
                  </a:extLst>
                </a:gridCol>
                <a:gridCol w="729010">
                  <a:extLst>
                    <a:ext uri="{9D8B030D-6E8A-4147-A177-3AD203B41FA5}">
                      <a16:colId xmlns:a16="http://schemas.microsoft.com/office/drawing/2014/main" val="2842129280"/>
                    </a:ext>
                  </a:extLst>
                </a:gridCol>
                <a:gridCol w="1623112">
                  <a:extLst>
                    <a:ext uri="{9D8B030D-6E8A-4147-A177-3AD203B41FA5}">
                      <a16:colId xmlns:a16="http://schemas.microsoft.com/office/drawing/2014/main" val="1365397801"/>
                    </a:ext>
                  </a:extLst>
                </a:gridCol>
                <a:gridCol w="1623112">
                  <a:extLst>
                    <a:ext uri="{9D8B030D-6E8A-4147-A177-3AD203B41FA5}">
                      <a16:colId xmlns:a16="http://schemas.microsoft.com/office/drawing/2014/main" val="3731496163"/>
                    </a:ext>
                  </a:extLst>
                </a:gridCol>
                <a:gridCol w="1623112">
                  <a:extLst>
                    <a:ext uri="{9D8B030D-6E8A-4147-A177-3AD203B41FA5}">
                      <a16:colId xmlns:a16="http://schemas.microsoft.com/office/drawing/2014/main" val="2891714252"/>
                    </a:ext>
                  </a:extLst>
                </a:gridCol>
                <a:gridCol w="1623112">
                  <a:extLst>
                    <a:ext uri="{9D8B030D-6E8A-4147-A177-3AD203B41FA5}">
                      <a16:colId xmlns:a16="http://schemas.microsoft.com/office/drawing/2014/main" val="4028138778"/>
                    </a:ext>
                  </a:extLst>
                </a:gridCol>
                <a:gridCol w="1623112">
                  <a:extLst>
                    <a:ext uri="{9D8B030D-6E8A-4147-A177-3AD203B41FA5}">
                      <a16:colId xmlns:a16="http://schemas.microsoft.com/office/drawing/2014/main" val="206134796"/>
                    </a:ext>
                  </a:extLst>
                </a:gridCol>
              </a:tblGrid>
              <a:tr h="466818">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018070">
                <a:tc rowSpan="2">
                  <a:txBody>
                    <a:bodyPr/>
                    <a:lstStyle/>
                    <a:p>
                      <a:pPr algn="ctr" fontAlgn="ctr"/>
                      <a:r>
                        <a:rPr lang="en-ZA" sz="800" b="1" i="0" u="none" strike="noStrike">
                          <a:solidFill>
                            <a:srgbClr val="FFFFFF"/>
                          </a:solidFill>
                          <a:effectLst/>
                          <a:latin typeface="Avenir Next Regular" panose="020B0503020202020204" pitchFamily="34" charset="0"/>
                        </a:rPr>
                        <a:t>Reporting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5"/>
                    </a:solidFill>
                  </a:tcPr>
                </a:tc>
                <a:tc>
                  <a:txBody>
                    <a:bodyPr/>
                    <a:lstStyle/>
                    <a:p>
                      <a:pPr algn="ctr" fontAlgn="ctr"/>
                      <a:r>
                        <a:rPr lang="en-ZA" sz="800" b="1" i="0" u="none" strike="noStrike">
                          <a:solidFill>
                            <a:srgbClr val="425369"/>
                          </a:solidFill>
                          <a:effectLst/>
                          <a:latin typeface="Avenir Next Regular" panose="020B0503020202020204" pitchFamily="34" charset="0"/>
                        </a:rPr>
                        <a:t>Reporting framework</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 does not have an explicit reporting framework in place.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defined the reporting requirements for the organisation in consultation with internal stakeholders (including requirements for reporting to external stakeholders).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developed / adopted a reporting framework to guide consistent reporting across the organisation, based on defined stakeholder needs, and aligned to the Impact Strategy and IMF.</a:t>
                      </a:r>
                      <a:br>
                        <a:rPr lang="en-ZA" sz="800" b="0" i="0" u="none" strike="noStrike">
                          <a:solidFill>
                            <a:srgbClr val="425369"/>
                          </a:solidFill>
                          <a:effectLst/>
                          <a:latin typeface="Avenir Next Regular" panose="020B0503020202020204" pitchFamily="34" charset="0"/>
                        </a:rPr>
                      </a:b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IMF has been socialised across the organisation and integrated into planned processes. There is widespread understanding of what will be required to contribute to various reporting workstreams.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templates have been developed to support execution and will be refined after feedback. A reporting dashboard has been / is in development and testing to provide relevant users with a snapshot of progress against KPIs.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reporting framework and associated templates support standardised, consistent reporting in line with stakeholder needs and information requirements to inform decision-making.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is automated and, along with dashboards meet internal and external stakeholder requirements.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173306">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Reporting standards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organisation's reporting is not aligned to any reporting standards. There is no consideration of relevant reporting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reporting standards that are relevant for its operating context (incl. e.g., regulatory considerations) and stakeholder requirements. It is in the process of reviewing and selecting relevant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 have been assessed and selected and reporting framework, templates and processes adapted to accommodate accordingly.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Selected reporting standard(s) have been socialised across the organisation and are being executed to plan and facilitate transparent communication of material information using the data collected and analysed to disclose results. Review is incorporated to inform lessons and improvement measures.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Relevant reporting standard(s)s are fully integrated across the organisation, with the relevant tools, processes, systems and templates in place to equip teams to execute and support quality reporting to relevant stakeholders. Reporting facilitates transparent communication of material information using the data collected and analysed to disclose results and communicate how the organisation arrived at its conclusions.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23550351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57</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477364680"/>
              </p:ext>
            </p:extLst>
          </p:nvPr>
        </p:nvGraphicFramePr>
        <p:xfrm>
          <a:off x="135064" y="196028"/>
          <a:ext cx="9573380" cy="3134194"/>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495865">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638329">
                <a:tc>
                  <a:txBody>
                    <a:bodyPr/>
                    <a:lstStyle/>
                    <a:p>
                      <a:pPr algn="ctr" fontAlgn="ctr"/>
                      <a:r>
                        <a:rPr lang="en-ZA" sz="800" b="1" i="0" u="none" strike="noStrike">
                          <a:solidFill>
                            <a:srgbClr val="FFFFFF"/>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6"/>
                    </a:solidFill>
                  </a:tcPr>
                </a:tc>
                <a:tc>
                  <a:txBody>
                    <a:bodyPr/>
                    <a:lstStyle/>
                    <a:p>
                      <a:pPr algn="ctr" fontAlgn="ctr"/>
                      <a:r>
                        <a:rPr lang="en-ZA" sz="800" b="1" i="0" u="none" strike="noStrike">
                          <a:solidFill>
                            <a:srgbClr val="425369"/>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not been identified or investigated based on appropriateness for the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Strategy (and IMF), the organisation's technology environment and team competencies. Teams use a range of inconsistent tools. Existing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new tools are not evaluated and required changes not highlighted or managed.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Certain standard tools/applications have been investigated based on appropriateness for the Impact Strategy (and IMF), the organisation's technology environment and team competencies, and teams are testing them. Best practices for using the tools are identified on an ad hoc, reactive basis. Existing and new tools are evaluated, and changes needed are suggested, but not adequately evaluated and considered.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identified based on user requirements and appropriateness for the  Impact Strategy (and IMF), the organisation's technology environment and team competencies, and teams are testing them.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Best practices for using the tools are partially identified, documented, and implemented across the organization.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proposed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Standard tools/applications have been selected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evaluated at least annually and changed as needed.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bl>
          </a:graphicData>
        </a:graphic>
      </p:graphicFrame>
    </p:spTree>
    <p:extLst>
      <p:ext uri="{BB962C8B-B14F-4D97-AF65-F5344CB8AC3E}">
        <p14:creationId xmlns:p14="http://schemas.microsoft.com/office/powerpoint/2010/main" val="36051254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D391-AABC-93B8-9EF8-8821C17D50A2}"/>
              </a:ext>
            </a:extLst>
          </p:cNvPr>
          <p:cNvSpPr>
            <a:spLocks noGrp="1"/>
          </p:cNvSpPr>
          <p:nvPr>
            <p:ph type="title"/>
          </p:nvPr>
        </p:nvSpPr>
        <p:spPr/>
        <p:txBody>
          <a:bodyPr>
            <a:normAutofit/>
          </a:bodyPr>
          <a:lstStyle/>
          <a:p>
            <a:r>
              <a:rPr lang="en-GB" cap="all" dirty="0"/>
              <a:t>APPENDIX 3 : RESOURCES</a:t>
            </a:r>
          </a:p>
        </p:txBody>
      </p:sp>
      <p:sp>
        <p:nvSpPr>
          <p:cNvPr id="4" name="Text Placeholder 3">
            <a:extLst>
              <a:ext uri="{FF2B5EF4-FFF2-40B4-BE49-F238E27FC236}">
                <a16:creationId xmlns:a16="http://schemas.microsoft.com/office/drawing/2014/main" id="{E960C3C7-29D1-FF37-8563-0B1B83A16FAC}"/>
              </a:ext>
            </a:extLst>
          </p:cNvPr>
          <p:cNvSpPr>
            <a:spLocks noGrp="1"/>
          </p:cNvSpPr>
          <p:nvPr>
            <p:ph type="body" sz="quarter" idx="10"/>
          </p:nvPr>
        </p:nvSpPr>
        <p:spPr/>
        <p:txBody>
          <a:bodyPr>
            <a:normAutofit lnSpcReduction="10000"/>
          </a:bodyPr>
          <a:lstStyle/>
          <a:p>
            <a:r>
              <a:rPr lang="en-GB" dirty="0"/>
              <a:t>3</a:t>
            </a:r>
          </a:p>
        </p:txBody>
      </p:sp>
      <p:sp>
        <p:nvSpPr>
          <p:cNvPr id="6" name="Text Placeholder 5">
            <a:extLst>
              <a:ext uri="{FF2B5EF4-FFF2-40B4-BE49-F238E27FC236}">
                <a16:creationId xmlns:a16="http://schemas.microsoft.com/office/drawing/2014/main" id="{9F77A8BE-0C3D-4A43-D8A2-457B726618A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785645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81C65-EBC8-8A93-A348-493D87795C6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915EF70-7605-2354-803E-F9EA14288988}"/>
              </a:ext>
            </a:extLst>
          </p:cNvPr>
          <p:cNvSpPr>
            <a:spLocks noGrp="1"/>
          </p:cNvSpPr>
          <p:nvPr>
            <p:ph type="title"/>
          </p:nvPr>
        </p:nvSpPr>
        <p:spPr/>
        <p:txBody>
          <a:bodyPr/>
          <a:lstStyle/>
          <a:p>
            <a:r>
              <a:rPr lang="en-GB">
                <a:latin typeface="Avenir Next Ultra Light"/>
              </a:rPr>
              <a:t>THEORY OF CHANGE - resources &amp; reading</a:t>
            </a:r>
          </a:p>
        </p:txBody>
      </p:sp>
      <p:sp>
        <p:nvSpPr>
          <p:cNvPr id="4" name="Slide Number Placeholder 3">
            <a:extLst>
              <a:ext uri="{FF2B5EF4-FFF2-40B4-BE49-F238E27FC236}">
                <a16:creationId xmlns:a16="http://schemas.microsoft.com/office/drawing/2014/main" id="{E175F7F2-0EDD-4299-F580-68C4C2E138EB}"/>
              </a:ext>
            </a:extLst>
          </p:cNvPr>
          <p:cNvSpPr>
            <a:spLocks noGrp="1"/>
          </p:cNvSpPr>
          <p:nvPr>
            <p:ph type="sldNum" idx="12"/>
          </p:nvPr>
        </p:nvSpPr>
        <p:spPr/>
        <p:txBody>
          <a:bodyPr/>
          <a:lstStyle/>
          <a:p>
            <a:fld id="{00000000-1234-1234-1234-123412341234}" type="slidenum">
              <a:rPr lang="en-US" smtClean="0"/>
              <a:pPr/>
              <a:t>59</a:t>
            </a:fld>
            <a:endParaRPr lang="en-US"/>
          </a:p>
        </p:txBody>
      </p:sp>
      <p:sp>
        <p:nvSpPr>
          <p:cNvPr id="5" name="Text Placeholder 4">
            <a:extLst>
              <a:ext uri="{FF2B5EF4-FFF2-40B4-BE49-F238E27FC236}">
                <a16:creationId xmlns:a16="http://schemas.microsoft.com/office/drawing/2014/main" id="{9DCE5F6B-01BF-1650-0EE5-5DF2E6846035}"/>
              </a:ext>
            </a:extLst>
          </p:cNvPr>
          <p:cNvSpPr>
            <a:spLocks noGrp="1"/>
          </p:cNvSpPr>
          <p:nvPr>
            <p:ph type="body" idx="2"/>
          </p:nvPr>
        </p:nvSpPr>
        <p:spPr>
          <a:xfrm>
            <a:off x="484188" y="801123"/>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CDB52A99-819B-193E-331E-253E723BC014}"/>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01BE99DB-59AA-73DF-CD5A-3A9D5B3CA4A4}"/>
              </a:ext>
            </a:extLst>
          </p:cNvPr>
          <p:cNvGraphicFramePr>
            <a:graphicFrameLocks noGrp="1"/>
          </p:cNvGraphicFramePr>
          <p:nvPr>
            <p:extLst>
              <p:ext uri="{D42A27DB-BD31-4B8C-83A1-F6EECF244321}">
                <p14:modId xmlns:p14="http://schemas.microsoft.com/office/powerpoint/2010/main" val="2877840086"/>
              </p:ext>
            </p:extLst>
          </p:nvPr>
        </p:nvGraphicFramePr>
        <p:xfrm>
          <a:off x="540753" y="1252191"/>
          <a:ext cx="9191481" cy="2839718"/>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1727635">
                  <a:extLst>
                    <a:ext uri="{9D8B030D-6E8A-4147-A177-3AD203B41FA5}">
                      <a16:colId xmlns:a16="http://schemas.microsoft.com/office/drawing/2014/main" val="2055057715"/>
                    </a:ext>
                  </a:extLst>
                </a:gridCol>
                <a:gridCol w="5087854">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panose="020B0503020202020204" pitchFamily="34" charset="0"/>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panose="020B0503020202020204" pitchFamily="34" charset="0"/>
                        </a:rPr>
                        <a:t>Developed By</a:t>
                      </a:r>
                      <a:endParaRPr lang="en-US">
                        <a:latin typeface="Avenir Next" panose="020B0503020202020204" pitchFamily="34" charset="0"/>
                      </a:endParaRPr>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panose="020B0503020202020204" pitchFamily="34" charset="0"/>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dirty="0">
                          <a:solidFill>
                            <a:schemeClr val="bg2"/>
                          </a:solidFill>
                          <a:latin typeface="Avenir Next" panose="020B0503020202020204" pitchFamily="34" charset="0"/>
                          <a:hlinkClick r:id="rId2">
                            <a:extLst>
                              <a:ext uri="{A12FA001-AC4F-418D-AE19-62706E023703}">
                                <ahyp:hlinkClr xmlns:ahyp="http://schemas.microsoft.com/office/drawing/2018/hyperlinkcolor" val="tx"/>
                              </a:ext>
                            </a:extLst>
                          </a:hlinkClick>
                        </a:rPr>
                        <a:t>Relativ Impact TOC Canvas</a:t>
                      </a:r>
                      <a:endParaRPr lang="en-US" sz="1200" dirty="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3">
                            <a:extLst>
                              <a:ext uri="{A12FA001-AC4F-418D-AE19-62706E023703}">
                                <ahyp:hlinkClr xmlns:ahyp="http://schemas.microsoft.com/office/drawing/2018/hyperlinkcolor" val="tx"/>
                              </a:ext>
                            </a:extLst>
                          </a:hlinkClick>
                        </a:rPr>
                        <a:t>Relativ Impact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Tool – A structured approach for individuals and/or organisations to develop strategic planning and programme design.</a:t>
                      </a:r>
                      <a:endParaRPr lang="en-US" sz="1200" dirty="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4">
                            <a:extLst>
                              <a:ext uri="{A12FA001-AC4F-418D-AE19-62706E023703}">
                                <ahyp:hlinkClr xmlns:ahyp="http://schemas.microsoft.com/office/drawing/2018/hyperlinkcolor" val="tx"/>
                              </a:ext>
                            </a:extLst>
                          </a:hlinkClick>
                        </a:rPr>
                        <a:t>Theory of change in ten steps</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5">
                            <a:extLst>
                              <a:ext uri="{A12FA001-AC4F-418D-AE19-62706E023703}">
                                <ahyp:hlinkClr xmlns:ahyp="http://schemas.microsoft.com/office/drawing/2018/hyperlinkcolor" val="tx"/>
                              </a:ext>
                            </a:extLst>
                          </a:hlinkClick>
                        </a:rPr>
                        <a:t>NPC</a:t>
                      </a:r>
                      <a:endParaRPr lang="en-GB" sz="1200">
                        <a:solidFill>
                          <a:schemeClr val="bg2"/>
                        </a:solidFill>
                        <a:latin typeface="Avenir Next" panose="020B0503020202020204" pitchFamily="34" charset="0"/>
                        <a:hlinkClick r:id="rId6">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rPr>
                        <a:t>Guide – 10 step handbook to creating a Theory of Change, including the basics and core approach that is used.</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7">
                            <a:extLst>
                              <a:ext uri="{A12FA001-AC4F-418D-AE19-62706E023703}">
                                <ahyp:hlinkClr xmlns:ahyp="http://schemas.microsoft.com/office/drawing/2018/hyperlinkcolor" val="tx"/>
                              </a:ext>
                            </a:extLst>
                          </a:hlinkClick>
                        </a:rPr>
                        <a:t>Theory of Change as a Tool for Strategic Planning</a:t>
                      </a:r>
                      <a:endParaRPr lang="en-US" sz="1200">
                        <a:solidFill>
                          <a:schemeClr val="bg2"/>
                        </a:solidFill>
                        <a:latin typeface="Avenir Next" panose="020B0503020202020204" pitchFamily="34" charset="0"/>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8">
                            <a:extLst>
                              <a:ext uri="{A12FA001-AC4F-418D-AE19-62706E023703}">
                                <ahyp:hlinkClr xmlns:ahyp="http://schemas.microsoft.com/office/drawing/2018/hyperlinkcolor" val="tx"/>
                              </a:ext>
                            </a:extLst>
                          </a:hlinkClick>
                        </a:rPr>
                        <a:t>The Aspen Institute</a:t>
                      </a:r>
                      <a:endParaRPr lang="en-GB" sz="1200">
                        <a:solidFill>
                          <a:schemeClr val="bg2"/>
                        </a:solidFill>
                        <a:latin typeface="Avenir Next" panose="020B0503020202020204" pitchFamily="34" charset="0"/>
                        <a:hlinkClick r:id="rId9">
                          <a:extLst>
                            <a:ext uri="{A12FA001-AC4F-418D-AE19-62706E023703}">
                              <ahyp:hlinkClr xmlns:ahyp="http://schemas.microsoft.com/office/drawing/2018/hyperlinkcolor" val="tx"/>
                            </a:ext>
                          </a:extLst>
                        </a:hlinkClick>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Article – Introduces the Theory of Change as a methodology for planning community-based initiatives.</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10">
                            <a:extLst>
                              <a:ext uri="{A12FA001-AC4F-418D-AE19-62706E023703}">
                                <ahyp:hlinkClr xmlns:ahyp="http://schemas.microsoft.com/office/drawing/2018/hyperlinkcolor" val="tx"/>
                              </a:ext>
                            </a:extLst>
                          </a:hlinkClick>
                        </a:rPr>
                        <a:t>Theory of Change –UNDAF Campanion Guidance</a:t>
                      </a:r>
                      <a:endParaRPr lang="en-US" sz="1200">
                        <a:solidFill>
                          <a:schemeClr val="bg2"/>
                        </a:solidFill>
                        <a:latin typeface="Avenir Next" panose="020B0503020202020204" pitchFamily="34" charset="0"/>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hlinkClick r:id="rId11">
                            <a:extLst>
                              <a:ext uri="{A12FA001-AC4F-418D-AE19-62706E023703}">
                                <ahyp:hlinkClr xmlns:ahyp="http://schemas.microsoft.com/office/drawing/2018/hyperlinkcolor" val="tx"/>
                              </a:ext>
                            </a:extLst>
                          </a:hlinkClick>
                        </a:rPr>
                        <a:t>United Nations Development Group</a:t>
                      </a:r>
                      <a:endParaRPr lang="en-GB" sz="1200" b="0" i="0" u="none" strike="noStrike" noProof="0" dirty="0">
                        <a:solidFill>
                          <a:schemeClr val="bg2"/>
                        </a:solidFill>
                        <a:latin typeface="Avenir Next" panose="020B0503020202020204" pitchFamily="34" charset="0"/>
                        <a:hlinkClick r:id="rId12">
                          <a:extLst>
                            <a:ext uri="{A12FA001-AC4F-418D-AE19-62706E023703}">
                              <ahyp:hlinkClr xmlns:ahyp="http://schemas.microsoft.com/office/drawing/2018/hyperlinkcolor" val="tx"/>
                            </a:ext>
                          </a:extLst>
                        </a:hlinkClick>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Guide – Companion guidance to provide practical and technical guidance for developing a Theory of Change.</a:t>
                      </a:r>
                      <a:endParaRPr lang="en-US" sz="1200" dirty="0">
                        <a:solidFill>
                          <a:schemeClr val="bg2"/>
                        </a:solidFill>
                        <a:latin typeface="Avenir Next" panose="020B0503020202020204" pitchFamily="34" charset="0"/>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13">
                            <a:extLst>
                              <a:ext uri="{A12FA001-AC4F-418D-AE19-62706E023703}">
                                <ahyp:hlinkClr xmlns:ahyp="http://schemas.microsoft.com/office/drawing/2018/hyperlinkcolor" val="tx"/>
                              </a:ext>
                            </a:extLst>
                          </a:hlinkClick>
                        </a:rPr>
                        <a:t>Theory of Change Authoritative Guide</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14">
                            <a:extLst>
                              <a:ext uri="{A12FA001-AC4F-418D-AE19-62706E023703}">
                                <ahyp:hlinkClr xmlns:ahyp="http://schemas.microsoft.com/office/drawing/2018/hyperlinkcolor" val="tx"/>
                              </a:ext>
                            </a:extLst>
                          </a:hlinkClick>
                        </a:rPr>
                        <a:t>sopact</a:t>
                      </a:r>
                      <a:endParaRPr lang="en-GB" sz="1200" b="0" i="0" u="none" strike="noStrike" noProof="0">
                        <a:solidFill>
                          <a:schemeClr val="bg2"/>
                        </a:solidFill>
                        <a:latin typeface="Avenir Next" panose="020B0503020202020204" pitchFamily="34" charset="0"/>
                        <a:hlinkClick r:id="rId15">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Guide – Provides guidance around transforming your programme with an actionable Theory of Change using an impact management guide.</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3455298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8B42A-6FC1-1305-FF9F-B04F71B8C19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2ABC43A-8D14-7EB1-7FA1-ED26A965A759}"/>
              </a:ext>
            </a:extLst>
          </p:cNvPr>
          <p:cNvSpPr>
            <a:spLocks noGrp="1"/>
          </p:cNvSpPr>
          <p:nvPr>
            <p:ph type="title"/>
          </p:nvPr>
        </p:nvSpPr>
        <p:spPr/>
        <p:txBody>
          <a:bodyPr/>
          <a:lstStyle/>
          <a:p>
            <a:r>
              <a:rPr lang="en-GB">
                <a:latin typeface="Avenir Next Ultra Light"/>
              </a:rPr>
              <a:t>IMPACT MEASUREMENT - resources &amp; reading </a:t>
            </a:r>
          </a:p>
        </p:txBody>
      </p:sp>
      <p:sp>
        <p:nvSpPr>
          <p:cNvPr id="4" name="Slide Number Placeholder 3">
            <a:extLst>
              <a:ext uri="{FF2B5EF4-FFF2-40B4-BE49-F238E27FC236}">
                <a16:creationId xmlns:a16="http://schemas.microsoft.com/office/drawing/2014/main" id="{7AE3D228-D462-958D-4CEC-89C2DAEE6CA6}"/>
              </a:ext>
            </a:extLst>
          </p:cNvPr>
          <p:cNvSpPr>
            <a:spLocks noGrp="1"/>
          </p:cNvSpPr>
          <p:nvPr>
            <p:ph type="sldNum" idx="12"/>
          </p:nvPr>
        </p:nvSpPr>
        <p:spPr/>
        <p:txBody>
          <a:bodyPr/>
          <a:lstStyle/>
          <a:p>
            <a:fld id="{00000000-1234-1234-1234-123412341234}" type="slidenum">
              <a:rPr lang="en-US" smtClean="0"/>
              <a:pPr/>
              <a:t>60</a:t>
            </a:fld>
            <a:endParaRPr lang="en-US"/>
          </a:p>
        </p:txBody>
      </p:sp>
      <p:sp>
        <p:nvSpPr>
          <p:cNvPr id="5" name="Text Placeholder 4">
            <a:extLst>
              <a:ext uri="{FF2B5EF4-FFF2-40B4-BE49-F238E27FC236}">
                <a16:creationId xmlns:a16="http://schemas.microsoft.com/office/drawing/2014/main" id="{D219E216-0B82-B49D-6839-F16FACD4324B}"/>
              </a:ext>
            </a:extLst>
          </p:cNvPr>
          <p:cNvSpPr>
            <a:spLocks noGrp="1"/>
          </p:cNvSpPr>
          <p:nvPr>
            <p:ph type="body" idx="2"/>
          </p:nvPr>
        </p:nvSpPr>
        <p:spPr>
          <a:xfrm>
            <a:off x="484188" y="673326"/>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67AB42C4-19C2-9972-3C42-AB0412E4DE04}"/>
              </a:ext>
            </a:extLst>
          </p:cNvPr>
          <p:cNvSpPr>
            <a:spLocks noGrp="1"/>
          </p:cNvSpPr>
          <p:nvPr>
            <p:ph type="body" sz="quarter" idx="13"/>
          </p:nvPr>
        </p:nvSpPr>
        <p:spPr/>
        <p:txBody>
          <a:bodyPr/>
          <a:lstStyle/>
          <a:p>
            <a:endParaRPr lang="en-GB"/>
          </a:p>
        </p:txBody>
      </p:sp>
      <p:graphicFrame>
        <p:nvGraphicFramePr>
          <p:cNvPr id="8" name="Table 7">
            <a:extLst>
              <a:ext uri="{FF2B5EF4-FFF2-40B4-BE49-F238E27FC236}">
                <a16:creationId xmlns:a16="http://schemas.microsoft.com/office/drawing/2014/main" id="{0F9FC590-3199-4195-DA9A-CB8595F390F4}"/>
              </a:ext>
            </a:extLst>
          </p:cNvPr>
          <p:cNvGraphicFramePr>
            <a:graphicFrameLocks noGrp="1"/>
          </p:cNvGraphicFramePr>
          <p:nvPr>
            <p:extLst>
              <p:ext uri="{D42A27DB-BD31-4B8C-83A1-F6EECF244321}">
                <p14:modId xmlns:p14="http://schemas.microsoft.com/office/powerpoint/2010/main" val="2129569900"/>
              </p:ext>
            </p:extLst>
          </p:nvPr>
        </p:nvGraphicFramePr>
        <p:xfrm>
          <a:off x="484188" y="1133049"/>
          <a:ext cx="9191480" cy="3627120"/>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1341191">
                  <a:extLst>
                    <a:ext uri="{9D8B030D-6E8A-4147-A177-3AD203B41FA5}">
                      <a16:colId xmlns:a16="http://schemas.microsoft.com/office/drawing/2014/main" val="2055057715"/>
                    </a:ext>
                  </a:extLst>
                </a:gridCol>
                <a:gridCol w="5474297">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dirty="0">
                          <a:solidFill>
                            <a:schemeClr val="bg2"/>
                          </a:solidFill>
                          <a:latin typeface="Avenir Next"/>
                          <a:hlinkClick r:id="rId2">
                            <a:extLst>
                              <a:ext uri="{A12FA001-AC4F-418D-AE19-62706E023703}">
                                <ahyp:hlinkClr xmlns:ahyp="http://schemas.microsoft.com/office/drawing/2018/hyperlinkcolor" val="tx"/>
                              </a:ext>
                            </a:extLst>
                          </a:hlinkClick>
                        </a:rPr>
                        <a:t>The Imperative for Impact Management</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a:solidFill>
                            <a:schemeClr val="bg2"/>
                          </a:solidFill>
                          <a:latin typeface="Avenir Next"/>
                          <a:hlinkClick r:id="rId3">
                            <a:extLst>
                              <a:ext uri="{A12FA001-AC4F-418D-AE19-62706E023703}">
                                <ahyp:hlinkClr xmlns:ahyp="http://schemas.microsoft.com/office/drawing/2018/hyperlinkcolor" val="tx"/>
                              </a:ext>
                            </a:extLst>
                          </a:hlinkClick>
                        </a:rPr>
                        <a:t>Impact Management Platform</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Case for the widespread uptake of impact management.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a:solidFill>
                            <a:schemeClr val="bg2"/>
                          </a:solidFill>
                          <a:latin typeface="Avenir Next"/>
                          <a:hlinkClick r:id="rId4">
                            <a:extLst>
                              <a:ext uri="{A12FA001-AC4F-418D-AE19-62706E023703}">
                                <ahyp:hlinkClr xmlns:ahyp="http://schemas.microsoft.com/office/drawing/2018/hyperlinkcolor" val="tx"/>
                              </a:ext>
                            </a:extLst>
                          </a:hlinkClick>
                        </a:rPr>
                        <a:t>Impact Measurement</a:t>
                      </a:r>
                      <a:endParaRPr lang="en-US" sz="1200">
                        <a:solidFill>
                          <a:schemeClr val="bg2"/>
                        </a:solidFill>
                        <a:hlinkClick r:id="rId4">
                          <a:extLst>
                            <a:ext uri="{A12FA001-AC4F-418D-AE19-62706E023703}">
                              <ahyp:hlinkClr xmlns:ahyp="http://schemas.microsoft.com/office/drawing/2018/hyperlinkcolor" val="tx"/>
                            </a:ext>
                          </a:extLst>
                        </a:hlinkClick>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a:solidFill>
                            <a:schemeClr val="bg2"/>
                          </a:solidFill>
                          <a:latin typeface="Avenir Next"/>
                          <a:hlinkClick r:id="rId4">
                            <a:extLst>
                              <a:ext uri="{A12FA001-AC4F-418D-AE19-62706E023703}">
                                <ahyp:hlinkClr xmlns:ahyp="http://schemas.microsoft.com/office/drawing/2018/hyperlinkcolor" val="tx"/>
                              </a:ext>
                            </a:extLst>
                          </a:hlinkClick>
                        </a:rPr>
                        <a:t>Spark Strategy</a:t>
                      </a: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a:solidFill>
                            <a:schemeClr val="bg2"/>
                          </a:solidFill>
                          <a:latin typeface="Avenir Next"/>
                        </a:rPr>
                        <a:t>Article – Navigating the impact space by unpacking impact measurement, theory of change, impact evaluation, program logic &amp; outcomes measurement.</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Impact Measurement &amp; Management Toolkit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BRIDDHI</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Toolkit – Step-by-step process of understanding IMM, including how to plan, implement, and measure activities and their effects.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Impact Toolkit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GIIN</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a:solidFill>
                            <a:schemeClr val="bg2"/>
                          </a:solidFill>
                          <a:latin typeface="Avenir Next"/>
                        </a:rPr>
                        <a:t>Toolkit – Collection of resources to guide organisations through various impact measurement and management resources.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Why should you measure social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sopact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a:solidFill>
                            <a:schemeClr val="bg2"/>
                          </a:solidFill>
                          <a:latin typeface="Avenir Next"/>
                        </a:rPr>
                        <a:t>Guide – Understanding of why measuring social impact is important for sustainable growth and stakeholder trust.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1953718359"/>
                  </a:ext>
                </a:extLst>
              </a:tr>
              <a:tr h="370838">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Measuring &amp; Managing Results in Development Co-Operation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OECD/DAC</a:t>
                      </a:r>
                      <a:endParaRPr lang="en-GB" sz="1200" b="0" i="0" u="none" strike="noStrike" noProof="0">
                        <a:solidFill>
                          <a:schemeClr val="bg2"/>
                        </a:solidFill>
                        <a:latin typeface="Avenir Next"/>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dirty="0">
                          <a:solidFill>
                            <a:schemeClr val="bg2"/>
                          </a:solidFill>
                          <a:latin typeface="Avenir Next"/>
                        </a:rPr>
                        <a:t>Review – Identifies the main challenges faced when measuring and managing results in development co-operation.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24322742"/>
                  </a:ext>
                </a:extLst>
              </a:tr>
            </a:tbl>
          </a:graphicData>
        </a:graphic>
      </p:graphicFrame>
    </p:spTree>
    <p:extLst>
      <p:ext uri="{BB962C8B-B14F-4D97-AF65-F5344CB8AC3E}">
        <p14:creationId xmlns:p14="http://schemas.microsoft.com/office/powerpoint/2010/main" val="8928650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CC2B5-2C8A-B7EE-CE80-FA30FD3372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25CBDBF-C552-1722-3B81-85F234F516D0}"/>
              </a:ext>
            </a:extLst>
          </p:cNvPr>
          <p:cNvSpPr>
            <a:spLocks noGrp="1"/>
          </p:cNvSpPr>
          <p:nvPr>
            <p:ph type="title"/>
          </p:nvPr>
        </p:nvSpPr>
        <p:spPr/>
        <p:txBody>
          <a:bodyPr/>
          <a:lstStyle/>
          <a:p>
            <a:r>
              <a:rPr lang="en-GB">
                <a:latin typeface="Avenir Next Ultra Light"/>
              </a:rPr>
              <a:t>EVALUATION - resources and reading</a:t>
            </a:r>
          </a:p>
        </p:txBody>
      </p:sp>
      <p:sp>
        <p:nvSpPr>
          <p:cNvPr id="4" name="Slide Number Placeholder 3">
            <a:extLst>
              <a:ext uri="{FF2B5EF4-FFF2-40B4-BE49-F238E27FC236}">
                <a16:creationId xmlns:a16="http://schemas.microsoft.com/office/drawing/2014/main" id="{50A74AFF-2701-324E-7C8E-71D0BDFD4C44}"/>
              </a:ext>
            </a:extLst>
          </p:cNvPr>
          <p:cNvSpPr>
            <a:spLocks noGrp="1"/>
          </p:cNvSpPr>
          <p:nvPr>
            <p:ph type="sldNum" idx="12"/>
          </p:nvPr>
        </p:nvSpPr>
        <p:spPr/>
        <p:txBody>
          <a:bodyPr/>
          <a:lstStyle/>
          <a:p>
            <a:fld id="{00000000-1234-1234-1234-123412341234}" type="slidenum">
              <a:rPr lang="en-US" smtClean="0"/>
              <a:pPr/>
              <a:t>61</a:t>
            </a:fld>
            <a:endParaRPr lang="en-US"/>
          </a:p>
        </p:txBody>
      </p:sp>
      <p:sp>
        <p:nvSpPr>
          <p:cNvPr id="5" name="Text Placeholder 4">
            <a:extLst>
              <a:ext uri="{FF2B5EF4-FFF2-40B4-BE49-F238E27FC236}">
                <a16:creationId xmlns:a16="http://schemas.microsoft.com/office/drawing/2014/main" id="{F798EA30-550E-3545-1054-4F222C414263}"/>
              </a:ext>
            </a:extLst>
          </p:cNvPr>
          <p:cNvSpPr>
            <a:spLocks noGrp="1"/>
          </p:cNvSpPr>
          <p:nvPr>
            <p:ph type="body" idx="2"/>
          </p:nvPr>
        </p:nvSpPr>
        <p:spPr>
          <a:xfrm>
            <a:off x="484188" y="664396"/>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F40D88EB-6031-BBA0-181F-30EFD57CBA25}"/>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A7FEB63B-EF9B-C87A-798F-4C90EAF51444}"/>
              </a:ext>
            </a:extLst>
          </p:cNvPr>
          <p:cNvGraphicFramePr>
            <a:graphicFrameLocks noGrp="1"/>
          </p:cNvGraphicFramePr>
          <p:nvPr>
            <p:extLst>
              <p:ext uri="{D42A27DB-BD31-4B8C-83A1-F6EECF244321}">
                <p14:modId xmlns:p14="http://schemas.microsoft.com/office/powerpoint/2010/main" val="514800548"/>
              </p:ext>
            </p:extLst>
          </p:nvPr>
        </p:nvGraphicFramePr>
        <p:xfrm>
          <a:off x="582419" y="1162594"/>
          <a:ext cx="9191480" cy="3662678"/>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2094920">
                  <a:extLst>
                    <a:ext uri="{9D8B030D-6E8A-4147-A177-3AD203B41FA5}">
                      <a16:colId xmlns:a16="http://schemas.microsoft.com/office/drawing/2014/main" val="2055057715"/>
                    </a:ext>
                  </a:extLst>
                </a:gridCol>
                <a:gridCol w="4720568">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IRIS+ and the Five Dimensions of Impact</a:t>
                      </a:r>
                      <a:endParaRPr lang="en-US" sz="1200">
                        <a:solidFill>
                          <a:schemeClr val="bg2"/>
                        </a:solidFill>
                        <a:hlinkClick r:id="rId2">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IRIS+</a:t>
                      </a:r>
                      <a:endPar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Description of the core concepts and structure needed for measuring &amp; understanding impact.</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Evaluability Assessment for Impact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Better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Provides guidance around evaluability assessment before undertaking an impact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3548940685"/>
                  </a:ext>
                </a:extLst>
              </a:tr>
              <a:tr h="370838">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Bond Evidence Principles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Bond</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Tool - Checklist for assessing and improving the quality of evidence in evaluation reports, research reports and case studies.</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OECD Evaluation Criteria</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OECD/DAC</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Framework – Criteria provides a normative framework used to determine the merit or worth of an intervention for policy, strategy, programme, project or activity.</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Data Quality Assurance Tool for Program-Level Indicators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Measure Evaluation</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Tool – Clear and practical guidance to understand constraints to good reporting results.</a:t>
                      </a:r>
                      <a:endParaRPr lang="en-US" sz="1200" dirty="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UNDP Evaluation Guidelines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4">
                            <a:extLst>
                              <a:ext uri="{A12FA001-AC4F-418D-AE19-62706E023703}">
                                <ahyp:hlinkClr xmlns:ahyp="http://schemas.microsoft.com/office/drawing/2018/hyperlinkcolor" val="tx"/>
                              </a:ext>
                            </a:extLst>
                          </a:hlinkClick>
                        </a:rPr>
                        <a:t>United Nations Development Programme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dirty="0">
                          <a:solidFill>
                            <a:schemeClr val="bg2"/>
                          </a:solidFill>
                          <a:latin typeface="Avenir Next"/>
                        </a:rPr>
                        <a:t>Guide –Clear guidance and direction for planning and commissioning evaluations, including step-by-step processes, templates and roles and responsibilities.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21005317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AB3739-ADCA-5625-2563-2C3E0BA7007B}"/>
              </a:ext>
            </a:extLst>
          </p:cNvPr>
          <p:cNvSpPr>
            <a:spLocks noGrp="1"/>
          </p:cNvSpPr>
          <p:nvPr>
            <p:ph type="title"/>
          </p:nvPr>
        </p:nvSpPr>
        <p:spPr/>
        <p:txBody>
          <a:bodyPr/>
          <a:lstStyle/>
          <a:p>
            <a:r>
              <a:rPr lang="en-GB"/>
              <a:t>CAPABILITY MODEL - RESOURCES AND READING</a:t>
            </a:r>
            <a:endParaRPr lang="en-GB">
              <a:solidFill>
                <a:srgbClr val="000000"/>
              </a:solidFill>
            </a:endParaRPr>
          </a:p>
        </p:txBody>
      </p:sp>
      <p:sp>
        <p:nvSpPr>
          <p:cNvPr id="4" name="Slide Number Placeholder 3">
            <a:extLst>
              <a:ext uri="{FF2B5EF4-FFF2-40B4-BE49-F238E27FC236}">
                <a16:creationId xmlns:a16="http://schemas.microsoft.com/office/drawing/2014/main" id="{F5D98B7E-244E-F7F2-AA11-923D849E37E6}"/>
              </a:ext>
            </a:extLst>
          </p:cNvPr>
          <p:cNvSpPr>
            <a:spLocks noGrp="1"/>
          </p:cNvSpPr>
          <p:nvPr>
            <p:ph type="sldNum" idx="12"/>
          </p:nvPr>
        </p:nvSpPr>
        <p:spPr/>
        <p:txBody>
          <a:bodyPr/>
          <a:lstStyle/>
          <a:p>
            <a:fld id="{00000000-1234-1234-1234-123412341234}" type="slidenum">
              <a:rPr lang="en-US" smtClean="0"/>
              <a:pPr/>
              <a:t>62</a:t>
            </a:fld>
            <a:endParaRPr lang="en-US"/>
          </a:p>
        </p:txBody>
      </p:sp>
      <p:sp>
        <p:nvSpPr>
          <p:cNvPr id="5" name="Text Placeholder 4">
            <a:extLst>
              <a:ext uri="{FF2B5EF4-FFF2-40B4-BE49-F238E27FC236}">
                <a16:creationId xmlns:a16="http://schemas.microsoft.com/office/drawing/2014/main" id="{1FB39D46-86E1-BB42-3D31-E69D28A719FA}"/>
              </a:ext>
            </a:extLst>
          </p:cNvPr>
          <p:cNvSpPr>
            <a:spLocks noGrp="1"/>
          </p:cNvSpPr>
          <p:nvPr>
            <p:ph type="body" idx="2"/>
          </p:nvPr>
        </p:nvSpPr>
        <p:spPr>
          <a:xfrm>
            <a:off x="484188" y="708434"/>
            <a:ext cx="9191625" cy="334963"/>
          </a:xfrm>
        </p:spPr>
        <p:txBody>
          <a:bodyPr/>
          <a:lstStyle/>
          <a:p>
            <a:r>
              <a:rPr lang="en-GB"/>
              <a:t>Below is a curated list of links to useful resources that can support you on your impact management journey.</a:t>
            </a:r>
            <a:endParaRPr lang="en-GB">
              <a:solidFill>
                <a:srgbClr val="000000"/>
              </a:solidFill>
            </a:endParaRPr>
          </a:p>
          <a:p>
            <a:endParaRPr lang="en-GB"/>
          </a:p>
        </p:txBody>
      </p:sp>
      <p:sp>
        <p:nvSpPr>
          <p:cNvPr id="6" name="Text Placeholder 5">
            <a:extLst>
              <a:ext uri="{FF2B5EF4-FFF2-40B4-BE49-F238E27FC236}">
                <a16:creationId xmlns:a16="http://schemas.microsoft.com/office/drawing/2014/main" id="{F1F267BD-B770-420D-FF57-DB0BF4989F8A}"/>
              </a:ext>
            </a:extLst>
          </p:cNvPr>
          <p:cNvSpPr>
            <a:spLocks noGrp="1"/>
          </p:cNvSpPr>
          <p:nvPr>
            <p:ph type="body" sz="quarter" idx="13"/>
          </p:nvPr>
        </p:nvSpPr>
        <p:spPr/>
        <p:txBody>
          <a:bodyPr/>
          <a:lstStyle/>
          <a:p>
            <a:endParaRPr lang="en-GB"/>
          </a:p>
        </p:txBody>
      </p:sp>
      <p:graphicFrame>
        <p:nvGraphicFramePr>
          <p:cNvPr id="9" name="Table 8">
            <a:extLst>
              <a:ext uri="{FF2B5EF4-FFF2-40B4-BE49-F238E27FC236}">
                <a16:creationId xmlns:a16="http://schemas.microsoft.com/office/drawing/2014/main" id="{2D56F603-B740-9A46-A6D6-24352655F21A}"/>
              </a:ext>
            </a:extLst>
          </p:cNvPr>
          <p:cNvGraphicFramePr>
            <a:graphicFrameLocks noGrp="1"/>
          </p:cNvGraphicFramePr>
          <p:nvPr>
            <p:extLst>
              <p:ext uri="{D42A27DB-BD31-4B8C-83A1-F6EECF244321}">
                <p14:modId xmlns:p14="http://schemas.microsoft.com/office/powerpoint/2010/main" val="1706904245"/>
              </p:ext>
            </p:extLst>
          </p:nvPr>
        </p:nvGraphicFramePr>
        <p:xfrm>
          <a:off x="582419" y="1205929"/>
          <a:ext cx="9191476" cy="2839718"/>
        </p:xfrm>
        <a:graphic>
          <a:graphicData uri="http://schemas.openxmlformats.org/drawingml/2006/table">
            <a:tbl>
              <a:tblPr firstRow="1" bandRow="1">
                <a:tableStyleId>{1F02C8CB-3554-490A-8132-436DD5CF1DB2}</a:tableStyleId>
              </a:tblPr>
              <a:tblGrid>
                <a:gridCol w="2626468">
                  <a:extLst>
                    <a:ext uri="{9D8B030D-6E8A-4147-A177-3AD203B41FA5}">
                      <a16:colId xmlns:a16="http://schemas.microsoft.com/office/drawing/2014/main" val="1096788888"/>
                    </a:ext>
                  </a:extLst>
                </a:gridCol>
                <a:gridCol w="1883865">
                  <a:extLst>
                    <a:ext uri="{9D8B030D-6E8A-4147-A177-3AD203B41FA5}">
                      <a16:colId xmlns:a16="http://schemas.microsoft.com/office/drawing/2014/main" val="2055057715"/>
                    </a:ext>
                  </a:extLst>
                </a:gridCol>
                <a:gridCol w="4681143">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Business Capability Models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Architecture &amp; </a:t>
                      </a:r>
                      <a:endParaRPr lang="en-US" sz="1200">
                        <a:solidFill>
                          <a:schemeClr val="bg2"/>
                        </a:solidFill>
                      </a:endParaRPr>
                    </a:p>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Governance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Article – Explores the practical questions for developing and applying a Business Capability Model</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Aligning Capability with Strategy</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Project ManagementInstitute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Investigation around the ways in which organisations categorise projects and project management capability to align with corporate strategy.</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Capability Maturity Model for Software</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Carnegie Mellon University</a:t>
                      </a: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Describes the process maturity framework of five maturity levels, the structure components, and implementation. </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Enterprise Design with EDGY</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EDGY</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 – Open-source tool designed to assist people in creating better enterprises.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Organisational Mapping Tool (OMT)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Ford Foundation</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en-GB" sz="1200" b="0" i="0" u="none" strike="noStrike" noProof="0" dirty="0">
                          <a:solidFill>
                            <a:schemeClr val="bg2"/>
                          </a:solidFill>
                          <a:latin typeface="Avenir Next"/>
                        </a:rPr>
                        <a:t>Tool – Assists in strengthening organisations, relevant to organisations of different sizes and levels of capabilities.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39906554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7E2D9-D67D-19E9-C6F3-EEBE28F37E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7B795E-0BF1-FF4F-4C3A-EE639180E89D}"/>
              </a:ext>
            </a:extLst>
          </p:cNvPr>
          <p:cNvSpPr>
            <a:spLocks noGrp="1"/>
          </p:cNvSpPr>
          <p:nvPr>
            <p:ph type="title"/>
          </p:nvPr>
        </p:nvSpPr>
        <p:spPr>
          <a:xfrm>
            <a:off x="472346" y="156183"/>
            <a:ext cx="9347101" cy="724114"/>
          </a:xfrm>
        </p:spPr>
        <p:txBody>
          <a:bodyPr/>
          <a:lstStyle/>
          <a:p>
            <a:r>
              <a:rPr lang="en-GB">
                <a:latin typeface="Avenir Next Ultra Light"/>
              </a:rPr>
              <a:t>REPORTING - resources &amp; reading </a:t>
            </a:r>
          </a:p>
        </p:txBody>
      </p:sp>
      <p:sp>
        <p:nvSpPr>
          <p:cNvPr id="4" name="Slide Number Placeholder 3">
            <a:extLst>
              <a:ext uri="{FF2B5EF4-FFF2-40B4-BE49-F238E27FC236}">
                <a16:creationId xmlns:a16="http://schemas.microsoft.com/office/drawing/2014/main" id="{13FDA3BA-19A5-0849-58DF-7ABBCFB24545}"/>
              </a:ext>
            </a:extLst>
          </p:cNvPr>
          <p:cNvSpPr>
            <a:spLocks noGrp="1"/>
          </p:cNvSpPr>
          <p:nvPr>
            <p:ph type="sldNum" idx="12"/>
          </p:nvPr>
        </p:nvSpPr>
        <p:spPr/>
        <p:txBody>
          <a:bodyPr/>
          <a:lstStyle/>
          <a:p>
            <a:fld id="{00000000-1234-1234-1234-123412341234}" type="slidenum">
              <a:rPr lang="en-US" smtClean="0"/>
              <a:pPr/>
              <a:t>63</a:t>
            </a:fld>
            <a:endParaRPr lang="en-US"/>
          </a:p>
        </p:txBody>
      </p:sp>
      <p:sp>
        <p:nvSpPr>
          <p:cNvPr id="5" name="Text Placeholder 4">
            <a:extLst>
              <a:ext uri="{FF2B5EF4-FFF2-40B4-BE49-F238E27FC236}">
                <a16:creationId xmlns:a16="http://schemas.microsoft.com/office/drawing/2014/main" id="{2E27C615-A816-C7F0-6A2F-991545A1F06B}"/>
              </a:ext>
            </a:extLst>
          </p:cNvPr>
          <p:cNvSpPr>
            <a:spLocks noGrp="1"/>
          </p:cNvSpPr>
          <p:nvPr>
            <p:ph type="body" idx="2"/>
          </p:nvPr>
        </p:nvSpPr>
        <p:spPr>
          <a:xfrm>
            <a:off x="546699" y="711801"/>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5B739C37-934B-97D7-2EAD-2B0DAE2BB028}"/>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84F292E5-2236-CEB8-45BB-22CD04F6DFBE}"/>
              </a:ext>
            </a:extLst>
          </p:cNvPr>
          <p:cNvGraphicFramePr>
            <a:graphicFrameLocks noGrp="1"/>
          </p:cNvGraphicFramePr>
          <p:nvPr>
            <p:extLst>
              <p:ext uri="{D42A27DB-BD31-4B8C-83A1-F6EECF244321}">
                <p14:modId xmlns:p14="http://schemas.microsoft.com/office/powerpoint/2010/main" val="1723239571"/>
              </p:ext>
            </p:extLst>
          </p:nvPr>
        </p:nvGraphicFramePr>
        <p:xfrm>
          <a:off x="573490" y="1245531"/>
          <a:ext cx="9191474" cy="3567143"/>
        </p:xfrm>
        <a:graphic>
          <a:graphicData uri="http://schemas.openxmlformats.org/drawingml/2006/table">
            <a:tbl>
              <a:tblPr firstRow="1" bandRow="1">
                <a:tableStyleId>{1F02C8CB-3554-490A-8132-436DD5CF1DB2}</a:tableStyleId>
              </a:tblPr>
              <a:tblGrid>
                <a:gridCol w="2767171">
                  <a:extLst>
                    <a:ext uri="{9D8B030D-6E8A-4147-A177-3AD203B41FA5}">
                      <a16:colId xmlns:a16="http://schemas.microsoft.com/office/drawing/2014/main" val="1096788888"/>
                    </a:ext>
                  </a:extLst>
                </a:gridCol>
                <a:gridCol w="1453937">
                  <a:extLst>
                    <a:ext uri="{9D8B030D-6E8A-4147-A177-3AD203B41FA5}">
                      <a16:colId xmlns:a16="http://schemas.microsoft.com/office/drawing/2014/main" val="2055057715"/>
                    </a:ext>
                  </a:extLst>
                </a:gridCol>
                <a:gridCol w="4970366">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Impact Management Reporting Guideline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Nation Builder</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Guideline to assist social investors and implementing organisations in managing and reporting on social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393338868"/>
                  </a:ext>
                </a:extLst>
              </a:tr>
              <a:tr h="370838">
                <a:tc>
                  <a:txBody>
                    <a:bodyPr/>
                    <a:lstStyle/>
                    <a:p>
                      <a:pPr lvl="0">
                        <a:buNone/>
                      </a:pP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Impact Reporting: Showcasing Effective Change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sopact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Unpacks the power of impact reporting and how mission driven organisations measure their success in making a positive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IRIS+ System: Standards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IRIS+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 – General accepted impact accounting system that impact investors use to measure, manage and optimise their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Principles of Good Impact Reporting</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NPC</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rPr>
                        <a:t>Guide – Provides organisations with the key principles on what and how to communicate their impact efficiently.</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Tomorrow's Investment Rules 2.0</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EY</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rPr>
                        <a:t>Report – A study that uncovers institutional investors' views regarding nonfinancial reporting by issuers.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17651001"/>
                  </a:ext>
                </a:extLst>
              </a:tr>
              <a:tr h="727425">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SBTi Corporate Manual</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Science Based Targets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Provides steps and guidance around the SBTi target-setting process.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12825699"/>
                  </a:ext>
                </a:extLst>
              </a:tr>
            </a:tbl>
          </a:graphicData>
        </a:graphic>
      </p:graphicFrame>
    </p:spTree>
    <p:extLst>
      <p:ext uri="{BB962C8B-B14F-4D97-AF65-F5344CB8AC3E}">
        <p14:creationId xmlns:p14="http://schemas.microsoft.com/office/powerpoint/2010/main" val="8263938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7E2D9-D67D-19E9-C6F3-EEBE28F37E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7B795E-0BF1-FF4F-4C3A-EE639180E89D}"/>
              </a:ext>
            </a:extLst>
          </p:cNvPr>
          <p:cNvSpPr>
            <a:spLocks noGrp="1"/>
          </p:cNvSpPr>
          <p:nvPr>
            <p:ph type="title"/>
          </p:nvPr>
        </p:nvSpPr>
        <p:spPr>
          <a:xfrm>
            <a:off x="472346" y="156183"/>
            <a:ext cx="9347101" cy="724114"/>
          </a:xfrm>
        </p:spPr>
        <p:txBody>
          <a:bodyPr/>
          <a:lstStyle/>
          <a:p>
            <a:r>
              <a:rPr lang="en-GB">
                <a:latin typeface="Avenir Next Ultra Light"/>
              </a:rPr>
              <a:t>REPORTING DISCLOSURES - resources &amp; reading </a:t>
            </a:r>
          </a:p>
        </p:txBody>
      </p:sp>
      <p:sp>
        <p:nvSpPr>
          <p:cNvPr id="4" name="Slide Number Placeholder 3">
            <a:extLst>
              <a:ext uri="{FF2B5EF4-FFF2-40B4-BE49-F238E27FC236}">
                <a16:creationId xmlns:a16="http://schemas.microsoft.com/office/drawing/2014/main" id="{13FDA3BA-19A5-0849-58DF-7ABBCFB24545}"/>
              </a:ext>
            </a:extLst>
          </p:cNvPr>
          <p:cNvSpPr>
            <a:spLocks noGrp="1"/>
          </p:cNvSpPr>
          <p:nvPr>
            <p:ph type="sldNum" idx="12"/>
          </p:nvPr>
        </p:nvSpPr>
        <p:spPr/>
        <p:txBody>
          <a:bodyPr/>
          <a:lstStyle/>
          <a:p>
            <a:fld id="{00000000-1234-1234-1234-123412341234}" type="slidenum">
              <a:rPr lang="en-US" smtClean="0"/>
              <a:pPr/>
              <a:t>64</a:t>
            </a:fld>
            <a:endParaRPr lang="en-US"/>
          </a:p>
        </p:txBody>
      </p:sp>
      <p:sp>
        <p:nvSpPr>
          <p:cNvPr id="5" name="Text Placeholder 4">
            <a:extLst>
              <a:ext uri="{FF2B5EF4-FFF2-40B4-BE49-F238E27FC236}">
                <a16:creationId xmlns:a16="http://schemas.microsoft.com/office/drawing/2014/main" id="{2E27C615-A816-C7F0-6A2F-991545A1F06B}"/>
              </a:ext>
            </a:extLst>
          </p:cNvPr>
          <p:cNvSpPr>
            <a:spLocks noGrp="1"/>
          </p:cNvSpPr>
          <p:nvPr>
            <p:ph type="body" idx="2"/>
          </p:nvPr>
        </p:nvSpPr>
        <p:spPr>
          <a:xfrm>
            <a:off x="575746" y="711801"/>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5B739C37-934B-97D7-2EAD-2B0DAE2BB028}"/>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84F292E5-2236-CEB8-45BB-22CD04F6DFBE}"/>
              </a:ext>
            </a:extLst>
          </p:cNvPr>
          <p:cNvGraphicFramePr>
            <a:graphicFrameLocks noGrp="1"/>
          </p:cNvGraphicFramePr>
          <p:nvPr>
            <p:extLst>
              <p:ext uri="{D42A27DB-BD31-4B8C-83A1-F6EECF244321}">
                <p14:modId xmlns:p14="http://schemas.microsoft.com/office/powerpoint/2010/main" val="1384908908"/>
              </p:ext>
            </p:extLst>
          </p:nvPr>
        </p:nvGraphicFramePr>
        <p:xfrm>
          <a:off x="573490" y="1280268"/>
          <a:ext cx="9191474" cy="3022598"/>
        </p:xfrm>
        <a:graphic>
          <a:graphicData uri="http://schemas.openxmlformats.org/drawingml/2006/table">
            <a:tbl>
              <a:tblPr firstRow="1" bandRow="1">
                <a:tableStyleId>{1F02C8CB-3554-490A-8132-436DD5CF1DB2}</a:tableStyleId>
              </a:tblPr>
              <a:tblGrid>
                <a:gridCol w="2767171">
                  <a:extLst>
                    <a:ext uri="{9D8B030D-6E8A-4147-A177-3AD203B41FA5}">
                      <a16:colId xmlns:a16="http://schemas.microsoft.com/office/drawing/2014/main" val="1096788888"/>
                    </a:ext>
                  </a:extLst>
                </a:gridCol>
                <a:gridCol w="1453937">
                  <a:extLst>
                    <a:ext uri="{9D8B030D-6E8A-4147-A177-3AD203B41FA5}">
                      <a16:colId xmlns:a16="http://schemas.microsoft.com/office/drawing/2014/main" val="2055057715"/>
                    </a:ext>
                  </a:extLst>
                </a:gridCol>
                <a:gridCol w="4970366">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SDG Compass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GRI</a:t>
                      </a:r>
                      <a:r>
                        <a:rPr lang="en-GB" sz="1200" b="0" i="0" u="none" strike="noStrike" noProof="0">
                          <a:solidFill>
                            <a:schemeClr val="bg2"/>
                          </a:solidFill>
                          <a:latin typeface="Avenir Next"/>
                        </a:rPr>
                        <a:t>, </a:t>
                      </a: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UNGC</a:t>
                      </a:r>
                      <a:r>
                        <a:rPr lang="en-GB" sz="1200" b="0" i="0" u="none" strike="noStrike" noProof="0">
                          <a:solidFill>
                            <a:schemeClr val="bg2"/>
                          </a:solidFill>
                          <a:latin typeface="Avenir Next"/>
                        </a:rPr>
                        <a:t> &amp; </a:t>
                      </a: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WBCSD</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Explains how business action utilises the SDGs, including tools and knowledge on how the SDGs effect business.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dirty="0">
                          <a:solidFill>
                            <a:schemeClr val="bg2"/>
                          </a:solidFill>
                          <a:latin typeface="Avenir Next"/>
                          <a:hlinkClick r:id="rId6">
                            <a:extLst>
                              <a:ext uri="{A12FA001-AC4F-418D-AE19-62706E023703}">
                                <ahyp:hlinkClr xmlns:ahyp="http://schemas.microsoft.com/office/drawing/2018/hyperlinkcolor" val="tx"/>
                              </a:ext>
                            </a:extLst>
                          </a:hlinkClick>
                        </a:rPr>
                        <a:t>The Global Risks Report 2024</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World Economic Forum</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Report – Explores some of the most severe risks we face over the next decade, including rapid technological change, economic uncertainty, a warming planet and conflict.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A Practical Guide to Sustainability Reporting Using GRI and SASB Standards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GRI</a:t>
                      </a:r>
                      <a:r>
                        <a:rPr lang="en-GB" sz="1200" b="0" i="0" u="none" strike="noStrike" noProof="0">
                          <a:solidFill>
                            <a:schemeClr val="bg2"/>
                          </a:solidFill>
                          <a:latin typeface="Avenir Next"/>
                        </a:rPr>
                        <a:t> and </a:t>
                      </a: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SASB</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a:solidFill>
                            <a:schemeClr val="bg2"/>
                          </a:solidFill>
                          <a:latin typeface="Avenir Next"/>
                        </a:rPr>
                        <a:t>Guide – Highlights how companies are communicating with their various stakeholders using both GRI and SASB Standards.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Sustainability Disclosure</a:t>
                      </a:r>
                      <a:r>
                        <a:rPr lang="en-GB" sz="1200" b="0" i="0" u="sng" strike="noStrike" noProof="0">
                          <a:solidFill>
                            <a:schemeClr val="bg2"/>
                          </a:solidFill>
                          <a:latin typeface="Avenir Next"/>
                        </a:rPr>
                        <a:t>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Deloitte</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Overview of the International Sustainability Standards Board's role in the new IFRS Sustainability Disclosure Standards.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638646496"/>
                  </a:ext>
                </a:extLst>
              </a:tr>
              <a:tr h="370838">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IFRS Sustainability Disclosure Standards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PwC</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dirty="0">
                          <a:solidFill>
                            <a:schemeClr val="bg2"/>
                          </a:solidFill>
                          <a:latin typeface="Avenir Next"/>
                        </a:rPr>
                        <a:t>Guide – Guidance on the two reporting standards released by the ISSB.</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119728560"/>
                  </a:ext>
                </a:extLst>
              </a:tr>
            </a:tbl>
          </a:graphicData>
        </a:graphic>
      </p:graphicFrame>
    </p:spTree>
    <p:extLst>
      <p:ext uri="{BB962C8B-B14F-4D97-AF65-F5344CB8AC3E}">
        <p14:creationId xmlns:p14="http://schemas.microsoft.com/office/powerpoint/2010/main" val="31414551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A3D7C5-857F-B018-2569-A598B2955325}"/>
              </a:ext>
            </a:extLst>
          </p:cNvPr>
          <p:cNvSpPr>
            <a:spLocks noGrp="1"/>
          </p:cNvSpPr>
          <p:nvPr>
            <p:ph type="title"/>
          </p:nvPr>
        </p:nvSpPr>
        <p:spPr/>
        <p:txBody>
          <a:bodyPr>
            <a:normAutofit/>
          </a:bodyPr>
          <a:lstStyle/>
          <a:p>
            <a:r>
              <a:rPr lang="en-GB"/>
              <a:t>APPENDIX 4: REFERENCES</a:t>
            </a:r>
          </a:p>
        </p:txBody>
      </p:sp>
      <p:sp>
        <p:nvSpPr>
          <p:cNvPr id="2" name="Text Placeholder 1">
            <a:extLst>
              <a:ext uri="{FF2B5EF4-FFF2-40B4-BE49-F238E27FC236}">
                <a16:creationId xmlns:a16="http://schemas.microsoft.com/office/drawing/2014/main" id="{7F7E4075-91FD-A960-4328-F095E0708060}"/>
              </a:ext>
            </a:extLst>
          </p:cNvPr>
          <p:cNvSpPr>
            <a:spLocks noGrp="1"/>
          </p:cNvSpPr>
          <p:nvPr>
            <p:ph type="body" idx="1"/>
          </p:nvPr>
        </p:nvSpPr>
        <p:spPr/>
        <p:txBody>
          <a:bodyPr/>
          <a:lstStyle/>
          <a:p>
            <a:endParaRPr lang="en-GB"/>
          </a:p>
        </p:txBody>
      </p:sp>
      <p:sp>
        <p:nvSpPr>
          <p:cNvPr id="3" name="Text Placeholder 2">
            <a:extLst>
              <a:ext uri="{FF2B5EF4-FFF2-40B4-BE49-F238E27FC236}">
                <a16:creationId xmlns:a16="http://schemas.microsoft.com/office/drawing/2014/main" id="{74E96428-B3DA-01D9-0323-845473906073}"/>
              </a:ext>
            </a:extLst>
          </p:cNvPr>
          <p:cNvSpPr>
            <a:spLocks noGrp="1"/>
          </p:cNvSpPr>
          <p:nvPr>
            <p:ph type="body" sz="quarter" idx="10"/>
          </p:nvPr>
        </p:nvSpPr>
        <p:spPr/>
        <p:txBody>
          <a:bodyPr>
            <a:normAutofit lnSpcReduction="10000"/>
          </a:bodyPr>
          <a:lstStyle/>
          <a:p>
            <a:r>
              <a:rPr lang="en-GB" dirty="0"/>
              <a:t>4</a:t>
            </a:r>
          </a:p>
        </p:txBody>
      </p:sp>
      <p:sp>
        <p:nvSpPr>
          <p:cNvPr id="4" name="Slide Number Placeholder 3">
            <a:extLst>
              <a:ext uri="{FF2B5EF4-FFF2-40B4-BE49-F238E27FC236}">
                <a16:creationId xmlns:a16="http://schemas.microsoft.com/office/drawing/2014/main" id="{F06A928C-BEFB-0436-2F3C-24020CA5B52D}"/>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65</a:t>
            </a:fld>
            <a:endParaRPr lang="en-US"/>
          </a:p>
        </p:txBody>
      </p:sp>
    </p:spTree>
    <p:extLst>
      <p:ext uri="{BB962C8B-B14F-4D97-AF65-F5344CB8AC3E}">
        <p14:creationId xmlns:p14="http://schemas.microsoft.com/office/powerpoint/2010/main" val="16525765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792503"/>
            <a:ext cx="9486949" cy="3978651"/>
          </a:xfrm>
        </p:spPr>
        <p:txBody>
          <a:bodyPr>
            <a:noAutofit/>
          </a:bodyPr>
          <a:lstStyle/>
          <a:p>
            <a:pPr marL="228600" indent="-225425">
              <a:buAutoNum type="arabicPeriod"/>
            </a:pPr>
            <a:r>
              <a:rPr lang="en-GB" sz="900">
                <a:solidFill>
                  <a:srgbClr val="425369"/>
                </a:solidFill>
                <a:latin typeface="Avenir Next Regular"/>
              </a:rPr>
              <a:t>Anderson, A. A. (2004). Theory of Change as a Tool for Strategic Planning: A Report on Early Experiences. The Aspen Institute: Roundtable on Community Change. </a:t>
            </a:r>
            <a:r>
              <a:rPr lang="en-GB" sz="900">
                <a:solidFill>
                  <a:srgbClr val="425369"/>
                </a:solidFill>
                <a:latin typeface="Avenir Next Regular"/>
                <a:hlinkClick r:id="rId2">
                  <a:extLst>
                    <a:ext uri="{A12FA001-AC4F-418D-AE19-62706E023703}">
                      <ahyp:hlinkClr xmlns:ahyp="http://schemas.microsoft.com/office/drawing/2018/hyperlinkcolor" val="tx"/>
                    </a:ext>
                  </a:extLst>
                </a:hlinkClick>
              </a:rPr>
              <a:t>https://wallacefoundation.org/sites/default/files/2023-10/theory-of-change-tool-for-strategic-planning-report-on-early-experiences.pdf</a:t>
            </a:r>
            <a:endParaRPr lang="en-GB" sz="900">
              <a:solidFill>
                <a:srgbClr val="000000"/>
              </a:solidFill>
              <a:latin typeface="Avenir Next Regular"/>
            </a:endParaRPr>
          </a:p>
          <a:p>
            <a:pPr marL="231775" indent="-228600">
              <a:buAutoNum type="arabicPeriod"/>
            </a:pPr>
            <a:r>
              <a:rPr lang="en-ZA" sz="900">
                <a:solidFill>
                  <a:srgbClr val="425369"/>
                </a:solidFill>
                <a:latin typeface="Avenir Next Regular"/>
              </a:rPr>
              <a:t>Archibald, T. (2013). Free-range evaluation: Reflections on evaluative thinking and evaluative doing. </a:t>
            </a:r>
            <a:r>
              <a:rPr lang="en-ZA" sz="900">
                <a:solidFill>
                  <a:srgbClr val="425369"/>
                </a:solidFill>
                <a:latin typeface="Avenir Next Regular"/>
                <a:hlinkClick r:id="rId3">
                  <a:extLst>
                    <a:ext uri="{A12FA001-AC4F-418D-AE19-62706E023703}">
                      <ahyp:hlinkClr xmlns:ahyp="http://schemas.microsoft.com/office/drawing/2018/hyperlinkcolor" val="tx"/>
                    </a:ext>
                  </a:extLst>
                </a:hlinkClick>
              </a:rPr>
              <a:t>https://tgarchibald.wordpress.com/2013/11/11/18/</a:t>
            </a:r>
            <a:r>
              <a:rPr lang="en-ZA" sz="900">
                <a:solidFill>
                  <a:srgbClr val="425369"/>
                </a:solidFill>
                <a:latin typeface="Avenir Next Regular"/>
              </a:rPr>
              <a:t> </a:t>
            </a:r>
          </a:p>
          <a:p>
            <a:pPr marL="231775" indent="-228600">
              <a:spcBef>
                <a:spcPts val="600"/>
              </a:spcBef>
              <a:buFont typeface="+mj-lt"/>
              <a:buAutoNum type="arabicPeriod"/>
            </a:pPr>
            <a:r>
              <a:rPr lang="en-ZA" sz="900">
                <a:solidFill>
                  <a:srgbClr val="425369"/>
                </a:solidFill>
                <a:latin typeface="Avenir Next Regular"/>
              </a:rPr>
              <a:t>Benn, S., </a:t>
            </a:r>
            <a:r>
              <a:rPr lang="en-ZA" sz="900" err="1">
                <a:solidFill>
                  <a:srgbClr val="425369"/>
                </a:solidFill>
                <a:latin typeface="Avenir Next Regular"/>
              </a:rPr>
              <a:t>Abratt</a:t>
            </a:r>
            <a:r>
              <a:rPr lang="en-ZA" sz="900">
                <a:solidFill>
                  <a:srgbClr val="425369"/>
                </a:solidFill>
                <a:latin typeface="Avenir Next Regular"/>
              </a:rPr>
              <a:t>, R., &amp; O'Leary, B. (2016). Defining and identifying stakeholders: Views from management and stakeholders. </a:t>
            </a:r>
            <a:r>
              <a:rPr lang="en-ZA" sz="900" i="1">
                <a:solidFill>
                  <a:srgbClr val="425369"/>
                </a:solidFill>
                <a:latin typeface="Avenir Next Regular"/>
              </a:rPr>
              <a:t>South African journal of business management</a:t>
            </a:r>
            <a:r>
              <a:rPr lang="en-ZA" sz="900">
                <a:solidFill>
                  <a:srgbClr val="425369"/>
                </a:solidFill>
                <a:latin typeface="Avenir Next Regular"/>
              </a:rPr>
              <a:t>,</a:t>
            </a:r>
            <a:r>
              <a:rPr lang="en-ZA" sz="900" i="1">
                <a:solidFill>
                  <a:srgbClr val="425369"/>
                </a:solidFill>
                <a:latin typeface="Avenir Next Regular"/>
              </a:rPr>
              <a:t> 47</a:t>
            </a:r>
            <a:r>
              <a:rPr lang="en-ZA" sz="900">
                <a:solidFill>
                  <a:srgbClr val="425369"/>
                </a:solidFill>
                <a:latin typeface="Avenir Next Regular"/>
              </a:rPr>
              <a:t>(2), 1-11.</a:t>
            </a:r>
          </a:p>
          <a:p>
            <a:pPr marL="231775" indent="-228600">
              <a:spcBef>
                <a:spcPts val="600"/>
              </a:spcBef>
              <a:buFont typeface="Arial"/>
              <a:buAutoNum type="arabicPeriod"/>
            </a:pPr>
            <a:r>
              <a:rPr lang="en-ZA" sz="900">
                <a:solidFill>
                  <a:srgbClr val="425369"/>
                </a:solidFill>
                <a:latin typeface="Avenir Next Regular"/>
              </a:rPr>
              <a:t>Bond (2018). Evidence Principles Checklist. </a:t>
            </a:r>
            <a:r>
              <a:rPr lang="en-ZA" sz="900">
                <a:solidFill>
                  <a:srgbClr val="425369"/>
                </a:solidFill>
                <a:latin typeface="Avenir Next Regular"/>
                <a:hlinkClick r:id="rId4">
                  <a:extLst>
                    <a:ext uri="{A12FA001-AC4F-418D-AE19-62706E023703}">
                      <ahyp:hlinkClr xmlns:ahyp="http://schemas.microsoft.com/office/drawing/2018/hyperlinkcolor" val="tx"/>
                    </a:ext>
                  </a:extLst>
                </a:hlinkClick>
              </a:rPr>
              <a:t>https://www.bond.org.uk/resources/evidence-principles/</a:t>
            </a:r>
            <a:endParaRPr lang="en-GB" sz="900">
              <a:solidFill>
                <a:srgbClr val="425369"/>
              </a:solidFill>
              <a:latin typeface="Avenir Next Regular"/>
            </a:endParaRPr>
          </a:p>
          <a:p>
            <a:pPr marL="228600" indent="-225425">
              <a:buAutoNum type="arabicPeriod"/>
            </a:pPr>
            <a:r>
              <a:rPr lang="en-GB" sz="900" err="1">
                <a:solidFill>
                  <a:srgbClr val="425369"/>
                </a:solidFill>
                <a:latin typeface="Avenir Next Regular"/>
              </a:rPr>
              <a:t>Briddhi</a:t>
            </a:r>
            <a:r>
              <a:rPr lang="en-GB" sz="900">
                <a:solidFill>
                  <a:srgbClr val="425369"/>
                </a:solidFill>
                <a:latin typeface="Avenir Next Regular"/>
              </a:rPr>
              <a:t>. (2024). Impact Measurement &amp; Management Toolkit. </a:t>
            </a:r>
            <a:r>
              <a:rPr lang="en-GB" sz="900">
                <a:solidFill>
                  <a:srgbClr val="425369"/>
                </a:solidFill>
                <a:latin typeface="Avenir Next Regular"/>
                <a:hlinkClick r:id="rId5">
                  <a:extLst>
                    <a:ext uri="{A12FA001-AC4F-418D-AE19-62706E023703}">
                      <ahyp:hlinkClr xmlns:ahyp="http://schemas.microsoft.com/office/drawing/2018/hyperlinkcolor" val="tx"/>
                    </a:ext>
                  </a:extLst>
                </a:hlinkClick>
              </a:rPr>
              <a:t>https://www.sie-b.org/expand-your-skills/impact-measurement-and-management-toolkit/</a:t>
            </a:r>
            <a:endParaRPr lang="en-GB" sz="900">
              <a:solidFill>
                <a:srgbClr val="000000"/>
              </a:solidFill>
              <a:latin typeface="Avenir Next Regular"/>
            </a:endParaRPr>
          </a:p>
          <a:p>
            <a:pPr marL="231775" indent="-228600">
              <a:spcBef>
                <a:spcPts val="600"/>
              </a:spcBef>
              <a:buAutoNum type="arabicPeriod"/>
            </a:pPr>
            <a:r>
              <a:rPr lang="en-ZA" sz="900">
                <a:solidFill>
                  <a:srgbClr val="425369"/>
                </a:solidFill>
                <a:latin typeface="Avenir Next Regular"/>
              </a:rPr>
              <a:t>Brown, W. (2007). Data Quality Assurance Tool for Program-Level Indicators. United States President’s Emergency Plan for AIDS Relief and USAID. </a:t>
            </a:r>
            <a:endParaRPr lang="en-GB" sz="900">
              <a:solidFill>
                <a:srgbClr val="425369"/>
              </a:solidFill>
              <a:latin typeface="Avenir Next Regular"/>
            </a:endParaRPr>
          </a:p>
          <a:p>
            <a:pPr marL="231775" indent="-228600">
              <a:spcBef>
                <a:spcPts val="600"/>
              </a:spcBef>
              <a:buFont typeface="+mj-lt"/>
              <a:buAutoNum type="arabicPeriod"/>
            </a:pPr>
            <a:r>
              <a:rPr lang="en-ZA" sz="900">
                <a:solidFill>
                  <a:srgbClr val="425369"/>
                </a:solidFill>
                <a:latin typeface="Avenir Next Regular"/>
                <a:cs typeface="Arial"/>
              </a:rPr>
              <a:t>Carvalho, L. C., </a:t>
            </a:r>
            <a:r>
              <a:rPr lang="en-ZA" sz="900" err="1">
                <a:solidFill>
                  <a:srgbClr val="425369"/>
                </a:solidFill>
                <a:latin typeface="Avenir Next Regular"/>
                <a:cs typeface="Arial"/>
              </a:rPr>
              <a:t>Jeleniewicz</a:t>
            </a:r>
            <a:r>
              <a:rPr lang="en-ZA" sz="900">
                <a:solidFill>
                  <a:srgbClr val="425369"/>
                </a:solidFill>
                <a:latin typeface="Avenir Next Regular"/>
                <a:cs typeface="Arial"/>
              </a:rPr>
              <a:t>, M., Franczak, P., &amp; Vanková, Ž. (2021). Business Models for Digital Economy: Good Practices and Success Stories. In </a:t>
            </a:r>
            <a:r>
              <a:rPr lang="en-ZA" sz="900" i="1">
                <a:solidFill>
                  <a:srgbClr val="425369"/>
                </a:solidFill>
                <a:latin typeface="Avenir Next Regular"/>
                <a:cs typeface="Arial"/>
              </a:rPr>
              <a:t>Handbook of Research on Multidisciplinary Approaches to Entrepreneurship, Innovation, and ICTs</a:t>
            </a:r>
            <a:r>
              <a:rPr lang="en-ZA" sz="900">
                <a:solidFill>
                  <a:srgbClr val="425369"/>
                </a:solidFill>
                <a:latin typeface="Avenir Next Regular"/>
                <a:cs typeface="Arial"/>
              </a:rPr>
              <a:t> (pp. 1-21). IGI Global.</a:t>
            </a:r>
            <a:endParaRPr lang="en-ZA" sz="900">
              <a:solidFill>
                <a:srgbClr val="425369"/>
              </a:solidFill>
              <a:latin typeface="Avenir Next Regular"/>
            </a:endParaRPr>
          </a:p>
          <a:p>
            <a:pPr marL="231775" indent="-228600">
              <a:spcBef>
                <a:spcPts val="600"/>
              </a:spcBef>
              <a:buFont typeface="+mj-lt"/>
              <a:buAutoNum type="arabicPeriod"/>
            </a:pPr>
            <a:r>
              <a:rPr lang="en-ZA" sz="900">
                <a:solidFill>
                  <a:srgbClr val="425369"/>
                </a:solidFill>
                <a:latin typeface="Avenir Next Regular"/>
              </a:rPr>
              <a:t>CDC. (2018). Evaluative thinking: Strategies for reflective thinking in your organization. </a:t>
            </a:r>
            <a:r>
              <a:rPr lang="en-ZA" sz="900">
                <a:solidFill>
                  <a:srgbClr val="425369"/>
                </a:solidFill>
                <a:latin typeface="Avenir Next Regular"/>
                <a:hlinkClick r:id="rId6">
                  <a:extLst>
                    <a:ext uri="{A12FA001-AC4F-418D-AE19-62706E023703}">
                      <ahyp:hlinkClr xmlns:ahyp="http://schemas.microsoft.com/office/drawing/2018/hyperlinkcolor" val="tx"/>
                    </a:ext>
                  </a:extLst>
                </a:hlinkClick>
              </a:rPr>
              <a:t>https://www.cdc.gov/dhdsp/docs/CB-June2018-508.pdf</a:t>
            </a:r>
            <a:r>
              <a:rPr lang="en-ZA" sz="900">
                <a:solidFill>
                  <a:srgbClr val="425369"/>
                </a:solidFill>
                <a:latin typeface="Avenir Next Regular"/>
              </a:rPr>
              <a:t> </a:t>
            </a:r>
          </a:p>
          <a:p>
            <a:pPr marL="231775" indent="-228600">
              <a:spcBef>
                <a:spcPts val="600"/>
              </a:spcBef>
              <a:buFont typeface="+mj-lt"/>
              <a:buAutoNum type="arabicPeriod"/>
            </a:pPr>
            <a:r>
              <a:rPr lang="en-ZA" sz="900">
                <a:solidFill>
                  <a:srgbClr val="425369"/>
                </a:solidFill>
                <a:latin typeface="Avenir Next Regular"/>
              </a:rPr>
              <a:t>Common Approach (2021). Impact Measurement. </a:t>
            </a:r>
            <a:r>
              <a:rPr lang="en-ZA" sz="900">
                <a:solidFill>
                  <a:srgbClr val="425369"/>
                </a:solidFill>
                <a:latin typeface="Avenir Next Regular"/>
                <a:hlinkClick r:id="rId7">
                  <a:extLst>
                    <a:ext uri="{A12FA001-AC4F-418D-AE19-62706E023703}">
                      <ahyp:hlinkClr xmlns:ahyp="http://schemas.microsoft.com/office/drawing/2018/hyperlinkcolor" val="tx"/>
                    </a:ext>
                  </a:extLst>
                </a:hlinkClick>
              </a:rPr>
              <a:t>https://www.commonapproach.org/what-is-impact-measurement/</a:t>
            </a:r>
            <a:endParaRPr lang="en-ZA" sz="900">
              <a:solidFill>
                <a:srgbClr val="425369"/>
              </a:solidFill>
              <a:latin typeface="Avenir Next Regular"/>
            </a:endParaRPr>
          </a:p>
          <a:p>
            <a:pPr marL="231775" indent="-228600">
              <a:spcBef>
                <a:spcPts val="600"/>
              </a:spcBef>
              <a:buFont typeface="+mj-lt"/>
              <a:buAutoNum type="arabicPeriod"/>
            </a:pPr>
            <a:r>
              <a:rPr lang="en-ZA" sz="900">
                <a:solidFill>
                  <a:srgbClr val="425369"/>
                </a:solidFill>
                <a:latin typeface="Avenir Next Regular"/>
              </a:rPr>
              <a:t>Common Approach (2021). The Common Foundations of Impact Measurement. </a:t>
            </a:r>
            <a:r>
              <a:rPr lang="en-ZA" sz="900">
                <a:solidFill>
                  <a:srgbClr val="425369"/>
                </a:solidFill>
                <a:latin typeface="Avenir Next Regular"/>
                <a:hlinkClick r:id="rId8">
                  <a:extLst>
                    <a:ext uri="{A12FA001-AC4F-418D-AE19-62706E023703}">
                      <ahyp:hlinkClr xmlns:ahyp="http://schemas.microsoft.com/office/drawing/2018/hyperlinkcolor" val="tx"/>
                    </a:ext>
                  </a:extLst>
                </a:hlinkClick>
              </a:rPr>
              <a:t>https://www.commonapproach.org/wp-content/uploads/2021/10/Common-Foundations_Version-2_EN_031121.pdf</a:t>
            </a:r>
          </a:p>
          <a:p>
            <a:pPr marL="231775" indent="-228600">
              <a:spcBef>
                <a:spcPts val="600"/>
              </a:spcBef>
              <a:buFont typeface="+mj-lt"/>
              <a:buAutoNum type="arabicPeriod"/>
            </a:pPr>
            <a:r>
              <a:rPr lang="en-GB" sz="900">
                <a:solidFill>
                  <a:srgbClr val="425369"/>
                </a:solidFill>
                <a:latin typeface="Avenir Next Regular"/>
              </a:rPr>
              <a:t>Cooke, N. J., &amp; Hilton, M. L. (2015). Team Composition and Assembly. In </a:t>
            </a:r>
            <a:r>
              <a:rPr lang="en-GB" sz="900" i="1">
                <a:solidFill>
                  <a:srgbClr val="425369"/>
                </a:solidFill>
                <a:latin typeface="Avenir Next Regular"/>
              </a:rPr>
              <a:t>Enhancing the Effectiveness of Team Science</a:t>
            </a:r>
            <a:r>
              <a:rPr lang="en-GB" sz="900">
                <a:solidFill>
                  <a:srgbClr val="425369"/>
                </a:solidFill>
                <a:latin typeface="Avenir Next Regular"/>
              </a:rPr>
              <a:t>. National Academies Press (US).</a:t>
            </a:r>
          </a:p>
          <a:p>
            <a:pPr marL="231775" indent="-228600">
              <a:spcBef>
                <a:spcPts val="600"/>
              </a:spcBef>
              <a:buAutoNum type="arabicPeriod"/>
            </a:pPr>
            <a:r>
              <a:rPr lang="en-GB" sz="900">
                <a:solidFill>
                  <a:srgbClr val="425369"/>
                </a:solidFill>
                <a:latin typeface="Avenir Next Regular"/>
              </a:rPr>
              <a:t>EDGY Enterprise Design. By Intersection Group.  (2023). </a:t>
            </a:r>
            <a:r>
              <a:rPr lang="en-ZA" sz="900">
                <a:solidFill>
                  <a:srgbClr val="425369"/>
                </a:solidFill>
                <a:latin typeface="Avenir Next Regular"/>
              </a:rPr>
              <a:t>Content is available under </a:t>
            </a:r>
            <a:r>
              <a:rPr lang="en-ZA" sz="900">
                <a:solidFill>
                  <a:srgbClr val="425369"/>
                </a:solidFill>
                <a:latin typeface="Avenir Next Regular"/>
                <a:hlinkClick r:id="rId9" tooltip="EDGY:License">
                  <a:extLst>
                    <a:ext uri="{A12FA001-AC4F-418D-AE19-62706E023703}">
                      <ahyp:hlinkClr xmlns:ahyp="http://schemas.microsoft.com/office/drawing/2018/hyperlinkcolor" val="tx"/>
                    </a:ext>
                  </a:extLst>
                </a:hlinkClick>
              </a:rPr>
              <a:t>CC BY-SA 4.0 license</a:t>
            </a:r>
            <a:r>
              <a:rPr lang="en-ZA" sz="900">
                <a:solidFill>
                  <a:srgbClr val="425369"/>
                </a:solidFill>
                <a:latin typeface="Avenir Next Regular"/>
              </a:rPr>
              <a:t>. </a:t>
            </a:r>
            <a:r>
              <a:rPr lang="en-ZA" sz="900">
                <a:solidFill>
                  <a:srgbClr val="425369"/>
                </a:solidFill>
                <a:latin typeface="Avenir Next Regular"/>
                <a:hlinkClick r:id="rId10">
                  <a:extLst>
                    <a:ext uri="{A12FA001-AC4F-418D-AE19-62706E023703}">
                      <ahyp:hlinkClr xmlns:ahyp="http://schemas.microsoft.com/office/drawing/2018/hyperlinkcolor" val="tx"/>
                    </a:ext>
                  </a:extLst>
                </a:hlinkClick>
              </a:rPr>
              <a:t>https://enterprise.design/</a:t>
            </a:r>
            <a:r>
              <a:rPr lang="en-ZA" sz="900">
                <a:solidFill>
                  <a:srgbClr val="425369"/>
                </a:solidFill>
                <a:latin typeface="Avenir Next Regular"/>
              </a:rPr>
              <a:t>. </a:t>
            </a:r>
            <a:endParaRPr lang="en-GB" sz="900">
              <a:solidFill>
                <a:srgbClr val="000000"/>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EY. (2015). Tomorrow's Investment Rules 2.0. </a:t>
            </a:r>
            <a:r>
              <a:rPr lang="en-GB" sz="900">
                <a:solidFill>
                  <a:srgbClr val="425369"/>
                </a:solidFill>
                <a:latin typeface="Avenir Next Regular"/>
                <a:cs typeface="Arial"/>
                <a:hlinkClick r:id="rId11">
                  <a:extLst>
                    <a:ext uri="{A12FA001-AC4F-418D-AE19-62706E023703}">
                      <ahyp:hlinkClr xmlns:ahyp="http://schemas.microsoft.com/office/drawing/2018/hyperlinkcolor" val="tx"/>
                    </a:ext>
                  </a:extLst>
                </a:hlinkClick>
              </a:rPr>
              <a:t>https://www.seg.org.pl/storage/uploads/1626257472_tomorrows_investment_rules_2.0_ey.pdf</a:t>
            </a:r>
            <a:endParaRPr lang="en-GB" sz="900">
              <a:solidFill>
                <a:srgbClr val="000000"/>
              </a:solidFill>
              <a:latin typeface="Avenir Next Regular"/>
              <a:cs typeface="Arial"/>
            </a:endParaRPr>
          </a:p>
          <a:p>
            <a:pPr marL="231775" indent="-228600">
              <a:spcBef>
                <a:spcPts val="600"/>
              </a:spcBef>
              <a:buFont typeface="+mj-lt"/>
              <a:buAutoNum type="arabicPeriod"/>
            </a:pPr>
            <a:r>
              <a:rPr lang="en-GB" sz="900" err="1">
                <a:solidFill>
                  <a:srgbClr val="425369"/>
                </a:solidFill>
                <a:latin typeface="Avenir Next Regular"/>
                <a:cs typeface="Arial"/>
              </a:rPr>
              <a:t>Faugier</a:t>
            </a:r>
            <a:r>
              <a:rPr lang="en-GB" sz="900">
                <a:solidFill>
                  <a:srgbClr val="425369"/>
                </a:solidFill>
                <a:latin typeface="Avenir Next Regular"/>
                <a:cs typeface="Arial"/>
              </a:rPr>
              <a:t>-Contreras, L. E., Guevara-Flores, K. F., &amp; Hernández-Calderón, J. G. (2023). From Manual Automation to </a:t>
            </a:r>
            <a:r>
              <a:rPr lang="en-GB" sz="900" err="1">
                <a:solidFill>
                  <a:srgbClr val="425369"/>
                </a:solidFill>
                <a:latin typeface="Avenir Next Regular"/>
                <a:cs typeface="Arial"/>
              </a:rPr>
              <a:t>Hyperconnection</a:t>
            </a:r>
            <a:r>
              <a:rPr lang="en-GB" sz="900">
                <a:solidFill>
                  <a:srgbClr val="425369"/>
                </a:solidFill>
                <a:latin typeface="Avenir Next Regular"/>
                <a:cs typeface="Arial"/>
              </a:rPr>
              <a:t>: The Evolution and Development of Organizational Processes in Industry 4.0. In </a:t>
            </a:r>
            <a:r>
              <a:rPr lang="en-GB" sz="900" i="1">
                <a:solidFill>
                  <a:srgbClr val="425369"/>
                </a:solidFill>
                <a:latin typeface="Avenir Next Regular"/>
                <a:cs typeface="Arial"/>
              </a:rPr>
              <a:t>Streamlining Organizational Processes Through AI, IoT, Blockchain, and Virtual Environments</a:t>
            </a:r>
            <a:r>
              <a:rPr lang="en-GB" sz="900">
                <a:solidFill>
                  <a:srgbClr val="425369"/>
                </a:solidFill>
                <a:latin typeface="Avenir Next Regular"/>
                <a:cs typeface="Arial"/>
              </a:rPr>
              <a:t> (pp. 106-134). IGI Global.</a:t>
            </a:r>
            <a:endParaRPr lang="en-GB" sz="900">
              <a:solidFill>
                <a:srgbClr val="425369"/>
              </a:solidFill>
              <a:latin typeface="Avenir Next Regular"/>
            </a:endParaRPr>
          </a:p>
          <a:p>
            <a:pPr marL="231775" indent="-228600">
              <a:spcBef>
                <a:spcPts val="600"/>
              </a:spcBef>
              <a:buAutoNum type="arabicPeriod"/>
            </a:pPr>
            <a:r>
              <a:rPr lang="en-GB" sz="900">
                <a:solidFill>
                  <a:srgbClr val="425369"/>
                </a:solidFill>
                <a:latin typeface="Avenir Next Regular"/>
                <a:cs typeface="Arial"/>
              </a:rPr>
              <a:t>Ford Foundation. (2023). Organizational Mapping Tool. </a:t>
            </a:r>
            <a:r>
              <a:rPr lang="en-GB" sz="900">
                <a:solidFill>
                  <a:srgbClr val="425369"/>
                </a:solidFill>
                <a:latin typeface="Avenir Next Regular"/>
                <a:cs typeface="Arial"/>
                <a:hlinkClick r:id="rId12">
                  <a:extLst>
                    <a:ext uri="{A12FA001-AC4F-418D-AE19-62706E023703}">
                      <ahyp:hlinkClr xmlns:ahyp="http://schemas.microsoft.com/office/drawing/2018/hyperlinkcolor" val="tx"/>
                    </a:ext>
                  </a:extLst>
                </a:hlinkClick>
              </a:rPr>
              <a:t>https://www.fordfoundation.org/wp-content/uploads/2018/11/english-omt__v5-february-2023.pdf</a:t>
            </a:r>
            <a:endParaRPr lang="en-GB" sz="900">
              <a:solidFill>
                <a:srgbClr val="000000"/>
              </a:solidFill>
              <a:latin typeface="Avenir Next Regular"/>
              <a:cs typeface="Arial"/>
            </a:endParaRPr>
          </a:p>
          <a:p>
            <a:pPr marL="231775" indent="-228600">
              <a:spcBef>
                <a:spcPts val="600"/>
              </a:spcBef>
              <a:buAutoNum type="arabicPeriod"/>
            </a:pPr>
            <a:r>
              <a:rPr lang="en-GB" sz="900">
                <a:solidFill>
                  <a:srgbClr val="425369"/>
                </a:solidFill>
                <a:latin typeface="Avenir Next Regular"/>
              </a:rPr>
              <a:t>Global Impact Investing Network. (2019). IRIS+ and the Five Dimensions of Impact. </a:t>
            </a:r>
            <a:r>
              <a:rPr lang="en-GB" sz="900">
                <a:solidFill>
                  <a:srgbClr val="425369"/>
                </a:solidFill>
                <a:latin typeface="Avenir Next Regular"/>
                <a:hlinkClick r:id="rId13">
                  <a:extLst>
                    <a:ext uri="{A12FA001-AC4F-418D-AE19-62706E023703}">
                      <ahyp:hlinkClr xmlns:ahyp="http://schemas.microsoft.com/office/drawing/2018/hyperlinkcolor" val="tx"/>
                    </a:ext>
                  </a:extLst>
                </a:hlinkClick>
              </a:rPr>
              <a:t>https://pdf.usaid.gov/pdf_docs/PA00W77T.pdf</a:t>
            </a:r>
            <a:endParaRPr lang="en-GB" sz="900">
              <a:solidFill>
                <a:srgbClr val="425369"/>
              </a:solidFill>
              <a:latin typeface="Avenir Next Regular"/>
            </a:endParaRPr>
          </a:p>
          <a:p>
            <a:pPr marL="231775" indent="-228600">
              <a:spcBef>
                <a:spcPts val="600"/>
              </a:spcBef>
              <a:buAutoNum type="arabicPeriod"/>
            </a:pPr>
            <a:r>
              <a:rPr lang="en-GB" sz="900">
                <a:solidFill>
                  <a:srgbClr val="425369"/>
                </a:solidFill>
                <a:latin typeface="Avenir Next Regular"/>
              </a:rPr>
              <a:t>Global Impact Investing Network. (2023)a. Impact Performance Benchmarks Overview. </a:t>
            </a:r>
            <a:r>
              <a:rPr lang="en-GB" sz="900">
                <a:solidFill>
                  <a:srgbClr val="425369"/>
                </a:solidFill>
                <a:latin typeface="Avenir Next Regular"/>
                <a:hlinkClick r:id="rId14">
                  <a:extLst>
                    <a:ext uri="{A12FA001-AC4F-418D-AE19-62706E023703}">
                      <ahyp:hlinkClr xmlns:ahyp="http://schemas.microsoft.com/office/drawing/2018/hyperlinkcolor" val="tx"/>
                    </a:ext>
                  </a:extLst>
                </a:hlinkClick>
              </a:rPr>
              <a:t>https://thegiin.org/research/publication/impact-performance-benchmarks-overview/</a:t>
            </a:r>
            <a:r>
              <a:rPr lang="en-GB" sz="900">
                <a:solidFill>
                  <a:srgbClr val="425369"/>
                </a:solidFill>
                <a:latin typeface="Avenir Next Regular"/>
              </a:rPr>
              <a:t> </a:t>
            </a:r>
          </a:p>
          <a:p>
            <a:pPr marL="231775" indent="-228600">
              <a:spcBef>
                <a:spcPts val="600"/>
              </a:spcBef>
              <a:buFont typeface="System Font Regular"/>
              <a:buAutoNum type="arabicPeriod"/>
            </a:pPr>
            <a:endParaRPr lang="en-GB" sz="900">
              <a:solidFill>
                <a:srgbClr val="425369"/>
              </a:solidFill>
              <a:latin typeface="Avenir Next Regular"/>
              <a:cs typeface="Arial"/>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(1/4)</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66</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2214734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95068" y="727222"/>
            <a:ext cx="9191346" cy="3978651"/>
          </a:xfrm>
        </p:spPr>
        <p:txBody>
          <a:bodyPr>
            <a:noAutofit/>
          </a:bodyPr>
          <a:lstStyle/>
          <a:p>
            <a:pPr marL="231775" indent="-228600">
              <a:spcBef>
                <a:spcPts val="600"/>
              </a:spcBef>
              <a:buFont typeface="Arial"/>
              <a:buAutoNum type="arabicPeriod"/>
            </a:pPr>
            <a:r>
              <a:rPr lang="en-GB" sz="900">
                <a:solidFill>
                  <a:srgbClr val="425369"/>
                </a:solidFill>
                <a:latin typeface="Avenir Next Regular"/>
                <a:cs typeface="Arial"/>
              </a:rPr>
              <a:t>Global Impact Investing Network. (2023)b. Impact Toolkit. </a:t>
            </a:r>
            <a:r>
              <a:rPr lang="en-GB" sz="900">
                <a:solidFill>
                  <a:srgbClr val="425369"/>
                </a:solidFill>
                <a:latin typeface="Avenir Next Regular"/>
                <a:cs typeface="Arial"/>
                <a:hlinkClick r:id="rId2">
                  <a:extLst>
                    <a:ext uri="{A12FA001-AC4F-418D-AE19-62706E023703}">
                      <ahyp:hlinkClr xmlns:ahyp="http://schemas.microsoft.com/office/drawing/2018/hyperlinkcolor" val="tx"/>
                    </a:ext>
                  </a:extLst>
                </a:hlinkClick>
              </a:rPr>
              <a:t>https://impacttoolkit.thegiin.org/</a:t>
            </a:r>
            <a:r>
              <a:rPr lang="en-GB" sz="900">
                <a:solidFill>
                  <a:srgbClr val="425369"/>
                </a:solidFill>
                <a:latin typeface="Avenir Next Regular"/>
                <a:cs typeface="Arial"/>
              </a:rPr>
              <a:t> </a:t>
            </a:r>
          </a:p>
          <a:p>
            <a:pPr marL="231775" indent="-228600">
              <a:spcBef>
                <a:spcPts val="600"/>
              </a:spcBef>
              <a:buFont typeface="+mj-lt"/>
              <a:buAutoNum type="arabicPeriod"/>
            </a:pPr>
            <a:r>
              <a:rPr lang="en-GB" sz="900">
                <a:solidFill>
                  <a:srgbClr val="425369"/>
                </a:solidFill>
                <a:latin typeface="Avenir Next Regular"/>
                <a:cs typeface="Arial"/>
              </a:rPr>
              <a:t>Global Reporting Initiative. (2024). Continuous improvement. </a:t>
            </a:r>
            <a:r>
              <a:rPr lang="en-GB" sz="900">
                <a:solidFill>
                  <a:srgbClr val="425369"/>
                </a:solidFill>
                <a:latin typeface="Avenir Next Regular"/>
                <a:cs typeface="Arial"/>
                <a:hlinkClick r:id="rId3">
                  <a:extLst>
                    <a:ext uri="{A12FA001-AC4F-418D-AE19-62706E023703}">
                      <ahyp:hlinkClr xmlns:ahyp="http://schemas.microsoft.com/office/drawing/2018/hyperlinkcolor" val="tx"/>
                    </a:ext>
                  </a:extLst>
                </a:hlinkClick>
              </a:rPr>
              <a:t>https://www.globalreporting.org/standards/</a:t>
            </a:r>
            <a:r>
              <a:rPr lang="en-GB" sz="900">
                <a:solidFill>
                  <a:srgbClr val="425369"/>
                </a:solidFill>
                <a:latin typeface="Avenir Next Regular"/>
                <a:cs typeface="Arial"/>
              </a:rPr>
              <a:t> </a:t>
            </a:r>
          </a:p>
          <a:p>
            <a:pPr marL="231775" indent="-228600">
              <a:spcBef>
                <a:spcPts val="600"/>
              </a:spcBef>
              <a:buAutoNum type="arabicPeriod"/>
            </a:pPr>
            <a:r>
              <a:rPr lang="en-GB" sz="900">
                <a:solidFill>
                  <a:srgbClr val="425369"/>
                </a:solidFill>
                <a:latin typeface="Avenir Next Regular"/>
                <a:cs typeface="Arial"/>
              </a:rPr>
              <a:t>GRI &amp; SASB. (2021). A Practical Guide to Sustainability Reporting Using GRI and SASB Standards. </a:t>
            </a:r>
            <a:r>
              <a:rPr lang="en-GB" sz="900">
                <a:solidFill>
                  <a:srgbClr val="425369"/>
                </a:solidFill>
                <a:latin typeface="Avenir Next Regular"/>
                <a:cs typeface="Arial"/>
                <a:hlinkClick r:id="rId4">
                  <a:extLst>
                    <a:ext uri="{A12FA001-AC4F-418D-AE19-62706E023703}">
                      <ahyp:hlinkClr xmlns:ahyp="http://schemas.microsoft.com/office/drawing/2018/hyperlinkcolor" val="tx"/>
                    </a:ext>
                  </a:extLst>
                </a:hlinkClick>
              </a:rPr>
              <a:t>https://www.globalreporting.org/media/mlkjpn1i/gri-sasb-joint-publication-april-2021.pdf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GRI, UNGC &amp; WBCSD. (2015). SDG Compass – The guide for business action on the SDGs. </a:t>
            </a:r>
            <a:r>
              <a:rPr lang="en-GB" sz="900">
                <a:solidFill>
                  <a:srgbClr val="425369"/>
                </a:solidFill>
                <a:latin typeface="Avenir Next Regular"/>
                <a:cs typeface="Arial"/>
                <a:hlinkClick r:id="rId5">
                  <a:extLst>
                    <a:ext uri="{A12FA001-AC4F-418D-AE19-62706E023703}">
                      <ahyp:hlinkClr xmlns:ahyp="http://schemas.microsoft.com/office/drawing/2018/hyperlinkcolor" val="tx"/>
                    </a:ext>
                  </a:extLst>
                </a:hlinkClick>
              </a:rPr>
              <a:t>https://sdgcompass.org/wp-content/uploads/2016/05/019104_SDG_Compass_Guide_2015_v29.pdf</a:t>
            </a:r>
            <a:endParaRPr lang="en-GB" sz="900">
              <a:solidFill>
                <a:srgbClr val="425369"/>
              </a:solidFill>
              <a:latin typeface="Avenir Next Regular"/>
              <a:cs typeface="Arial"/>
            </a:endParaRPr>
          </a:p>
          <a:p>
            <a:pPr marL="231775" indent="-228600">
              <a:spcBef>
                <a:spcPts val="600"/>
              </a:spcBef>
              <a:buFont typeface="+mj-lt"/>
              <a:buAutoNum type="arabicPeriod"/>
            </a:pPr>
            <a:r>
              <a:rPr lang="en-GB" sz="900">
                <a:solidFill>
                  <a:srgbClr val="425369"/>
                </a:solidFill>
                <a:latin typeface="Avenir Next Regular"/>
                <a:cs typeface="Arial"/>
              </a:rPr>
              <a:t>Harwood, E. M., &amp; Vang, P. (2009). Data Collection Methods Series: Part 1: Define a Clear Purpose for Collecting Data. </a:t>
            </a:r>
            <a:r>
              <a:rPr lang="en-GB" sz="900" i="1">
                <a:solidFill>
                  <a:srgbClr val="425369"/>
                </a:solidFill>
                <a:latin typeface="Avenir Next Regular"/>
                <a:cs typeface="Arial"/>
              </a:rPr>
              <a:t>Journal of Wound Ostomy &amp; Continence Nursing</a:t>
            </a:r>
            <a:r>
              <a:rPr lang="en-GB" sz="900">
                <a:solidFill>
                  <a:srgbClr val="425369"/>
                </a:solidFill>
                <a:latin typeface="Avenir Next Regular"/>
                <a:cs typeface="Arial"/>
              </a:rPr>
              <a:t>, </a:t>
            </a:r>
            <a:r>
              <a:rPr lang="en-GB" sz="900" i="1">
                <a:solidFill>
                  <a:srgbClr val="425369"/>
                </a:solidFill>
                <a:latin typeface="Avenir Next Regular"/>
                <a:cs typeface="Arial"/>
              </a:rPr>
              <a:t>36</a:t>
            </a:r>
            <a:r>
              <a:rPr lang="en-GB" sz="900">
                <a:solidFill>
                  <a:srgbClr val="425369"/>
                </a:solidFill>
                <a:latin typeface="Avenir Next Regular"/>
                <a:cs typeface="Arial"/>
              </a:rPr>
              <a:t>(1), 15-20.</a:t>
            </a:r>
            <a:endParaRPr lang="en-GB">
              <a:solidFill>
                <a:srgbClr val="425369"/>
              </a:solidFill>
              <a:latin typeface="Avenir Next Regular"/>
            </a:endParaRPr>
          </a:p>
          <a:p>
            <a:pPr marL="231775" indent="-228600">
              <a:spcBef>
                <a:spcPts val="600"/>
              </a:spcBef>
              <a:buAutoNum type="arabicPeriod"/>
            </a:pPr>
            <a:r>
              <a:rPr lang="en-GB" sz="900">
                <a:solidFill>
                  <a:srgbClr val="425369"/>
                </a:solidFill>
                <a:latin typeface="Avenir Next Regular"/>
                <a:cs typeface="Arial"/>
              </a:rPr>
              <a:t>IRIS+. (2024). IRIS+ System Standards. Global Impact Investing Network. </a:t>
            </a:r>
            <a:r>
              <a:rPr lang="en-GB" sz="900">
                <a:solidFill>
                  <a:srgbClr val="425369"/>
                </a:solidFill>
                <a:latin typeface="Avenir Next Regular"/>
                <a:cs typeface="Arial"/>
                <a:hlinkClick r:id="rId6">
                  <a:extLst>
                    <a:ext uri="{A12FA001-AC4F-418D-AE19-62706E023703}">
                      <ahyp:hlinkClr xmlns:ahyp="http://schemas.microsoft.com/office/drawing/2018/hyperlinkcolor" val="tx"/>
                    </a:ext>
                  </a:extLst>
                </a:hlinkClick>
              </a:rPr>
              <a:t>https://iris.thegiin.org/standards/</a:t>
            </a:r>
            <a:endParaRPr lang="en-GB" sz="900">
              <a:solidFill>
                <a:srgbClr val="425369"/>
              </a:solidFill>
              <a:latin typeface="Avenir Next Regular"/>
              <a:cs typeface="Arial"/>
            </a:endParaRPr>
          </a:p>
          <a:p>
            <a:pPr marL="231775" indent="-228600">
              <a:buAutoNum type="arabicPeriod"/>
            </a:pPr>
            <a:r>
              <a:rPr lang="en-GB" sz="900">
                <a:solidFill>
                  <a:srgbClr val="425369"/>
                </a:solidFill>
                <a:latin typeface="Avenir Next Regular"/>
                <a:cs typeface="Arial"/>
              </a:rPr>
              <a:t>Idowu, S. O., Capaldi, N., Zu, L., &amp; Gupta, A. D. (Eds.). (2013). </a:t>
            </a:r>
            <a:r>
              <a:rPr lang="en-GB" sz="900" i="1" err="1">
                <a:solidFill>
                  <a:srgbClr val="425369"/>
                </a:solidFill>
                <a:latin typeface="Avenir Next Regular"/>
                <a:cs typeface="Arial"/>
              </a:rPr>
              <a:t>Encyclopedia</a:t>
            </a:r>
            <a:r>
              <a:rPr lang="en-GB" sz="900" i="1">
                <a:solidFill>
                  <a:srgbClr val="425369"/>
                </a:solidFill>
                <a:latin typeface="Avenir Next Regular"/>
                <a:cs typeface="Arial"/>
              </a:rPr>
              <a:t> of corporate social responsibility</a:t>
            </a:r>
            <a:r>
              <a:rPr lang="en-GB" sz="900">
                <a:solidFill>
                  <a:srgbClr val="425369"/>
                </a:solidFill>
                <a:latin typeface="Avenir Next Regular"/>
                <a:cs typeface="Arial"/>
              </a:rPr>
              <a:t> (Vol. 21). Berlin: Springer.</a:t>
            </a:r>
          </a:p>
          <a:p>
            <a:pPr marL="231775" indent="-228600">
              <a:buAutoNum type="arabicPeriod"/>
            </a:pPr>
            <a:r>
              <a:rPr lang="en-GB" sz="900">
                <a:solidFill>
                  <a:srgbClr val="425369"/>
                </a:solidFill>
                <a:latin typeface="Avenir Next Regular"/>
                <a:cs typeface="Arial"/>
              </a:rPr>
              <a:t>Impact Management Project (2021). Clarifying and mainstreaming the practice of impact management. </a:t>
            </a:r>
            <a:r>
              <a:rPr lang="en-GB" sz="900">
                <a:solidFill>
                  <a:srgbClr val="425369"/>
                </a:solidFill>
                <a:latin typeface="Avenir Next Regular"/>
                <a:cs typeface="Arial"/>
                <a:hlinkClick r:id="rId7">
                  <a:extLst>
                    <a:ext uri="{A12FA001-AC4F-418D-AE19-62706E023703}">
                      <ahyp:hlinkClr xmlns:ahyp="http://schemas.microsoft.com/office/drawing/2018/hyperlinkcolor" val="tx"/>
                    </a:ext>
                  </a:extLst>
                </a:hlinkClick>
              </a:rPr>
              <a:t>https://impactmanagementplatform.org/</a:t>
            </a:r>
            <a:endParaRPr lang="en-GB" sz="900">
              <a:solidFill>
                <a:srgbClr val="425369"/>
              </a:solidFill>
              <a:latin typeface="Avenir Next Regular"/>
              <a:cs typeface="Arial"/>
            </a:endParaRPr>
          </a:p>
          <a:p>
            <a:pPr marL="231775" indent="-228600">
              <a:buAutoNum type="arabicPeriod"/>
            </a:pPr>
            <a:r>
              <a:rPr lang="en-GB" sz="900">
                <a:solidFill>
                  <a:srgbClr val="425369"/>
                </a:solidFill>
                <a:latin typeface="Avenir Next Regular"/>
                <a:cs typeface="Arial"/>
              </a:rPr>
              <a:t>Impact Management Platform. (2023). The Imperative for Impact Management. </a:t>
            </a:r>
            <a:r>
              <a:rPr lang="en-GB" sz="900">
                <a:solidFill>
                  <a:srgbClr val="425369"/>
                </a:solidFill>
                <a:latin typeface="Avenir Next Regular"/>
                <a:cs typeface="Arial"/>
                <a:hlinkClick r:id="rId8">
                  <a:extLst>
                    <a:ext uri="{A12FA001-AC4F-418D-AE19-62706E023703}">
                      <ahyp:hlinkClr xmlns:ahyp="http://schemas.microsoft.com/office/drawing/2018/hyperlinkcolor" val="tx"/>
                    </a:ext>
                  </a:extLst>
                </a:hlinkClick>
              </a:rPr>
              <a:t>https://impactmanagementplatform.org/wp-content/uploads/2023/06/The-Imperative-for-Impact-Management.pdf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Investment Impact Index. (2019). How to develop an impact strategy: A short guide. </a:t>
            </a:r>
            <a:r>
              <a:rPr lang="en-GB" sz="900">
                <a:solidFill>
                  <a:srgbClr val="425369"/>
                </a:solidFill>
                <a:latin typeface="Avenir Next Regular"/>
                <a:cs typeface="Arial"/>
                <a:hlinkClick r:id="rId9">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900">
                <a:solidFill>
                  <a:srgbClr val="425369"/>
                </a:solidFill>
                <a:latin typeface="Avenir Next Regular"/>
                <a:cs typeface="Arial"/>
              </a:rPr>
              <a:t> </a:t>
            </a:r>
          </a:p>
          <a:p>
            <a:pPr marL="231775" indent="-228600">
              <a:spcBef>
                <a:spcPts val="600"/>
              </a:spcBef>
              <a:buAutoNum type="arabicPeriod"/>
            </a:pPr>
            <a:r>
              <a:rPr lang="en-GB" sz="900" err="1">
                <a:solidFill>
                  <a:srgbClr val="425369"/>
                </a:solidFill>
                <a:latin typeface="Avenir Next Regular"/>
                <a:cs typeface="Arial"/>
              </a:rPr>
              <a:t>Ketsuriyonk</a:t>
            </a:r>
            <a:r>
              <a:rPr lang="en-GB" sz="900">
                <a:solidFill>
                  <a:srgbClr val="425369"/>
                </a:solidFill>
                <a:latin typeface="Avenir Next Regular"/>
                <a:cs typeface="Arial"/>
              </a:rPr>
              <a:t>, K. (2023). Presentation on the ISSB's role and the scope of the new IFRS Sustainability Disclosure Standards. Deloitte. </a:t>
            </a:r>
            <a:r>
              <a:rPr lang="en-GB" sz="900">
                <a:solidFill>
                  <a:srgbClr val="425369"/>
                </a:solidFill>
                <a:latin typeface="Avenir Next Regular"/>
                <a:cs typeface="Arial"/>
                <a:hlinkClick r:id="rId10">
                  <a:extLst>
                    <a:ext uri="{A12FA001-AC4F-418D-AE19-62706E023703}">
                      <ahyp:hlinkClr xmlns:ahyp="http://schemas.microsoft.com/office/drawing/2018/hyperlinkcolor" val="tx"/>
                    </a:ext>
                  </a:extLst>
                </a:hlinkClick>
              </a:rPr>
              <a:t>https://www2.deloitte.com/content/dam/Deloitte/th/Documents/Events/CFO-forum-ISSB-IFRS-sustainabilty-standards-9Nov2023.pdf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McKinsey &amp; Company. (2022). Insights to impact: Creating and sustaining data-driven commercial growth. </a:t>
            </a:r>
            <a:r>
              <a:rPr lang="en-GB" sz="900">
                <a:solidFill>
                  <a:srgbClr val="425369"/>
                </a:solidFill>
                <a:latin typeface="Avenir Next Regular"/>
                <a:cs typeface="Arial"/>
                <a:hlinkClick r:id="rId11">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900">
                <a:solidFill>
                  <a:srgbClr val="425369"/>
                </a:solidFill>
                <a:latin typeface="Avenir Next Regular"/>
                <a:cs typeface="Arial"/>
              </a:rPr>
              <a:t> </a:t>
            </a:r>
          </a:p>
          <a:p>
            <a:pPr marL="231775" indent="-228600">
              <a:spcBef>
                <a:spcPts val="600"/>
              </a:spcBef>
              <a:buAutoNum type="arabicPeriod"/>
            </a:pPr>
            <a:r>
              <a:rPr lang="en-GB" sz="900">
                <a:solidFill>
                  <a:srgbClr val="425369"/>
                </a:solidFill>
                <a:latin typeface="Avenir Next Regular"/>
                <a:cs typeface="Arial"/>
              </a:rPr>
              <a:t>Nation Builder. (2020). Impact Management Reporting Guideline. </a:t>
            </a:r>
            <a:r>
              <a:rPr lang="en-GB" sz="900">
                <a:solidFill>
                  <a:srgbClr val="425369"/>
                </a:solidFill>
                <a:latin typeface="Avenir Next Regular"/>
                <a:cs typeface="Arial"/>
                <a:hlinkClick r:id="rId12">
                  <a:extLst>
                    <a:ext uri="{A12FA001-AC4F-418D-AE19-62706E023703}">
                      <ahyp:hlinkClr xmlns:ahyp="http://schemas.microsoft.com/office/drawing/2018/hyperlinkcolor" val="tx"/>
                    </a:ext>
                  </a:extLst>
                </a:hlinkClick>
              </a:rPr>
              <a:t>https://www.relativimpact.com/downloads/3208-NB-IMP-Guidelines-Report-ST12.pdf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900">
                <a:solidFill>
                  <a:srgbClr val="425369"/>
                </a:solidFill>
                <a:latin typeface="Avenir Next Regular"/>
                <a:cs typeface="Arial"/>
                <a:hlinkClick r:id="rId13">
                  <a:extLst>
                    <a:ext uri="{A12FA001-AC4F-418D-AE19-62706E023703}">
                      <ahyp:hlinkClr xmlns:ahyp="http://schemas.microsoft.com/office/drawing/2018/hyperlinkcolor" val="tx"/>
                    </a:ext>
                  </a:extLst>
                </a:hlinkClick>
              </a:rPr>
              <a:t>https://www.ncbi.nlm.nih.gov/books/NBK215271/</a:t>
            </a:r>
            <a:endParaRPr lang="en-GB" sz="900">
              <a:solidFill>
                <a:srgbClr val="425369"/>
              </a:solidFill>
              <a:latin typeface="Avenir Next Regular"/>
              <a:cs typeface="Arial"/>
            </a:endParaRPr>
          </a:p>
          <a:p>
            <a:pPr marL="3175" indent="0">
              <a:spcBef>
                <a:spcPts val="600"/>
              </a:spcBef>
              <a:buNone/>
            </a:pPr>
            <a:endParaRPr lang="en-GB" sz="900">
              <a:solidFill>
                <a:srgbClr val="425369"/>
              </a:solidFill>
              <a:latin typeface="Avenir Next Regular"/>
              <a:cs typeface="Arial"/>
            </a:endParaRPr>
          </a:p>
          <a:p>
            <a:pPr marL="3175" indent="0">
              <a:spcBef>
                <a:spcPts val="600"/>
              </a:spcBef>
              <a:buNone/>
            </a:pPr>
            <a:endParaRPr lang="en-GB" sz="900">
              <a:solidFill>
                <a:srgbClr val="425369"/>
              </a:solidFill>
              <a:latin typeface="Avenir Next Regular"/>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(2/4)</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67</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3108019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73308" y="738374"/>
            <a:ext cx="9191346" cy="3934858"/>
          </a:xfrm>
        </p:spPr>
        <p:txBody>
          <a:bodyPr>
            <a:noAutofit/>
          </a:bodyPr>
          <a:lstStyle/>
          <a:p>
            <a:pPr marL="231775" indent="-228600">
              <a:spcBef>
                <a:spcPts val="600"/>
              </a:spcBef>
              <a:buAutoNum type="arabicPeriod"/>
            </a:pPr>
            <a:r>
              <a:rPr lang="en-GB" sz="900">
                <a:solidFill>
                  <a:srgbClr val="425369"/>
                </a:solidFill>
                <a:latin typeface="Avenir Next Regular"/>
                <a:cs typeface="Segoe UI"/>
              </a:rPr>
              <a:t>Noble, J. (2019). Theory of change in ten steps. NPC. </a:t>
            </a:r>
            <a:r>
              <a:rPr lang="en-GB" sz="900">
                <a:solidFill>
                  <a:srgbClr val="425369"/>
                </a:solidFill>
                <a:latin typeface="Avenir Next Regular"/>
                <a:cs typeface="Segoe UI"/>
                <a:hlinkClick r:id="rId2">
                  <a:extLst>
                    <a:ext uri="{A12FA001-AC4F-418D-AE19-62706E023703}">
                      <ahyp:hlinkClr xmlns:ahyp="http://schemas.microsoft.com/office/drawing/2018/hyperlinkcolor" val="tx"/>
                    </a:ext>
                  </a:extLst>
                </a:hlinkClick>
              </a:rPr>
              <a:t>https://www.thinknpc.org/resource-hub/ten-steps/</a:t>
            </a:r>
            <a:endParaRPr lang="en-GB" sz="900">
              <a:solidFill>
                <a:srgbClr val="425369"/>
              </a:solidFill>
              <a:latin typeface="Avenir Next Regular"/>
              <a:cs typeface="Arial"/>
            </a:endParaRPr>
          </a:p>
          <a:p>
            <a:pPr marL="231775" indent="-228600">
              <a:spcBef>
                <a:spcPts val="600"/>
              </a:spcBef>
              <a:buAutoNum type="arabicPeriod" startAt="16"/>
            </a:pPr>
            <a:r>
              <a:rPr lang="en-GB" sz="900">
                <a:solidFill>
                  <a:srgbClr val="425369"/>
                </a:solidFill>
                <a:latin typeface="Avenir Next Regular"/>
                <a:cs typeface="Segoe UI"/>
              </a:rPr>
              <a:t>OECD. (2014). Measuring and Managing Results in Development Co-Operation. </a:t>
            </a:r>
            <a:r>
              <a:rPr lang="en-GB" sz="900">
                <a:solidFill>
                  <a:srgbClr val="425369"/>
                </a:solidFill>
                <a:latin typeface="Avenir Next Regular"/>
                <a:cs typeface="Segoe UI"/>
                <a:hlinkClick r:id="rId3">
                  <a:extLst>
                    <a:ext uri="{A12FA001-AC4F-418D-AE19-62706E023703}">
                      <ahyp:hlinkClr xmlns:ahyp="http://schemas.microsoft.com/office/drawing/2018/hyperlinkcolor" val="tx"/>
                    </a:ext>
                  </a:extLst>
                </a:hlinkClick>
              </a:rPr>
              <a:t>https://www.oecd.org/dac/peer-reviews/Measuring-and-managing-results.pdf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OECD DAC (2021). Applying Evaluation Criteria Thoughtfully. </a:t>
            </a:r>
            <a:r>
              <a:rPr lang="en-GB" sz="900">
                <a:solidFill>
                  <a:srgbClr val="425369"/>
                </a:solidFill>
                <a:latin typeface="Avenir Next Regular"/>
                <a:cs typeface="Arial"/>
                <a:hlinkClick r:id="rId4">
                  <a:extLst>
                    <a:ext uri="{A12FA001-AC4F-418D-AE19-62706E023703}">
                      <ahyp:hlinkClr xmlns:ahyp="http://schemas.microsoft.com/office/drawing/2018/hyperlinkcolor" val="tx"/>
                    </a:ext>
                  </a:extLst>
                </a:hlinkClick>
              </a:rPr>
              <a:t>https://www.oecd.org/dac/evaluation/daccriteriaforevaluatingdevelopmentassistance.htm</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Paulk</a:t>
            </a:r>
            <a:r>
              <a:rPr lang="en-GB" sz="900">
                <a:solidFill>
                  <a:srgbClr val="425369"/>
                </a:solidFill>
                <a:latin typeface="Avenir Next Regular"/>
              </a:rPr>
              <a:t>, M.C., Curtis, B., </a:t>
            </a:r>
            <a:r>
              <a:rPr lang="en-GB" sz="900" err="1">
                <a:solidFill>
                  <a:srgbClr val="425369"/>
                </a:solidFill>
                <a:latin typeface="Avenir Next Regular"/>
              </a:rPr>
              <a:t>Chrissis</a:t>
            </a:r>
            <a:r>
              <a:rPr lang="en-GB" sz="900">
                <a:solidFill>
                  <a:srgbClr val="425369"/>
                </a:solidFill>
                <a:latin typeface="Avenir Next Regular"/>
              </a:rPr>
              <a:t>, M. B., &amp; Weber, C.V. (1993). </a:t>
            </a:r>
            <a:r>
              <a:rPr lang="en-ZA" sz="900">
                <a:solidFill>
                  <a:srgbClr val="425369"/>
                </a:solidFill>
                <a:latin typeface="Avenir Next Regular"/>
              </a:rPr>
              <a:t>Capability Maturity </a:t>
            </a:r>
            <a:r>
              <a:rPr lang="en-ZA" sz="900" err="1">
                <a:solidFill>
                  <a:srgbClr val="425369"/>
                </a:solidFill>
                <a:latin typeface="Avenir Next Regular"/>
              </a:rPr>
              <a:t>Model</a:t>
            </a:r>
            <a:r>
              <a:rPr lang="en-ZA" sz="900" baseline="30000" err="1">
                <a:solidFill>
                  <a:srgbClr val="425369"/>
                </a:solidFill>
                <a:latin typeface="Avenir Next Regular"/>
              </a:rPr>
              <a:t>SM</a:t>
            </a:r>
            <a:r>
              <a:rPr lang="en-ZA" sz="900" baseline="30000">
                <a:solidFill>
                  <a:srgbClr val="425369"/>
                </a:solidFill>
                <a:latin typeface="Avenir Next Regular"/>
              </a:rPr>
              <a:t> </a:t>
            </a:r>
            <a:r>
              <a:rPr lang="en-ZA" sz="900">
                <a:solidFill>
                  <a:srgbClr val="425369"/>
                </a:solidFill>
                <a:latin typeface="Avenir Next Regular"/>
              </a:rPr>
              <a:t>for Software, Version 1.1. Technical Report CMU/SEI-93-TR-024. Software Engineering Institute, Carnegie Mellon University. </a:t>
            </a:r>
            <a:endParaRPr lang="en-GB" sz="900">
              <a:solidFill>
                <a:srgbClr val="425369"/>
              </a:solidFill>
              <a:latin typeface="Avenir Next Regular"/>
            </a:endParaRPr>
          </a:p>
          <a:p>
            <a:pPr marL="231775" indent="-228600" defTabSz="734400">
              <a:spcBef>
                <a:spcPts val="600"/>
              </a:spcBef>
              <a:buAutoNum type="arabicPeriod" startAt="16"/>
            </a:pPr>
            <a:r>
              <a:rPr lang="en-GB" sz="900" err="1">
                <a:solidFill>
                  <a:srgbClr val="425369"/>
                </a:solidFill>
                <a:latin typeface="Avenir Next Regular"/>
              </a:rPr>
              <a:t>Peersman</a:t>
            </a:r>
            <a:r>
              <a:rPr lang="en-GB" sz="900">
                <a:solidFill>
                  <a:srgbClr val="425369"/>
                </a:solidFill>
                <a:latin typeface="Avenir Next Regular"/>
              </a:rPr>
              <a:t>, G., </a:t>
            </a:r>
            <a:r>
              <a:rPr lang="en-GB" sz="900" err="1">
                <a:solidFill>
                  <a:srgbClr val="425369"/>
                </a:solidFill>
                <a:latin typeface="Avenir Next Regular"/>
              </a:rPr>
              <a:t>Guijt</a:t>
            </a:r>
            <a:r>
              <a:rPr lang="en-GB" sz="900">
                <a:solidFill>
                  <a:srgbClr val="425369"/>
                </a:solidFill>
                <a:latin typeface="Avenir Next Regular"/>
              </a:rPr>
              <a:t>, I., &amp; Pasanen, T. (2015). Evaluability Assessment for Impact Evaluation. A Methods Lab Publication. </a:t>
            </a:r>
            <a:r>
              <a:rPr lang="en-GB" sz="900">
                <a:solidFill>
                  <a:srgbClr val="425369"/>
                </a:solidFill>
                <a:latin typeface="Avenir Next Regular"/>
                <a:hlinkClick r:id="rId5">
                  <a:extLst>
                    <a:ext uri="{A12FA001-AC4F-418D-AE19-62706E023703}">
                      <ahyp:hlinkClr xmlns:ahyp="http://schemas.microsoft.com/office/drawing/2018/hyperlinkcolor" val="tx"/>
                    </a:ext>
                  </a:extLst>
                </a:hlinkClick>
              </a:rPr>
              <a:t>https://www.betterevaluation.org/sites/default/files/Evaluability_assessment_for_impact_evaluation.pdf</a:t>
            </a:r>
            <a:endParaRPr lang="en-ZA" sz="900">
              <a:solidFill>
                <a:srgbClr val="425369"/>
              </a:solidFill>
              <a:latin typeface="Avenir Next Regular"/>
            </a:endParaRPr>
          </a:p>
          <a:p>
            <a:pPr marL="231775" indent="-228600" defTabSz="734400">
              <a:spcBef>
                <a:spcPts val="600"/>
              </a:spcBef>
              <a:buAutoNum type="arabicPeriod" startAt="16"/>
            </a:pPr>
            <a:r>
              <a:rPr lang="en-ZA" sz="900">
                <a:solidFill>
                  <a:srgbClr val="425369"/>
                </a:solidFill>
                <a:latin typeface="Avenir Next Regular"/>
              </a:rPr>
              <a:t>PWC. (2019). What is a capability? </a:t>
            </a:r>
            <a:r>
              <a:rPr lang="en-ZA" sz="900">
                <a:solidFill>
                  <a:srgbClr val="425369"/>
                </a:solidFill>
                <a:latin typeface="Avenir Next Regular"/>
                <a:hlinkClick r:id="rId6">
                  <a:extLst>
                    <a:ext uri="{A12FA001-AC4F-418D-AE19-62706E023703}">
                      <ahyp:hlinkClr xmlns:ahyp="http://schemas.microsoft.com/office/drawing/2018/hyperlinkcolor" val="tx"/>
                    </a:ext>
                  </a:extLst>
                </a:hlinkClick>
              </a:rPr>
              <a:t>https://www.strategyand.pwc.com/gx/en/about/media/videos/2015-and-older/what-is-a-capability.html</a:t>
            </a:r>
            <a:r>
              <a:rPr lang="en-ZA" sz="900">
                <a:solidFill>
                  <a:srgbClr val="425369"/>
                </a:solidFill>
                <a:latin typeface="Avenir Next Regular"/>
              </a:rPr>
              <a:t> </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PwC. (2023). IFRS Sustainability Disclosure Standards – Guidance, Insights and Where to Begin. </a:t>
            </a:r>
            <a:r>
              <a:rPr lang="en-GB" sz="900">
                <a:solidFill>
                  <a:srgbClr val="425369"/>
                </a:solidFill>
                <a:latin typeface="Avenir Next Regular"/>
                <a:hlinkClick r:id="rId7">
                  <a:extLst>
                    <a:ext uri="{A12FA001-AC4F-418D-AE19-62706E023703}">
                      <ahyp:hlinkClr xmlns:ahyp="http://schemas.microsoft.com/office/drawing/2018/hyperlinkcolor" val="tx"/>
                    </a:ext>
                  </a:extLst>
                </a:hlinkClick>
              </a:rPr>
              <a:t>https://www.pwc.com/id/en/esg/ifrs-sustainability-disclosure-standards-guidance.pdf</a:t>
            </a:r>
            <a:endParaRPr lang="en-GB" sz="900">
              <a:solidFill>
                <a:srgbClr val="425369"/>
              </a:solidFill>
              <a:latin typeface="Avenir Next Regular"/>
            </a:endParaRPr>
          </a:p>
          <a:p>
            <a:pPr marL="231775" indent="-228600" defTabSz="734400">
              <a:spcBef>
                <a:spcPts val="600"/>
              </a:spcBef>
              <a:buAutoNum type="arabicPeriod" startAt="16"/>
            </a:pPr>
            <a:r>
              <a:rPr lang="en-GB" sz="900" err="1">
                <a:solidFill>
                  <a:srgbClr val="425369"/>
                </a:solidFill>
                <a:latin typeface="Avenir Next Regular"/>
              </a:rPr>
              <a:t>Relativ</a:t>
            </a:r>
            <a:r>
              <a:rPr lang="en-GB" sz="900">
                <a:solidFill>
                  <a:srgbClr val="425369"/>
                </a:solidFill>
                <a:latin typeface="Avenir Next Regular"/>
              </a:rPr>
              <a:t> Impact. (2020). Theory of Change Canvas. </a:t>
            </a:r>
            <a:r>
              <a:rPr lang="en-GB" sz="900">
                <a:solidFill>
                  <a:srgbClr val="425369"/>
                </a:solidFill>
                <a:latin typeface="Avenir Next Regular"/>
                <a:hlinkClick r:id="rId8">
                  <a:extLst>
                    <a:ext uri="{A12FA001-AC4F-418D-AE19-62706E023703}">
                      <ahyp:hlinkClr xmlns:ahyp="http://schemas.microsoft.com/office/drawing/2018/hyperlinkcolor" val="tx"/>
                    </a:ext>
                  </a:extLst>
                </a:hlinkClick>
              </a:rPr>
              <a:t>https://www.relativimpact.com/theory-of-change-canvas/</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Rothenberg, B. (2022). Organizational Mapping Tool. Creative Commons licence. </a:t>
            </a:r>
            <a:endParaRPr lang="en-GB" sz="900">
              <a:solidFill>
                <a:srgbClr val="425369"/>
              </a:solidFill>
              <a:latin typeface="Avenir Next Regular"/>
              <a:cs typeface="Arial"/>
            </a:endParaRPr>
          </a:p>
          <a:p>
            <a:pPr marL="231775" indent="-228600" defTabSz="734400">
              <a:spcBef>
                <a:spcPts val="600"/>
              </a:spcBef>
              <a:buAutoNum type="arabicPeriod" startAt="16"/>
            </a:pPr>
            <a:r>
              <a:rPr lang="en-GB" sz="900">
                <a:solidFill>
                  <a:srgbClr val="425369"/>
                </a:solidFill>
                <a:latin typeface="Avenir Next Regular"/>
              </a:rPr>
              <a:t>Science Based Targets Initiative. (2023). SBTi Corporate Manual. </a:t>
            </a:r>
            <a:r>
              <a:rPr lang="en-GB" sz="900">
                <a:solidFill>
                  <a:srgbClr val="425369"/>
                </a:solidFill>
                <a:latin typeface="Avenir Next Regular"/>
                <a:hlinkClick r:id="rId9">
                  <a:extLst>
                    <a:ext uri="{A12FA001-AC4F-418D-AE19-62706E023703}">
                      <ahyp:hlinkClr xmlns:ahyp="http://schemas.microsoft.com/office/drawing/2018/hyperlinkcolor" val="tx"/>
                    </a:ext>
                  </a:extLst>
                </a:hlinkClick>
              </a:rPr>
              <a:t>https://sciencebasedtargets.org/resources/files/SBTi-Corporate-Manual.pdf</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Sheth, U. (2024). Why you should measure social impact? </a:t>
            </a:r>
            <a:r>
              <a:rPr lang="en-GB" sz="900" err="1">
                <a:solidFill>
                  <a:srgbClr val="425369"/>
                </a:solidFill>
                <a:latin typeface="Avenir Next Regular"/>
              </a:rPr>
              <a:t>Sopact</a:t>
            </a:r>
            <a:r>
              <a:rPr lang="en-GB" sz="900">
                <a:solidFill>
                  <a:srgbClr val="425369"/>
                </a:solidFill>
                <a:latin typeface="Avenir Next Regular"/>
              </a:rPr>
              <a:t>. </a:t>
            </a:r>
            <a:r>
              <a:rPr lang="en-GB" sz="900">
                <a:solidFill>
                  <a:srgbClr val="425369"/>
                </a:solidFill>
                <a:latin typeface="Avenir Next Regular"/>
                <a:hlinkClick r:id="rId10">
                  <a:extLst>
                    <a:ext uri="{A12FA001-AC4F-418D-AE19-62706E023703}">
                      <ahyp:hlinkClr xmlns:ahyp="http://schemas.microsoft.com/office/drawing/2018/hyperlinkcolor" val="tx"/>
                    </a:ext>
                  </a:extLst>
                </a:hlinkClick>
              </a:rPr>
              <a:t>https://www.sopact.com/perspectives/why-you-should-measure-social-impact</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Small Charity Finance. (2012). Principles of Good Impact Reporting. </a:t>
            </a:r>
            <a:r>
              <a:rPr lang="en-GB" sz="900">
                <a:solidFill>
                  <a:srgbClr val="425369"/>
                </a:solidFill>
                <a:latin typeface="Avenir Next Regular"/>
                <a:hlinkClick r:id="rId11">
                  <a:extLst>
                    <a:ext uri="{A12FA001-AC4F-418D-AE19-62706E023703}">
                      <ahyp:hlinkClr xmlns:ahyp="http://schemas.microsoft.com/office/drawing/2018/hyperlinkcolor" val="tx"/>
                    </a:ext>
                  </a:extLst>
                </a:hlinkClick>
              </a:rPr>
              <a:t>https://www.thinknpc.org/wp-content/uploads/2018/07/Principles-of-good-impact-reporting-final.pdf</a:t>
            </a:r>
            <a:endParaRPr lang="en-GB" sz="900">
              <a:solidFill>
                <a:srgbClr val="425369"/>
              </a:solidFill>
              <a:latin typeface="Avenir Next Regular"/>
              <a:cs typeface="Arial"/>
            </a:endParaRPr>
          </a:p>
          <a:p>
            <a:pPr marL="231775" indent="-228600" defTabSz="734400">
              <a:spcBef>
                <a:spcPts val="600"/>
              </a:spcBef>
              <a:buAutoNum type="arabicPeriod" startAt="16"/>
            </a:pPr>
            <a:r>
              <a:rPr lang="en-GB" sz="900" err="1">
                <a:solidFill>
                  <a:srgbClr val="425369"/>
                </a:solidFill>
                <a:latin typeface="Avenir Next Regular"/>
              </a:rPr>
              <a:t>Sopact</a:t>
            </a:r>
            <a:r>
              <a:rPr lang="en-GB" sz="900">
                <a:solidFill>
                  <a:srgbClr val="425369"/>
                </a:solidFill>
                <a:latin typeface="Avenir Next Regular"/>
              </a:rPr>
              <a:t>. (2024). Impact Reporting Guide. </a:t>
            </a:r>
            <a:r>
              <a:rPr lang="en-GB" sz="900">
                <a:solidFill>
                  <a:srgbClr val="425369"/>
                </a:solidFill>
                <a:latin typeface="Avenir Next Regular"/>
                <a:hlinkClick r:id="rId12">
                  <a:extLst>
                    <a:ext uri="{A12FA001-AC4F-418D-AE19-62706E023703}">
                      <ahyp:hlinkClr xmlns:ahyp="http://schemas.microsoft.com/office/drawing/2018/hyperlinkcolor" val="tx"/>
                    </a:ext>
                  </a:extLst>
                </a:hlinkClick>
              </a:rPr>
              <a:t>https://www.sopact.com/guides/impact-reporting</a:t>
            </a:r>
            <a:endParaRPr lang="en-GB" sz="900">
              <a:solidFill>
                <a:srgbClr val="425369"/>
              </a:solidFill>
              <a:latin typeface="Avenir Next Regular"/>
            </a:endParaRPr>
          </a:p>
          <a:p>
            <a:pPr marL="231775" indent="-228600" defTabSz="734400">
              <a:spcBef>
                <a:spcPts val="600"/>
              </a:spcBef>
              <a:buAutoNum type="arabicPeriod" startAt="16"/>
            </a:pPr>
            <a:r>
              <a:rPr lang="en-GB" sz="900" err="1">
                <a:solidFill>
                  <a:srgbClr val="425369"/>
                </a:solidFill>
                <a:latin typeface="Avenir Next Regular"/>
              </a:rPr>
              <a:t>Sopact</a:t>
            </a:r>
            <a:r>
              <a:rPr lang="en-GB" sz="900">
                <a:solidFill>
                  <a:srgbClr val="425369"/>
                </a:solidFill>
                <a:latin typeface="Avenir Next Regular"/>
              </a:rPr>
              <a:t>. (2024). Theory of Change Authoritative Guide. </a:t>
            </a:r>
            <a:r>
              <a:rPr lang="en-GB" sz="900">
                <a:solidFill>
                  <a:srgbClr val="425369"/>
                </a:solidFill>
                <a:latin typeface="Avenir Next Regular"/>
                <a:hlinkClick r:id="rId13">
                  <a:extLst>
                    <a:ext uri="{A12FA001-AC4F-418D-AE19-62706E023703}">
                      <ahyp:hlinkClr xmlns:ahyp="http://schemas.microsoft.com/office/drawing/2018/hyperlinkcolor" val="tx"/>
                    </a:ext>
                  </a:extLst>
                </a:hlinkClick>
              </a:rPr>
              <a:t>https://www.sopact.com/guides/theory-of-change</a:t>
            </a:r>
            <a:endParaRPr lang="en-GB" sz="900">
              <a:solidFill>
                <a:srgbClr val="425369"/>
              </a:solidFill>
              <a:latin typeface="Avenir Next Regular"/>
            </a:endParaRPr>
          </a:p>
          <a:p>
            <a:pPr marL="231775" indent="-228600">
              <a:spcBef>
                <a:spcPts val="600"/>
              </a:spcBef>
              <a:buAutoNum type="arabicPeriod" startAt="16"/>
            </a:pPr>
            <a:r>
              <a:rPr lang="en-GB" sz="900">
                <a:solidFill>
                  <a:srgbClr val="425369"/>
                </a:solidFill>
                <a:latin typeface="Avenir Next Regular"/>
              </a:rPr>
              <a:t>Spark Strategy. (2023). Impact Measurement. </a:t>
            </a:r>
            <a:r>
              <a:rPr lang="en-GB" sz="900">
                <a:solidFill>
                  <a:srgbClr val="425369"/>
                </a:solidFill>
                <a:latin typeface="Avenir Next Regular"/>
                <a:hlinkClick r:id="rId14">
                  <a:extLst>
                    <a:ext uri="{A12FA001-AC4F-418D-AE19-62706E023703}">
                      <ahyp:hlinkClr xmlns:ahyp="http://schemas.microsoft.com/office/drawing/2018/hyperlinkcolor" val="tx"/>
                    </a:ext>
                  </a:extLst>
                </a:hlinkClick>
              </a:rPr>
              <a:t>https://sparkstrategy.com.au/impact-measurement/</a:t>
            </a:r>
            <a:endParaRPr lang="en-GB" sz="900">
              <a:solidFill>
                <a:srgbClr val="425369"/>
              </a:solidFill>
              <a:latin typeface="Avenir Next Regular"/>
              <a:hlinkClick r:id="" action="ppaction://noaction">
                <a:extLst>
                  <a:ext uri="{A12FA001-AC4F-418D-AE19-62706E023703}">
                    <ahyp:hlinkClr xmlns:ahyp="http://schemas.microsoft.com/office/drawing/2018/hyperlinkcolor" val="tx"/>
                  </a:ext>
                </a:extLst>
              </a:hlinkClick>
            </a:endParaRPr>
          </a:p>
          <a:p>
            <a:pPr marL="231775" indent="-228600">
              <a:spcBef>
                <a:spcPts val="600"/>
              </a:spcBef>
              <a:buFont typeface="+mj-lt"/>
              <a:buAutoNum type="arabicPeriod" startAt="16"/>
            </a:pPr>
            <a:r>
              <a:rPr lang="en-GB" sz="900">
                <a:solidFill>
                  <a:srgbClr val="425369"/>
                </a:solidFill>
                <a:latin typeface="Avenir Next Regular"/>
              </a:rPr>
              <a:t>Stories for Impact.. (2024). Impact Management Toolbox. </a:t>
            </a:r>
            <a:r>
              <a:rPr lang="en-GB" sz="900">
                <a:solidFill>
                  <a:srgbClr val="425369"/>
                </a:solidFill>
                <a:latin typeface="Avenir Next Regular"/>
                <a:hlinkClick r:id="rId15">
                  <a:extLst>
                    <a:ext uri="{A12FA001-AC4F-418D-AE19-62706E023703}">
                      <ahyp:hlinkClr xmlns:ahyp="http://schemas.microsoft.com/office/drawing/2018/hyperlinkcolor" val="tx"/>
                    </a:ext>
                  </a:extLst>
                </a:hlinkClick>
              </a:rPr>
              <a:t>https://storiesforimpact.com/toolbox/</a:t>
            </a:r>
            <a:r>
              <a:rPr lang="en-GB" sz="900">
                <a:solidFill>
                  <a:srgbClr val="425369"/>
                </a:solidFill>
                <a:latin typeface="Avenir Next Regular"/>
              </a:rPr>
              <a:t> </a:t>
            </a:r>
            <a:endParaRPr lang="en-GB" sz="900">
              <a:solidFill>
                <a:srgbClr val="425369"/>
              </a:solidFill>
            </a:endParaRPr>
          </a:p>
          <a:p>
            <a:pPr marL="231775" indent="-228600">
              <a:spcBef>
                <a:spcPts val="600"/>
              </a:spcBef>
              <a:buAutoNum type="arabicPeriod" startAt="16"/>
            </a:pPr>
            <a:r>
              <a:rPr lang="en-GB" sz="900">
                <a:solidFill>
                  <a:srgbClr val="425369"/>
                </a:solidFill>
                <a:latin typeface="Avenir Next"/>
              </a:rPr>
              <a:t>Swindell, A. (2014). Business Capability Models: Why You Might Be Missing Out on Better Business Outcomes. Architecture &amp; Governance. </a:t>
            </a:r>
            <a:r>
              <a:rPr lang="en-GB" sz="900">
                <a:solidFill>
                  <a:srgbClr val="425369"/>
                </a:solidFill>
                <a:latin typeface="Avenir Next"/>
                <a:hlinkClick r:id="rId16">
                  <a:extLst>
                    <a:ext uri="{A12FA001-AC4F-418D-AE19-62706E023703}">
                      <ahyp:hlinkClr xmlns:ahyp="http://schemas.microsoft.com/office/drawing/2018/hyperlinkcolor" val="tx"/>
                    </a:ext>
                  </a:extLst>
                </a:hlinkClick>
              </a:rPr>
              <a:t>https://www.architectureandgovernance.com/strategy-planning/business-capability-models-might-missing-better-business-outcomes/</a:t>
            </a:r>
            <a:endParaRPr lang="en-GB" sz="900">
              <a:solidFill>
                <a:srgbClr val="425369"/>
              </a:solidFill>
            </a:endParaRPr>
          </a:p>
          <a:p>
            <a:pPr marL="231775" indent="-228600">
              <a:spcBef>
                <a:spcPts val="600"/>
              </a:spcBef>
              <a:buAutoNum type="arabicPeriod" startAt="16"/>
            </a:pPr>
            <a:endParaRPr lang="en-GB" sz="900">
              <a:solidFill>
                <a:srgbClr val="425369"/>
              </a:solidFill>
              <a:latin typeface="Avenir Next Regular"/>
            </a:endParaRPr>
          </a:p>
          <a:p>
            <a:pPr marL="231775" indent="-228600">
              <a:spcBef>
                <a:spcPts val="600"/>
              </a:spcBef>
              <a:buFont typeface="Arial"/>
              <a:buAutoNum type="arabicPeriod" startAt="16"/>
            </a:pPr>
            <a:endParaRPr lang="en-GB" sz="900">
              <a:solidFill>
                <a:srgbClr val="425369"/>
              </a:solidFill>
              <a:latin typeface="Avenir Next Regular"/>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(3/4)</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68</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7372725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231775" indent="-228600">
              <a:spcBef>
                <a:spcPts val="600"/>
              </a:spcBef>
              <a:buAutoNum type="arabicPeriod" startAt="16"/>
            </a:pPr>
            <a:r>
              <a:rPr lang="en-GB" sz="900">
                <a:solidFill>
                  <a:srgbClr val="425369"/>
                </a:solidFill>
                <a:latin typeface="Avenir Next Regular"/>
                <a:cs typeface="Segoe UI"/>
              </a:rPr>
              <a:t>Turner, J. R., Crawford, L., &amp; Hobbs, J. B. (2004). Aligning capability with strategy. Paper presented at PMI® Global Congress 2004—EMEA, Prague, Czech Republic. Newtown Square, PA: Project Management Institute.</a:t>
            </a:r>
          </a:p>
          <a:p>
            <a:pPr marL="231775" indent="-228600">
              <a:spcBef>
                <a:spcPts val="600"/>
              </a:spcBef>
              <a:buAutoNum type="arabicPeriod" startAt="16"/>
            </a:pPr>
            <a:r>
              <a:rPr lang="en-GB" sz="900">
                <a:solidFill>
                  <a:srgbClr val="425369"/>
                </a:solidFill>
                <a:latin typeface="Avenir Next Regular"/>
                <a:cs typeface="Segoe UI"/>
              </a:rPr>
              <a:t>United Nations Development Group. (2017). Theory of Change UNDAF Companion Guidance. </a:t>
            </a:r>
            <a:r>
              <a:rPr lang="en-GB" sz="900">
                <a:solidFill>
                  <a:srgbClr val="425369"/>
                </a:solidFill>
                <a:latin typeface="Avenir Next Regular"/>
                <a:cs typeface="Segoe UI"/>
                <a:hlinkClick r:id="rId2">
                  <a:extLst>
                    <a:ext uri="{A12FA001-AC4F-418D-AE19-62706E023703}">
                      <ahyp:hlinkClr xmlns:ahyp="http://schemas.microsoft.com/office/drawing/2018/hyperlinkcolor" val="tx"/>
                    </a:ext>
                  </a:extLst>
                </a:hlinkClick>
              </a:rPr>
              <a:t>https://unsdg.un.org/sites/default/files/UNDG-UNDAF-Companion-Pieces-7-Theory-of-Change.pdf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United Nations Development Programme. (2021). UNDP Evaluation Guidelines. Independent Evaluation Office of UNDP. </a:t>
            </a:r>
            <a:r>
              <a:rPr lang="en-GB" sz="900">
                <a:solidFill>
                  <a:srgbClr val="425369"/>
                </a:solidFill>
                <a:latin typeface="Avenir Next Regular"/>
                <a:cs typeface="Segoe UI"/>
                <a:hlinkClick r:id="rId3">
                  <a:extLst>
                    <a:ext uri="{A12FA001-AC4F-418D-AE19-62706E023703}">
                      <ahyp:hlinkClr xmlns:ahyp="http://schemas.microsoft.com/office/drawing/2018/hyperlinkcolor" val="tx"/>
                    </a:ext>
                  </a:extLst>
                </a:hlinkClick>
              </a:rPr>
              <a:t>https://erc.undp.org/pdf/UNDP_Evaluation_Guidelines.pdf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World Economic Forum. (2024). The Global Risks Report 2024, 19th Edition. </a:t>
            </a:r>
            <a:r>
              <a:rPr lang="en-GB" sz="900">
                <a:solidFill>
                  <a:srgbClr val="425369"/>
                </a:solidFill>
                <a:latin typeface="Avenir Next Regular"/>
                <a:cs typeface="Segoe UI"/>
                <a:hlinkClick r:id="rId4">
                  <a:extLst>
                    <a:ext uri="{A12FA001-AC4F-418D-AE19-62706E023703}">
                      <ahyp:hlinkClr xmlns:ahyp="http://schemas.microsoft.com/office/drawing/2018/hyperlinkcolor" val="tx"/>
                    </a:ext>
                  </a:extLst>
                </a:hlinkClick>
              </a:rPr>
              <a:t>https://www3.weforum.org/docs/WEF_The_Global_Risks_Report_2024.pdf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Zein, O. (2010). Roles, responsibilities, and skills in program management. Paper presented at PMI® Global Congress 2010—EMEA, Milan, Italy. Newtown Square, PA: Project Management Institute.</a:t>
            </a:r>
          </a:p>
          <a:p>
            <a:pPr marL="3175" indent="0">
              <a:buNone/>
            </a:pPr>
            <a:endParaRPr lang="en-GB" sz="900">
              <a:solidFill>
                <a:srgbClr val="425369"/>
              </a:solidFill>
              <a:latin typeface="Avenir Next Regular"/>
              <a:cs typeface="Segoe UI"/>
            </a:endParaRPr>
          </a:p>
          <a:p>
            <a:pPr marL="3175" indent="0">
              <a:buNone/>
            </a:pPr>
            <a:endParaRPr lang="en-GB">
              <a:solidFill>
                <a:srgbClr val="425369"/>
              </a:solidFill>
              <a:latin typeface="Avenir Next Regular"/>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(4/4)</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69</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6374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8449919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a:solidFill>
                  <a:schemeClr val="accent1">
                    <a:lumMod val="50000"/>
                  </a:schemeClr>
                </a:solidFill>
                <a:latin typeface="Avenir"/>
                <a:ea typeface="Avenir"/>
                <a:cs typeface="Avenir"/>
                <a:sym typeface="Avenir"/>
              </a:rPr>
              <a:t>THANK YOU </a:t>
            </a:r>
            <a:r>
              <a:rPr lang="en-US" sz="3200" err="1">
                <a:solidFill>
                  <a:schemeClr val="accent1">
                    <a:lumMod val="50000"/>
                  </a:schemeClr>
                </a:solidFill>
                <a:latin typeface="Avenir"/>
                <a:ea typeface="Avenir"/>
                <a:cs typeface="Avenir"/>
                <a:sym typeface="Avenir"/>
              </a:rPr>
              <a:t>JOINinG</a:t>
            </a:r>
            <a:r>
              <a:rPr lang="en-US" sz="3200">
                <a:solidFill>
                  <a:schemeClr val="accent1">
                    <a:lumMod val="50000"/>
                  </a:schemeClr>
                </a:solidFill>
                <a:latin typeface="Avenir"/>
                <a:ea typeface="Avenir"/>
                <a:cs typeface="Avenir"/>
                <a:sym typeface="Avenir"/>
              </a:rPr>
              <a:t> us on the JOURNEY</a:t>
            </a:r>
            <a:r>
              <a:rPr lang="en-US" sz="3200">
                <a:solidFill>
                  <a:srgbClr val="D95F5C"/>
                </a:solidFill>
                <a:latin typeface="Avenir"/>
                <a:ea typeface="Avenir"/>
                <a:cs typeface="Avenir"/>
                <a:sym typeface="Avenir"/>
              </a:rPr>
              <a:t>.</a:t>
            </a:r>
            <a:endParaRPr lang="en-ZA" sz="320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733783"/>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states (in the next year</a:t>
            </a:r>
            <a:r>
              <a:rPr lang="en-GB" sz="1100"/>
              <a:t>) are:</a:t>
            </a:r>
            <a:endParaRPr lang="en-GB" sz="1100" dirty="0"/>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2.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4123</TotalTime>
  <Words>11028</Words>
  <Application>Microsoft Macintosh PowerPoint</Application>
  <PresentationFormat>Custom</PresentationFormat>
  <Paragraphs>902</Paragraphs>
  <Slides>70</Slides>
  <Notes>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70</vt:i4>
      </vt:variant>
    </vt:vector>
  </HeadingPairs>
  <TitlesOfParts>
    <vt:vector size="86" baseType="lpstr">
      <vt:lpstr>Arial</vt:lpstr>
      <vt:lpstr>Avenir</vt:lpstr>
      <vt:lpstr>Avenir Book</vt:lpstr>
      <vt:lpstr>Avenir Light</vt:lpstr>
      <vt:lpstr>Avenir Next</vt:lpstr>
      <vt:lpstr>Avenir Next Regular</vt:lpstr>
      <vt:lpstr>Avenir Next Ultra Light</vt:lpstr>
      <vt:lpstr>Calibri</vt:lpstr>
      <vt:lpstr>Garamond</vt:lpstr>
      <vt:lpstr>Georgia</vt:lpstr>
      <vt:lpstr>Open Sans</vt:lpstr>
      <vt:lpstr>Open Sans Light</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 STRATEGY</vt:lpstr>
      <vt:lpstr>KEY TERMS: Strategy</vt:lpstr>
      <vt:lpstr>Results: Strategy</vt:lpstr>
      <vt:lpstr>Recommendations: Strategy</vt:lpstr>
      <vt:lpstr>RESULTS : TALENT</vt:lpstr>
      <vt:lpstr>KEY TERMS: TALENT</vt:lpstr>
      <vt:lpstr>Results: TALENT</vt:lpstr>
      <vt:lpstr>Recommendations: TALENT 1/2</vt:lpstr>
      <vt:lpstr>Recommendations: TALENT 2/2</vt:lpstr>
      <vt:lpstr>RESULTS : PROCESSES</vt:lpstr>
      <vt:lpstr>KEY TERMS: PROCESSES</vt:lpstr>
      <vt:lpstr>Results: PROCESSES</vt:lpstr>
      <vt:lpstr>Recommendations: PROCESSES</vt:lpstr>
      <vt:lpstr>RESULTS : DATA</vt:lpstr>
      <vt:lpstr>KEY TERMS: DATA</vt:lpstr>
      <vt:lpstr>Results: DATA</vt:lpstr>
      <vt:lpstr>Recommendations: DATA</vt:lpstr>
      <vt:lpstr>RESULTS : MEASUREMENT</vt:lpstr>
      <vt:lpstr>KEY TERMS: MEASUREMENT</vt:lpstr>
      <vt:lpstr>Results: MEASUREMENT</vt:lpstr>
      <vt:lpstr>Recommendations: MEASUREMENT 1/2</vt:lpstr>
      <vt:lpstr>Recommendations: MEASUREMENT 2/2</vt:lpstr>
      <vt:lpstr>RESULTS : REPORTING</vt:lpstr>
      <vt:lpstr>KEY TERMS: REPORTING</vt:lpstr>
      <vt:lpstr>Results: REPORTING</vt:lpstr>
      <vt:lpstr>Recommendations: Reporting</vt:lpstr>
      <vt:lpstr>RESULTS : TECHNOLOGY</vt:lpstr>
      <vt:lpstr>KEY TERMS: TECHNOLOGY</vt:lpstr>
      <vt:lpstr>Results: TECHNOLOGY</vt:lpstr>
      <vt:lpstr>Recommendations: TECHNOLOGY</vt:lpstr>
      <vt:lpstr>CONCLUSION</vt:lpstr>
      <vt:lpstr>Next steps</vt:lpstr>
      <vt:lpstr>APPENDICES</vt:lpstr>
      <vt:lpstr>Appendix 1: MATURITY MODEL</vt:lpstr>
      <vt:lpstr>CAPABILITY MATURITY TERMINOLOGY</vt:lpstr>
      <vt:lpstr>Impact Capability Maturity Model </vt:lpstr>
      <vt:lpstr>Impact management capability dimensions</vt:lpstr>
      <vt:lpstr>APPENDIX 2: CAPABILITY ASSESSMENT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3 : RESOURCES</vt:lpstr>
      <vt:lpstr>THEORY OF CHANGE - resources &amp; reading</vt:lpstr>
      <vt:lpstr>IMPACT MEASUREMENT - resources &amp; reading </vt:lpstr>
      <vt:lpstr>EVALUATION - resources and reading</vt:lpstr>
      <vt:lpstr>CAPABILITY MODEL - RESOURCES AND READING</vt:lpstr>
      <vt:lpstr>REPORTING - resources &amp; reading </vt:lpstr>
      <vt:lpstr>REPORTING DISCLOSURES - resources &amp; reading </vt:lpstr>
      <vt:lpstr>APPENDIX 4: REFERENCES</vt:lpstr>
      <vt:lpstr>References (1/4)</vt:lpstr>
      <vt:lpstr>References (2/4)</vt:lpstr>
      <vt:lpstr>References (3/4)</vt:lpstr>
      <vt:lpstr>References (4/4)</vt:lpstr>
      <vt:lpstr>THANK YOU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De Jong</cp:lastModifiedBy>
  <cp:revision>82</cp:revision>
  <cp:lastPrinted>2023-10-27T06:48:18Z</cp:lastPrinted>
  <dcterms:created xsi:type="dcterms:W3CDTF">2018-01-08T18:03:55Z</dcterms:created>
  <dcterms:modified xsi:type="dcterms:W3CDTF">2024-03-10T13:27:50Z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