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comments/modernComment_7FFFE9B8_8EAE24F5.xml" ContentType="application/vnd.ms-powerpoint.comments+xml"/>
  <Override PartName="/ppt/comments/modernComment_7FFFE9C5_63E010F9.xml" ContentType="application/vnd.ms-powerpoint.comments+xml"/>
  <Override PartName="/ppt/media/image12.svg" ContentType="image/svg+xml"/>
  <Override PartName="/ppt/media/image14.svg" ContentType="image/svg+xml"/>
  <Override PartName="/ppt/media/image16.svg" ContentType="image/svg+xml"/>
  <Override PartName="/ppt/media/image18.svg" ContentType="image/svg+xml"/>
  <Override PartName="/ppt/media/image20.svg" ContentType="image/svg+xml"/>
  <Override PartName="/ppt/media/image22.svg" ContentType="image/svg+xml"/>
  <Override PartName="/ppt/metadata" ContentType="application/binary"/>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4"/>
  </p:sldMasterIdLst>
  <p:notesMasterIdLst>
    <p:notesMasterId r:id="rId67"/>
  </p:notesMasterIdLst>
  <p:sldIdLst>
    <p:sldId id="2147374115" r:id="rId5"/>
    <p:sldId id="2147477867" r:id="rId6"/>
    <p:sldId id="2147477869" r:id="rId7"/>
    <p:sldId id="2147477954" r:id="rId8"/>
    <p:sldId id="2147477926" r:id="rId9"/>
    <p:sldId id="2147477866" r:id="rId10"/>
    <p:sldId id="2147477913" r:id="rId11"/>
    <p:sldId id="2147477912" r:id="rId12"/>
    <p:sldId id="2147477925" r:id="rId13"/>
    <p:sldId id="2147477880" r:id="rId14"/>
    <p:sldId id="2147477956" r:id="rId15"/>
    <p:sldId id="2147477927" r:id="rId16"/>
    <p:sldId id="2147477914" r:id="rId17"/>
    <p:sldId id="2147477884" r:id="rId18"/>
    <p:sldId id="2147477957" r:id="rId19"/>
    <p:sldId id="2147477932" r:id="rId20"/>
    <p:sldId id="2147477918" r:id="rId21"/>
    <p:sldId id="2147477923" r:id="rId22"/>
    <p:sldId id="2147477888" r:id="rId23"/>
    <p:sldId id="2147477958" r:id="rId24"/>
    <p:sldId id="2147477940" r:id="rId25"/>
    <p:sldId id="2147477917" r:id="rId26"/>
    <p:sldId id="2147477892" r:id="rId27"/>
    <p:sldId id="2147477959" r:id="rId28"/>
    <p:sldId id="2147477941" r:id="rId29"/>
    <p:sldId id="2147477919" r:id="rId30"/>
    <p:sldId id="2147477897" r:id="rId31"/>
    <p:sldId id="2147477960" r:id="rId32"/>
    <p:sldId id="2147477942" r:id="rId33"/>
    <p:sldId id="2147477920" r:id="rId34"/>
    <p:sldId id="2147477924" r:id="rId35"/>
    <p:sldId id="2147477904" r:id="rId36"/>
    <p:sldId id="2147477961" r:id="rId37"/>
    <p:sldId id="2147477943" r:id="rId38"/>
    <p:sldId id="2147477921" r:id="rId39"/>
    <p:sldId id="2147477908" r:id="rId40"/>
    <p:sldId id="2147477962" r:id="rId41"/>
    <p:sldId id="2147477944" r:id="rId42"/>
    <p:sldId id="2147477922" r:id="rId43"/>
    <p:sldId id="2147477928" r:id="rId44"/>
    <p:sldId id="2147477955" r:id="rId45"/>
    <p:sldId id="2147477964" r:id="rId46"/>
    <p:sldId id="2147477849" r:id="rId47"/>
    <p:sldId id="3322" r:id="rId48"/>
    <p:sldId id="257" r:id="rId49"/>
    <p:sldId id="2147477851" r:id="rId50"/>
    <p:sldId id="2147477853" r:id="rId51"/>
    <p:sldId id="2147477945" r:id="rId52"/>
    <p:sldId id="2147477946" r:id="rId53"/>
    <p:sldId id="2147477947" r:id="rId54"/>
    <p:sldId id="2147477948" r:id="rId55"/>
    <p:sldId id="2147477949" r:id="rId56"/>
    <p:sldId id="2147477950" r:id="rId57"/>
    <p:sldId id="2147477951" r:id="rId58"/>
    <p:sldId id="2147477952" r:id="rId59"/>
    <p:sldId id="2147477953" r:id="rId60"/>
    <p:sldId id="2147477842" r:id="rId61"/>
    <p:sldId id="2147477930" r:id="rId62"/>
    <p:sldId id="2147477931" r:id="rId63"/>
    <p:sldId id="2147374186" r:id="rId64"/>
    <p:sldId id="2147477963" r:id="rId65"/>
    <p:sldId id="319" r:id="rId66"/>
  </p:sldIdLst>
  <p:sldSz cx="10160000" cy="5715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800">
          <p15:clr>
            <a:srgbClr val="A4A3A4"/>
          </p15:clr>
        </p15:guide>
        <p15:guide id="2" pos="3200">
          <p15:clr>
            <a:srgbClr val="A4A3A4"/>
          </p15:clr>
        </p15:guide>
      </p15:sldGuideLst>
    </p:ext>
    <p:ext uri="http://customooxmlschemas.google.com/">
      <go:slidesCustomData xmln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135" roundtripDataSignature="AMtx7mjUd/ZTfpISVI+TmJy/EjC+jw8XAw=="/>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74BCC23-AA53-C3C2-A511-A085C39C79CF}" name="jessica-leigh@relativimpact.com" initials="je" userId="S::urn:spo:guest#jessica-leigh@relativimpact.com::" providerId="AD"/>
  <p188:author id="{861A4861-CBB8-D80B-4637-CBF32A7311F6}" name="Gabrielle Habberton" initials="GH" userId="S::gabrielle.habberton@relativ.co.za::fa5a1ec6-9e1f-43ec-adb1-b6567eac2ee2" providerId="AD"/>
  <p188:author id="{C40CEA65-DD12-8F19-4C58-A8A342E27844}" name="Monique Thornley" initials="MT" userId="S::mthornley@liminalconsulting.co.za::7f286d9a-43aa-4641-9ca0-3b4b28f4b36a" providerId="AD"/>
  <p188:author id="{E3A2F49A-2705-60AC-CE71-C73CB2491471}" name="Ehlke Hepworth" initials="ED" userId="S::DJNEHL001@myuct.ac.za::1e1b2276-9202-4937-bc93-1dceee665080" providerId="AD"/>
  <p188:author id="{24413E9D-6455-59F6-C5E9-DC98EABE739E}" name="Monique Thornley" initials="MT" userId="6dd87c1ebafc42b2" providerId="Windows Live"/>
  <p188:author id="{48B99BC6-86DA-B6DC-C801-7A37DE270998}" name="Colin Habberton" initials="CH" userId="S::colin.habberton@relativ.co.za::4a5ba147-8c75-498e-87e1-e0b27e311e01" providerId="AD"/>
  <p188:author id="{48DB0CCA-56B9-D610-4051-E58A4F4F903E}" name="Marse Kirsten" initials="MK" userId="S::marse@relativ.co.za::8673b27b-dc4f-4212-b689-ec464a475683" providerId="AD"/>
  <p188:author id="{922D92CF-58DF-85E3-8A76-3D8012BE4DEB}" name="ehlke@relativimpact.com" initials="eh" userId="S::urn:spo:guest#ehlke@relativimpact.com::" providerId="AD"/>
  <p188:author id="{877BCDED-E999-DA0A-6A45-50846119ADE8}" name="Nicole Twomey" initials="NT" userId="S::nicole@relativ.co.za::a170f2f1-f844-4715-b2bb-e4897ea533a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7EB"/>
    <a:srgbClr val="B8EC87"/>
    <a:srgbClr val="FDD575"/>
    <a:srgbClr val="69B745"/>
    <a:srgbClr val="9FE659"/>
    <a:srgbClr val="FFC106"/>
    <a:srgbClr val="FFC000"/>
    <a:srgbClr val="5C82B3"/>
    <a:srgbClr val="D1EDFC"/>
    <a:srgbClr val="4161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56324F-16C9-FD4D-9193-683F6686F7C0}" v="240" dt="2024-01-25T14:48:32.675"/>
    <p1510:client id="{83B0D1A5-09EB-EAC6-0CC5-4B7DFEABE84A}" v="433" dt="2024-01-26T07:08:28.160"/>
  </p1510:revLst>
</p1510:revInfo>
</file>

<file path=ppt/tableStyles.xml><?xml version="1.0" encoding="utf-8"?>
<a:tblStyleLst xmlns:a="http://schemas.openxmlformats.org/drawingml/2006/main" def="{1F02C8CB-3554-490A-8132-436DD5CF1DB2}">
  <a:tblStyle styleId="{1F02C8CB-3554-490A-8132-436DD5CF1DB2}"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CF2"/>
          </a:solidFill>
        </a:fill>
      </a:tcStyle>
    </a:wholeTbl>
    <a:band1H>
      <a:tcTxStyle b="off" i="off"/>
      <a:tcStyle>
        <a:tcBdr/>
        <a:fill>
          <a:solidFill>
            <a:srgbClr val="D1D8E4"/>
          </a:solidFill>
        </a:fill>
      </a:tcStyle>
    </a:band1H>
    <a:band2H>
      <a:tcTxStyle b="off" i="off"/>
      <a:tcStyle>
        <a:tcBdr/>
      </a:tcStyle>
    </a:band2H>
    <a:band1V>
      <a:tcTxStyle b="off" i="off"/>
      <a:tcStyle>
        <a:tcBdr/>
        <a:fill>
          <a:solidFill>
            <a:srgbClr val="D1D8E4"/>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13D823CE-8B72-4771-A551-88C6F9B6442E}" styleName="Table_1">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CF2"/>
          </a:solidFill>
        </a:fill>
      </a:tcStyle>
    </a:wholeTbl>
    <a:band1H>
      <a:tcTxStyle/>
      <a:tcStyle>
        <a:tcBdr/>
        <a:fill>
          <a:solidFill>
            <a:srgbClr val="D1D8E4"/>
          </a:solidFill>
        </a:fill>
      </a:tcStyle>
    </a:band1H>
    <a:band2H>
      <a:tcTxStyle/>
      <a:tcStyle>
        <a:tcBdr/>
      </a:tcStyle>
    </a:band2H>
    <a:band1V>
      <a:tcTxStyle/>
      <a:tcStyle>
        <a:tcBdr/>
        <a:fill>
          <a:solidFill>
            <a:srgbClr val="D1D8E4"/>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3717"/>
    <p:restoredTop sz="94513"/>
  </p:normalViewPr>
  <p:slideViewPr>
    <p:cSldViewPr snapToGrid="0">
      <p:cViewPr varScale="1">
        <p:scale>
          <a:sx n="113" d="100"/>
          <a:sy n="113" d="100"/>
        </p:scale>
        <p:origin x="200" y="728"/>
      </p:cViewPr>
      <p:guideLst>
        <p:guide orient="horz" pos="1800"/>
        <p:guide pos="320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63" Type="http://schemas.openxmlformats.org/officeDocument/2006/relationships/slide" Target="slides/slide59.xml"/><Relationship Id="rId64" Type="http://schemas.openxmlformats.org/officeDocument/2006/relationships/slide" Target="slides/slide60.xml"/><Relationship Id="rId65" Type="http://schemas.openxmlformats.org/officeDocument/2006/relationships/slide" Target="slides/slide61.xml"/><Relationship Id="rId66" Type="http://schemas.openxmlformats.org/officeDocument/2006/relationships/slide" Target="slides/slide62.xml"/><Relationship Id="rId67" Type="http://schemas.openxmlformats.org/officeDocument/2006/relationships/notesMaster" Target="notesMasters/notesMaster1.xml"/><Relationship Id="rId135" Type="http://customschemas.google.com/relationships/presentationmetadata" Target="metadata"/><Relationship Id="rId136" Type="http://schemas.openxmlformats.org/officeDocument/2006/relationships/presProps" Target="presProps.xml"/><Relationship Id="rId137" Type="http://schemas.openxmlformats.org/officeDocument/2006/relationships/viewProps" Target="viewProps.xml"/><Relationship Id="rId138" Type="http://schemas.openxmlformats.org/officeDocument/2006/relationships/theme" Target="theme/theme1.xml"/><Relationship Id="rId139" Type="http://schemas.openxmlformats.org/officeDocument/2006/relationships/tableStyles" Target="tableStyles.xml"/><Relationship Id="rId140" Type="http://schemas.microsoft.com/office/2015/10/relationships/revisionInfo" Target="revisionInfo.xml"/><Relationship Id="rId141" Type="http://schemas.microsoft.com/office/2018/10/relationships/authors" Target="authors.xml"/></Relationships>
</file>

<file path=ppt/comments/modernComment_7FFFE9B8_8EAE24F5.xml><?xml version="1.0" encoding="utf-8"?>
<p188:cmLst xmlns:a="http://schemas.openxmlformats.org/drawingml/2006/main" xmlns:r="http://schemas.openxmlformats.org/officeDocument/2006/relationships" xmlns:p188="http://schemas.microsoft.com/office/powerpoint/2018/8/main">
  <p188:cm id="{00DA0AE6-6DBD-FD4F-9FD5-6184D482C9C8}" authorId="{E3A2F49A-2705-60AC-CE71-C73CB2491471}" created="2024-02-20T15:07:20.062">
    <ac:txMkLst xmlns:ac="http://schemas.microsoft.com/office/drawing/2013/main/command">
      <pc:docMk xmlns:pc="http://schemas.microsoft.com/office/powerpoint/2013/main/command"/>
      <pc:sldMk xmlns:pc="http://schemas.microsoft.com/office/powerpoint/2013/main/command" cId="2393777397" sldId="2147477944"/>
      <ac:spMk id="8" creationId="{373CC9E7-BD67-9765-15B0-240CCB6E4D7F}"/>
      <ac:txMk cp="4" len="5">
        <ac:context len="132" hash="2093758977"/>
      </ac:txMk>
    </ac:txMkLst>
    <p188:pos x="1022879" y="648272"/>
    <p188:txBody>
      <a:bodyPr/>
      <a:lstStyle/>
      <a:p>
        <a:r>
          <a:rPr lang="en-US"/>
          <a:t>Working on making the graph thinner while not impacting the rest of the graphs</a:t>
        </a:r>
      </a:p>
    </p188:txBody>
  </p188:cm>
</p188:cmLst>
</file>

<file path=ppt/comments/modernComment_7FFFE9C5_63E010F9.xml><?xml version="1.0" encoding="utf-8"?>
<p188:cmLst xmlns:a="http://schemas.openxmlformats.org/drawingml/2006/main" xmlns:r="http://schemas.openxmlformats.org/officeDocument/2006/relationships" xmlns:p188="http://schemas.microsoft.com/office/powerpoint/2018/8/main">
  <p188:cm id="{D52B9A80-D5EC-4F89-B53F-9736C20BE7F3}" authorId="{861A4861-CBB8-D80B-4637-CBF32A7311F6}" status="resolved" created="2024-01-30T12:49:52.828">
    <pc:sldMkLst xmlns:pc="http://schemas.microsoft.com/office/powerpoint/2013/main/command">
      <pc:docMk/>
      <pc:sldMk cId="2653875948" sldId="2147477934"/>
    </pc:sldMkLst>
    <p188:txBody>
      <a:bodyPr/>
      <a:lstStyle/>
      <a:p>
        <a:r>
          <a:rPr lang="en-US"/>
          <a:t>[@Jessica-Leigh Paul] will the references be added consistently throughout? </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5" name="Google Shape;275;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6" name="Google Shape;276;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extLst>
      <p:ext uri="{BB962C8B-B14F-4D97-AF65-F5344CB8AC3E}">
        <p14:creationId xmlns:p14="http://schemas.microsoft.com/office/powerpoint/2010/main" val="2747789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AE0D36E4-8FA2-4F1D-B81D-5A67A454296C}" type="slidenum">
              <a:rPr lang="en-ZA" smtClean="0"/>
              <a:t>5</a:t>
            </a:fld>
            <a:endParaRPr lang="en-ZA"/>
          </a:p>
        </p:txBody>
      </p:sp>
    </p:spTree>
    <p:extLst>
      <p:ext uri="{BB962C8B-B14F-4D97-AF65-F5344CB8AC3E}">
        <p14:creationId xmlns:p14="http://schemas.microsoft.com/office/powerpoint/2010/main" val="616475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43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668218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 name="Google Shape;4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5"/>
        <p:cNvGrpSpPr/>
        <p:nvPr/>
      </p:nvGrpSpPr>
      <p:grpSpPr>
        <a:xfrm>
          <a:off x="0" y="0"/>
          <a:ext cx="0" cy="0"/>
          <a:chOff x="0" y="0"/>
          <a:chExt cx="0" cy="0"/>
        </a:xfrm>
      </p:grpSpPr>
      <p:sp>
        <p:nvSpPr>
          <p:cNvPr id="1136" name="Google Shape;1136;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7" name="Google Shape;1137;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38" name="Google Shape;1138;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t>62</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691459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 Id="rId3" Type="http://schemas.openxmlformats.org/officeDocument/2006/relationships/image" Target="../media/image6.emf"/></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4_Section Header" preserve="1" userDrawn="1">
  <p:cSld name="Section header dark grey">
    <p:bg>
      <p:bgPr>
        <a:solidFill>
          <a:schemeClr val="bg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11126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9344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bg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786141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3"/>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8078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836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661730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3"/>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9875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238C5656-C47E-F14C-5D09-2D0D62243CEE}"/>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Tree>
    <p:extLst>
      <p:ext uri="{BB962C8B-B14F-4D97-AF65-F5344CB8AC3E}">
        <p14:creationId xmlns:p14="http://schemas.microsoft.com/office/powerpoint/2010/main" val="40004915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4"/>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909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937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9141036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4"/>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8BE55228-1DBD-AB22-4A9A-526B3CDF949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36193248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5"/>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1417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9445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5"/>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1613820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159490"/>
            <a:ext cx="9191346" cy="4053640"/>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5"/>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6159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84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79718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9" name="Google Shape;29;p47"/>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4338"/>
            <a:ext cx="9562828"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6932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7210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spTree>
    <p:extLst>
      <p:ext uri="{BB962C8B-B14F-4D97-AF65-F5344CB8AC3E}">
        <p14:creationId xmlns:p14="http://schemas.microsoft.com/office/powerpoint/2010/main" val="5031574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6"/>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25350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305635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6"/>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1399434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Content slide mid grey">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6"/>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94E88A70-0108-D87D-4632-737BE0D9A6DC}"/>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2095872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_Title Slide" type="title" preserve="1">
  <p:cSld name="End slide">
    <p:spTree>
      <p:nvGrpSpPr>
        <p:cNvPr id="1" name="Shape 13"/>
        <p:cNvGrpSpPr/>
        <p:nvPr/>
      </p:nvGrpSpPr>
      <p:grpSpPr>
        <a:xfrm>
          <a:off x="0" y="0"/>
          <a:ext cx="0" cy="0"/>
          <a:chOff x="0" y="0"/>
          <a:chExt cx="0" cy="0"/>
        </a:xfrm>
      </p:grpSpPr>
      <p:sp>
        <p:nvSpPr>
          <p:cNvPr id="14" name="Google Shape;14;p20"/>
          <p:cNvSpPr txBox="1">
            <a:spLocks noGrp="1"/>
          </p:cNvSpPr>
          <p:nvPr>
            <p:ph type="ctrTitle" hasCustomPrompt="1"/>
          </p:nvPr>
        </p:nvSpPr>
        <p:spPr>
          <a:xfrm>
            <a:off x="3939100" y="1421204"/>
            <a:ext cx="5596484" cy="1203963"/>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3750"/>
              <a:buFont typeface="Garamond"/>
              <a:buNone/>
              <a:defRPr sz="3600" cap="all" baseline="0">
                <a:solidFill>
                  <a:schemeClr val="accent3"/>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We look forward to partnering with you.</a:t>
            </a:r>
            <a:endParaRPr/>
          </a:p>
        </p:txBody>
      </p:sp>
      <p:sp>
        <p:nvSpPr>
          <p:cNvPr id="15" name="Google Shape;15;p20"/>
          <p:cNvSpPr txBox="1">
            <a:spLocks noGrp="1"/>
          </p:cNvSpPr>
          <p:nvPr>
            <p:ph type="subTitle" idx="1" hasCustomPrompt="1"/>
          </p:nvPr>
        </p:nvSpPr>
        <p:spPr>
          <a:xfrm>
            <a:off x="3939101" y="2664254"/>
            <a:ext cx="5596484" cy="14605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400"/>
              </a:spcBef>
              <a:spcAft>
                <a:spcPts val="0"/>
              </a:spcAft>
              <a:buClr>
                <a:srgbClr val="8195B1"/>
              </a:buClr>
              <a:buSzPts val="2000"/>
              <a:buNone/>
              <a:defRPr sz="20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lvl="1" algn="ctr">
              <a:lnSpc>
                <a:spcPct val="100000"/>
              </a:lnSpc>
              <a:spcBef>
                <a:spcPts val="622"/>
              </a:spcBef>
              <a:spcAft>
                <a:spcPts val="0"/>
              </a:spcAft>
              <a:buClr>
                <a:srgbClr val="888888"/>
              </a:buClr>
              <a:buSzPts val="3111"/>
              <a:buNone/>
              <a:defRPr>
                <a:solidFill>
                  <a:srgbClr val="888888"/>
                </a:solidFill>
              </a:defRPr>
            </a:lvl2pPr>
            <a:lvl3pPr lvl="2" algn="ctr">
              <a:lnSpc>
                <a:spcPct val="100000"/>
              </a:lnSpc>
              <a:spcBef>
                <a:spcPts val="533"/>
              </a:spcBef>
              <a:spcAft>
                <a:spcPts val="0"/>
              </a:spcAft>
              <a:buClr>
                <a:srgbClr val="888888"/>
              </a:buClr>
              <a:buSzPts val="2667"/>
              <a:buNone/>
              <a:defRPr>
                <a:solidFill>
                  <a:srgbClr val="888888"/>
                </a:solidFill>
              </a:defRPr>
            </a:lvl3pPr>
            <a:lvl4pPr lvl="3" algn="ctr">
              <a:lnSpc>
                <a:spcPct val="100000"/>
              </a:lnSpc>
              <a:spcBef>
                <a:spcPts val="444"/>
              </a:spcBef>
              <a:spcAft>
                <a:spcPts val="0"/>
              </a:spcAft>
              <a:buClr>
                <a:srgbClr val="888888"/>
              </a:buClr>
              <a:buSzPts val="2222"/>
              <a:buNone/>
              <a:defRPr>
                <a:solidFill>
                  <a:srgbClr val="888888"/>
                </a:solidFill>
              </a:defRPr>
            </a:lvl4pPr>
            <a:lvl5pPr lvl="4" algn="ctr">
              <a:lnSpc>
                <a:spcPct val="100000"/>
              </a:lnSpc>
              <a:spcBef>
                <a:spcPts val="444"/>
              </a:spcBef>
              <a:spcAft>
                <a:spcPts val="0"/>
              </a:spcAft>
              <a:buClr>
                <a:srgbClr val="888888"/>
              </a:buClr>
              <a:buSzPts val="2222"/>
              <a:buNone/>
              <a:defRPr>
                <a:solidFill>
                  <a:srgbClr val="888888"/>
                </a:solidFill>
              </a:defRPr>
            </a:lvl5pPr>
            <a:lvl6pPr lvl="5" algn="ctr">
              <a:lnSpc>
                <a:spcPct val="100000"/>
              </a:lnSpc>
              <a:spcBef>
                <a:spcPts val="444"/>
              </a:spcBef>
              <a:spcAft>
                <a:spcPts val="0"/>
              </a:spcAft>
              <a:buClr>
                <a:srgbClr val="888888"/>
              </a:buClr>
              <a:buSzPts val="2222"/>
              <a:buNone/>
              <a:defRPr>
                <a:solidFill>
                  <a:srgbClr val="888888"/>
                </a:solidFill>
              </a:defRPr>
            </a:lvl6pPr>
            <a:lvl7pPr lvl="6" algn="ctr">
              <a:lnSpc>
                <a:spcPct val="100000"/>
              </a:lnSpc>
              <a:spcBef>
                <a:spcPts val="444"/>
              </a:spcBef>
              <a:spcAft>
                <a:spcPts val="0"/>
              </a:spcAft>
              <a:buClr>
                <a:srgbClr val="888888"/>
              </a:buClr>
              <a:buSzPts val="2222"/>
              <a:buNone/>
              <a:defRPr>
                <a:solidFill>
                  <a:srgbClr val="888888"/>
                </a:solidFill>
              </a:defRPr>
            </a:lvl7pPr>
            <a:lvl8pPr lvl="7" algn="ctr">
              <a:lnSpc>
                <a:spcPct val="100000"/>
              </a:lnSpc>
              <a:spcBef>
                <a:spcPts val="444"/>
              </a:spcBef>
              <a:spcAft>
                <a:spcPts val="0"/>
              </a:spcAft>
              <a:buClr>
                <a:srgbClr val="888888"/>
              </a:buClr>
              <a:buSzPts val="2222"/>
              <a:buNone/>
              <a:defRPr>
                <a:solidFill>
                  <a:srgbClr val="888888"/>
                </a:solidFill>
              </a:defRPr>
            </a:lvl8pPr>
            <a:lvl9pPr lvl="8" algn="ctr">
              <a:lnSpc>
                <a:spcPct val="100000"/>
              </a:lnSpc>
              <a:spcBef>
                <a:spcPts val="444"/>
              </a:spcBef>
              <a:spcAft>
                <a:spcPts val="0"/>
              </a:spcAft>
              <a:buClr>
                <a:srgbClr val="888888"/>
              </a:buClr>
              <a:buSzPts val="2222"/>
              <a:buNone/>
              <a:defRPr>
                <a:solidFill>
                  <a:srgbClr val="888888"/>
                </a:solidFill>
              </a:defRPr>
            </a:lvl9pPr>
          </a:lstStyle>
          <a:p>
            <a:r>
              <a:rPr lang="en-US"/>
              <a:t>Insert Relativ contact person and details</a:t>
            </a:r>
            <a:endParaRPr/>
          </a:p>
        </p:txBody>
      </p:sp>
      <p:pic>
        <p:nvPicPr>
          <p:cNvPr id="16" name="Google Shape;16;p20"/>
          <p:cNvPicPr preferRelativeResize="0"/>
          <p:nvPr/>
        </p:nvPicPr>
        <p:blipFill rotWithShape="1">
          <a:blip r:embed="rId2">
            <a:alphaModFix/>
          </a:blip>
          <a:srcRect/>
          <a:stretch/>
        </p:blipFill>
        <p:spPr>
          <a:xfrm>
            <a:off x="510850" y="1421203"/>
            <a:ext cx="3119233" cy="2872596"/>
          </a:xfrm>
          <a:prstGeom prst="rect">
            <a:avLst/>
          </a:prstGeom>
          <a:noFill/>
          <a:ln>
            <a:noFill/>
          </a:ln>
        </p:spPr>
      </p:pic>
      <p:cxnSp>
        <p:nvCxnSpPr>
          <p:cNvPr id="2" name="Straight Connector 1">
            <a:extLst>
              <a:ext uri="{FF2B5EF4-FFF2-40B4-BE49-F238E27FC236}">
                <a16:creationId xmlns:a16="http://schemas.microsoft.com/office/drawing/2014/main" id="{7F2D2E1E-CACF-3FA3-3F59-BB0BA1D03996}"/>
              </a:ext>
            </a:extLst>
          </p:cNvPr>
          <p:cNvCxnSpPr>
            <a:cxnSpLocks/>
          </p:cNvCxnSpPr>
          <p:nvPr userDrawn="1"/>
        </p:nvCxnSpPr>
        <p:spPr>
          <a:xfrm>
            <a:off x="216081" y="5302808"/>
            <a:ext cx="9562828"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73820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Hi Title and Content No Banner" preserve="1">
  <p:cSld name="5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5"/>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4889"/>
              <a:buNone/>
              <a:defRPr sz="2800" cap="all" baseline="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156183"/>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333" b="0" i="0" u="none" strike="noStrike" cap="none">
                <a:solidFill>
                  <a:schemeClr val="accent2"/>
                </a:solidFill>
                <a:latin typeface="Avenir"/>
                <a:ea typeface="Avenir"/>
                <a:cs typeface="Avenir"/>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9" name="Google Shape;29;p47"/>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704177" y="136496"/>
            <a:ext cx="306360" cy="313194"/>
          </a:xfrm>
          <a:prstGeom prst="rect">
            <a:avLst/>
          </a:prstGeom>
          <a:noFill/>
          <a:ln>
            <a:noFill/>
          </a:ln>
        </p:spPr>
      </p:pic>
      <p:cxnSp>
        <p:nvCxnSpPr>
          <p:cNvPr id="30" name="Google Shape;30;p47"/>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31" name="Google Shape;31;p47"/>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800" b="0" i="0" u="none" strike="noStrike" cap="none">
                <a:solidFill>
                  <a:schemeClr val="bg2"/>
                </a:solidFill>
                <a:latin typeface="Avenir Next" panose="020B0503020202020204" pitchFamily="34" charset="0"/>
                <a:ea typeface="Avenir"/>
                <a:cs typeface="Avenir"/>
                <a:sym typeface="Avenir"/>
              </a:rPr>
              <a:t>RELATIV IMPACT CONCEPT NOTE  </a:t>
            </a:r>
            <a:endParaRPr>
              <a:solidFill>
                <a:schemeClr val="bg2"/>
              </a:solidFill>
              <a:latin typeface="Avenir Next" panose="020B0503020202020204" pitchFamily="34" charset="0"/>
            </a:endParaRPr>
          </a:p>
        </p:txBody>
      </p:sp>
    </p:spTree>
    <p:extLst>
      <p:ext uri="{BB962C8B-B14F-4D97-AF65-F5344CB8AC3E}">
        <p14:creationId xmlns:p14="http://schemas.microsoft.com/office/powerpoint/2010/main" val="1627453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Content slide dark grey">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bg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77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12968"/>
            <a:ext cx="956282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78431"/>
            <a:ext cx="5129212" cy="303212"/>
          </a:xfrm>
        </p:spPr>
        <p:txBody>
          <a:bodyPr anchor="ctr" anchorCtr="0">
            <a:noAutofit/>
          </a:bodyPr>
          <a:lstStyle>
            <a:lvl1pPr marL="0" indent="0" algn="ctr">
              <a:spcBef>
                <a:spcPts val="0"/>
              </a:spcBef>
              <a:buNone/>
              <a:defRPr sz="1000" b="0" i="0" cap="all" baseline="0">
                <a:solidFill>
                  <a:schemeClr val="bg2"/>
                </a:solidFill>
                <a:latin typeface="Avenir Next Ultra Light" panose="020B0203020202020204" pitchFamily="34" charset="77"/>
              </a:defRPr>
            </a:lvl1pPr>
          </a:lstStyle>
          <a:p>
            <a:pPr lvl="0"/>
            <a:r>
              <a:rPr lang="en-GB" dirty="0"/>
              <a:t>Capability Assessment Report</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76C408A6-4E21-0442-F182-5F6E2A4FDEF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Tree>
    <p:extLst>
      <p:ext uri="{BB962C8B-B14F-4D97-AF65-F5344CB8AC3E}">
        <p14:creationId xmlns:p14="http://schemas.microsoft.com/office/powerpoint/2010/main" val="36527003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Default Slide">
  <p:cSld name="Default Slide">
    <p:spTree>
      <p:nvGrpSpPr>
        <p:cNvPr id="1" name="Shape 42"/>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4_Section Header" userDrawn="1">
  <p:cSld name="4_Section Header">
    <p:bg>
      <p:bgPr>
        <a:solidFill>
          <a:srgbClr val="94A2A9"/>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rgbClr val="94A2A9"/>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4_Section Header">
  <p:cSld name="9_Section Header 3">
    <p:bg>
      <p:bgPr>
        <a:solidFill>
          <a:srgbClr val="EA9B84"/>
        </a:solidFill>
        <a:effectLst/>
      </p:bgPr>
    </p:bg>
    <p:spTree>
      <p:nvGrpSpPr>
        <p:cNvPr id="1" name="Shape 111"/>
        <p:cNvGrpSpPr/>
        <p:nvPr/>
      </p:nvGrpSpPr>
      <p:grpSpPr>
        <a:xfrm>
          <a:off x="0" y="0"/>
          <a:ext cx="0" cy="0"/>
          <a:chOff x="0" y="0"/>
          <a:chExt cx="0" cy="0"/>
        </a:xfrm>
      </p:grpSpPr>
      <p:sp>
        <p:nvSpPr>
          <p:cNvPr id="112" name="Google Shape;112;p122"/>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122"/>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14" name="Google Shape;114;p12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15" name="Google Shape;115;p12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16" name="Google Shape;116;p12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17" name="Google Shape;117;p122"/>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18" name="Google Shape;118;p122"/>
          <p:cNvSpPr/>
          <p:nvPr/>
        </p:nvSpPr>
        <p:spPr>
          <a:xfrm>
            <a:off x="4595800" y="758380"/>
            <a:ext cx="968400" cy="964641"/>
          </a:xfrm>
          <a:prstGeom prst="ellipse">
            <a:avLst/>
          </a:prstGeom>
          <a:solidFill>
            <a:srgbClr val="EA9B8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19" name="Google Shape;119;p122"/>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3_Section Header">
  <p:cSld name="3_Section Header">
    <p:bg>
      <p:bgPr>
        <a:solidFill>
          <a:schemeClr val="accent2"/>
        </a:solidFill>
        <a:effectLst/>
      </p:bgPr>
    </p:bg>
    <p:spTree>
      <p:nvGrpSpPr>
        <p:cNvPr id="1" name="Shape 152"/>
        <p:cNvGrpSpPr/>
        <p:nvPr/>
      </p:nvGrpSpPr>
      <p:grpSpPr>
        <a:xfrm>
          <a:off x="0" y="0"/>
          <a:ext cx="0" cy="0"/>
          <a:chOff x="0" y="0"/>
          <a:chExt cx="0" cy="0"/>
        </a:xfrm>
      </p:grpSpPr>
      <p:sp>
        <p:nvSpPr>
          <p:cNvPr id="153" name="Google Shape;153;p31"/>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p31"/>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55" name="Google Shape;155;p31"/>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56" name="Google Shape;156;p31"/>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57" name="Google Shape;157;p31"/>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58" name="Google Shape;158;p31"/>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59" name="Google Shape;159;p31"/>
          <p:cNvSpPr/>
          <p:nvPr/>
        </p:nvSpPr>
        <p:spPr>
          <a:xfrm>
            <a:off x="4595800" y="758380"/>
            <a:ext cx="968400" cy="964641"/>
          </a:xfrm>
          <a:prstGeom prst="ellipse">
            <a:avLst/>
          </a:prstGeom>
          <a:solidFill>
            <a:schemeClr val="accent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60" name="Google Shape;160;p31"/>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6_Section Header">
  <p:cSld name="6_Section Header">
    <p:bg>
      <p:bgPr>
        <a:solidFill>
          <a:schemeClr val="accent4"/>
        </a:solidFill>
        <a:effectLst/>
      </p:bgPr>
    </p:bg>
    <p:spTree>
      <p:nvGrpSpPr>
        <p:cNvPr id="1" name="Shape 161"/>
        <p:cNvGrpSpPr/>
        <p:nvPr/>
      </p:nvGrpSpPr>
      <p:grpSpPr>
        <a:xfrm>
          <a:off x="0" y="0"/>
          <a:ext cx="0" cy="0"/>
          <a:chOff x="0" y="0"/>
          <a:chExt cx="0" cy="0"/>
        </a:xfrm>
      </p:grpSpPr>
      <p:sp>
        <p:nvSpPr>
          <p:cNvPr id="162" name="Google Shape;162;p32"/>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3" name="Google Shape;163;p32"/>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64" name="Google Shape;164;p3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65" name="Google Shape;165;p3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66" name="Google Shape;166;p3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67" name="Google Shape;167;p32"/>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68" name="Google Shape;168;p32"/>
          <p:cNvSpPr/>
          <p:nvPr/>
        </p:nvSpPr>
        <p:spPr>
          <a:xfrm>
            <a:off x="4595800" y="758380"/>
            <a:ext cx="968400" cy="964641"/>
          </a:xfrm>
          <a:prstGeom prst="ellipse">
            <a:avLst/>
          </a:prstGeom>
          <a:solidFill>
            <a:schemeClr val="accent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69" name="Google Shape;169;p32"/>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70"/>
        <p:cNvGrpSpPr/>
        <p:nvPr/>
      </p:nvGrpSpPr>
      <p:grpSpPr>
        <a:xfrm>
          <a:off x="0" y="0"/>
          <a:ext cx="0" cy="0"/>
          <a:chOff x="0" y="0"/>
          <a:chExt cx="0" cy="0"/>
        </a:xfrm>
      </p:grpSpPr>
      <p:sp>
        <p:nvSpPr>
          <p:cNvPr id="171" name="Google Shape;171;p35"/>
          <p:cNvSpPr txBox="1"/>
          <p:nvPr/>
        </p:nvSpPr>
        <p:spPr>
          <a:xfrm>
            <a:off x="174757" y="5052507"/>
            <a:ext cx="667972" cy="50276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667"/>
              <a:buFont typeface="Arial"/>
              <a:buNone/>
            </a:pPr>
            <a:r>
              <a:rPr lang="en-US" sz="2667" b="0" i="0" u="none" strike="noStrike" cap="none">
                <a:solidFill>
                  <a:schemeClr val="lt1"/>
                </a:solidFill>
                <a:latin typeface="Times New Roman"/>
                <a:ea typeface="Times New Roman"/>
                <a:cs typeface="Times New Roman"/>
                <a:sym typeface="Times New Roman"/>
              </a:rPr>
              <a:t>R.</a:t>
            </a:r>
            <a:endParaRPr sz="1400" b="0" i="0" u="none" strike="noStrike" cap="none">
              <a:solidFill>
                <a:srgbClr val="000000"/>
              </a:solidFill>
              <a:latin typeface="Arial"/>
              <a:ea typeface="Arial"/>
              <a:cs typeface="Arial"/>
              <a:sym typeface="Arial"/>
            </a:endParaRPr>
          </a:p>
        </p:txBody>
      </p:sp>
      <p:sp>
        <p:nvSpPr>
          <p:cNvPr id="172" name="Google Shape;172;p35"/>
          <p:cNvSpPr txBox="1">
            <a:spLocks noGrp="1"/>
          </p:cNvSpPr>
          <p:nvPr>
            <p:ph type="title"/>
          </p:nvPr>
        </p:nvSpPr>
        <p:spPr>
          <a:xfrm>
            <a:off x="508000" y="1450969"/>
            <a:ext cx="5130208" cy="9525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2"/>
              </a:buClr>
              <a:buSzPts val="3600"/>
              <a:buFont typeface="Georgia"/>
              <a:buNone/>
              <a:defRPr sz="3600">
                <a:solidFill>
                  <a:schemeClr val="dk2"/>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3" name="Google Shape;173;p35"/>
          <p:cNvSpPr txBox="1">
            <a:spLocks noGrp="1"/>
          </p:cNvSpPr>
          <p:nvPr>
            <p:ph type="body" idx="1"/>
          </p:nvPr>
        </p:nvSpPr>
        <p:spPr>
          <a:xfrm>
            <a:off x="508204" y="2621856"/>
            <a:ext cx="5130004" cy="9144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60"/>
              </a:spcBef>
              <a:spcAft>
                <a:spcPts val="0"/>
              </a:spcAft>
              <a:buClr>
                <a:schemeClr val="accent3"/>
              </a:buClr>
              <a:buSzPts val="1800"/>
              <a:buNone/>
              <a:defRPr sz="1800">
                <a:solidFill>
                  <a:schemeClr val="accent3"/>
                </a:solidFill>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74" name="Google Shape;174;p35"/>
          <p:cNvSpPr/>
          <p:nvPr/>
        </p:nvSpPr>
        <p:spPr>
          <a:xfrm>
            <a:off x="9984998" y="0"/>
            <a:ext cx="190500" cy="5715000"/>
          </a:xfrm>
          <a:prstGeom prst="rect">
            <a:avLst/>
          </a:prstGeom>
          <a:solidFill>
            <a:schemeClr val="dk2"/>
          </a:solidFill>
          <a:ln>
            <a:noFill/>
          </a:ln>
          <a:effectLst>
            <a:outerShdw blurRad="40000" dist="23000" dir="5400000" rotWithShape="0">
              <a:srgbClr val="000000">
                <a:alpha val="3411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pic>
        <p:nvPicPr>
          <p:cNvPr id="175" name="Google Shape;175;p35"/>
          <p:cNvPicPr preferRelativeResize="0"/>
          <p:nvPr/>
        </p:nvPicPr>
        <p:blipFill rotWithShape="1">
          <a:blip r:embed="rId2">
            <a:alphaModFix/>
          </a:blip>
          <a:srcRect/>
          <a:stretch/>
        </p:blipFill>
        <p:spPr>
          <a:xfrm>
            <a:off x="6251986" y="1185558"/>
            <a:ext cx="3119233" cy="2872596"/>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76"/>
        <p:cNvGrpSpPr/>
        <p:nvPr/>
      </p:nvGrpSpPr>
      <p:grpSpPr>
        <a:xfrm>
          <a:off x="0" y="0"/>
          <a:ext cx="0" cy="0"/>
          <a:chOff x="0" y="0"/>
          <a:chExt cx="0" cy="0"/>
        </a:xfrm>
      </p:grpSpPr>
      <p:sp>
        <p:nvSpPr>
          <p:cNvPr id="177" name="Google Shape;177;p36"/>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8" name="Google Shape;178;p36"/>
          <p:cNvSpPr txBox="1">
            <a:spLocks noGrp="1"/>
          </p:cNvSpPr>
          <p:nvPr>
            <p:ph type="body" idx="1"/>
          </p:nvPr>
        </p:nvSpPr>
        <p:spPr>
          <a:xfrm>
            <a:off x="508000" y="1333501"/>
            <a:ext cx="4487333" cy="3771636"/>
          </a:xfrm>
          <a:prstGeom prst="rect">
            <a:avLst/>
          </a:prstGeom>
          <a:noFill/>
          <a:ln>
            <a:noFill/>
          </a:ln>
        </p:spPr>
        <p:txBody>
          <a:bodyPr spcFirstLastPara="1" wrap="square" lIns="91425" tIns="45700" rIns="91425" bIns="45700" anchor="t" anchorCtr="0">
            <a:normAutofit/>
          </a:bodyPr>
          <a:lstStyle>
            <a:lvl1pPr marL="457200" lvl="0" indent="-426148" algn="l">
              <a:lnSpc>
                <a:spcPct val="100000"/>
              </a:lnSpc>
              <a:spcBef>
                <a:spcPts val="622"/>
              </a:spcBef>
              <a:spcAft>
                <a:spcPts val="0"/>
              </a:spcAft>
              <a:buClr>
                <a:schemeClr val="dk2"/>
              </a:buClr>
              <a:buSzPts val="3111"/>
              <a:buChar char="•"/>
              <a:defRPr sz="3111"/>
            </a:lvl1pPr>
            <a:lvl2pPr marL="914400" lvl="1" indent="-397954" algn="l">
              <a:lnSpc>
                <a:spcPct val="100000"/>
              </a:lnSpc>
              <a:spcBef>
                <a:spcPts val="533"/>
              </a:spcBef>
              <a:spcAft>
                <a:spcPts val="0"/>
              </a:spcAft>
              <a:buClr>
                <a:schemeClr val="dk2"/>
              </a:buClr>
              <a:buSzPts val="2667"/>
              <a:buChar char="–"/>
              <a:defRPr sz="2667"/>
            </a:lvl2pPr>
            <a:lvl3pPr marL="1371600" lvl="2" indent="-369697" algn="l">
              <a:lnSpc>
                <a:spcPct val="100000"/>
              </a:lnSpc>
              <a:spcBef>
                <a:spcPts val="444"/>
              </a:spcBef>
              <a:spcAft>
                <a:spcPts val="0"/>
              </a:spcAft>
              <a:buClr>
                <a:schemeClr val="dk2"/>
              </a:buClr>
              <a:buSzPts val="2222"/>
              <a:buChar char="•"/>
              <a:defRPr sz="2222"/>
            </a:lvl3pPr>
            <a:lvl4pPr marL="1828800" lvl="3" indent="-355600" algn="l">
              <a:lnSpc>
                <a:spcPct val="100000"/>
              </a:lnSpc>
              <a:spcBef>
                <a:spcPts val="400"/>
              </a:spcBef>
              <a:spcAft>
                <a:spcPts val="0"/>
              </a:spcAft>
              <a:buClr>
                <a:schemeClr val="dk2"/>
              </a:buClr>
              <a:buSzPts val="2000"/>
              <a:buChar char="–"/>
              <a:defRPr sz="2000"/>
            </a:lvl4pPr>
            <a:lvl5pPr marL="2286000" lvl="4" indent="-355600" algn="l">
              <a:lnSpc>
                <a:spcPct val="100000"/>
              </a:lnSpc>
              <a:spcBef>
                <a:spcPts val="400"/>
              </a:spcBef>
              <a:spcAft>
                <a:spcPts val="0"/>
              </a:spcAft>
              <a:buClr>
                <a:schemeClr val="dk2"/>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79" name="Google Shape;179;p36"/>
          <p:cNvSpPr txBox="1">
            <a:spLocks noGrp="1"/>
          </p:cNvSpPr>
          <p:nvPr>
            <p:ph type="body" idx="2"/>
          </p:nvPr>
        </p:nvSpPr>
        <p:spPr>
          <a:xfrm>
            <a:off x="5164667" y="1333501"/>
            <a:ext cx="4487333" cy="3771636"/>
          </a:xfrm>
          <a:prstGeom prst="rect">
            <a:avLst/>
          </a:prstGeom>
          <a:noFill/>
          <a:ln>
            <a:noFill/>
          </a:ln>
        </p:spPr>
        <p:txBody>
          <a:bodyPr spcFirstLastPara="1" wrap="square" lIns="91425" tIns="45700" rIns="91425" bIns="45700" anchor="t" anchorCtr="0">
            <a:normAutofit/>
          </a:bodyPr>
          <a:lstStyle>
            <a:lvl1pPr marL="457200" lvl="0" indent="-426148" algn="l">
              <a:lnSpc>
                <a:spcPct val="100000"/>
              </a:lnSpc>
              <a:spcBef>
                <a:spcPts val="622"/>
              </a:spcBef>
              <a:spcAft>
                <a:spcPts val="0"/>
              </a:spcAft>
              <a:buClr>
                <a:schemeClr val="dk2"/>
              </a:buClr>
              <a:buSzPts val="3111"/>
              <a:buChar char="•"/>
              <a:defRPr sz="3111"/>
            </a:lvl1pPr>
            <a:lvl2pPr marL="914400" lvl="1" indent="-397954" algn="l">
              <a:lnSpc>
                <a:spcPct val="100000"/>
              </a:lnSpc>
              <a:spcBef>
                <a:spcPts val="533"/>
              </a:spcBef>
              <a:spcAft>
                <a:spcPts val="0"/>
              </a:spcAft>
              <a:buClr>
                <a:schemeClr val="dk2"/>
              </a:buClr>
              <a:buSzPts val="2667"/>
              <a:buChar char="–"/>
              <a:defRPr sz="2667"/>
            </a:lvl2pPr>
            <a:lvl3pPr marL="1371600" lvl="2" indent="-369697" algn="l">
              <a:lnSpc>
                <a:spcPct val="100000"/>
              </a:lnSpc>
              <a:spcBef>
                <a:spcPts val="444"/>
              </a:spcBef>
              <a:spcAft>
                <a:spcPts val="0"/>
              </a:spcAft>
              <a:buClr>
                <a:schemeClr val="dk2"/>
              </a:buClr>
              <a:buSzPts val="2222"/>
              <a:buChar char="•"/>
              <a:defRPr sz="2222"/>
            </a:lvl3pPr>
            <a:lvl4pPr marL="1828800" lvl="3" indent="-355600" algn="l">
              <a:lnSpc>
                <a:spcPct val="100000"/>
              </a:lnSpc>
              <a:spcBef>
                <a:spcPts val="400"/>
              </a:spcBef>
              <a:spcAft>
                <a:spcPts val="0"/>
              </a:spcAft>
              <a:buClr>
                <a:schemeClr val="dk2"/>
              </a:buClr>
              <a:buSzPts val="2000"/>
              <a:buChar char="–"/>
              <a:defRPr sz="2000"/>
            </a:lvl4pPr>
            <a:lvl5pPr marL="2286000" lvl="4" indent="-355600" algn="l">
              <a:lnSpc>
                <a:spcPct val="100000"/>
              </a:lnSpc>
              <a:spcBef>
                <a:spcPts val="400"/>
              </a:spcBef>
              <a:spcAft>
                <a:spcPts val="0"/>
              </a:spcAft>
              <a:buClr>
                <a:schemeClr val="dk2"/>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80" name="Google Shape;180;p36"/>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1" name="Google Shape;181;p36"/>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2" name="Google Shape;182;p36"/>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83"/>
        <p:cNvGrpSpPr/>
        <p:nvPr/>
      </p:nvGrpSpPr>
      <p:grpSpPr>
        <a:xfrm>
          <a:off x="0" y="0"/>
          <a:ext cx="0" cy="0"/>
          <a:chOff x="0" y="0"/>
          <a:chExt cx="0" cy="0"/>
        </a:xfrm>
      </p:grpSpPr>
      <p:sp>
        <p:nvSpPr>
          <p:cNvPr id="184" name="Google Shape;184;p37"/>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5" name="Google Shape;185;p37"/>
          <p:cNvSpPr txBox="1">
            <a:spLocks noGrp="1"/>
          </p:cNvSpPr>
          <p:nvPr>
            <p:ph type="body" idx="1"/>
          </p:nvPr>
        </p:nvSpPr>
        <p:spPr>
          <a:xfrm>
            <a:off x="508000" y="1279261"/>
            <a:ext cx="4489098" cy="533136"/>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533"/>
              </a:spcBef>
              <a:spcAft>
                <a:spcPts val="0"/>
              </a:spcAft>
              <a:buClr>
                <a:schemeClr val="dk2"/>
              </a:buClr>
              <a:buSzPts val="2667"/>
              <a:buNone/>
              <a:defRPr sz="2667" b="1"/>
            </a:lvl1pPr>
            <a:lvl2pPr marL="914400" lvl="1" indent="-228600" algn="l">
              <a:lnSpc>
                <a:spcPct val="100000"/>
              </a:lnSpc>
              <a:spcBef>
                <a:spcPts val="444"/>
              </a:spcBef>
              <a:spcAft>
                <a:spcPts val="0"/>
              </a:spcAft>
              <a:buClr>
                <a:schemeClr val="dk2"/>
              </a:buClr>
              <a:buSzPts val="2222"/>
              <a:buNone/>
              <a:defRPr sz="2222" b="1"/>
            </a:lvl2pPr>
            <a:lvl3pPr marL="1371600" lvl="2" indent="-228600" algn="l">
              <a:lnSpc>
                <a:spcPct val="100000"/>
              </a:lnSpc>
              <a:spcBef>
                <a:spcPts val="400"/>
              </a:spcBef>
              <a:spcAft>
                <a:spcPts val="0"/>
              </a:spcAft>
              <a:buClr>
                <a:schemeClr val="dk2"/>
              </a:buClr>
              <a:buSzPts val="2000"/>
              <a:buNone/>
              <a:defRPr sz="2000" b="1"/>
            </a:lvl3pPr>
            <a:lvl4pPr marL="1828800" lvl="3" indent="-228600" algn="l">
              <a:lnSpc>
                <a:spcPct val="100000"/>
              </a:lnSpc>
              <a:spcBef>
                <a:spcPts val="356"/>
              </a:spcBef>
              <a:spcAft>
                <a:spcPts val="0"/>
              </a:spcAft>
              <a:buClr>
                <a:schemeClr val="dk2"/>
              </a:buClr>
              <a:buSzPts val="1778"/>
              <a:buNone/>
              <a:defRPr sz="1778" b="1"/>
            </a:lvl4pPr>
            <a:lvl5pPr marL="2286000" lvl="4" indent="-228600" algn="l">
              <a:lnSpc>
                <a:spcPct val="100000"/>
              </a:lnSpc>
              <a:spcBef>
                <a:spcPts val="356"/>
              </a:spcBef>
              <a:spcAft>
                <a:spcPts val="0"/>
              </a:spcAft>
              <a:buClr>
                <a:schemeClr val="dk2"/>
              </a:buClr>
              <a:buSzPts val="1778"/>
              <a:buNone/>
              <a:defRPr sz="1778" b="1"/>
            </a:lvl5pPr>
            <a:lvl6pPr marL="2743200" lvl="5" indent="-228600" algn="l">
              <a:lnSpc>
                <a:spcPct val="100000"/>
              </a:lnSpc>
              <a:spcBef>
                <a:spcPts val="356"/>
              </a:spcBef>
              <a:spcAft>
                <a:spcPts val="0"/>
              </a:spcAft>
              <a:buClr>
                <a:schemeClr val="dk1"/>
              </a:buClr>
              <a:buSzPts val="1778"/>
              <a:buNone/>
              <a:defRPr sz="1778" b="1"/>
            </a:lvl6pPr>
            <a:lvl7pPr marL="3200400" lvl="6" indent="-228600" algn="l">
              <a:lnSpc>
                <a:spcPct val="100000"/>
              </a:lnSpc>
              <a:spcBef>
                <a:spcPts val="356"/>
              </a:spcBef>
              <a:spcAft>
                <a:spcPts val="0"/>
              </a:spcAft>
              <a:buClr>
                <a:schemeClr val="dk1"/>
              </a:buClr>
              <a:buSzPts val="1778"/>
              <a:buNone/>
              <a:defRPr sz="1778" b="1"/>
            </a:lvl7pPr>
            <a:lvl8pPr marL="3657600" lvl="7" indent="-228600" algn="l">
              <a:lnSpc>
                <a:spcPct val="100000"/>
              </a:lnSpc>
              <a:spcBef>
                <a:spcPts val="356"/>
              </a:spcBef>
              <a:spcAft>
                <a:spcPts val="0"/>
              </a:spcAft>
              <a:buClr>
                <a:schemeClr val="dk1"/>
              </a:buClr>
              <a:buSzPts val="1778"/>
              <a:buNone/>
              <a:defRPr sz="1778" b="1"/>
            </a:lvl8pPr>
            <a:lvl9pPr marL="4114800" lvl="8" indent="-228600" algn="l">
              <a:lnSpc>
                <a:spcPct val="100000"/>
              </a:lnSpc>
              <a:spcBef>
                <a:spcPts val="356"/>
              </a:spcBef>
              <a:spcAft>
                <a:spcPts val="0"/>
              </a:spcAft>
              <a:buClr>
                <a:schemeClr val="dk1"/>
              </a:buClr>
              <a:buSzPts val="1778"/>
              <a:buNone/>
              <a:defRPr sz="1778" b="1"/>
            </a:lvl9pPr>
          </a:lstStyle>
          <a:p>
            <a:endParaRPr/>
          </a:p>
        </p:txBody>
      </p:sp>
      <p:sp>
        <p:nvSpPr>
          <p:cNvPr id="186" name="Google Shape;186;p37"/>
          <p:cNvSpPr txBox="1">
            <a:spLocks noGrp="1"/>
          </p:cNvSpPr>
          <p:nvPr>
            <p:ph type="body" idx="2"/>
          </p:nvPr>
        </p:nvSpPr>
        <p:spPr>
          <a:xfrm>
            <a:off x="508000" y="1812396"/>
            <a:ext cx="4489098" cy="3292740"/>
          </a:xfrm>
          <a:prstGeom prst="rect">
            <a:avLst/>
          </a:prstGeom>
          <a:noFill/>
          <a:ln>
            <a:noFill/>
          </a:ln>
        </p:spPr>
        <p:txBody>
          <a:bodyPr spcFirstLastPara="1" wrap="square" lIns="91425" tIns="45700" rIns="91425" bIns="45700" anchor="t" anchorCtr="0">
            <a:normAutofit/>
          </a:bodyPr>
          <a:lstStyle>
            <a:lvl1pPr marL="457200" lvl="0" indent="-397954" algn="l">
              <a:lnSpc>
                <a:spcPct val="100000"/>
              </a:lnSpc>
              <a:spcBef>
                <a:spcPts val="533"/>
              </a:spcBef>
              <a:spcAft>
                <a:spcPts val="0"/>
              </a:spcAft>
              <a:buClr>
                <a:schemeClr val="dk2"/>
              </a:buClr>
              <a:buSzPts val="2667"/>
              <a:buChar char="•"/>
              <a:defRPr sz="2667"/>
            </a:lvl1pPr>
            <a:lvl2pPr marL="914400" lvl="1" indent="-369697" algn="l">
              <a:lnSpc>
                <a:spcPct val="100000"/>
              </a:lnSpc>
              <a:spcBef>
                <a:spcPts val="444"/>
              </a:spcBef>
              <a:spcAft>
                <a:spcPts val="0"/>
              </a:spcAft>
              <a:buClr>
                <a:schemeClr val="dk2"/>
              </a:buClr>
              <a:buSzPts val="2222"/>
              <a:buChar char="–"/>
              <a:defRPr sz="2222"/>
            </a:lvl2pPr>
            <a:lvl3pPr marL="1371600" lvl="2" indent="-355600" algn="l">
              <a:lnSpc>
                <a:spcPct val="100000"/>
              </a:lnSpc>
              <a:spcBef>
                <a:spcPts val="400"/>
              </a:spcBef>
              <a:spcAft>
                <a:spcPts val="0"/>
              </a:spcAft>
              <a:buClr>
                <a:schemeClr val="dk2"/>
              </a:buClr>
              <a:buSzPts val="2000"/>
              <a:buChar char="•"/>
              <a:defRPr sz="2000"/>
            </a:lvl3pPr>
            <a:lvl4pPr marL="1828800" lvl="3" indent="-341503" algn="l">
              <a:lnSpc>
                <a:spcPct val="100000"/>
              </a:lnSpc>
              <a:spcBef>
                <a:spcPts val="356"/>
              </a:spcBef>
              <a:spcAft>
                <a:spcPts val="0"/>
              </a:spcAft>
              <a:buClr>
                <a:schemeClr val="dk2"/>
              </a:buClr>
              <a:buSzPts val="1778"/>
              <a:buChar char="–"/>
              <a:defRPr sz="1778"/>
            </a:lvl4pPr>
            <a:lvl5pPr marL="2286000" lvl="4" indent="-341503" algn="l">
              <a:lnSpc>
                <a:spcPct val="100000"/>
              </a:lnSpc>
              <a:spcBef>
                <a:spcPts val="356"/>
              </a:spcBef>
              <a:spcAft>
                <a:spcPts val="0"/>
              </a:spcAft>
              <a:buClr>
                <a:schemeClr val="dk2"/>
              </a:buClr>
              <a:buSzPts val="1778"/>
              <a:buChar char="»"/>
              <a:defRPr sz="1778"/>
            </a:lvl5pPr>
            <a:lvl6pPr marL="2743200" lvl="5" indent="-341503" algn="l">
              <a:lnSpc>
                <a:spcPct val="100000"/>
              </a:lnSpc>
              <a:spcBef>
                <a:spcPts val="356"/>
              </a:spcBef>
              <a:spcAft>
                <a:spcPts val="0"/>
              </a:spcAft>
              <a:buClr>
                <a:schemeClr val="dk1"/>
              </a:buClr>
              <a:buSzPts val="1778"/>
              <a:buChar char="•"/>
              <a:defRPr sz="1778"/>
            </a:lvl6pPr>
            <a:lvl7pPr marL="3200400" lvl="6" indent="-341503" algn="l">
              <a:lnSpc>
                <a:spcPct val="100000"/>
              </a:lnSpc>
              <a:spcBef>
                <a:spcPts val="356"/>
              </a:spcBef>
              <a:spcAft>
                <a:spcPts val="0"/>
              </a:spcAft>
              <a:buClr>
                <a:schemeClr val="dk1"/>
              </a:buClr>
              <a:buSzPts val="1778"/>
              <a:buChar char="•"/>
              <a:defRPr sz="1778"/>
            </a:lvl7pPr>
            <a:lvl8pPr marL="3657600" lvl="7" indent="-341503" algn="l">
              <a:lnSpc>
                <a:spcPct val="100000"/>
              </a:lnSpc>
              <a:spcBef>
                <a:spcPts val="356"/>
              </a:spcBef>
              <a:spcAft>
                <a:spcPts val="0"/>
              </a:spcAft>
              <a:buClr>
                <a:schemeClr val="dk1"/>
              </a:buClr>
              <a:buSzPts val="1778"/>
              <a:buChar char="•"/>
              <a:defRPr sz="1778"/>
            </a:lvl8pPr>
            <a:lvl9pPr marL="4114800" lvl="8" indent="-341503" algn="l">
              <a:lnSpc>
                <a:spcPct val="100000"/>
              </a:lnSpc>
              <a:spcBef>
                <a:spcPts val="356"/>
              </a:spcBef>
              <a:spcAft>
                <a:spcPts val="0"/>
              </a:spcAft>
              <a:buClr>
                <a:schemeClr val="dk1"/>
              </a:buClr>
              <a:buSzPts val="1778"/>
              <a:buChar char="•"/>
              <a:defRPr sz="1778"/>
            </a:lvl9pPr>
          </a:lstStyle>
          <a:p>
            <a:endParaRPr/>
          </a:p>
        </p:txBody>
      </p:sp>
      <p:sp>
        <p:nvSpPr>
          <p:cNvPr id="187" name="Google Shape;187;p37"/>
          <p:cNvSpPr txBox="1">
            <a:spLocks noGrp="1"/>
          </p:cNvSpPr>
          <p:nvPr>
            <p:ph type="body" idx="3"/>
          </p:nvPr>
        </p:nvSpPr>
        <p:spPr>
          <a:xfrm>
            <a:off x="5161142" y="1279261"/>
            <a:ext cx="4490861" cy="533136"/>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533"/>
              </a:spcBef>
              <a:spcAft>
                <a:spcPts val="0"/>
              </a:spcAft>
              <a:buClr>
                <a:schemeClr val="dk2"/>
              </a:buClr>
              <a:buSzPts val="2667"/>
              <a:buNone/>
              <a:defRPr sz="2667" b="1"/>
            </a:lvl1pPr>
            <a:lvl2pPr marL="914400" lvl="1" indent="-228600" algn="l">
              <a:lnSpc>
                <a:spcPct val="100000"/>
              </a:lnSpc>
              <a:spcBef>
                <a:spcPts val="444"/>
              </a:spcBef>
              <a:spcAft>
                <a:spcPts val="0"/>
              </a:spcAft>
              <a:buClr>
                <a:schemeClr val="dk2"/>
              </a:buClr>
              <a:buSzPts val="2222"/>
              <a:buNone/>
              <a:defRPr sz="2222" b="1"/>
            </a:lvl2pPr>
            <a:lvl3pPr marL="1371600" lvl="2" indent="-228600" algn="l">
              <a:lnSpc>
                <a:spcPct val="100000"/>
              </a:lnSpc>
              <a:spcBef>
                <a:spcPts val="400"/>
              </a:spcBef>
              <a:spcAft>
                <a:spcPts val="0"/>
              </a:spcAft>
              <a:buClr>
                <a:schemeClr val="dk2"/>
              </a:buClr>
              <a:buSzPts val="2000"/>
              <a:buNone/>
              <a:defRPr sz="2000" b="1"/>
            </a:lvl3pPr>
            <a:lvl4pPr marL="1828800" lvl="3" indent="-228600" algn="l">
              <a:lnSpc>
                <a:spcPct val="100000"/>
              </a:lnSpc>
              <a:spcBef>
                <a:spcPts val="356"/>
              </a:spcBef>
              <a:spcAft>
                <a:spcPts val="0"/>
              </a:spcAft>
              <a:buClr>
                <a:schemeClr val="dk2"/>
              </a:buClr>
              <a:buSzPts val="1778"/>
              <a:buNone/>
              <a:defRPr sz="1778" b="1"/>
            </a:lvl4pPr>
            <a:lvl5pPr marL="2286000" lvl="4" indent="-228600" algn="l">
              <a:lnSpc>
                <a:spcPct val="100000"/>
              </a:lnSpc>
              <a:spcBef>
                <a:spcPts val="356"/>
              </a:spcBef>
              <a:spcAft>
                <a:spcPts val="0"/>
              </a:spcAft>
              <a:buClr>
                <a:schemeClr val="dk2"/>
              </a:buClr>
              <a:buSzPts val="1778"/>
              <a:buNone/>
              <a:defRPr sz="1778" b="1"/>
            </a:lvl5pPr>
            <a:lvl6pPr marL="2743200" lvl="5" indent="-228600" algn="l">
              <a:lnSpc>
                <a:spcPct val="100000"/>
              </a:lnSpc>
              <a:spcBef>
                <a:spcPts val="356"/>
              </a:spcBef>
              <a:spcAft>
                <a:spcPts val="0"/>
              </a:spcAft>
              <a:buClr>
                <a:schemeClr val="dk1"/>
              </a:buClr>
              <a:buSzPts val="1778"/>
              <a:buNone/>
              <a:defRPr sz="1778" b="1"/>
            </a:lvl6pPr>
            <a:lvl7pPr marL="3200400" lvl="6" indent="-228600" algn="l">
              <a:lnSpc>
                <a:spcPct val="100000"/>
              </a:lnSpc>
              <a:spcBef>
                <a:spcPts val="356"/>
              </a:spcBef>
              <a:spcAft>
                <a:spcPts val="0"/>
              </a:spcAft>
              <a:buClr>
                <a:schemeClr val="dk1"/>
              </a:buClr>
              <a:buSzPts val="1778"/>
              <a:buNone/>
              <a:defRPr sz="1778" b="1"/>
            </a:lvl7pPr>
            <a:lvl8pPr marL="3657600" lvl="7" indent="-228600" algn="l">
              <a:lnSpc>
                <a:spcPct val="100000"/>
              </a:lnSpc>
              <a:spcBef>
                <a:spcPts val="356"/>
              </a:spcBef>
              <a:spcAft>
                <a:spcPts val="0"/>
              </a:spcAft>
              <a:buClr>
                <a:schemeClr val="dk1"/>
              </a:buClr>
              <a:buSzPts val="1778"/>
              <a:buNone/>
              <a:defRPr sz="1778" b="1"/>
            </a:lvl8pPr>
            <a:lvl9pPr marL="4114800" lvl="8" indent="-228600" algn="l">
              <a:lnSpc>
                <a:spcPct val="100000"/>
              </a:lnSpc>
              <a:spcBef>
                <a:spcPts val="356"/>
              </a:spcBef>
              <a:spcAft>
                <a:spcPts val="0"/>
              </a:spcAft>
              <a:buClr>
                <a:schemeClr val="dk1"/>
              </a:buClr>
              <a:buSzPts val="1778"/>
              <a:buNone/>
              <a:defRPr sz="1778" b="1"/>
            </a:lvl9pPr>
          </a:lstStyle>
          <a:p>
            <a:endParaRPr/>
          </a:p>
        </p:txBody>
      </p:sp>
      <p:sp>
        <p:nvSpPr>
          <p:cNvPr id="188" name="Google Shape;188;p37"/>
          <p:cNvSpPr txBox="1">
            <a:spLocks noGrp="1"/>
          </p:cNvSpPr>
          <p:nvPr>
            <p:ph type="body" idx="4"/>
          </p:nvPr>
        </p:nvSpPr>
        <p:spPr>
          <a:xfrm>
            <a:off x="5161142" y="1812396"/>
            <a:ext cx="4490861" cy="3292740"/>
          </a:xfrm>
          <a:prstGeom prst="rect">
            <a:avLst/>
          </a:prstGeom>
          <a:noFill/>
          <a:ln>
            <a:noFill/>
          </a:ln>
        </p:spPr>
        <p:txBody>
          <a:bodyPr spcFirstLastPara="1" wrap="square" lIns="91425" tIns="45700" rIns="91425" bIns="45700" anchor="t" anchorCtr="0">
            <a:normAutofit/>
          </a:bodyPr>
          <a:lstStyle>
            <a:lvl1pPr marL="457200" lvl="0" indent="-397954" algn="l">
              <a:lnSpc>
                <a:spcPct val="100000"/>
              </a:lnSpc>
              <a:spcBef>
                <a:spcPts val="533"/>
              </a:spcBef>
              <a:spcAft>
                <a:spcPts val="0"/>
              </a:spcAft>
              <a:buClr>
                <a:schemeClr val="dk2"/>
              </a:buClr>
              <a:buSzPts val="2667"/>
              <a:buChar char="•"/>
              <a:defRPr sz="2667"/>
            </a:lvl1pPr>
            <a:lvl2pPr marL="914400" lvl="1" indent="-369697" algn="l">
              <a:lnSpc>
                <a:spcPct val="100000"/>
              </a:lnSpc>
              <a:spcBef>
                <a:spcPts val="444"/>
              </a:spcBef>
              <a:spcAft>
                <a:spcPts val="0"/>
              </a:spcAft>
              <a:buClr>
                <a:schemeClr val="dk2"/>
              </a:buClr>
              <a:buSzPts val="2222"/>
              <a:buChar char="–"/>
              <a:defRPr sz="2222"/>
            </a:lvl2pPr>
            <a:lvl3pPr marL="1371600" lvl="2" indent="-355600" algn="l">
              <a:lnSpc>
                <a:spcPct val="100000"/>
              </a:lnSpc>
              <a:spcBef>
                <a:spcPts val="400"/>
              </a:spcBef>
              <a:spcAft>
                <a:spcPts val="0"/>
              </a:spcAft>
              <a:buClr>
                <a:schemeClr val="dk2"/>
              </a:buClr>
              <a:buSzPts val="2000"/>
              <a:buChar char="•"/>
              <a:defRPr sz="2000"/>
            </a:lvl3pPr>
            <a:lvl4pPr marL="1828800" lvl="3" indent="-341503" algn="l">
              <a:lnSpc>
                <a:spcPct val="100000"/>
              </a:lnSpc>
              <a:spcBef>
                <a:spcPts val="356"/>
              </a:spcBef>
              <a:spcAft>
                <a:spcPts val="0"/>
              </a:spcAft>
              <a:buClr>
                <a:schemeClr val="dk2"/>
              </a:buClr>
              <a:buSzPts val="1778"/>
              <a:buChar char="–"/>
              <a:defRPr sz="1778"/>
            </a:lvl4pPr>
            <a:lvl5pPr marL="2286000" lvl="4" indent="-341503" algn="l">
              <a:lnSpc>
                <a:spcPct val="100000"/>
              </a:lnSpc>
              <a:spcBef>
                <a:spcPts val="356"/>
              </a:spcBef>
              <a:spcAft>
                <a:spcPts val="0"/>
              </a:spcAft>
              <a:buClr>
                <a:schemeClr val="dk2"/>
              </a:buClr>
              <a:buSzPts val="1778"/>
              <a:buChar char="»"/>
              <a:defRPr sz="1778"/>
            </a:lvl5pPr>
            <a:lvl6pPr marL="2743200" lvl="5" indent="-341503" algn="l">
              <a:lnSpc>
                <a:spcPct val="100000"/>
              </a:lnSpc>
              <a:spcBef>
                <a:spcPts val="356"/>
              </a:spcBef>
              <a:spcAft>
                <a:spcPts val="0"/>
              </a:spcAft>
              <a:buClr>
                <a:schemeClr val="dk1"/>
              </a:buClr>
              <a:buSzPts val="1778"/>
              <a:buChar char="•"/>
              <a:defRPr sz="1778"/>
            </a:lvl6pPr>
            <a:lvl7pPr marL="3200400" lvl="6" indent="-341503" algn="l">
              <a:lnSpc>
                <a:spcPct val="100000"/>
              </a:lnSpc>
              <a:spcBef>
                <a:spcPts val="356"/>
              </a:spcBef>
              <a:spcAft>
                <a:spcPts val="0"/>
              </a:spcAft>
              <a:buClr>
                <a:schemeClr val="dk1"/>
              </a:buClr>
              <a:buSzPts val="1778"/>
              <a:buChar char="•"/>
              <a:defRPr sz="1778"/>
            </a:lvl7pPr>
            <a:lvl8pPr marL="3657600" lvl="7" indent="-341503" algn="l">
              <a:lnSpc>
                <a:spcPct val="100000"/>
              </a:lnSpc>
              <a:spcBef>
                <a:spcPts val="356"/>
              </a:spcBef>
              <a:spcAft>
                <a:spcPts val="0"/>
              </a:spcAft>
              <a:buClr>
                <a:schemeClr val="dk1"/>
              </a:buClr>
              <a:buSzPts val="1778"/>
              <a:buChar char="•"/>
              <a:defRPr sz="1778"/>
            </a:lvl8pPr>
            <a:lvl9pPr marL="4114800" lvl="8" indent="-341503" algn="l">
              <a:lnSpc>
                <a:spcPct val="100000"/>
              </a:lnSpc>
              <a:spcBef>
                <a:spcPts val="356"/>
              </a:spcBef>
              <a:spcAft>
                <a:spcPts val="0"/>
              </a:spcAft>
              <a:buClr>
                <a:schemeClr val="dk1"/>
              </a:buClr>
              <a:buSzPts val="1778"/>
              <a:buChar char="•"/>
              <a:defRPr sz="1778"/>
            </a:lvl9pPr>
          </a:lstStyle>
          <a:p>
            <a:endParaRPr/>
          </a:p>
        </p:txBody>
      </p:sp>
      <p:sp>
        <p:nvSpPr>
          <p:cNvPr id="189" name="Google Shape;189;p37"/>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0" name="Google Shape;190;p37"/>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1" name="Google Shape;191;p37"/>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2"/>
        <p:cNvGrpSpPr/>
        <p:nvPr/>
      </p:nvGrpSpPr>
      <p:grpSpPr>
        <a:xfrm>
          <a:off x="0" y="0"/>
          <a:ext cx="0" cy="0"/>
          <a:chOff x="0" y="0"/>
          <a:chExt cx="0" cy="0"/>
        </a:xfrm>
      </p:grpSpPr>
      <p:sp>
        <p:nvSpPr>
          <p:cNvPr id="193" name="Google Shape;193;p38"/>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4" name="Google Shape;194;p38"/>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5" name="Google Shape;195;p38"/>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6" name="Google Shape;196;p38"/>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97"/>
        <p:cNvGrpSpPr/>
        <p:nvPr/>
      </p:nvGrpSpPr>
      <p:grpSpPr>
        <a:xfrm>
          <a:off x="0" y="0"/>
          <a:ext cx="0" cy="0"/>
          <a:chOff x="0" y="0"/>
          <a:chExt cx="0" cy="0"/>
        </a:xfrm>
      </p:grpSpPr>
      <p:sp>
        <p:nvSpPr>
          <p:cNvPr id="198" name="Google Shape;198;p39"/>
          <p:cNvSpPr txBox="1">
            <a:spLocks noGrp="1"/>
          </p:cNvSpPr>
          <p:nvPr>
            <p:ph type="title"/>
          </p:nvPr>
        </p:nvSpPr>
        <p:spPr>
          <a:xfrm>
            <a:off x="508003" y="227541"/>
            <a:ext cx="3342570" cy="96837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2222"/>
              <a:buFont typeface="Garamond"/>
              <a:buNone/>
              <a:defRPr sz="2222"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9" name="Google Shape;199;p39"/>
          <p:cNvSpPr txBox="1">
            <a:spLocks noGrp="1"/>
          </p:cNvSpPr>
          <p:nvPr>
            <p:ph type="body" idx="1"/>
          </p:nvPr>
        </p:nvSpPr>
        <p:spPr>
          <a:xfrm>
            <a:off x="3972278" y="227543"/>
            <a:ext cx="5679722" cy="4877594"/>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dk2"/>
              </a:buClr>
              <a:buSzPts val="3556"/>
              <a:buChar char="•"/>
              <a:defRPr sz="3556"/>
            </a:lvl1pPr>
            <a:lvl2pPr marL="914400" lvl="1" indent="-426148" algn="l">
              <a:lnSpc>
                <a:spcPct val="100000"/>
              </a:lnSpc>
              <a:spcBef>
                <a:spcPts val="622"/>
              </a:spcBef>
              <a:spcAft>
                <a:spcPts val="0"/>
              </a:spcAft>
              <a:buClr>
                <a:schemeClr val="dk2"/>
              </a:buClr>
              <a:buSzPts val="3111"/>
              <a:buChar char="–"/>
              <a:defRPr sz="3111"/>
            </a:lvl2pPr>
            <a:lvl3pPr marL="1371600" lvl="2" indent="-397954" algn="l">
              <a:lnSpc>
                <a:spcPct val="100000"/>
              </a:lnSpc>
              <a:spcBef>
                <a:spcPts val="533"/>
              </a:spcBef>
              <a:spcAft>
                <a:spcPts val="0"/>
              </a:spcAft>
              <a:buClr>
                <a:schemeClr val="dk2"/>
              </a:buClr>
              <a:buSzPts val="2667"/>
              <a:buChar char="•"/>
              <a:defRPr sz="2667"/>
            </a:lvl3pPr>
            <a:lvl4pPr marL="1828800" lvl="3" indent="-369697" algn="l">
              <a:lnSpc>
                <a:spcPct val="100000"/>
              </a:lnSpc>
              <a:spcBef>
                <a:spcPts val="444"/>
              </a:spcBef>
              <a:spcAft>
                <a:spcPts val="0"/>
              </a:spcAft>
              <a:buClr>
                <a:schemeClr val="dk2"/>
              </a:buClr>
              <a:buSzPts val="2222"/>
              <a:buChar char="–"/>
              <a:defRPr sz="2222"/>
            </a:lvl4pPr>
            <a:lvl5pPr marL="2286000" lvl="4" indent="-369697" algn="l">
              <a:lnSpc>
                <a:spcPct val="100000"/>
              </a:lnSpc>
              <a:spcBef>
                <a:spcPts val="444"/>
              </a:spcBef>
              <a:spcAft>
                <a:spcPts val="0"/>
              </a:spcAft>
              <a:buClr>
                <a:schemeClr val="dk2"/>
              </a:buClr>
              <a:buSzPts val="2222"/>
              <a:buChar char="»"/>
              <a:defRPr sz="2222"/>
            </a:lvl5pPr>
            <a:lvl6pPr marL="2743200" lvl="5" indent="-369697" algn="l">
              <a:lnSpc>
                <a:spcPct val="100000"/>
              </a:lnSpc>
              <a:spcBef>
                <a:spcPts val="444"/>
              </a:spcBef>
              <a:spcAft>
                <a:spcPts val="0"/>
              </a:spcAft>
              <a:buClr>
                <a:schemeClr val="dk1"/>
              </a:buClr>
              <a:buSzPts val="2222"/>
              <a:buChar char="•"/>
              <a:defRPr sz="2222"/>
            </a:lvl6pPr>
            <a:lvl7pPr marL="3200400" lvl="6" indent="-369697" algn="l">
              <a:lnSpc>
                <a:spcPct val="100000"/>
              </a:lnSpc>
              <a:spcBef>
                <a:spcPts val="444"/>
              </a:spcBef>
              <a:spcAft>
                <a:spcPts val="0"/>
              </a:spcAft>
              <a:buClr>
                <a:schemeClr val="dk1"/>
              </a:buClr>
              <a:buSzPts val="2222"/>
              <a:buChar char="•"/>
              <a:defRPr sz="2222"/>
            </a:lvl7pPr>
            <a:lvl8pPr marL="3657600" lvl="7" indent="-369696" algn="l">
              <a:lnSpc>
                <a:spcPct val="100000"/>
              </a:lnSpc>
              <a:spcBef>
                <a:spcPts val="444"/>
              </a:spcBef>
              <a:spcAft>
                <a:spcPts val="0"/>
              </a:spcAft>
              <a:buClr>
                <a:schemeClr val="dk1"/>
              </a:buClr>
              <a:buSzPts val="2222"/>
              <a:buChar char="•"/>
              <a:defRPr sz="2222"/>
            </a:lvl8pPr>
            <a:lvl9pPr marL="4114800" lvl="8" indent="-369696" algn="l">
              <a:lnSpc>
                <a:spcPct val="100000"/>
              </a:lnSpc>
              <a:spcBef>
                <a:spcPts val="444"/>
              </a:spcBef>
              <a:spcAft>
                <a:spcPts val="0"/>
              </a:spcAft>
              <a:buClr>
                <a:schemeClr val="dk1"/>
              </a:buClr>
              <a:buSzPts val="2222"/>
              <a:buChar char="•"/>
              <a:defRPr sz="2222"/>
            </a:lvl9pPr>
          </a:lstStyle>
          <a:p>
            <a:endParaRPr/>
          </a:p>
        </p:txBody>
      </p:sp>
      <p:sp>
        <p:nvSpPr>
          <p:cNvPr id="200" name="Google Shape;200;p39"/>
          <p:cNvSpPr txBox="1">
            <a:spLocks noGrp="1"/>
          </p:cNvSpPr>
          <p:nvPr>
            <p:ph type="body" idx="2"/>
          </p:nvPr>
        </p:nvSpPr>
        <p:spPr>
          <a:xfrm>
            <a:off x="508003" y="1195919"/>
            <a:ext cx="3342570" cy="390921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11"/>
              </a:spcBef>
              <a:spcAft>
                <a:spcPts val="0"/>
              </a:spcAft>
              <a:buClr>
                <a:schemeClr val="dk2"/>
              </a:buClr>
              <a:buSzPts val="1556"/>
              <a:buNone/>
              <a:defRPr sz="1556"/>
            </a:lvl1pPr>
            <a:lvl2pPr marL="914400" lvl="1" indent="-228600" algn="l">
              <a:lnSpc>
                <a:spcPct val="100000"/>
              </a:lnSpc>
              <a:spcBef>
                <a:spcPts val="267"/>
              </a:spcBef>
              <a:spcAft>
                <a:spcPts val="0"/>
              </a:spcAft>
              <a:buClr>
                <a:schemeClr val="dk2"/>
              </a:buClr>
              <a:buSzPts val="1333"/>
              <a:buNone/>
              <a:defRPr sz="1333"/>
            </a:lvl2pPr>
            <a:lvl3pPr marL="1371600" lvl="2" indent="-228600" algn="l">
              <a:lnSpc>
                <a:spcPct val="100000"/>
              </a:lnSpc>
              <a:spcBef>
                <a:spcPts val="222"/>
              </a:spcBef>
              <a:spcAft>
                <a:spcPts val="0"/>
              </a:spcAft>
              <a:buClr>
                <a:schemeClr val="dk2"/>
              </a:buClr>
              <a:buSzPts val="1111"/>
              <a:buNone/>
              <a:defRPr sz="1111"/>
            </a:lvl3pPr>
            <a:lvl4pPr marL="1828800" lvl="3" indent="-228600" algn="l">
              <a:lnSpc>
                <a:spcPct val="100000"/>
              </a:lnSpc>
              <a:spcBef>
                <a:spcPts val="200"/>
              </a:spcBef>
              <a:spcAft>
                <a:spcPts val="0"/>
              </a:spcAft>
              <a:buClr>
                <a:schemeClr val="dk2"/>
              </a:buClr>
              <a:buSzPts val="1000"/>
              <a:buNone/>
              <a:defRPr sz="1000"/>
            </a:lvl4pPr>
            <a:lvl5pPr marL="2286000" lvl="4" indent="-228600" algn="l">
              <a:lnSpc>
                <a:spcPct val="100000"/>
              </a:lnSpc>
              <a:spcBef>
                <a:spcPts val="200"/>
              </a:spcBef>
              <a:spcAft>
                <a:spcPts val="0"/>
              </a:spcAft>
              <a:buClr>
                <a:schemeClr val="dk2"/>
              </a:buClr>
              <a:buSzPts val="1000"/>
              <a:buNone/>
              <a:defRPr sz="1000"/>
            </a:lvl5pPr>
            <a:lvl6pPr marL="2743200" lvl="5" indent="-228600" algn="l">
              <a:lnSpc>
                <a:spcPct val="100000"/>
              </a:lnSpc>
              <a:spcBef>
                <a:spcPts val="200"/>
              </a:spcBef>
              <a:spcAft>
                <a:spcPts val="0"/>
              </a:spcAft>
              <a:buClr>
                <a:schemeClr val="dk1"/>
              </a:buClr>
              <a:buSzPts val="1000"/>
              <a:buNone/>
              <a:defRPr sz="1000"/>
            </a:lvl6pPr>
            <a:lvl7pPr marL="3200400" lvl="6" indent="-228600" algn="l">
              <a:lnSpc>
                <a:spcPct val="100000"/>
              </a:lnSpc>
              <a:spcBef>
                <a:spcPts val="200"/>
              </a:spcBef>
              <a:spcAft>
                <a:spcPts val="0"/>
              </a:spcAft>
              <a:buClr>
                <a:schemeClr val="dk1"/>
              </a:buClr>
              <a:buSzPts val="1000"/>
              <a:buNone/>
              <a:defRPr sz="1000"/>
            </a:lvl7pPr>
            <a:lvl8pPr marL="3657600" lvl="7" indent="-228600" algn="l">
              <a:lnSpc>
                <a:spcPct val="100000"/>
              </a:lnSpc>
              <a:spcBef>
                <a:spcPts val="200"/>
              </a:spcBef>
              <a:spcAft>
                <a:spcPts val="0"/>
              </a:spcAft>
              <a:buClr>
                <a:schemeClr val="dk1"/>
              </a:buClr>
              <a:buSzPts val="1000"/>
              <a:buNone/>
              <a:defRPr sz="1000"/>
            </a:lvl8pPr>
            <a:lvl9pPr marL="4114800" lvl="8" indent="-228600" algn="l">
              <a:lnSpc>
                <a:spcPct val="100000"/>
              </a:lnSpc>
              <a:spcBef>
                <a:spcPts val="200"/>
              </a:spcBef>
              <a:spcAft>
                <a:spcPts val="0"/>
              </a:spcAft>
              <a:buClr>
                <a:schemeClr val="dk1"/>
              </a:buClr>
              <a:buSzPts val="1000"/>
              <a:buNone/>
              <a:defRPr sz="1000"/>
            </a:lvl9pPr>
          </a:lstStyle>
          <a:p>
            <a:endParaRPr/>
          </a:p>
        </p:txBody>
      </p:sp>
      <p:sp>
        <p:nvSpPr>
          <p:cNvPr id="201" name="Google Shape;201;p39"/>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2" name="Google Shape;202;p39"/>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3" name="Google Shape;203;p39"/>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5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4595673"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bg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77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12968"/>
            <a:ext cx="956282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78431"/>
            <a:ext cx="5129212" cy="303212"/>
          </a:xfrm>
        </p:spPr>
        <p:txBody>
          <a:bodyPr anchor="ctr" anchorCtr="0">
            <a:noAutofit/>
          </a:bodyPr>
          <a:lstStyle>
            <a:lvl1pPr marL="0" indent="0" algn="ctr">
              <a:spcBef>
                <a:spcPts val="0"/>
              </a:spcBef>
              <a:buNone/>
              <a:defRPr sz="1000" b="0" i="0" cap="all" baseline="0">
                <a:solidFill>
                  <a:schemeClr val="bg2"/>
                </a:solidFill>
                <a:latin typeface="Avenir Next Ultra Light" panose="020B0203020202020204" pitchFamily="34" charset="77"/>
              </a:defRPr>
            </a:lvl1pPr>
          </a:lstStyle>
          <a:p>
            <a:pPr lvl="0"/>
            <a:r>
              <a:rPr lang="en-GB"/>
              <a:t>Document title | Notes</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76C408A6-4E21-0442-F182-5F6E2A4FDEF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
        <p:nvSpPr>
          <p:cNvPr id="7" name="Text Placeholder 6">
            <a:extLst>
              <a:ext uri="{FF2B5EF4-FFF2-40B4-BE49-F238E27FC236}">
                <a16:creationId xmlns:a16="http://schemas.microsoft.com/office/drawing/2014/main" id="{2DA6AD37-847E-92EB-2341-EF0686AB8B9B}"/>
              </a:ext>
            </a:extLst>
          </p:cNvPr>
          <p:cNvSpPr>
            <a:spLocks noGrp="1"/>
          </p:cNvSpPr>
          <p:nvPr>
            <p:ph type="body" sz="quarter" idx="15"/>
          </p:nvPr>
        </p:nvSpPr>
        <p:spPr>
          <a:xfrm>
            <a:off x="5080000" y="1222375"/>
            <a:ext cx="4595813" cy="3814763"/>
          </a:xfrm>
          <a:noFill/>
          <a:ln>
            <a:noFill/>
          </a:ln>
        </p:spPr>
        <p:txBody>
          <a:bodyPr spcFirstLastPara="1" wrap="square" lIns="91425" tIns="45700" rIns="91425" bIns="45700" anchor="t" anchorCtr="0">
            <a:normAutofit/>
          </a:bodyPr>
          <a:lstStyle>
            <a:lvl1pPr>
              <a:defRPr lang="en-GB" sz="1200" smtClean="0">
                <a:solidFill>
                  <a:schemeClr val="bg2"/>
                </a:solidFill>
                <a:latin typeface="Avenir Next" panose="020B0503020202020204" pitchFamily="34" charset="0"/>
                <a:ea typeface="Avenir Next" panose="020B0503020202020204" pitchFamily="34" charset="0"/>
                <a:cs typeface="Avenir Next" panose="020B0503020202020204" pitchFamily="34" charset="0"/>
              </a:defRPr>
            </a:lvl1pPr>
            <a:lvl2pPr marL="488252" indent="0">
              <a:buNone/>
              <a:defRPr lang="en-GB" sz="1200" smtClean="0">
                <a:solidFill>
                  <a:schemeClr val="lt2"/>
                </a:solidFill>
              </a:defRPr>
            </a:lvl2pPr>
            <a:lvl3pPr>
              <a:defRPr lang="en-GB" sz="1200" smtClean="0">
                <a:solidFill>
                  <a:schemeClr val="lt2"/>
                </a:solidFill>
              </a:defRPr>
            </a:lvl3pPr>
            <a:lvl4pPr>
              <a:defRPr lang="en-GB" sz="1200" smtClean="0">
                <a:solidFill>
                  <a:schemeClr val="lt2"/>
                </a:solidFill>
              </a:defRPr>
            </a:lvl4pPr>
            <a:lvl5pPr>
              <a:defRPr lang="en-GB" sz="1200">
                <a:solidFill>
                  <a:schemeClr val="lt2"/>
                </a:solidFill>
              </a:defRPr>
            </a:lvl5pPr>
          </a:lstStyle>
          <a:p>
            <a:pPr lvl="0">
              <a:buClr>
                <a:schemeClr val="bg2"/>
              </a:buClr>
              <a:buSzPct val="100000"/>
              <a:buFont typeface="System Font Regular"/>
              <a:buChar char="&gt;"/>
            </a:pPr>
            <a:r>
              <a:rPr lang="en-GB"/>
              <a:t>Click to edit Master text styles</a:t>
            </a:r>
          </a:p>
          <a:p>
            <a:pPr lvl="1"/>
            <a:endParaRPr lang="en-GB"/>
          </a:p>
        </p:txBody>
      </p:sp>
    </p:spTree>
    <p:extLst>
      <p:ext uri="{BB962C8B-B14F-4D97-AF65-F5344CB8AC3E}">
        <p14:creationId xmlns:p14="http://schemas.microsoft.com/office/powerpoint/2010/main" val="266284429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04"/>
        <p:cNvGrpSpPr/>
        <p:nvPr/>
      </p:nvGrpSpPr>
      <p:grpSpPr>
        <a:xfrm>
          <a:off x="0" y="0"/>
          <a:ext cx="0" cy="0"/>
          <a:chOff x="0" y="0"/>
          <a:chExt cx="0" cy="0"/>
        </a:xfrm>
      </p:grpSpPr>
      <p:sp>
        <p:nvSpPr>
          <p:cNvPr id="205" name="Google Shape;205;p40"/>
          <p:cNvSpPr txBox="1">
            <a:spLocks noGrp="1"/>
          </p:cNvSpPr>
          <p:nvPr>
            <p:ph type="title"/>
          </p:nvPr>
        </p:nvSpPr>
        <p:spPr>
          <a:xfrm>
            <a:off x="1991431" y="4000500"/>
            <a:ext cx="6096000" cy="47228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2222"/>
              <a:buFont typeface="Garamond"/>
              <a:buNone/>
              <a:defRPr sz="2222"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6" name="Google Shape;206;p40"/>
          <p:cNvSpPr>
            <a:spLocks noGrp="1"/>
          </p:cNvSpPr>
          <p:nvPr>
            <p:ph type="pic" idx="2"/>
          </p:nvPr>
        </p:nvSpPr>
        <p:spPr>
          <a:xfrm>
            <a:off x="1991431" y="510646"/>
            <a:ext cx="6096000" cy="3429000"/>
          </a:xfrm>
          <a:prstGeom prst="rect">
            <a:avLst/>
          </a:prstGeom>
          <a:noFill/>
          <a:ln>
            <a:noFill/>
          </a:ln>
        </p:spPr>
      </p:sp>
      <p:sp>
        <p:nvSpPr>
          <p:cNvPr id="207" name="Google Shape;207;p40"/>
          <p:cNvSpPr txBox="1">
            <a:spLocks noGrp="1"/>
          </p:cNvSpPr>
          <p:nvPr>
            <p:ph type="body" idx="1"/>
          </p:nvPr>
        </p:nvSpPr>
        <p:spPr>
          <a:xfrm>
            <a:off x="1991431" y="4472783"/>
            <a:ext cx="6096000" cy="67071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11"/>
              </a:spcBef>
              <a:spcAft>
                <a:spcPts val="0"/>
              </a:spcAft>
              <a:buClr>
                <a:schemeClr val="dk2"/>
              </a:buClr>
              <a:buSzPts val="1556"/>
              <a:buNone/>
              <a:defRPr sz="1556"/>
            </a:lvl1pPr>
            <a:lvl2pPr marL="914400" lvl="1" indent="-228600" algn="l">
              <a:lnSpc>
                <a:spcPct val="100000"/>
              </a:lnSpc>
              <a:spcBef>
                <a:spcPts val="267"/>
              </a:spcBef>
              <a:spcAft>
                <a:spcPts val="0"/>
              </a:spcAft>
              <a:buClr>
                <a:schemeClr val="dk2"/>
              </a:buClr>
              <a:buSzPts val="1333"/>
              <a:buNone/>
              <a:defRPr sz="1333"/>
            </a:lvl2pPr>
            <a:lvl3pPr marL="1371600" lvl="2" indent="-228600" algn="l">
              <a:lnSpc>
                <a:spcPct val="100000"/>
              </a:lnSpc>
              <a:spcBef>
                <a:spcPts val="222"/>
              </a:spcBef>
              <a:spcAft>
                <a:spcPts val="0"/>
              </a:spcAft>
              <a:buClr>
                <a:schemeClr val="dk2"/>
              </a:buClr>
              <a:buSzPts val="1111"/>
              <a:buNone/>
              <a:defRPr sz="1111"/>
            </a:lvl3pPr>
            <a:lvl4pPr marL="1828800" lvl="3" indent="-228600" algn="l">
              <a:lnSpc>
                <a:spcPct val="100000"/>
              </a:lnSpc>
              <a:spcBef>
                <a:spcPts val="200"/>
              </a:spcBef>
              <a:spcAft>
                <a:spcPts val="0"/>
              </a:spcAft>
              <a:buClr>
                <a:schemeClr val="dk2"/>
              </a:buClr>
              <a:buSzPts val="1000"/>
              <a:buNone/>
              <a:defRPr sz="1000"/>
            </a:lvl4pPr>
            <a:lvl5pPr marL="2286000" lvl="4" indent="-228600" algn="l">
              <a:lnSpc>
                <a:spcPct val="100000"/>
              </a:lnSpc>
              <a:spcBef>
                <a:spcPts val="200"/>
              </a:spcBef>
              <a:spcAft>
                <a:spcPts val="0"/>
              </a:spcAft>
              <a:buClr>
                <a:schemeClr val="dk2"/>
              </a:buClr>
              <a:buSzPts val="1000"/>
              <a:buNone/>
              <a:defRPr sz="1000"/>
            </a:lvl5pPr>
            <a:lvl6pPr marL="2743200" lvl="5" indent="-228600" algn="l">
              <a:lnSpc>
                <a:spcPct val="100000"/>
              </a:lnSpc>
              <a:spcBef>
                <a:spcPts val="200"/>
              </a:spcBef>
              <a:spcAft>
                <a:spcPts val="0"/>
              </a:spcAft>
              <a:buClr>
                <a:schemeClr val="dk1"/>
              </a:buClr>
              <a:buSzPts val="1000"/>
              <a:buNone/>
              <a:defRPr sz="1000"/>
            </a:lvl6pPr>
            <a:lvl7pPr marL="3200400" lvl="6" indent="-228600" algn="l">
              <a:lnSpc>
                <a:spcPct val="100000"/>
              </a:lnSpc>
              <a:spcBef>
                <a:spcPts val="200"/>
              </a:spcBef>
              <a:spcAft>
                <a:spcPts val="0"/>
              </a:spcAft>
              <a:buClr>
                <a:schemeClr val="dk1"/>
              </a:buClr>
              <a:buSzPts val="1000"/>
              <a:buNone/>
              <a:defRPr sz="1000"/>
            </a:lvl7pPr>
            <a:lvl8pPr marL="3657600" lvl="7" indent="-228600" algn="l">
              <a:lnSpc>
                <a:spcPct val="100000"/>
              </a:lnSpc>
              <a:spcBef>
                <a:spcPts val="200"/>
              </a:spcBef>
              <a:spcAft>
                <a:spcPts val="0"/>
              </a:spcAft>
              <a:buClr>
                <a:schemeClr val="dk1"/>
              </a:buClr>
              <a:buSzPts val="1000"/>
              <a:buNone/>
              <a:defRPr sz="1000"/>
            </a:lvl8pPr>
            <a:lvl9pPr marL="4114800" lvl="8" indent="-228600" algn="l">
              <a:lnSpc>
                <a:spcPct val="100000"/>
              </a:lnSpc>
              <a:spcBef>
                <a:spcPts val="200"/>
              </a:spcBef>
              <a:spcAft>
                <a:spcPts val="0"/>
              </a:spcAft>
              <a:buClr>
                <a:schemeClr val="dk1"/>
              </a:buClr>
              <a:buSzPts val="1000"/>
              <a:buNone/>
              <a:defRPr sz="1000"/>
            </a:lvl9pPr>
          </a:lstStyle>
          <a:p>
            <a:endParaRPr/>
          </a:p>
        </p:txBody>
      </p:sp>
      <p:sp>
        <p:nvSpPr>
          <p:cNvPr id="208" name="Google Shape;208;p40"/>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9" name="Google Shape;209;p40"/>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0" name="Google Shape;210;p40"/>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11"/>
        <p:cNvGrpSpPr/>
        <p:nvPr/>
      </p:nvGrpSpPr>
      <p:grpSpPr>
        <a:xfrm>
          <a:off x="0" y="0"/>
          <a:ext cx="0" cy="0"/>
          <a:chOff x="0" y="0"/>
          <a:chExt cx="0" cy="0"/>
        </a:xfrm>
      </p:grpSpPr>
      <p:sp>
        <p:nvSpPr>
          <p:cNvPr id="212" name="Google Shape;212;p41"/>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3" name="Google Shape;213;p41"/>
          <p:cNvSpPr txBox="1">
            <a:spLocks noGrp="1"/>
          </p:cNvSpPr>
          <p:nvPr>
            <p:ph type="body" idx="1"/>
          </p:nvPr>
        </p:nvSpPr>
        <p:spPr>
          <a:xfrm rot="5400000">
            <a:off x="3194182" y="-1352681"/>
            <a:ext cx="3771636" cy="91440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14" name="Google Shape;214;p41"/>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5" name="Google Shape;215;p41"/>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6" name="Google Shape;216;p41"/>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17"/>
        <p:cNvGrpSpPr/>
        <p:nvPr/>
      </p:nvGrpSpPr>
      <p:grpSpPr>
        <a:xfrm>
          <a:off x="0" y="0"/>
          <a:ext cx="0" cy="0"/>
          <a:chOff x="0" y="0"/>
          <a:chExt cx="0" cy="0"/>
        </a:xfrm>
      </p:grpSpPr>
      <p:sp>
        <p:nvSpPr>
          <p:cNvPr id="218" name="Google Shape;218;p42"/>
          <p:cNvSpPr txBox="1">
            <a:spLocks noGrp="1"/>
          </p:cNvSpPr>
          <p:nvPr>
            <p:ph type="title"/>
          </p:nvPr>
        </p:nvSpPr>
        <p:spPr>
          <a:xfrm rot="5400000">
            <a:off x="6070864" y="1524002"/>
            <a:ext cx="4876271" cy="2286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9" name="Google Shape;219;p42"/>
          <p:cNvSpPr txBox="1">
            <a:spLocks noGrp="1"/>
          </p:cNvSpPr>
          <p:nvPr>
            <p:ph type="body" idx="1"/>
          </p:nvPr>
        </p:nvSpPr>
        <p:spPr>
          <a:xfrm rot="5400000">
            <a:off x="1414198" y="-677331"/>
            <a:ext cx="4876271" cy="6688667"/>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0" name="Google Shape;220;p4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21" name="Google Shape;221;p4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22" name="Google Shape;222;p4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223"/>
        <p:cNvGrpSpPr/>
        <p:nvPr/>
      </p:nvGrpSpPr>
      <p:grpSpPr>
        <a:xfrm>
          <a:off x="0" y="0"/>
          <a:ext cx="0" cy="0"/>
          <a:chOff x="0" y="0"/>
          <a:chExt cx="0" cy="0"/>
        </a:xfrm>
      </p:grpSpPr>
      <p:sp>
        <p:nvSpPr>
          <p:cNvPr id="224" name="Google Shape;224;p43"/>
          <p:cNvSpPr txBox="1">
            <a:spLocks noGrp="1"/>
          </p:cNvSpPr>
          <p:nvPr>
            <p:ph type="title"/>
          </p:nvPr>
        </p:nvSpPr>
        <p:spPr>
          <a:xfrm>
            <a:off x="508000" y="298342"/>
            <a:ext cx="9144000" cy="74828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Clr>
                <a:schemeClr val="dk2"/>
              </a:buClr>
              <a:buSzPts val="3200"/>
              <a:buFont typeface="Georgia"/>
              <a:buNone/>
              <a:defRPr sz="3200" cap="none">
                <a:solidFill>
                  <a:schemeClr val="dk2"/>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5" name="Google Shape;225;p43"/>
          <p:cNvSpPr txBox="1">
            <a:spLocks noGrp="1"/>
          </p:cNvSpPr>
          <p:nvPr>
            <p:ph type="body" idx="1"/>
          </p:nvPr>
        </p:nvSpPr>
        <p:spPr>
          <a:xfrm>
            <a:off x="508000" y="1602441"/>
            <a:ext cx="9144000" cy="3616996"/>
          </a:xfrm>
          <a:prstGeom prst="rect">
            <a:avLst/>
          </a:prstGeom>
          <a:noFill/>
          <a:ln>
            <a:noFill/>
          </a:ln>
        </p:spPr>
        <p:txBody>
          <a:bodyPr spcFirstLastPara="1" wrap="square" lIns="91425" tIns="45700" rIns="91425" bIns="45700" anchor="t" anchorCtr="0">
            <a:normAutofit/>
          </a:bodyPr>
          <a:lstStyle>
            <a:lvl1pPr marL="457200" lvl="0" indent="-355600" algn="l">
              <a:lnSpc>
                <a:spcPct val="100000"/>
              </a:lnSpc>
              <a:spcBef>
                <a:spcPts val="400"/>
              </a:spcBef>
              <a:spcAft>
                <a:spcPts val="0"/>
              </a:spcAft>
              <a:buClr>
                <a:schemeClr val="lt2"/>
              </a:buClr>
              <a:buSzPts val="2000"/>
              <a:buChar char="•"/>
              <a:defRPr sz="2000">
                <a:solidFill>
                  <a:schemeClr val="lt2"/>
                </a:solidFill>
              </a:defRPr>
            </a:lvl1pPr>
            <a:lvl2pPr marL="914400" lvl="1" indent="-342900" algn="l">
              <a:lnSpc>
                <a:spcPct val="100000"/>
              </a:lnSpc>
              <a:spcBef>
                <a:spcPts val="360"/>
              </a:spcBef>
              <a:spcAft>
                <a:spcPts val="0"/>
              </a:spcAft>
              <a:buClr>
                <a:schemeClr val="lt2"/>
              </a:buClr>
              <a:buSzPts val="1800"/>
              <a:buChar char="–"/>
              <a:defRPr sz="1800">
                <a:solidFill>
                  <a:schemeClr val="lt2"/>
                </a:solidFill>
              </a:defRPr>
            </a:lvl2pPr>
            <a:lvl3pPr marL="1371600" lvl="2" indent="-330200" algn="l">
              <a:lnSpc>
                <a:spcPct val="100000"/>
              </a:lnSpc>
              <a:spcBef>
                <a:spcPts val="320"/>
              </a:spcBef>
              <a:spcAft>
                <a:spcPts val="0"/>
              </a:spcAft>
              <a:buClr>
                <a:schemeClr val="lt2"/>
              </a:buClr>
              <a:buSzPts val="1600"/>
              <a:buChar char="•"/>
              <a:defRPr sz="1600">
                <a:solidFill>
                  <a:schemeClr val="lt2"/>
                </a:solidFill>
              </a:defRPr>
            </a:lvl3pPr>
            <a:lvl4pPr marL="1828800" lvl="3" indent="-330200" algn="l">
              <a:lnSpc>
                <a:spcPct val="100000"/>
              </a:lnSpc>
              <a:spcBef>
                <a:spcPts val="320"/>
              </a:spcBef>
              <a:spcAft>
                <a:spcPts val="0"/>
              </a:spcAft>
              <a:buClr>
                <a:schemeClr val="lt2"/>
              </a:buClr>
              <a:buSzPts val="1600"/>
              <a:buChar char="–"/>
              <a:defRPr sz="1600">
                <a:solidFill>
                  <a:schemeClr val="lt2"/>
                </a:solidFill>
              </a:defRPr>
            </a:lvl4pPr>
            <a:lvl5pPr marL="2286000" lvl="4" indent="-330200" algn="l">
              <a:lnSpc>
                <a:spcPct val="100000"/>
              </a:lnSpc>
              <a:spcBef>
                <a:spcPts val="320"/>
              </a:spcBef>
              <a:spcAft>
                <a:spcPts val="0"/>
              </a:spcAft>
              <a:buClr>
                <a:schemeClr val="lt2"/>
              </a:buClr>
              <a:buSzPts val="1600"/>
              <a:buChar char="»"/>
              <a:defRPr sz="1600">
                <a:solidFill>
                  <a:schemeClr val="lt2"/>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6" name="Google Shape;226;p43"/>
          <p:cNvSpPr txBox="1">
            <a:spLocks noGrp="1"/>
          </p:cNvSpPr>
          <p:nvPr>
            <p:ph type="body" idx="2"/>
          </p:nvPr>
        </p:nvSpPr>
        <p:spPr>
          <a:xfrm>
            <a:off x="508000" y="1053769"/>
            <a:ext cx="9144000" cy="555625"/>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228600" algn="r">
              <a:lnSpc>
                <a:spcPct val="100000"/>
              </a:lnSpc>
              <a:spcBef>
                <a:spcPts val="693"/>
              </a:spcBef>
              <a:spcAft>
                <a:spcPts val="0"/>
              </a:spcAft>
              <a:buClr>
                <a:schemeClr val="lt2"/>
              </a:buClr>
              <a:buSzPts val="2400"/>
              <a:buNone/>
              <a:defRPr sz="2400">
                <a:solidFill>
                  <a:schemeClr val="lt2"/>
                </a:solidFill>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7" name="Google Shape;227;p43"/>
          <p:cNvSpPr txBox="1">
            <a:spLocks noGrp="1"/>
          </p:cNvSpPr>
          <p:nvPr>
            <p:ph type="sldNum" idx="12"/>
          </p:nvPr>
        </p:nvSpPr>
        <p:spPr>
          <a:xfrm>
            <a:off x="9224433" y="5210149"/>
            <a:ext cx="846667" cy="304271"/>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228"/>
        <p:cNvGrpSpPr/>
        <p:nvPr/>
      </p:nvGrpSpPr>
      <p:grpSpPr>
        <a:xfrm>
          <a:off x="0" y="0"/>
          <a:ext cx="0" cy="0"/>
          <a:chOff x="0" y="0"/>
          <a:chExt cx="0" cy="0"/>
        </a:xfrm>
      </p:grpSpPr>
      <p:sp>
        <p:nvSpPr>
          <p:cNvPr id="229" name="Google Shape;229;p44"/>
          <p:cNvSpPr txBox="1">
            <a:spLocks noGrp="1"/>
          </p:cNvSpPr>
          <p:nvPr>
            <p:ph type="title"/>
          </p:nvPr>
        </p:nvSpPr>
        <p:spPr>
          <a:xfrm>
            <a:off x="508000" y="312417"/>
            <a:ext cx="6481310" cy="592568"/>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2"/>
              </a:buClr>
              <a:buSzPts val="2667"/>
              <a:buFont typeface="Georgia"/>
              <a:buNone/>
              <a:defRPr sz="2667" b="1">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0" name="Google Shape;230;p44"/>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31" name="Google Shape;231;p44"/>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32" name="Google Shape;232;p44"/>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
        <p:nvSpPr>
          <p:cNvPr id="233" name="Google Shape;233;p44"/>
          <p:cNvSpPr txBox="1">
            <a:spLocks noGrp="1"/>
          </p:cNvSpPr>
          <p:nvPr>
            <p:ph type="body" idx="1"/>
          </p:nvPr>
        </p:nvSpPr>
        <p:spPr>
          <a:xfrm>
            <a:off x="508133" y="904726"/>
            <a:ext cx="3298994" cy="425725"/>
          </a:xfrm>
          <a:prstGeom prst="rect">
            <a:avLst/>
          </a:prstGeom>
          <a:noFill/>
          <a:ln>
            <a:noFill/>
          </a:ln>
        </p:spPr>
        <p:txBody>
          <a:bodyPr spcFirstLastPara="1" wrap="square" lIns="91425" tIns="45700" rIns="91425" bIns="45700" anchor="t" anchorCtr="0">
            <a:normAutofit/>
          </a:bodyPr>
          <a:lstStyle>
            <a:lvl1pPr marL="457200" marR="0" lvl="0" indent="-228600" algn="l">
              <a:lnSpc>
                <a:spcPct val="100000"/>
              </a:lnSpc>
              <a:spcBef>
                <a:spcPts val="333"/>
              </a:spcBef>
              <a:spcAft>
                <a:spcPts val="0"/>
              </a:spcAft>
              <a:buClr>
                <a:srgbClr val="7F7F7F"/>
              </a:buClr>
              <a:buSzPts val="1667"/>
              <a:buNone/>
              <a:defRPr sz="1667">
                <a:solidFill>
                  <a:srgbClr val="7F7F7F"/>
                </a:solidFill>
                <a:latin typeface="Open Sans"/>
                <a:ea typeface="Open Sans"/>
                <a:cs typeface="Open Sans"/>
                <a:sym typeface="Open Sans"/>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2"/>
        <p:cNvGrpSpPr/>
        <p:nvPr/>
      </p:nvGrpSpPr>
      <p:grpSpPr>
        <a:xfrm>
          <a:off x="0" y="0"/>
          <a:ext cx="0" cy="0"/>
          <a:chOff x="0" y="0"/>
          <a:chExt cx="0" cy="0"/>
        </a:xfrm>
      </p:grpSpPr>
      <p:sp>
        <p:nvSpPr>
          <p:cNvPr id="253" name="Google Shape;253;p25"/>
          <p:cNvSpPr txBox="1">
            <a:spLocks noGrp="1"/>
          </p:cNvSpPr>
          <p:nvPr>
            <p:ph type="title"/>
          </p:nvPr>
        </p:nvSpPr>
        <p:spPr>
          <a:xfrm>
            <a:off x="346334" y="494473"/>
            <a:ext cx="9467333" cy="636333"/>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54" name="Google Shape;254;p25"/>
          <p:cNvSpPr txBox="1">
            <a:spLocks noGrp="1"/>
          </p:cNvSpPr>
          <p:nvPr>
            <p:ph type="body" idx="1"/>
          </p:nvPr>
        </p:nvSpPr>
        <p:spPr>
          <a:xfrm>
            <a:off x="346334" y="1280528"/>
            <a:ext cx="9467333" cy="3796000"/>
          </a:xfrm>
          <a:prstGeom prst="rect">
            <a:avLst/>
          </a:prstGeom>
          <a:noFill/>
          <a:ln>
            <a:noFill/>
          </a:ln>
        </p:spPr>
        <p:txBody>
          <a:bodyPr spcFirstLastPara="1" wrap="square" lIns="91425" tIns="91425" rIns="91425" bIns="91425" anchor="t" anchorCtr="0">
            <a:normAutofit/>
          </a:bodyPr>
          <a:lstStyle>
            <a:lvl1pPr marL="457200" lvl="0" indent="-342900" algn="l">
              <a:lnSpc>
                <a:spcPct val="100000"/>
              </a:lnSpc>
              <a:spcBef>
                <a:spcPts val="0"/>
              </a:spcBef>
              <a:spcAft>
                <a:spcPts val="0"/>
              </a:spcAft>
              <a:buSzPts val="1800"/>
              <a:buChar char="●"/>
              <a:defRPr/>
            </a:lvl1pPr>
            <a:lvl2pPr marL="914400" lvl="1" indent="-317500" algn="l">
              <a:lnSpc>
                <a:spcPct val="100000"/>
              </a:lnSpc>
              <a:spcBef>
                <a:spcPts val="0"/>
              </a:spcBef>
              <a:spcAft>
                <a:spcPts val="0"/>
              </a:spcAft>
              <a:buSzPts val="1400"/>
              <a:buChar char="○"/>
              <a:defRPr/>
            </a:lvl2pPr>
            <a:lvl3pPr marL="1371600" lvl="2" indent="-317500" algn="l">
              <a:lnSpc>
                <a:spcPct val="100000"/>
              </a:lnSpc>
              <a:spcBef>
                <a:spcPts val="0"/>
              </a:spcBef>
              <a:spcAft>
                <a:spcPts val="0"/>
              </a:spcAft>
              <a:buSzPts val="1400"/>
              <a:buChar char="■"/>
              <a:defRPr/>
            </a:lvl3pPr>
            <a:lvl4pPr marL="1828800" lvl="3" indent="-317500" algn="l">
              <a:lnSpc>
                <a:spcPct val="100000"/>
              </a:lnSpc>
              <a:spcBef>
                <a:spcPts val="0"/>
              </a:spcBef>
              <a:spcAft>
                <a:spcPts val="0"/>
              </a:spcAft>
              <a:buSzPts val="1400"/>
              <a:buChar char="●"/>
              <a:defRPr/>
            </a:lvl4pPr>
            <a:lvl5pPr marL="2286000" lvl="4" indent="-317500" algn="l">
              <a:lnSpc>
                <a:spcPct val="100000"/>
              </a:lnSpc>
              <a:spcBef>
                <a:spcPts val="0"/>
              </a:spcBef>
              <a:spcAft>
                <a:spcPts val="0"/>
              </a:spcAft>
              <a:buSzPts val="1400"/>
              <a:buChar char="○"/>
              <a:defRPr/>
            </a:lvl5pPr>
            <a:lvl6pPr marL="2743200" lvl="5" indent="-317500" algn="l">
              <a:lnSpc>
                <a:spcPct val="100000"/>
              </a:lnSpc>
              <a:spcBef>
                <a:spcPts val="0"/>
              </a:spcBef>
              <a:spcAft>
                <a:spcPts val="0"/>
              </a:spcAft>
              <a:buSzPts val="1400"/>
              <a:buChar char="■"/>
              <a:defRPr/>
            </a:lvl6pPr>
            <a:lvl7pPr marL="3200400" lvl="6" indent="-317500" algn="l">
              <a:lnSpc>
                <a:spcPct val="100000"/>
              </a:lnSpc>
              <a:spcBef>
                <a:spcPts val="0"/>
              </a:spcBef>
              <a:spcAft>
                <a:spcPts val="0"/>
              </a:spcAft>
              <a:buSzPts val="1400"/>
              <a:buChar char="●"/>
              <a:defRPr/>
            </a:lvl7pPr>
            <a:lvl8pPr marL="3657600" lvl="7" indent="-317500" algn="l">
              <a:lnSpc>
                <a:spcPct val="100000"/>
              </a:lnSpc>
              <a:spcBef>
                <a:spcPts val="0"/>
              </a:spcBef>
              <a:spcAft>
                <a:spcPts val="0"/>
              </a:spcAft>
              <a:buSzPts val="1400"/>
              <a:buChar char="○"/>
              <a:defRPr/>
            </a:lvl8pPr>
            <a:lvl9pPr marL="4114800" lvl="8" indent="-317500" algn="l">
              <a:lnSpc>
                <a:spcPct val="100000"/>
              </a:lnSpc>
              <a:spcBef>
                <a:spcPts val="0"/>
              </a:spcBef>
              <a:spcAft>
                <a:spcPts val="0"/>
              </a:spcAft>
              <a:buSzPts val="1400"/>
              <a:buChar char="■"/>
              <a:defRPr/>
            </a:lvl9pPr>
          </a:lstStyle>
          <a:p>
            <a:endParaRPr/>
          </a:p>
        </p:txBody>
      </p:sp>
      <p:sp>
        <p:nvSpPr>
          <p:cNvPr id="255" name="Google Shape;255;p25"/>
          <p:cNvSpPr txBox="1">
            <a:spLocks noGrp="1"/>
          </p:cNvSpPr>
          <p:nvPr>
            <p:ph type="sldNum" idx="12"/>
          </p:nvPr>
        </p:nvSpPr>
        <p:spPr>
          <a:xfrm>
            <a:off x="9413842" y="5181353"/>
            <a:ext cx="609667" cy="437333"/>
          </a:xfrm>
          <a:prstGeom prst="rect">
            <a:avLst/>
          </a:prstGeom>
          <a:noFill/>
          <a:ln>
            <a:noFill/>
          </a:ln>
        </p:spPr>
        <p:txBody>
          <a:bodyPr spcFirstLastPara="1" wrap="square" lIns="91425" tIns="91425" rIns="91425" bIns="91425" anchor="ctr" anchorCtr="0">
            <a:norm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2_Hi Title and Content No Banner">
  <p:cSld name="2_Hi Title and Content No Banner">
    <p:spTree>
      <p:nvGrpSpPr>
        <p:cNvPr id="1" name="Shape 256"/>
        <p:cNvGrpSpPr/>
        <p:nvPr/>
      </p:nvGrpSpPr>
      <p:grpSpPr>
        <a:xfrm>
          <a:off x="0" y="0"/>
          <a:ext cx="0" cy="0"/>
          <a:chOff x="0" y="0"/>
          <a:chExt cx="0" cy="0"/>
        </a:xfrm>
      </p:grpSpPr>
      <p:sp>
        <p:nvSpPr>
          <p:cNvPr id="257" name="Google Shape;257;p123"/>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SzPts val="3556"/>
              <a:buChar char="•"/>
              <a:defRPr sz="1200">
                <a:solidFill>
                  <a:schemeClr val="lt2"/>
                </a:solidFill>
                <a:latin typeface="Avenir"/>
                <a:ea typeface="Avenir"/>
                <a:cs typeface="Avenir"/>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58" name="Google Shape;258;p123"/>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a:solidFill>
                  <a:schemeClr val="lt2"/>
                </a:solidFill>
                <a:latin typeface="Garamond"/>
                <a:ea typeface="Garamond"/>
                <a:cs typeface="Garamond"/>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9" name="Google Shape;259;p123"/>
          <p:cNvSpPr txBox="1">
            <a:spLocks noGrp="1"/>
          </p:cNvSpPr>
          <p:nvPr>
            <p:ph type="dt" idx="10"/>
          </p:nvPr>
        </p:nvSpPr>
        <p:spPr>
          <a:xfrm>
            <a:off x="7245462" y="5079993"/>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Avenir"/>
                <a:ea typeface="Avenir"/>
                <a:cs typeface="Avenir"/>
                <a:sym typeface="Avenir"/>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60" name="Google Shape;260;p123"/>
          <p:cNvSpPr txBox="1">
            <a:spLocks noGrp="1"/>
          </p:cNvSpPr>
          <p:nvPr>
            <p:ph type="ftr" idx="11"/>
          </p:nvPr>
        </p:nvSpPr>
        <p:spPr>
          <a:xfrm>
            <a:off x="1429297" y="5076388"/>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Avenir"/>
                <a:ea typeface="Avenir"/>
                <a:cs typeface="Avenir"/>
                <a:sym typeface="Avenir"/>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61" name="Google Shape;261;p123"/>
          <p:cNvSpPr txBox="1">
            <a:spLocks noGrp="1"/>
          </p:cNvSpPr>
          <p:nvPr>
            <p:ph type="sldNum" idx="12"/>
          </p:nvPr>
        </p:nvSpPr>
        <p:spPr>
          <a:xfrm>
            <a:off x="51767" y="5355683"/>
            <a:ext cx="438575" cy="304271"/>
          </a:xfrm>
          <a:prstGeom prst="rect">
            <a:avLst/>
          </a:prstGeom>
          <a:noFill/>
          <a:ln>
            <a:noFill/>
          </a:ln>
        </p:spPr>
        <p:txBody>
          <a:bodyPr spcFirstLastPara="1" wrap="square" lIns="91425" tIns="45700" rIns="91425" bIns="45700" anchor="ctr" anchorCtr="0">
            <a:noAutofit/>
          </a:bodyPr>
          <a:lstStyle>
            <a:lvl1pPr marL="0" lvl="0"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1pPr>
            <a:lvl2pPr marL="0" lvl="1"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2pPr>
            <a:lvl3pPr marL="0" lvl="2"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3pPr>
            <a:lvl4pPr marL="0" lvl="3"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4pPr>
            <a:lvl5pPr marL="0" lvl="4"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5pPr>
            <a:lvl6pPr marL="0" lvl="5"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6pPr>
            <a:lvl7pPr marL="0" lvl="6"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7pPr>
            <a:lvl8pPr marL="0" lvl="7"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8pPr>
            <a:lvl9pPr marL="0" lvl="8"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9pPr>
          </a:lstStyle>
          <a:p>
            <a:pPr marL="0" lvl="0" indent="0" algn="ctr" rtl="0">
              <a:spcBef>
                <a:spcPts val="0"/>
              </a:spcBef>
              <a:spcAft>
                <a:spcPts val="0"/>
              </a:spcAft>
              <a:buNone/>
            </a:pPr>
            <a:fld id="{00000000-1234-1234-1234-123412341234}" type="slidenum">
              <a:rPr lang="en-US"/>
              <a:t>‹#›</a:t>
            </a:fld>
            <a:endParaRPr/>
          </a:p>
        </p:txBody>
      </p:sp>
      <p:sp>
        <p:nvSpPr>
          <p:cNvPr id="262" name="Google Shape;262;p123"/>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711"/>
              </a:spcBef>
              <a:spcAft>
                <a:spcPts val="0"/>
              </a:spcAft>
              <a:buSzPts val="3556"/>
              <a:buNone/>
              <a:defRPr sz="1800" b="0" i="0">
                <a:solidFill>
                  <a:schemeClr val="accent1"/>
                </a:solidFill>
                <a:latin typeface="Avenir"/>
                <a:ea typeface="Avenir"/>
                <a:cs typeface="Avenir"/>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63" name="Google Shape;263;p123"/>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627217" y="5296316"/>
            <a:ext cx="306360" cy="313194"/>
          </a:xfrm>
          <a:prstGeom prst="rect">
            <a:avLst/>
          </a:prstGeom>
          <a:noFill/>
          <a:ln>
            <a:noFill/>
          </a:ln>
        </p:spPr>
      </p:pic>
      <p:cxnSp>
        <p:nvCxnSpPr>
          <p:cNvPr id="264" name="Google Shape;264;p123"/>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65" name="Google Shape;265;p123"/>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asic Layout">
  <p:cSld name="Basic Layout">
    <p:spTree>
      <p:nvGrpSpPr>
        <p:cNvPr id="1" name="Shape 266"/>
        <p:cNvGrpSpPr/>
        <p:nvPr/>
      </p:nvGrpSpPr>
      <p:grpSpPr>
        <a:xfrm>
          <a:off x="0" y="0"/>
          <a:ext cx="0" cy="0"/>
          <a:chOff x="0" y="0"/>
          <a:chExt cx="0" cy="0"/>
        </a:xfrm>
      </p:grpSpPr>
      <p:sp>
        <p:nvSpPr>
          <p:cNvPr id="267" name="Google Shape;267;p124"/>
          <p:cNvSpPr txBox="1">
            <a:spLocks noGrp="1"/>
          </p:cNvSpPr>
          <p:nvPr>
            <p:ph type="body" idx="1"/>
          </p:nvPr>
        </p:nvSpPr>
        <p:spPr>
          <a:xfrm>
            <a:off x="0" y="137199"/>
            <a:ext cx="10160000" cy="640071"/>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711"/>
              </a:spcBef>
              <a:spcAft>
                <a:spcPts val="0"/>
              </a:spcAft>
              <a:buSzPts val="3556"/>
              <a:buNone/>
              <a:defRPr sz="4000" b="0">
                <a:solidFill>
                  <a:srgbClr val="3F3F3F"/>
                </a:solidFill>
                <a:latin typeface="Arial"/>
                <a:ea typeface="Arial"/>
                <a:cs typeface="Arial"/>
                <a:sym typeface="Arial"/>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68" name="Google Shape;268;p124"/>
          <p:cNvSpPr txBox="1">
            <a:spLocks noGrp="1"/>
          </p:cNvSpPr>
          <p:nvPr>
            <p:ph type="body" idx="2"/>
          </p:nvPr>
        </p:nvSpPr>
        <p:spPr>
          <a:xfrm>
            <a:off x="0" y="777270"/>
            <a:ext cx="10160000" cy="320036"/>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711"/>
              </a:spcBef>
              <a:spcAft>
                <a:spcPts val="0"/>
              </a:spcAft>
              <a:buSzPts val="3556"/>
              <a:buNone/>
              <a:defRPr sz="1556" b="0">
                <a:solidFill>
                  <a:srgbClr val="3F3F3F"/>
                </a:solidFill>
                <a:latin typeface="Arial"/>
                <a:ea typeface="Arial"/>
                <a:cs typeface="Arial"/>
                <a:sym typeface="Arial"/>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69" name="Google Shape;269;p124"/>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a:lvl1pPr>
            <a:lvl2pPr marL="0" marR="0" lvl="1" indent="0" algn="l">
              <a:lnSpc>
                <a:spcPct val="100000"/>
              </a:lnSpc>
              <a:spcBef>
                <a:spcPts val="0"/>
              </a:spcBef>
              <a:spcAft>
                <a:spcPts val="0"/>
              </a:spcAft>
              <a:buClr>
                <a:srgbClr val="000000"/>
              </a:buClr>
              <a:buSzPts val="1333"/>
              <a:buFont typeface="Arial"/>
              <a:buNone/>
              <a:defRPr/>
            </a:lvl2pPr>
            <a:lvl3pPr marL="0" marR="0" lvl="2" indent="0" algn="l">
              <a:lnSpc>
                <a:spcPct val="100000"/>
              </a:lnSpc>
              <a:spcBef>
                <a:spcPts val="0"/>
              </a:spcBef>
              <a:spcAft>
                <a:spcPts val="0"/>
              </a:spcAft>
              <a:buClr>
                <a:srgbClr val="000000"/>
              </a:buClr>
              <a:buSzPts val="1333"/>
              <a:buFont typeface="Arial"/>
              <a:buNone/>
              <a:defRPr/>
            </a:lvl3pPr>
            <a:lvl4pPr marL="0" marR="0" lvl="3" indent="0" algn="l">
              <a:lnSpc>
                <a:spcPct val="100000"/>
              </a:lnSpc>
              <a:spcBef>
                <a:spcPts val="0"/>
              </a:spcBef>
              <a:spcAft>
                <a:spcPts val="0"/>
              </a:spcAft>
              <a:buClr>
                <a:srgbClr val="000000"/>
              </a:buClr>
              <a:buSzPts val="1333"/>
              <a:buFont typeface="Arial"/>
              <a:buNone/>
              <a:defRPr/>
            </a:lvl4pPr>
            <a:lvl5pPr marL="0" marR="0" lvl="4" indent="0" algn="l">
              <a:lnSpc>
                <a:spcPct val="100000"/>
              </a:lnSpc>
              <a:spcBef>
                <a:spcPts val="0"/>
              </a:spcBef>
              <a:spcAft>
                <a:spcPts val="0"/>
              </a:spcAft>
              <a:buClr>
                <a:srgbClr val="000000"/>
              </a:buClr>
              <a:buSzPts val="1333"/>
              <a:buFont typeface="Arial"/>
              <a:buNone/>
              <a:defRPr/>
            </a:lvl5pPr>
            <a:lvl6pPr marL="0" marR="0" lvl="5" indent="0" algn="l">
              <a:lnSpc>
                <a:spcPct val="100000"/>
              </a:lnSpc>
              <a:spcBef>
                <a:spcPts val="0"/>
              </a:spcBef>
              <a:spcAft>
                <a:spcPts val="0"/>
              </a:spcAft>
              <a:buClr>
                <a:srgbClr val="000000"/>
              </a:buClr>
              <a:buSzPts val="1333"/>
              <a:buFont typeface="Arial"/>
              <a:buNone/>
              <a:defRPr/>
            </a:lvl6pPr>
            <a:lvl7pPr marL="0" marR="0" lvl="6" indent="0" algn="l">
              <a:lnSpc>
                <a:spcPct val="100000"/>
              </a:lnSpc>
              <a:spcBef>
                <a:spcPts val="0"/>
              </a:spcBef>
              <a:spcAft>
                <a:spcPts val="0"/>
              </a:spcAft>
              <a:buClr>
                <a:srgbClr val="000000"/>
              </a:buClr>
              <a:buSzPts val="1333"/>
              <a:buFont typeface="Arial"/>
              <a:buNone/>
              <a:defRPr/>
            </a:lvl7pPr>
            <a:lvl8pPr marL="0" marR="0" lvl="7" indent="0" algn="l">
              <a:lnSpc>
                <a:spcPct val="100000"/>
              </a:lnSpc>
              <a:spcBef>
                <a:spcPts val="0"/>
              </a:spcBef>
              <a:spcAft>
                <a:spcPts val="0"/>
              </a:spcAft>
              <a:buClr>
                <a:srgbClr val="000000"/>
              </a:buClr>
              <a:buSzPts val="1333"/>
              <a:buFont typeface="Arial"/>
              <a:buNone/>
              <a:defRPr/>
            </a:lvl8pPr>
            <a:lvl9pPr marL="0" marR="0" lvl="8" indent="0" algn="l">
              <a:lnSpc>
                <a:spcPct val="100000"/>
              </a:lnSpc>
              <a:spcBef>
                <a:spcPts val="0"/>
              </a:spcBef>
              <a:spcAft>
                <a:spcPts val="0"/>
              </a:spcAft>
              <a:buClr>
                <a:srgbClr val="000000"/>
              </a:buClr>
              <a:buSzPts val="1333"/>
              <a:buFont typeface="Arial"/>
              <a:buNone/>
              <a:defRPr/>
            </a:lvl9pPr>
          </a:lstStyle>
          <a:p>
            <a:pPr marL="0" lvl="0" indent="0" algn="l" rtl="0">
              <a:spcBef>
                <a:spcPts val="0"/>
              </a:spcBef>
              <a:spcAft>
                <a:spcPts val="0"/>
              </a:spcAft>
              <a:buNone/>
            </a:pPr>
            <a:fld id="{00000000-1234-1234-1234-123412341234}" type="slidenum">
              <a:rPr lang="en-US"/>
              <a:t>‹#›</a:t>
            </a:fld>
            <a:endParaRPr/>
          </a:p>
        </p:txBody>
      </p:sp>
      <p:pic>
        <p:nvPicPr>
          <p:cNvPr id="270" name="Google Shape;270;p124"/>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299552" y="5005559"/>
            <a:ext cx="599993" cy="613378"/>
          </a:xfrm>
          <a:prstGeom prst="rect">
            <a:avLst/>
          </a:prstGeom>
          <a:noFill/>
          <a:ln>
            <a:noFill/>
          </a:ln>
        </p:spPr>
      </p:pic>
      <p:cxnSp>
        <p:nvCxnSpPr>
          <p:cNvPr id="271" name="Google Shape;271;p124"/>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72" name="Google Shape;272;p124"/>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1_Title Slide" type="title">
  <p:cSld name="2_Title Slide">
    <p:spTree>
      <p:nvGrpSpPr>
        <p:cNvPr id="1" name="Shape 13"/>
        <p:cNvGrpSpPr/>
        <p:nvPr/>
      </p:nvGrpSpPr>
      <p:grpSpPr>
        <a:xfrm>
          <a:off x="0" y="0"/>
          <a:ext cx="0" cy="0"/>
          <a:chOff x="0" y="0"/>
          <a:chExt cx="0" cy="0"/>
        </a:xfrm>
      </p:grpSpPr>
      <p:sp>
        <p:nvSpPr>
          <p:cNvPr id="14" name="Google Shape;14;p20"/>
          <p:cNvSpPr txBox="1">
            <a:spLocks noGrp="1"/>
          </p:cNvSpPr>
          <p:nvPr>
            <p:ph type="ctrTitle"/>
          </p:nvPr>
        </p:nvSpPr>
        <p:spPr>
          <a:xfrm>
            <a:off x="3939100" y="1421204"/>
            <a:ext cx="5596484" cy="1203963"/>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3750"/>
              <a:buFont typeface="Garamond"/>
              <a:buNone/>
              <a:defRPr sz="3750">
                <a:solidFill>
                  <a:schemeClr val="dk2"/>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0"/>
          <p:cNvSpPr txBox="1">
            <a:spLocks noGrp="1"/>
          </p:cNvSpPr>
          <p:nvPr>
            <p:ph type="subTitle" idx="1"/>
          </p:nvPr>
        </p:nvSpPr>
        <p:spPr>
          <a:xfrm>
            <a:off x="3939101" y="2664254"/>
            <a:ext cx="5596484" cy="14605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400"/>
              </a:spcBef>
              <a:spcAft>
                <a:spcPts val="0"/>
              </a:spcAft>
              <a:buClr>
                <a:srgbClr val="8195B1"/>
              </a:buClr>
              <a:buSzPts val="2000"/>
              <a:buNone/>
              <a:defRPr sz="2000">
                <a:solidFill>
                  <a:srgbClr val="8195B1"/>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lvl="1" algn="ctr">
              <a:lnSpc>
                <a:spcPct val="100000"/>
              </a:lnSpc>
              <a:spcBef>
                <a:spcPts val="622"/>
              </a:spcBef>
              <a:spcAft>
                <a:spcPts val="0"/>
              </a:spcAft>
              <a:buClr>
                <a:srgbClr val="888888"/>
              </a:buClr>
              <a:buSzPts val="3111"/>
              <a:buNone/>
              <a:defRPr>
                <a:solidFill>
                  <a:srgbClr val="888888"/>
                </a:solidFill>
              </a:defRPr>
            </a:lvl2pPr>
            <a:lvl3pPr lvl="2" algn="ctr">
              <a:lnSpc>
                <a:spcPct val="100000"/>
              </a:lnSpc>
              <a:spcBef>
                <a:spcPts val="533"/>
              </a:spcBef>
              <a:spcAft>
                <a:spcPts val="0"/>
              </a:spcAft>
              <a:buClr>
                <a:srgbClr val="888888"/>
              </a:buClr>
              <a:buSzPts val="2667"/>
              <a:buNone/>
              <a:defRPr>
                <a:solidFill>
                  <a:srgbClr val="888888"/>
                </a:solidFill>
              </a:defRPr>
            </a:lvl3pPr>
            <a:lvl4pPr lvl="3" algn="ctr">
              <a:lnSpc>
                <a:spcPct val="100000"/>
              </a:lnSpc>
              <a:spcBef>
                <a:spcPts val="444"/>
              </a:spcBef>
              <a:spcAft>
                <a:spcPts val="0"/>
              </a:spcAft>
              <a:buClr>
                <a:srgbClr val="888888"/>
              </a:buClr>
              <a:buSzPts val="2222"/>
              <a:buNone/>
              <a:defRPr>
                <a:solidFill>
                  <a:srgbClr val="888888"/>
                </a:solidFill>
              </a:defRPr>
            </a:lvl4pPr>
            <a:lvl5pPr lvl="4" algn="ctr">
              <a:lnSpc>
                <a:spcPct val="100000"/>
              </a:lnSpc>
              <a:spcBef>
                <a:spcPts val="444"/>
              </a:spcBef>
              <a:spcAft>
                <a:spcPts val="0"/>
              </a:spcAft>
              <a:buClr>
                <a:srgbClr val="888888"/>
              </a:buClr>
              <a:buSzPts val="2222"/>
              <a:buNone/>
              <a:defRPr>
                <a:solidFill>
                  <a:srgbClr val="888888"/>
                </a:solidFill>
              </a:defRPr>
            </a:lvl5pPr>
            <a:lvl6pPr lvl="5" algn="ctr">
              <a:lnSpc>
                <a:spcPct val="100000"/>
              </a:lnSpc>
              <a:spcBef>
                <a:spcPts val="444"/>
              </a:spcBef>
              <a:spcAft>
                <a:spcPts val="0"/>
              </a:spcAft>
              <a:buClr>
                <a:srgbClr val="888888"/>
              </a:buClr>
              <a:buSzPts val="2222"/>
              <a:buNone/>
              <a:defRPr>
                <a:solidFill>
                  <a:srgbClr val="888888"/>
                </a:solidFill>
              </a:defRPr>
            </a:lvl6pPr>
            <a:lvl7pPr lvl="6" algn="ctr">
              <a:lnSpc>
                <a:spcPct val="100000"/>
              </a:lnSpc>
              <a:spcBef>
                <a:spcPts val="444"/>
              </a:spcBef>
              <a:spcAft>
                <a:spcPts val="0"/>
              </a:spcAft>
              <a:buClr>
                <a:srgbClr val="888888"/>
              </a:buClr>
              <a:buSzPts val="2222"/>
              <a:buNone/>
              <a:defRPr>
                <a:solidFill>
                  <a:srgbClr val="888888"/>
                </a:solidFill>
              </a:defRPr>
            </a:lvl7pPr>
            <a:lvl8pPr lvl="7" algn="ctr">
              <a:lnSpc>
                <a:spcPct val="100000"/>
              </a:lnSpc>
              <a:spcBef>
                <a:spcPts val="444"/>
              </a:spcBef>
              <a:spcAft>
                <a:spcPts val="0"/>
              </a:spcAft>
              <a:buClr>
                <a:srgbClr val="888888"/>
              </a:buClr>
              <a:buSzPts val="2222"/>
              <a:buNone/>
              <a:defRPr>
                <a:solidFill>
                  <a:srgbClr val="888888"/>
                </a:solidFill>
              </a:defRPr>
            </a:lvl8pPr>
            <a:lvl9pPr lvl="8" algn="ctr">
              <a:lnSpc>
                <a:spcPct val="100000"/>
              </a:lnSpc>
              <a:spcBef>
                <a:spcPts val="444"/>
              </a:spcBef>
              <a:spcAft>
                <a:spcPts val="0"/>
              </a:spcAft>
              <a:buClr>
                <a:srgbClr val="888888"/>
              </a:buClr>
              <a:buSzPts val="2222"/>
              <a:buNone/>
              <a:defRPr>
                <a:solidFill>
                  <a:srgbClr val="888888"/>
                </a:solidFill>
              </a:defRPr>
            </a:lvl9pPr>
          </a:lstStyle>
          <a:p>
            <a:endParaRPr/>
          </a:p>
        </p:txBody>
      </p:sp>
      <p:pic>
        <p:nvPicPr>
          <p:cNvPr id="16" name="Google Shape;16;p20"/>
          <p:cNvPicPr preferRelativeResize="0"/>
          <p:nvPr/>
        </p:nvPicPr>
        <p:blipFill rotWithShape="1">
          <a:blip r:embed="rId2">
            <a:alphaModFix/>
          </a:blip>
          <a:srcRect/>
          <a:stretch/>
        </p:blipFill>
        <p:spPr>
          <a:xfrm>
            <a:off x="510850" y="1421203"/>
            <a:ext cx="3119233" cy="2872596"/>
          </a:xfrm>
          <a:prstGeom prst="rect">
            <a:avLst/>
          </a:prstGeom>
          <a:noFill/>
          <a:ln>
            <a:noFill/>
          </a:ln>
        </p:spPr>
      </p:pic>
      <p:sp>
        <p:nvSpPr>
          <p:cNvPr id="17" name="Google Shape;17;p20"/>
          <p:cNvSpPr txBox="1">
            <a:spLocks noGrp="1"/>
          </p:cNvSpPr>
          <p:nvPr>
            <p:ph type="dt" idx="10"/>
          </p:nvPr>
        </p:nvSpPr>
        <p:spPr>
          <a:xfrm>
            <a:off x="7245462" y="4963448"/>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 name="Google Shape;18;p20"/>
          <p:cNvSpPr txBox="1">
            <a:spLocks noGrp="1"/>
          </p:cNvSpPr>
          <p:nvPr>
            <p:ph type="ftr" idx="11"/>
          </p:nvPr>
        </p:nvSpPr>
        <p:spPr>
          <a:xfrm>
            <a:off x="1429297" y="4959843"/>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 name="Google Shape;19;p20"/>
          <p:cNvSpPr txBox="1">
            <a:spLocks noGrp="1"/>
          </p:cNvSpPr>
          <p:nvPr>
            <p:ph type="sldNum" idx="12"/>
          </p:nvPr>
        </p:nvSpPr>
        <p:spPr>
          <a:xfrm>
            <a:off x="520649" y="4963448"/>
            <a:ext cx="847033"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20" name="Google Shape;20;p20"/>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1" name="Google Shape;21;p20"/>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extLst>
      <p:ext uri="{BB962C8B-B14F-4D97-AF65-F5344CB8AC3E}">
        <p14:creationId xmlns:p14="http://schemas.microsoft.com/office/powerpoint/2010/main" val="116738281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Hi Title and Content No Banner">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327" y="1222550"/>
            <a:ext cx="9191346" cy="3814427"/>
          </a:xfrm>
        </p:spPr>
        <p:txBody>
          <a:bodyPr>
            <a:normAutofit/>
          </a:bodyPr>
          <a:lstStyle>
            <a:lvl1pPr>
              <a:defRPr sz="1200">
                <a:solidFill>
                  <a:schemeClr val="tx2"/>
                </a:solidFill>
                <a:latin typeface="Avenir Book" panose="02000503020000020003" pitchFamily="2" charset="0"/>
              </a:defRPr>
            </a:lvl1pPr>
            <a:lvl2pPr>
              <a:defRPr sz="1200">
                <a:solidFill>
                  <a:schemeClr val="tx2"/>
                </a:solidFill>
                <a:latin typeface="Avenir Book" panose="02000503020000020003" pitchFamily="2" charset="0"/>
              </a:defRPr>
            </a:lvl2pPr>
            <a:lvl3pPr>
              <a:defRPr sz="1200">
                <a:solidFill>
                  <a:schemeClr val="tx2"/>
                </a:solidFill>
                <a:latin typeface="Avenir Book" panose="02000503020000020003" pitchFamily="2" charset="0"/>
              </a:defRPr>
            </a:lvl3pPr>
            <a:lvl4pPr>
              <a:defRPr sz="1200">
                <a:solidFill>
                  <a:schemeClr val="tx2"/>
                </a:solidFill>
                <a:latin typeface="Avenir Book" panose="02000503020000020003" pitchFamily="2" charset="0"/>
              </a:defRPr>
            </a:lvl4pPr>
            <a:lvl5pPr>
              <a:defRPr sz="1200">
                <a:solidFill>
                  <a:schemeClr val="tx2"/>
                </a:solidFill>
                <a:latin typeface="Avenir Book"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94C6A05A-9E8A-9A4C-B2A3-6E4ADD5CB104}"/>
              </a:ext>
            </a:extLst>
          </p:cNvPr>
          <p:cNvSpPr>
            <a:spLocks noGrp="1"/>
          </p:cNvSpPr>
          <p:nvPr>
            <p:ph type="title" hasCustomPrompt="1"/>
          </p:nvPr>
        </p:nvSpPr>
        <p:spPr>
          <a:xfrm>
            <a:off x="484327" y="156183"/>
            <a:ext cx="9191347" cy="724114"/>
          </a:xfrm>
        </p:spPr>
        <p:txBody>
          <a:bodyPr>
            <a:noAutofit/>
          </a:bodyPr>
          <a:lstStyle>
            <a:lvl1pPr algn="l">
              <a:defRPr sz="2800">
                <a:solidFill>
                  <a:schemeClr val="tx2"/>
                </a:solidFill>
                <a:latin typeface="Garamond" panose="02020404030301010803" pitchFamily="18" charset="0"/>
              </a:defRPr>
            </a:lvl1pPr>
          </a:lstStyle>
          <a:p>
            <a:r>
              <a:rPr lang="en-US"/>
              <a:t>Click to edit master title style</a:t>
            </a:r>
          </a:p>
        </p:txBody>
      </p:sp>
      <p:sp>
        <p:nvSpPr>
          <p:cNvPr id="13" name="Date Placeholder 3"/>
          <p:cNvSpPr>
            <a:spLocks noGrp="1"/>
          </p:cNvSpPr>
          <p:nvPr>
            <p:ph type="dt" sz="half" idx="10"/>
          </p:nvPr>
        </p:nvSpPr>
        <p:spPr>
          <a:xfrm>
            <a:off x="7245462" y="5079993"/>
            <a:ext cx="2370667" cy="304271"/>
          </a:xfrm>
          <a:prstGeom prst="rect">
            <a:avLst/>
          </a:prstGeom>
        </p:spPr>
        <p:txBody>
          <a:bodyPr/>
          <a:lstStyle>
            <a:lvl1pPr>
              <a:defRPr>
                <a:solidFill>
                  <a:schemeClr val="tx2"/>
                </a:solidFill>
                <a:latin typeface="Avenir Book" panose="02000503020000020003" pitchFamily="2" charset="0"/>
              </a:defRPr>
            </a:lvl1pPr>
          </a:lstStyle>
          <a:p>
            <a:fld id="{B189E0B3-E3D4-4CA4-AE1A-BF70A18D1A77}" type="datetime1">
              <a:rPr lang="en-AU" smtClean="0"/>
              <a:pPr/>
              <a:t>21/2/2024</a:t>
            </a:fld>
            <a:endParaRPr lang="en-US"/>
          </a:p>
        </p:txBody>
      </p:sp>
      <p:sp>
        <p:nvSpPr>
          <p:cNvPr id="14" name="Footer Placeholder 4"/>
          <p:cNvSpPr>
            <a:spLocks noGrp="1"/>
          </p:cNvSpPr>
          <p:nvPr>
            <p:ph type="ftr" sz="quarter" idx="11"/>
          </p:nvPr>
        </p:nvSpPr>
        <p:spPr>
          <a:xfrm>
            <a:off x="1429297" y="5076388"/>
            <a:ext cx="5764342" cy="304271"/>
          </a:xfrm>
          <a:prstGeom prst="rect">
            <a:avLst/>
          </a:prstGeom>
        </p:spPr>
        <p:txBody>
          <a:bodyPr/>
          <a:lstStyle>
            <a:lvl1pPr>
              <a:defRPr>
                <a:solidFill>
                  <a:schemeClr val="tx2"/>
                </a:solidFill>
                <a:latin typeface="Avenir Book" panose="02000503020000020003" pitchFamily="2" charset="0"/>
              </a:defRPr>
            </a:lvl1pPr>
          </a:lstStyle>
          <a:p>
            <a:endParaRPr lang="en-US"/>
          </a:p>
        </p:txBody>
      </p:sp>
      <p:sp>
        <p:nvSpPr>
          <p:cNvPr id="15" name="Slide Number Placeholder 5"/>
          <p:cNvSpPr>
            <a:spLocks noGrp="1"/>
          </p:cNvSpPr>
          <p:nvPr>
            <p:ph type="sldNum" sz="quarter" idx="12"/>
          </p:nvPr>
        </p:nvSpPr>
        <p:spPr>
          <a:xfrm>
            <a:off x="51767" y="5355683"/>
            <a:ext cx="438575" cy="304271"/>
          </a:xfrm>
        </p:spPr>
        <p:txBody>
          <a:bodyPr/>
          <a:lstStyle>
            <a:lvl1pPr algn="ctr">
              <a:defRPr sz="1200">
                <a:solidFill>
                  <a:schemeClr val="tx2"/>
                </a:solidFill>
                <a:latin typeface="Avenir Book" panose="02000503020000020003" pitchFamily="2" charset="0"/>
              </a:defRPr>
            </a:lvl1pPr>
          </a:lstStyle>
          <a:p>
            <a:fld id="{D57F1E4F-1CFF-5643-939E-217C01CDF565}" type="slidenum">
              <a:rPr lang="en-US" smtClean="0"/>
              <a:pPr/>
              <a:t>‹#›</a:t>
            </a:fld>
            <a:endParaRPr lang="en-US"/>
          </a:p>
        </p:txBody>
      </p:sp>
      <p:grpSp>
        <p:nvGrpSpPr>
          <p:cNvPr id="10" name="Group 9"/>
          <p:cNvGrpSpPr/>
          <p:nvPr userDrawn="1"/>
        </p:nvGrpSpPr>
        <p:grpSpPr>
          <a:xfrm>
            <a:off x="642372" y="5456821"/>
            <a:ext cx="8875256" cy="101996"/>
            <a:chOff x="438468" y="6484574"/>
            <a:chExt cx="5758287" cy="93616"/>
          </a:xfrm>
        </p:grpSpPr>
        <p:sp>
          <p:nvSpPr>
            <p:cNvPr id="12" name="Rectangle 11"/>
            <p:cNvSpPr>
              <a:spLocks noChangeAspect="1"/>
            </p:cNvSpPr>
            <p:nvPr userDrawn="1"/>
          </p:nvSpPr>
          <p:spPr>
            <a:xfrm>
              <a:off x="438468" y="6484574"/>
              <a:ext cx="954029" cy="9361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p:cNvSpPr>
              <a:spLocks noChangeAspect="1"/>
            </p:cNvSpPr>
            <p:nvPr userDrawn="1"/>
          </p:nvSpPr>
          <p:spPr>
            <a:xfrm>
              <a:off x="1399320" y="6484574"/>
              <a:ext cx="954029" cy="936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p:cNvSpPr>
              <a:spLocks noChangeAspect="1"/>
            </p:cNvSpPr>
            <p:nvPr userDrawn="1"/>
          </p:nvSpPr>
          <p:spPr>
            <a:xfrm>
              <a:off x="2360172" y="6484574"/>
              <a:ext cx="954029" cy="9361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a:spLocks noChangeAspect="1"/>
            </p:cNvSpPr>
            <p:nvPr userDrawn="1"/>
          </p:nvSpPr>
          <p:spPr>
            <a:xfrm>
              <a:off x="3321024" y="6484574"/>
              <a:ext cx="954029" cy="93616"/>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p:cNvSpPr>
              <a:spLocks noChangeAspect="1"/>
            </p:cNvSpPr>
            <p:nvPr userDrawn="1"/>
          </p:nvSpPr>
          <p:spPr>
            <a:xfrm>
              <a:off x="4281876" y="6484574"/>
              <a:ext cx="954029" cy="9361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p:cNvSpPr>
              <a:spLocks noChangeAspect="1"/>
            </p:cNvSpPr>
            <p:nvPr userDrawn="1"/>
          </p:nvSpPr>
          <p:spPr>
            <a:xfrm>
              <a:off x="5242726" y="6484574"/>
              <a:ext cx="954029" cy="93616"/>
            </a:xfrm>
            <a:prstGeom prst="rect">
              <a:avLst/>
            </a:prstGeom>
            <a:solidFill>
              <a:srgbClr val="CE0000"/>
            </a:solidFill>
            <a:ln>
              <a:noFill/>
            </a:ln>
            <a:effectLst/>
          </p:spPr>
          <p:style>
            <a:lnRef idx="1">
              <a:schemeClr val="accent1"/>
            </a:lnRef>
            <a:fillRef idx="3">
              <a:schemeClr val="accent1"/>
            </a:fillRef>
            <a:effectRef idx="2">
              <a:schemeClr val="accent1"/>
            </a:effectRef>
            <a:fontRef idx="minor">
              <a:schemeClr val="lt1"/>
            </a:fontRef>
          </p:style>
        </p:sp>
      </p:grpSp>
      <p:sp>
        <p:nvSpPr>
          <p:cNvPr id="4" name="Text Placeholder 3">
            <a:extLst>
              <a:ext uri="{FF2B5EF4-FFF2-40B4-BE49-F238E27FC236}">
                <a16:creationId xmlns:a16="http://schemas.microsoft.com/office/drawing/2014/main" id="{A25F96D0-2A4D-EF4E-836F-CE17881865D3}"/>
              </a:ext>
            </a:extLst>
          </p:cNvPr>
          <p:cNvSpPr>
            <a:spLocks noGrp="1"/>
          </p:cNvSpPr>
          <p:nvPr>
            <p:ph type="body" sz="quarter" idx="13"/>
          </p:nvPr>
        </p:nvSpPr>
        <p:spPr>
          <a:xfrm>
            <a:off x="484188" y="860245"/>
            <a:ext cx="9191625" cy="334963"/>
          </a:xfrm>
        </p:spPr>
        <p:txBody>
          <a:bodyPr>
            <a:noAutofit/>
          </a:bodyPr>
          <a:lstStyle>
            <a:lvl1pPr marL="0" indent="0">
              <a:buNone/>
              <a:defRPr sz="1800" b="0" i="0">
                <a:solidFill>
                  <a:schemeClr val="accent1"/>
                </a:solidFill>
                <a:latin typeface="Avenir Light" panose="020B0402020203020204" pitchFamily="34" charset="77"/>
              </a:defRPr>
            </a:lvl1pPr>
          </a:lstStyle>
          <a:p>
            <a:pPr lvl="0"/>
            <a:r>
              <a:rPr lang="en-GB"/>
              <a:t>Click to edit Master text styles</a:t>
            </a:r>
          </a:p>
        </p:txBody>
      </p:sp>
      <p:pic>
        <p:nvPicPr>
          <p:cNvPr id="22" name="Picture 21">
            <a:extLst>
              <a:ext uri="{FF2B5EF4-FFF2-40B4-BE49-F238E27FC236}">
                <a16:creationId xmlns:a16="http://schemas.microsoft.com/office/drawing/2014/main" id="{9C9E4CEB-DF25-6F48-9767-E1C38EEA8891}"/>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9627217" y="5296316"/>
            <a:ext cx="306360" cy="313194"/>
          </a:xfrm>
          <a:prstGeom prst="rect">
            <a:avLst/>
          </a:prstGeom>
        </p:spPr>
      </p:pic>
    </p:spTree>
    <p:extLst>
      <p:ext uri="{BB962C8B-B14F-4D97-AF65-F5344CB8AC3E}">
        <p14:creationId xmlns:p14="http://schemas.microsoft.com/office/powerpoint/2010/main" val="4236975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4_Section Header" preserve="1" userDrawn="1">
  <p:cSld name="Section Header light grey">
    <p:bg>
      <p:bgPr>
        <a:solidFill>
          <a:schemeClr val="tx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2998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328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tx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157884092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3_Hi Title and Content No Banner">
  <p:cSld name="3_Hi Title and Content No Banner">
    <p:spTree>
      <p:nvGrpSpPr>
        <p:cNvPr id="1" name="Shape 75"/>
        <p:cNvGrpSpPr/>
        <p:nvPr/>
      </p:nvGrpSpPr>
      <p:grpSpPr>
        <a:xfrm>
          <a:off x="0" y="0"/>
          <a:ext cx="0" cy="0"/>
          <a:chOff x="0" y="0"/>
          <a:chExt cx="0" cy="0"/>
        </a:xfrm>
      </p:grpSpPr>
      <p:sp>
        <p:nvSpPr>
          <p:cNvPr id="76" name="Google Shape;76;p119"/>
          <p:cNvSpPr txBox="1">
            <a:spLocks noGrp="1"/>
          </p:cNvSpPr>
          <p:nvPr>
            <p:ph type="body" idx="1"/>
          </p:nvPr>
        </p:nvSpPr>
        <p:spPr>
          <a:xfrm>
            <a:off x="484327" y="989460"/>
            <a:ext cx="9191346" cy="3892874"/>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SzPts val="3556"/>
              <a:buChar cha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77" name="Google Shape;77;p119"/>
          <p:cNvSpPr txBox="1">
            <a:spLocks noGrp="1"/>
          </p:cNvSpPr>
          <p:nvPr>
            <p:ph type="title"/>
          </p:nvPr>
        </p:nvSpPr>
        <p:spPr>
          <a:xfrm>
            <a:off x="479912" y="608049"/>
            <a:ext cx="9191347" cy="401268"/>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SzPts val="4889"/>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78" name="Google Shape;78;p119"/>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299552" y="5005559"/>
            <a:ext cx="599993" cy="613378"/>
          </a:xfrm>
          <a:prstGeom prst="rect">
            <a:avLst/>
          </a:prstGeom>
          <a:noFill/>
          <a:ln>
            <a:noFill/>
          </a:ln>
        </p:spPr>
      </p:pic>
      <p:sp>
        <p:nvSpPr>
          <p:cNvPr id="79" name="Google Shape;79;p119"/>
          <p:cNvSpPr txBox="1">
            <a:spLocks noGrp="1"/>
          </p:cNvSpPr>
          <p:nvPr>
            <p:ph type="dt" idx="10"/>
          </p:nvPr>
        </p:nvSpPr>
        <p:spPr>
          <a:xfrm>
            <a:off x="7245462" y="4963448"/>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Georgia"/>
                <a:ea typeface="Georgia"/>
                <a:cs typeface="Georgia"/>
                <a:sym typeface="Georgia"/>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0" name="Google Shape;80;p119"/>
          <p:cNvSpPr txBox="1">
            <a:spLocks noGrp="1"/>
          </p:cNvSpPr>
          <p:nvPr>
            <p:ph type="ftr" idx="11"/>
          </p:nvPr>
        </p:nvSpPr>
        <p:spPr>
          <a:xfrm>
            <a:off x="1429297" y="4959843"/>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Georgia"/>
                <a:ea typeface="Georgia"/>
                <a:cs typeface="Georgia"/>
                <a:sym typeface="Georgia"/>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1" name="Google Shape;81;p119"/>
          <p:cNvSpPr txBox="1">
            <a:spLocks noGrp="1"/>
          </p:cNvSpPr>
          <p:nvPr>
            <p:ph type="sldNum" idx="12"/>
          </p:nvPr>
        </p:nvSpPr>
        <p:spPr>
          <a:xfrm>
            <a:off x="520649" y="4963448"/>
            <a:ext cx="847033" cy="304271"/>
          </a:xfrm>
          <a:prstGeom prst="rect">
            <a:avLst/>
          </a:prstGeom>
          <a:noFill/>
          <a:ln>
            <a:noFill/>
          </a:ln>
        </p:spPr>
        <p:txBody>
          <a:bodyPr spcFirstLastPara="1" wrap="square" lIns="91425" tIns="45700" rIns="91425" bIns="45700" anchor="ctr" anchorCtr="0">
            <a:noAutofit/>
          </a:bodyPr>
          <a:lstStyle>
            <a:lvl1pPr marL="0" lvl="0"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1pPr>
            <a:lvl2pPr marL="0" lvl="1"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2pPr>
            <a:lvl3pPr marL="0" lvl="2"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3pPr>
            <a:lvl4pPr marL="0" lvl="3"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4pPr>
            <a:lvl5pPr marL="0" lvl="4"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5pPr>
            <a:lvl6pPr marL="0" lvl="5"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6pPr>
            <a:lvl7pPr marL="0" lvl="6"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7pPr>
            <a:lvl8pPr marL="0" lvl="7"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8pPr>
            <a:lvl9pPr marL="0" lvl="8"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82" name="Google Shape;82;p119"/>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83" name="Google Shape;83;p119"/>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extLst>
      <p:ext uri="{BB962C8B-B14F-4D97-AF65-F5344CB8AC3E}">
        <p14:creationId xmlns:p14="http://schemas.microsoft.com/office/powerpoint/2010/main" val="300272242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4_Hi Title and Content No Banner">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328" y="1222551"/>
            <a:ext cx="9191346" cy="3814427"/>
          </a:xfrm>
        </p:spPr>
        <p:txBody>
          <a:bodyPr>
            <a:normAutofit/>
          </a:bodyPr>
          <a:lstStyle>
            <a:lvl1pPr>
              <a:defRPr sz="1200">
                <a:solidFill>
                  <a:schemeClr val="tx2"/>
                </a:solidFill>
                <a:latin typeface="Avenir Book" panose="02000503020000020003" pitchFamily="2" charset="0"/>
              </a:defRPr>
            </a:lvl1pPr>
            <a:lvl2pPr>
              <a:defRPr sz="1200">
                <a:solidFill>
                  <a:schemeClr val="tx2"/>
                </a:solidFill>
                <a:latin typeface="Avenir Book" panose="02000503020000020003" pitchFamily="2" charset="0"/>
              </a:defRPr>
            </a:lvl2pPr>
            <a:lvl3pPr>
              <a:defRPr sz="1200">
                <a:solidFill>
                  <a:schemeClr val="tx2"/>
                </a:solidFill>
                <a:latin typeface="Avenir Book" panose="02000503020000020003" pitchFamily="2" charset="0"/>
              </a:defRPr>
            </a:lvl3pPr>
            <a:lvl4pPr>
              <a:defRPr sz="1200">
                <a:solidFill>
                  <a:schemeClr val="tx2"/>
                </a:solidFill>
                <a:latin typeface="Avenir Book" panose="02000503020000020003" pitchFamily="2" charset="0"/>
              </a:defRPr>
            </a:lvl4pPr>
            <a:lvl5pPr>
              <a:defRPr sz="1200">
                <a:solidFill>
                  <a:schemeClr val="tx2"/>
                </a:solidFill>
                <a:latin typeface="Avenir Book"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94C6A05A-9E8A-9A4C-B2A3-6E4ADD5CB104}"/>
              </a:ext>
            </a:extLst>
          </p:cNvPr>
          <p:cNvSpPr>
            <a:spLocks noGrp="1"/>
          </p:cNvSpPr>
          <p:nvPr>
            <p:ph type="title" hasCustomPrompt="1"/>
          </p:nvPr>
        </p:nvSpPr>
        <p:spPr>
          <a:xfrm>
            <a:off x="484327" y="156184"/>
            <a:ext cx="9191347" cy="724114"/>
          </a:xfrm>
        </p:spPr>
        <p:txBody>
          <a:bodyPr>
            <a:noAutofit/>
          </a:bodyPr>
          <a:lstStyle>
            <a:lvl1pPr algn="l">
              <a:defRPr sz="2800">
                <a:solidFill>
                  <a:schemeClr val="tx2"/>
                </a:solidFill>
                <a:latin typeface="Garamond" panose="02020404030301010803" pitchFamily="18" charset="0"/>
              </a:defRPr>
            </a:lvl1pPr>
          </a:lstStyle>
          <a:p>
            <a:r>
              <a:rPr lang="en-US"/>
              <a:t>Click to edit master title style</a:t>
            </a:r>
          </a:p>
        </p:txBody>
      </p:sp>
      <p:sp>
        <p:nvSpPr>
          <p:cNvPr id="13" name="Date Placeholder 3"/>
          <p:cNvSpPr>
            <a:spLocks noGrp="1"/>
          </p:cNvSpPr>
          <p:nvPr>
            <p:ph type="dt" sz="half" idx="10"/>
          </p:nvPr>
        </p:nvSpPr>
        <p:spPr>
          <a:xfrm>
            <a:off x="7245462" y="5079994"/>
            <a:ext cx="2370667" cy="304271"/>
          </a:xfrm>
          <a:prstGeom prst="rect">
            <a:avLst/>
          </a:prstGeom>
        </p:spPr>
        <p:txBody>
          <a:bodyPr/>
          <a:lstStyle>
            <a:lvl1pPr>
              <a:defRPr>
                <a:solidFill>
                  <a:schemeClr val="tx2"/>
                </a:solidFill>
                <a:latin typeface="Avenir Book" panose="02000503020000020003" pitchFamily="2" charset="0"/>
              </a:defRPr>
            </a:lvl1pPr>
          </a:lstStyle>
          <a:p>
            <a:fld id="{B189E0B3-E3D4-4CA4-AE1A-BF70A18D1A77}" type="datetime1">
              <a:rPr lang="en-AU" smtClean="0"/>
              <a:pPr/>
              <a:t>21/2/2024</a:t>
            </a:fld>
            <a:endParaRPr lang="en-US"/>
          </a:p>
        </p:txBody>
      </p:sp>
      <p:sp>
        <p:nvSpPr>
          <p:cNvPr id="14" name="Footer Placeholder 4"/>
          <p:cNvSpPr>
            <a:spLocks noGrp="1"/>
          </p:cNvSpPr>
          <p:nvPr>
            <p:ph type="ftr" sz="quarter" idx="11"/>
          </p:nvPr>
        </p:nvSpPr>
        <p:spPr>
          <a:xfrm>
            <a:off x="1429297" y="5076389"/>
            <a:ext cx="5764342" cy="304271"/>
          </a:xfrm>
          <a:prstGeom prst="rect">
            <a:avLst/>
          </a:prstGeom>
        </p:spPr>
        <p:txBody>
          <a:bodyPr/>
          <a:lstStyle>
            <a:lvl1pPr>
              <a:defRPr>
                <a:solidFill>
                  <a:schemeClr val="tx2"/>
                </a:solidFill>
                <a:latin typeface="Avenir Book" panose="02000503020000020003" pitchFamily="2" charset="0"/>
              </a:defRPr>
            </a:lvl1pPr>
          </a:lstStyle>
          <a:p>
            <a:endParaRPr lang="en-US"/>
          </a:p>
        </p:txBody>
      </p:sp>
      <p:sp>
        <p:nvSpPr>
          <p:cNvPr id="15" name="Slide Number Placeholder 5"/>
          <p:cNvSpPr>
            <a:spLocks noGrp="1"/>
          </p:cNvSpPr>
          <p:nvPr>
            <p:ph type="sldNum" sz="quarter" idx="12"/>
          </p:nvPr>
        </p:nvSpPr>
        <p:spPr>
          <a:xfrm>
            <a:off x="-27358" y="5304686"/>
            <a:ext cx="438575" cy="304271"/>
          </a:xfrm>
        </p:spPr>
        <p:txBody>
          <a:bodyPr/>
          <a:lstStyle>
            <a:lvl1pPr algn="ctr">
              <a:defRPr>
                <a:solidFill>
                  <a:schemeClr val="tx2"/>
                </a:solidFill>
                <a:latin typeface="Avenir Book" panose="02000503020000020003" pitchFamily="2" charset="0"/>
              </a:defRPr>
            </a:lvl1pPr>
          </a:lstStyle>
          <a:p>
            <a:fld id="{D57F1E4F-1CFF-5643-939E-217C01CDF565}" type="slidenum">
              <a:rPr lang="en-US" smtClean="0"/>
              <a:pPr/>
              <a:t>‹#›</a:t>
            </a:fld>
            <a:endParaRPr lang="en-US"/>
          </a:p>
        </p:txBody>
      </p:sp>
      <p:grpSp>
        <p:nvGrpSpPr>
          <p:cNvPr id="10" name="Group 9"/>
          <p:cNvGrpSpPr/>
          <p:nvPr userDrawn="1"/>
        </p:nvGrpSpPr>
        <p:grpSpPr>
          <a:xfrm>
            <a:off x="642373" y="5456821"/>
            <a:ext cx="8875256" cy="101996"/>
            <a:chOff x="438468" y="6484574"/>
            <a:chExt cx="5758287" cy="93616"/>
          </a:xfrm>
        </p:grpSpPr>
        <p:sp>
          <p:nvSpPr>
            <p:cNvPr id="12" name="Rectangle 11"/>
            <p:cNvSpPr>
              <a:spLocks noChangeAspect="1"/>
            </p:cNvSpPr>
            <p:nvPr userDrawn="1"/>
          </p:nvSpPr>
          <p:spPr>
            <a:xfrm>
              <a:off x="438468" y="6484574"/>
              <a:ext cx="954029" cy="9361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p:cNvSpPr>
              <a:spLocks noChangeAspect="1"/>
            </p:cNvSpPr>
            <p:nvPr userDrawn="1"/>
          </p:nvSpPr>
          <p:spPr>
            <a:xfrm>
              <a:off x="1399320" y="6484574"/>
              <a:ext cx="954029" cy="936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p:cNvSpPr>
              <a:spLocks noChangeAspect="1"/>
            </p:cNvSpPr>
            <p:nvPr userDrawn="1"/>
          </p:nvSpPr>
          <p:spPr>
            <a:xfrm>
              <a:off x="2360172" y="6484574"/>
              <a:ext cx="954029" cy="9361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a:spLocks noChangeAspect="1"/>
            </p:cNvSpPr>
            <p:nvPr userDrawn="1"/>
          </p:nvSpPr>
          <p:spPr>
            <a:xfrm>
              <a:off x="3321024" y="6484574"/>
              <a:ext cx="954029" cy="93616"/>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p:cNvSpPr>
              <a:spLocks noChangeAspect="1"/>
            </p:cNvSpPr>
            <p:nvPr userDrawn="1"/>
          </p:nvSpPr>
          <p:spPr>
            <a:xfrm>
              <a:off x="4281876" y="6484574"/>
              <a:ext cx="954029" cy="9361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p:cNvSpPr>
              <a:spLocks noChangeAspect="1"/>
            </p:cNvSpPr>
            <p:nvPr userDrawn="1"/>
          </p:nvSpPr>
          <p:spPr>
            <a:xfrm>
              <a:off x="5242726" y="6484574"/>
              <a:ext cx="954029" cy="93616"/>
            </a:xfrm>
            <a:prstGeom prst="rect">
              <a:avLst/>
            </a:prstGeom>
            <a:solidFill>
              <a:srgbClr val="CE0000"/>
            </a:solidFill>
            <a:ln>
              <a:noFill/>
            </a:ln>
            <a:effectLst/>
          </p:spPr>
          <p:style>
            <a:lnRef idx="1">
              <a:schemeClr val="accent1"/>
            </a:lnRef>
            <a:fillRef idx="3">
              <a:schemeClr val="accent1"/>
            </a:fillRef>
            <a:effectRef idx="2">
              <a:schemeClr val="accent1"/>
            </a:effectRef>
            <a:fontRef idx="minor">
              <a:schemeClr val="lt1"/>
            </a:fontRef>
          </p:style>
        </p:sp>
      </p:grpSp>
      <p:sp>
        <p:nvSpPr>
          <p:cNvPr id="4" name="Text Placeholder 3">
            <a:extLst>
              <a:ext uri="{FF2B5EF4-FFF2-40B4-BE49-F238E27FC236}">
                <a16:creationId xmlns:a16="http://schemas.microsoft.com/office/drawing/2014/main" id="{A25F96D0-2A4D-EF4E-836F-CE17881865D3}"/>
              </a:ext>
            </a:extLst>
          </p:cNvPr>
          <p:cNvSpPr>
            <a:spLocks noGrp="1"/>
          </p:cNvSpPr>
          <p:nvPr>
            <p:ph type="body" sz="quarter" idx="13"/>
          </p:nvPr>
        </p:nvSpPr>
        <p:spPr>
          <a:xfrm>
            <a:off x="484188" y="860245"/>
            <a:ext cx="9191625" cy="334963"/>
          </a:xfrm>
        </p:spPr>
        <p:txBody>
          <a:bodyPr>
            <a:noAutofit/>
          </a:bodyPr>
          <a:lstStyle>
            <a:lvl1pPr marL="0" indent="0">
              <a:buNone/>
              <a:defRPr sz="1800" b="0" i="0">
                <a:solidFill>
                  <a:schemeClr val="accent1"/>
                </a:solidFill>
                <a:latin typeface="Avenir Light" panose="020B0402020203020204" pitchFamily="34" charset="77"/>
              </a:defRPr>
            </a:lvl1pPr>
          </a:lstStyle>
          <a:p>
            <a:pPr lvl="0"/>
            <a:r>
              <a:rPr lang="en-GB"/>
              <a:t>Click to edit Master text styles</a:t>
            </a:r>
          </a:p>
        </p:txBody>
      </p:sp>
      <p:pic>
        <p:nvPicPr>
          <p:cNvPr id="22" name="Picture 21">
            <a:extLst>
              <a:ext uri="{FF2B5EF4-FFF2-40B4-BE49-F238E27FC236}">
                <a16:creationId xmlns:a16="http://schemas.microsoft.com/office/drawing/2014/main" id="{9C9E4CEB-DF25-6F48-9767-E1C38EEA8891}"/>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9627217" y="5296316"/>
            <a:ext cx="306360" cy="313194"/>
          </a:xfrm>
          <a:prstGeom prst="rect">
            <a:avLst/>
          </a:prstGeom>
        </p:spPr>
      </p:pic>
    </p:spTree>
    <p:extLst>
      <p:ext uri="{BB962C8B-B14F-4D97-AF65-F5344CB8AC3E}">
        <p14:creationId xmlns:p14="http://schemas.microsoft.com/office/powerpoint/2010/main" val="129362072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82867-E106-428B-933F-F0D84B7E7DE6}"/>
              </a:ext>
            </a:extLst>
          </p:cNvPr>
          <p:cNvSpPr>
            <a:spLocks noGrp="1"/>
          </p:cNvSpPr>
          <p:nvPr>
            <p:ph type="title"/>
          </p:nvPr>
        </p:nvSpPr>
        <p:spPr>
          <a:xfrm>
            <a:off x="698500" y="304271"/>
            <a:ext cx="8763000" cy="707111"/>
          </a:xfrm>
        </p:spPr>
        <p:txBody>
          <a:bodyPr>
            <a:normAutofit/>
          </a:bodyPr>
          <a:lstStyle>
            <a:lvl1pPr>
              <a:defRPr sz="2667" b="0" i="0">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24D2AB09-7F5E-486A-A667-1703AFB30B41}"/>
              </a:ext>
            </a:extLst>
          </p:cNvPr>
          <p:cNvSpPr>
            <a:spLocks noGrp="1"/>
          </p:cNvSpPr>
          <p:nvPr>
            <p:ph idx="1"/>
          </p:nvPr>
        </p:nvSpPr>
        <p:spPr>
          <a:xfrm>
            <a:off x="698500" y="1191491"/>
            <a:ext cx="8763000" cy="3955978"/>
          </a:xfrm>
        </p:spPr>
        <p:txBody>
          <a:bodyPr/>
          <a:lstStyle>
            <a:lvl1pPr>
              <a:defRPr sz="1667" b="0" i="0">
                <a:latin typeface="Open Sans" panose="020B0606030504020204" pitchFamily="34" charset="0"/>
                <a:ea typeface="Open Sans" panose="020B0606030504020204" pitchFamily="34" charset="0"/>
                <a:cs typeface="Open Sans" panose="020B0606030504020204" pitchFamily="34" charset="0"/>
              </a:defRPr>
            </a:lvl1pPr>
            <a:lvl2pPr>
              <a:defRPr sz="1500" b="0" i="0">
                <a:latin typeface="Open Sans" panose="020B0606030504020204" pitchFamily="34" charset="0"/>
                <a:ea typeface="Open Sans" panose="020B0606030504020204" pitchFamily="34" charset="0"/>
                <a:cs typeface="Open Sans" panose="020B0606030504020204" pitchFamily="34" charset="0"/>
              </a:defRPr>
            </a:lvl2pPr>
            <a:lvl3pPr>
              <a:defRPr sz="1333" b="0" i="0">
                <a:latin typeface="Open Sans" panose="020B0606030504020204" pitchFamily="34" charset="0"/>
                <a:ea typeface="Open Sans" panose="020B0606030504020204" pitchFamily="34" charset="0"/>
                <a:cs typeface="Open Sans" panose="020B0606030504020204" pitchFamily="34" charset="0"/>
              </a:defRPr>
            </a:lvl3pPr>
            <a:lvl4pPr>
              <a:defRPr sz="1167" b="0" i="0">
                <a:latin typeface="Open Sans" panose="020B0606030504020204" pitchFamily="34" charset="0"/>
                <a:ea typeface="Open Sans" panose="020B0606030504020204" pitchFamily="34" charset="0"/>
                <a:cs typeface="Open Sans" panose="020B0606030504020204" pitchFamily="34" charset="0"/>
              </a:defRPr>
            </a:lvl4pPr>
            <a:lvl5pPr>
              <a:defRPr sz="1167" b="0"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B00982F6-BC9A-4213-ABCC-0722E56C0C3D}"/>
              </a:ext>
            </a:extLst>
          </p:cNvPr>
          <p:cNvSpPr>
            <a:spLocks noGrp="1"/>
          </p:cNvSpPr>
          <p:nvPr>
            <p:ph type="dt" sz="half" idx="10"/>
          </p:nvPr>
        </p:nvSpPr>
        <p:spPr/>
        <p:txBody>
          <a:bodyPr/>
          <a:lstStyle/>
          <a:p>
            <a:fld id="{95FAA27A-CF50-CE4C-B1BB-8CBEFF441708}" type="datetime1">
              <a:rPr lang="en-ZA" smtClean="0"/>
              <a:t>2024/02/21</a:t>
            </a:fld>
            <a:endParaRPr lang="en-ZA"/>
          </a:p>
        </p:txBody>
      </p:sp>
      <p:sp>
        <p:nvSpPr>
          <p:cNvPr id="5" name="Footer Placeholder 4">
            <a:extLst>
              <a:ext uri="{FF2B5EF4-FFF2-40B4-BE49-F238E27FC236}">
                <a16:creationId xmlns:a16="http://schemas.microsoft.com/office/drawing/2014/main" id="{2849E7E8-BEE9-478D-A005-08A3F31FC56E}"/>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8CFE5FF5-8374-47B9-A047-6329913D4E94}"/>
              </a:ext>
            </a:extLst>
          </p:cNvPr>
          <p:cNvSpPr>
            <a:spLocks noGrp="1"/>
          </p:cNvSpPr>
          <p:nvPr>
            <p:ph type="sldNum" sz="quarter" idx="12"/>
          </p:nvPr>
        </p:nvSpPr>
        <p:spPr>
          <a:xfrm>
            <a:off x="128389" y="5283876"/>
            <a:ext cx="412222" cy="304271"/>
          </a:xfrm>
        </p:spPr>
        <p:txBody>
          <a:bodyPr/>
          <a:lstStyle>
            <a:lvl1pPr algn="ctr">
              <a:defRPr>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86090335-C4D0-47A9-AEF2-EA7D08E0063F}" type="slidenum">
              <a:rPr lang="en-ZA" smtClean="0"/>
              <a:pPr/>
              <a:t>‹#›</a:t>
            </a:fld>
            <a:endParaRPr lang="en-ZA"/>
          </a:p>
        </p:txBody>
      </p:sp>
      <p:pic>
        <p:nvPicPr>
          <p:cNvPr id="7" name="Picture 6">
            <a:extLst>
              <a:ext uri="{FF2B5EF4-FFF2-40B4-BE49-F238E27FC236}">
                <a16:creationId xmlns:a16="http://schemas.microsoft.com/office/drawing/2014/main" id="{4F79E89D-5BC7-DA34-841C-8C4A6B1CB3C3}"/>
              </a:ext>
            </a:extLst>
          </p:cNvPr>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4389" y="5361709"/>
            <a:ext cx="8790000" cy="173811"/>
          </a:xfrm>
          <a:prstGeom prst="rect">
            <a:avLst/>
          </a:prstGeom>
          <a:noFill/>
          <a:ln>
            <a:noFill/>
          </a:ln>
        </p:spPr>
      </p:pic>
      <p:pic>
        <p:nvPicPr>
          <p:cNvPr id="8" name="Picture 7">
            <a:extLst>
              <a:ext uri="{FF2B5EF4-FFF2-40B4-BE49-F238E27FC236}">
                <a16:creationId xmlns:a16="http://schemas.microsoft.com/office/drawing/2014/main" id="{58809C5E-0117-8AAB-7FFA-ABA200E01F5D}"/>
              </a:ext>
            </a:extLst>
          </p:cNvPr>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569600" y="5283876"/>
            <a:ext cx="412221" cy="294746"/>
          </a:xfrm>
          <a:prstGeom prst="rect">
            <a:avLst/>
          </a:prstGeom>
          <a:noFill/>
          <a:ln>
            <a:noFill/>
          </a:ln>
        </p:spPr>
      </p:pic>
    </p:spTree>
    <p:extLst>
      <p:ext uri="{BB962C8B-B14F-4D97-AF65-F5344CB8AC3E}">
        <p14:creationId xmlns:p14="http://schemas.microsoft.com/office/powerpoint/2010/main" val="151159710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Full Text - 1 Column">
    <p:spTree>
      <p:nvGrpSpPr>
        <p:cNvPr id="1" name=""/>
        <p:cNvGrpSpPr/>
        <p:nvPr/>
      </p:nvGrpSpPr>
      <p:grpSpPr>
        <a:xfrm>
          <a:off x="0" y="0"/>
          <a:ext cx="0" cy="0"/>
          <a:chOff x="0" y="0"/>
          <a:chExt cx="0" cy="0"/>
        </a:xfrm>
      </p:grpSpPr>
      <p:sp>
        <p:nvSpPr>
          <p:cNvPr id="26" name="Text Placeholder 25">
            <a:extLst>
              <a:ext uri="{FF2B5EF4-FFF2-40B4-BE49-F238E27FC236}">
                <a16:creationId xmlns:a16="http://schemas.microsoft.com/office/drawing/2014/main" id="{62282F2D-BB9D-7649-BC12-467FA9DE2472}"/>
              </a:ext>
            </a:extLst>
          </p:cNvPr>
          <p:cNvSpPr>
            <a:spLocks noGrp="1"/>
          </p:cNvSpPr>
          <p:nvPr>
            <p:ph type="body" sz="quarter" idx="10"/>
          </p:nvPr>
        </p:nvSpPr>
        <p:spPr>
          <a:xfrm>
            <a:off x="459053" y="1409701"/>
            <a:ext cx="9241895" cy="384757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35" name="Text Placeholder 33">
            <a:extLst>
              <a:ext uri="{FF2B5EF4-FFF2-40B4-BE49-F238E27FC236}">
                <a16:creationId xmlns:a16="http://schemas.microsoft.com/office/drawing/2014/main" id="{C4015536-9FB6-0944-BB69-A8DD8B3D79A2}"/>
              </a:ext>
            </a:extLst>
          </p:cNvPr>
          <p:cNvSpPr>
            <a:spLocks noGrp="1"/>
          </p:cNvSpPr>
          <p:nvPr>
            <p:ph type="body" sz="quarter" idx="12" hasCustomPrompt="1"/>
          </p:nvPr>
        </p:nvSpPr>
        <p:spPr>
          <a:xfrm>
            <a:off x="459053" y="712242"/>
            <a:ext cx="9241895" cy="239999"/>
          </a:xfrm>
        </p:spPr>
        <p:txBody>
          <a:bodyPr wrap="square" lIns="0" tIns="0" rIns="0" bIns="0" anchor="ctr">
            <a:noAutofit/>
          </a:bodyPr>
          <a:lstStyle>
            <a:lvl1pPr>
              <a:lnSpc>
                <a:spcPct val="100000"/>
              </a:lnSpc>
              <a:spcAft>
                <a:spcPts val="0"/>
              </a:spcAft>
              <a:defRPr>
                <a:solidFill>
                  <a:schemeClr val="accent1"/>
                </a:solidFill>
              </a:defRPr>
            </a:lvl1pPr>
          </a:lstStyle>
          <a:p>
            <a:pPr lvl="0"/>
            <a:r>
              <a:rPr lang="en-GB"/>
              <a:t>Click to add sub-heading</a:t>
            </a:r>
          </a:p>
        </p:txBody>
      </p:sp>
      <p:sp>
        <p:nvSpPr>
          <p:cNvPr id="2" name="Title 1">
            <a:extLst>
              <a:ext uri="{FF2B5EF4-FFF2-40B4-BE49-F238E27FC236}">
                <a16:creationId xmlns:a16="http://schemas.microsoft.com/office/drawing/2014/main" id="{FB206D9C-E3ED-B145-99DD-6004BAE79B91}"/>
              </a:ext>
            </a:extLst>
          </p:cNvPr>
          <p:cNvSpPr>
            <a:spLocks noGrp="1"/>
          </p:cNvSpPr>
          <p:nvPr>
            <p:ph type="title"/>
          </p:nvPr>
        </p:nvSpPr>
        <p:spPr/>
        <p:txBody>
          <a:bodyPr/>
          <a:lstStyle/>
          <a:p>
            <a:r>
              <a:rPr lang="en-GB"/>
              <a:t>Click to edit Master title style</a:t>
            </a:r>
          </a:p>
        </p:txBody>
      </p:sp>
    </p:spTree>
    <p:extLst>
      <p:ext uri="{BB962C8B-B14F-4D97-AF65-F5344CB8AC3E}">
        <p14:creationId xmlns:p14="http://schemas.microsoft.com/office/powerpoint/2010/main" val="4250179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tx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8793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9875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pPr lvl="0"/>
            <a:r>
              <a:rPr lang="en-GB"/>
              <a:t>DOCUMENT TITLE | NOTES</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E902CB44-A3F9-A4CC-2CBF-45680E0FBDB8}"/>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911097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1"/>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19893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7921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900226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1"/>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40891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5783B527-FA9A-2432-67BA-D45FF57251D9}"/>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750764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6046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6331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653338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6319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BDBEC25A-6D25-9A10-A6E7-B3D42ED01CB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1588322681"/>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33" Type="http://schemas.openxmlformats.org/officeDocument/2006/relationships/slideLayout" Target="../slideLayouts/slideLayout33.xml"/><Relationship Id="rId34" Type="http://schemas.openxmlformats.org/officeDocument/2006/relationships/slideLayout" Target="../slideLayouts/slideLayout34.xml"/><Relationship Id="rId35" Type="http://schemas.openxmlformats.org/officeDocument/2006/relationships/slideLayout" Target="../slideLayouts/slideLayout35.xml"/><Relationship Id="rId36" Type="http://schemas.openxmlformats.org/officeDocument/2006/relationships/slideLayout" Target="../slideLayouts/slideLayout36.xml"/><Relationship Id="rId37" Type="http://schemas.openxmlformats.org/officeDocument/2006/relationships/slideLayout" Target="../slideLayouts/slideLayout37.xml"/><Relationship Id="rId38" Type="http://schemas.openxmlformats.org/officeDocument/2006/relationships/slideLayout" Target="../slideLayouts/slideLayout38.xml"/><Relationship Id="rId39" Type="http://schemas.openxmlformats.org/officeDocument/2006/relationships/slideLayout" Target="../slideLayouts/slideLayout39.xml"/><Relationship Id="rId40" Type="http://schemas.openxmlformats.org/officeDocument/2006/relationships/slideLayout" Target="../slideLayouts/slideLayout40.xml"/><Relationship Id="rId41" Type="http://schemas.openxmlformats.org/officeDocument/2006/relationships/slideLayout" Target="../slideLayouts/slideLayout41.xml"/><Relationship Id="rId42" Type="http://schemas.openxmlformats.org/officeDocument/2006/relationships/slideLayout" Target="../slideLayouts/slideLayout42.xml"/><Relationship Id="rId43" Type="http://schemas.openxmlformats.org/officeDocument/2006/relationships/slideLayout" Target="../slideLayouts/slideLayout43.xml"/><Relationship Id="rId4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9"/>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2"/>
              </a:buClr>
              <a:buSzPts val="4889"/>
              <a:buFont typeface="Garamond"/>
              <a:buNone/>
              <a:defRPr sz="4889" b="0" i="0" u="none" strike="noStrike" cap="none">
                <a:solidFill>
                  <a:schemeClr val="dk2"/>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9"/>
          <p:cNvSpPr txBox="1">
            <a:spLocks noGrp="1"/>
          </p:cNvSpPr>
          <p:nvPr>
            <p:ph type="body" idx="1"/>
          </p:nvPr>
        </p:nvSpPr>
        <p:spPr>
          <a:xfrm>
            <a:off x="508000" y="1333501"/>
            <a:ext cx="9144000" cy="3771636"/>
          </a:xfrm>
          <a:prstGeom prst="rect">
            <a:avLst/>
          </a:prstGeom>
          <a:noFill/>
          <a:ln>
            <a:noFill/>
          </a:ln>
        </p:spPr>
        <p:txBody>
          <a:bodyPr spcFirstLastPara="1" wrap="square" lIns="91425" tIns="45700" rIns="91425" bIns="45700" anchor="t" anchorCtr="0">
            <a:normAutofit/>
          </a:bodyPr>
          <a:lstStyle>
            <a:lvl1pPr marL="457200" marR="0" lvl="0" indent="-454406" algn="l" rtl="0">
              <a:lnSpc>
                <a:spcPct val="100000"/>
              </a:lnSpc>
              <a:spcBef>
                <a:spcPts val="711"/>
              </a:spcBef>
              <a:spcAft>
                <a:spcPts val="0"/>
              </a:spcAft>
              <a:buClr>
                <a:schemeClr val="dk2"/>
              </a:buClr>
              <a:buSzPts val="3556"/>
              <a:buFont typeface="Arial"/>
              <a:buChar char="•"/>
              <a:defRPr sz="3556" b="0" i="0" u="none" strike="noStrike" cap="none">
                <a:solidFill>
                  <a:schemeClr val="dk2"/>
                </a:solidFill>
                <a:latin typeface="Avenir"/>
                <a:ea typeface="Avenir"/>
                <a:cs typeface="Avenir"/>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endParaRPr/>
          </a:p>
        </p:txBody>
      </p:sp>
      <p:sp>
        <p:nvSpPr>
          <p:cNvPr id="12" name="Google Shape;12;p19"/>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733" r:id="rId1"/>
    <p:sldLayoutId id="2147483734" r:id="rId2"/>
    <p:sldLayoutId id="2147483750" r:id="rId3"/>
    <p:sldLayoutId id="2147483739" r:id="rId4"/>
    <p:sldLayoutId id="2147483740" r:id="rId5"/>
    <p:sldLayoutId id="2147483735" r:id="rId6"/>
    <p:sldLayoutId id="2147483736" r:id="rId7"/>
    <p:sldLayoutId id="2147483737" r:id="rId8"/>
    <p:sldLayoutId id="2147483738" r:id="rId9"/>
    <p:sldLayoutId id="2147483731" r:id="rId10"/>
    <p:sldLayoutId id="2147483732" r:id="rId11"/>
    <p:sldLayoutId id="2147483727" r:id="rId12"/>
    <p:sldLayoutId id="2147483728" r:id="rId13"/>
    <p:sldLayoutId id="2147483726" r:id="rId14"/>
    <p:sldLayoutId id="2147483725" r:id="rId15"/>
    <p:sldLayoutId id="2147483729" r:id="rId16"/>
    <p:sldLayoutId id="2147483730" r:id="rId17"/>
    <p:sldLayoutId id="2147483741" r:id="rId18"/>
    <p:sldLayoutId id="2147483724" r:id="rId19"/>
    <p:sldLayoutId id="2147483652" r:id="rId20"/>
    <p:sldLayoutId id="2147483659" r:id="rId21"/>
    <p:sldLayoutId id="2147483661" r:id="rId22"/>
    <p:sldLayoutId id="2147483667" r:id="rId23"/>
    <p:sldLayoutId id="2147483668" r:id="rId24"/>
    <p:sldLayoutId id="2147483669" r:id="rId25"/>
    <p:sldLayoutId id="2147483670" r:id="rId26"/>
    <p:sldLayoutId id="2147483671" r:id="rId27"/>
    <p:sldLayoutId id="2147483672" r:id="rId28"/>
    <p:sldLayoutId id="2147483673" r:id="rId29"/>
    <p:sldLayoutId id="2147483674" r:id="rId30"/>
    <p:sldLayoutId id="2147483675" r:id="rId31"/>
    <p:sldLayoutId id="2147483676" r:id="rId32"/>
    <p:sldLayoutId id="2147483677" r:id="rId33"/>
    <p:sldLayoutId id="2147483678" r:id="rId34"/>
    <p:sldLayoutId id="2147483682" r:id="rId35"/>
    <p:sldLayoutId id="2147483683" r:id="rId36"/>
    <p:sldLayoutId id="2147483684" r:id="rId37"/>
    <p:sldLayoutId id="2147483723" r:id="rId38"/>
    <p:sldLayoutId id="2147483742" r:id="rId39"/>
    <p:sldLayoutId id="2147483744" r:id="rId40"/>
    <p:sldLayoutId id="2147483747" r:id="rId41"/>
    <p:sldLayoutId id="2147483748" r:id="rId42"/>
    <p:sldLayoutId id="2147483749" r:id="rId4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8.emf"/><Relationship Id="rId5"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microsoft.com/office/2018/10/relationships/comments" Target="../comments/modernComment_7FFFE9C5_63E010F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microsoft.com/office/2018/10/relationships/comments" Target="../comments/modernComment_7FFFE9B8_8EAE24F5.xml"/><Relationship Id="rId3" Type="http://schemas.openxmlformats.org/officeDocument/2006/relationships/image" Target="../media/image2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svg"/><Relationship Id="rId4" Type="http://schemas.openxmlformats.org/officeDocument/2006/relationships/image" Target="../media/image15.png"/><Relationship Id="rId5" Type="http://schemas.openxmlformats.org/officeDocument/2006/relationships/image" Target="../media/image16.svg"/><Relationship Id="rId6" Type="http://schemas.openxmlformats.org/officeDocument/2006/relationships/image" Target="../media/image17.png"/><Relationship Id="rId7" Type="http://schemas.openxmlformats.org/officeDocument/2006/relationships/image" Target="../media/image18.svg"/><Relationship Id="rId8" Type="http://schemas.openxmlformats.org/officeDocument/2006/relationships/image" Target="../media/image19.png"/><Relationship Id="rId9" Type="http://schemas.openxmlformats.org/officeDocument/2006/relationships/image" Target="../media/image20.svg"/><Relationship Id="rId10" Type="http://schemas.openxmlformats.org/officeDocument/2006/relationships/image" Target="../media/image21.png"/><Relationship Id="rId11" Type="http://schemas.openxmlformats.org/officeDocument/2006/relationships/image" Target="../media/image22.sv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14.svg"/><Relationship Id="rId5" Type="http://schemas.openxmlformats.org/officeDocument/2006/relationships/image" Target="../media/image15.png"/><Relationship Id="rId6" Type="http://schemas.openxmlformats.org/officeDocument/2006/relationships/image" Target="../media/image16.svg"/><Relationship Id="rId7" Type="http://schemas.openxmlformats.org/officeDocument/2006/relationships/image" Target="../media/image17.png"/><Relationship Id="rId8" Type="http://schemas.openxmlformats.org/officeDocument/2006/relationships/image" Target="../media/image18.svg"/><Relationship Id="rId9" Type="http://schemas.openxmlformats.org/officeDocument/2006/relationships/image" Target="../media/image19.png"/><Relationship Id="rId10" Type="http://schemas.openxmlformats.org/officeDocument/2006/relationships/image" Target="../media/image20.svg"/><Relationship Id="rId11" Type="http://schemas.openxmlformats.org/officeDocument/2006/relationships/image" Target="../media/image21.png"/><Relationship Id="rId12" Type="http://schemas.openxmlformats.org/officeDocument/2006/relationships/image" Target="../media/image22.sv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png"/><Relationship Id="rId4" Type="http://schemas.openxmlformats.org/officeDocument/2006/relationships/image" Target="../media/image12.sv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tgarchibald.wordpress.com/2013/11/11/18/" TargetMode="External"/><Relationship Id="rId3" Type="http://schemas.openxmlformats.org/officeDocument/2006/relationships/hyperlink" Target="https://www.bond.org.uk/resources/evidence-principles/" TargetMode="External"/><Relationship Id="rId4" Type="http://schemas.openxmlformats.org/officeDocument/2006/relationships/hyperlink" Target="https://www.cdc.gov/dhdsp/docs/CB-June2018-508.pdf" TargetMode="External"/><Relationship Id="rId5" Type="http://schemas.openxmlformats.org/officeDocument/2006/relationships/hyperlink" Target="https://www.commonapproach.org/what-is-impact-measurement/" TargetMode="External"/><Relationship Id="rId6" Type="http://schemas.openxmlformats.org/officeDocument/2006/relationships/hyperlink" Target="https://www.commonapproach.org/wp-content/uploads/2021/10/Common-Foundations_Version-2_EN_031121.pdf" TargetMode="External"/><Relationship Id="rId7" Type="http://schemas.openxmlformats.org/officeDocument/2006/relationships/hyperlink" Target="https://enterprise.design/wiki/EDGY:License" TargetMode="External"/><Relationship Id="rId8" Type="http://schemas.openxmlformats.org/officeDocument/2006/relationships/hyperlink" Target="https://enterprise.design/" TargetMode="External"/><Relationship Id="rId9" Type="http://schemas.openxmlformats.org/officeDocument/2006/relationships/hyperlink" Target="https://thegiin.org/research/publication/impact-performance-benchmarks-overview/" TargetMode="External"/><Relationship Id="rId10" Type="http://schemas.openxmlformats.org/officeDocument/2006/relationships/hyperlink" Target="https://impacttoolkit.thegiin.org/" TargetMode="External"/><Relationship Id="rId11" Type="http://schemas.openxmlformats.org/officeDocument/2006/relationships/hyperlink" Target="https://www.globalreporting.org/standards/"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impactmanagementplatform.org/" TargetMode="External"/><Relationship Id="rId3" Type="http://schemas.openxmlformats.org/officeDocument/2006/relationships/hyperlink" Target="https://investmentimpactindex.org/wp-content/uploads/2020/05/III-A-short-guide-How-to-develop-an-impact-strategy-Digital.pdf" TargetMode="External"/><Relationship Id="rId4" Type="http://schemas.openxmlformats.org/officeDocument/2006/relationships/hyperlink" Target="https://www.mckinsey.com/capabilities/growth-marketing-and-sales/our-insights/insights-to-impact-creating-and-sustaining-data-driven-commercial-growth" TargetMode="External"/><Relationship Id="rId5" Type="http://schemas.openxmlformats.org/officeDocument/2006/relationships/hyperlink" Target="https://www.ncbi.nlm.nih.gov/books/NBK215271/" TargetMode="External"/><Relationship Id="rId6" Type="http://schemas.openxmlformats.org/officeDocument/2006/relationships/hyperlink" Target="https://www.oecd.org/dac/evaluation/daccriteriaforevaluatingdevelopmentassistance.htm" TargetMode="External"/><Relationship Id="rId7" Type="http://schemas.openxmlformats.org/officeDocument/2006/relationships/hyperlink" Target="https://www.strategyand.pwc.com/gx/en/about/media/videos/2015-and-older/what-is-a-capability.html" TargetMode="External"/><Relationship Id="rId8" Type="http://schemas.openxmlformats.org/officeDocument/2006/relationships/hyperlink" Target="https://sparkstrategy.com.au/impact-measurement/#:~:text=An%20impact%20measurement%20framework%20builds,that%20arises%20from%20your%20activities" TargetMode="External"/><Relationship Id="rId9" Type="http://schemas.openxmlformats.org/officeDocument/2006/relationships/hyperlink" Target="https://storiesforimpact.com/toolbox/"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80" name="Google Shape;280;p1"/>
          <p:cNvSpPr txBox="1"/>
          <p:nvPr/>
        </p:nvSpPr>
        <p:spPr>
          <a:xfrm>
            <a:off x="4560425" y="5173884"/>
            <a:ext cx="18473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Georgia"/>
              <a:ea typeface="Georgia"/>
              <a:cs typeface="Georgia"/>
              <a:sym typeface="Georgia"/>
            </a:endParaRPr>
          </a:p>
        </p:txBody>
      </p:sp>
      <p:pic>
        <p:nvPicPr>
          <p:cNvPr id="11" name="Picture 10" descr="A picture containing text, sky, outdoor, people&#10;&#10;Description automatically generated">
            <a:extLst>
              <a:ext uri="{FF2B5EF4-FFF2-40B4-BE49-F238E27FC236}">
                <a16:creationId xmlns:a16="http://schemas.microsoft.com/office/drawing/2014/main" id="{64EC5DE1-EC8E-B94A-92F0-A5E1291BE997}"/>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a:off x="0" y="0"/>
            <a:ext cx="10140996" cy="5715000"/>
          </a:xfrm>
          <a:prstGeom prst="rect">
            <a:avLst/>
          </a:prstGeom>
        </p:spPr>
      </p:pic>
      <p:sp>
        <p:nvSpPr>
          <p:cNvPr id="18" name="Rectangle 17">
            <a:extLst>
              <a:ext uri="{FF2B5EF4-FFF2-40B4-BE49-F238E27FC236}">
                <a16:creationId xmlns:a16="http://schemas.microsoft.com/office/drawing/2014/main" id="{F2120E56-C015-6ACE-A5AD-DBF3317B4FCE}"/>
              </a:ext>
            </a:extLst>
          </p:cNvPr>
          <p:cNvSpPr/>
          <p:nvPr/>
        </p:nvSpPr>
        <p:spPr>
          <a:xfrm>
            <a:off x="0" y="2582"/>
            <a:ext cx="10159999" cy="5704114"/>
          </a:xfrm>
          <a:prstGeom prst="rect">
            <a:avLst/>
          </a:prstGeom>
          <a:solidFill>
            <a:srgbClr val="465368">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7"/>
          </a:p>
        </p:txBody>
      </p:sp>
      <p:pic>
        <p:nvPicPr>
          <p:cNvPr id="19" name="Picture 18">
            <a:extLst>
              <a:ext uri="{FF2B5EF4-FFF2-40B4-BE49-F238E27FC236}">
                <a16:creationId xmlns:a16="http://schemas.microsoft.com/office/drawing/2014/main" id="{16246A5E-3D7D-9B18-AEC8-275C42F0F694}"/>
              </a:ext>
            </a:extLst>
          </p:cNvPr>
          <p:cNvPicPr>
            <a:picLocks noChangeAspect="1"/>
          </p:cNvPicPr>
          <p:nvPr/>
        </p:nvPicPr>
        <p:blipFill>
          <a:blip r:embed="rId4"/>
          <a:stretch>
            <a:fillRect/>
          </a:stretch>
        </p:blipFill>
        <p:spPr>
          <a:xfrm>
            <a:off x="3589734" y="-4283"/>
            <a:ext cx="6570265" cy="5715000"/>
          </a:xfrm>
          <a:prstGeom prst="rect">
            <a:avLst/>
          </a:prstGeom>
        </p:spPr>
      </p:pic>
      <p:pic>
        <p:nvPicPr>
          <p:cNvPr id="22" name="Picture 21">
            <a:extLst>
              <a:ext uri="{FF2B5EF4-FFF2-40B4-BE49-F238E27FC236}">
                <a16:creationId xmlns:a16="http://schemas.microsoft.com/office/drawing/2014/main" id="{0BE45693-7290-9CD3-04F7-4FC005526FA3}"/>
              </a:ext>
            </a:extLst>
          </p:cNvPr>
          <p:cNvPicPr>
            <a:picLocks noChangeAspect="1"/>
          </p:cNvPicPr>
          <p:nvPr/>
        </p:nvPicPr>
        <p:blipFill>
          <a:blip r:embed="rId5" cstate="hqprint">
            <a:extLst>
              <a:ext uri="{28A0092B-C50C-407E-A947-70E740481C1C}">
                <a14:useLocalDpi xmlns:a14="http://schemas.microsoft.com/office/drawing/2010/main"/>
              </a:ext>
            </a:extLst>
          </a:blip>
          <a:stretch>
            <a:fillRect/>
          </a:stretch>
        </p:blipFill>
        <p:spPr>
          <a:xfrm>
            <a:off x="971238" y="1541131"/>
            <a:ext cx="2861013" cy="2937696"/>
          </a:xfrm>
          <a:prstGeom prst="rect">
            <a:avLst/>
          </a:prstGeom>
        </p:spPr>
      </p:pic>
      <p:cxnSp>
        <p:nvCxnSpPr>
          <p:cNvPr id="23" name="Straight Connector 22">
            <a:extLst>
              <a:ext uri="{FF2B5EF4-FFF2-40B4-BE49-F238E27FC236}">
                <a16:creationId xmlns:a16="http://schemas.microsoft.com/office/drawing/2014/main" id="{E334482A-A51E-7CED-3F4F-6ECED767B407}"/>
              </a:ext>
            </a:extLst>
          </p:cNvPr>
          <p:cNvCxnSpPr>
            <a:cxnSpLocks/>
          </p:cNvCxnSpPr>
          <p:nvPr/>
        </p:nvCxnSpPr>
        <p:spPr>
          <a:xfrm>
            <a:off x="182880" y="336827"/>
            <a:ext cx="9660367"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4" name="Google Shape;279;p1">
            <a:extLst>
              <a:ext uri="{FF2B5EF4-FFF2-40B4-BE49-F238E27FC236}">
                <a16:creationId xmlns:a16="http://schemas.microsoft.com/office/drawing/2014/main" id="{DD352E8E-8B2C-7306-E902-6F66E2ACFB50}"/>
              </a:ext>
            </a:extLst>
          </p:cNvPr>
          <p:cNvSpPr txBox="1">
            <a:spLocks/>
          </p:cNvSpPr>
          <p:nvPr/>
        </p:nvSpPr>
        <p:spPr>
          <a:xfrm>
            <a:off x="4717776" y="1295660"/>
            <a:ext cx="5331999" cy="210073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4000"/>
              <a:buFont typeface="Georgia"/>
              <a:buNone/>
              <a:defRPr sz="4000" b="1" i="0" u="none" strike="noStrike" cap="none">
                <a:solidFill>
                  <a:schemeClr val="lt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chemeClr val="dk2"/>
              </a:buClr>
              <a:buSzPts val="3200"/>
              <a:buFont typeface="Garamond"/>
              <a:buNone/>
            </a:pPr>
            <a:endParaRPr lang="en-US" sz="2400" dirty="0">
              <a:solidFill>
                <a:schemeClr val="bg2"/>
              </a:solidFill>
              <a:latin typeface="Avenir Next Ultra Light" panose="020B0203020202020204" pitchFamily="34" charset="77"/>
              <a:ea typeface="Garamond"/>
              <a:cs typeface="Garamond"/>
              <a:sym typeface="Avenir"/>
            </a:endParaRPr>
          </a:p>
          <a:p>
            <a:pPr>
              <a:buClr>
                <a:schemeClr val="dk2"/>
              </a:buClr>
              <a:buSzPts val="3200"/>
              <a:buFont typeface="Garamond"/>
              <a:buNone/>
            </a:pPr>
            <a:r>
              <a:rPr lang="en-US" sz="2400" dirty="0">
                <a:solidFill>
                  <a:schemeClr val="bg2"/>
                </a:solidFill>
                <a:latin typeface="Avenir Next Ultra Light" panose="020B0203020202020204" pitchFamily="34" charset="77"/>
                <a:ea typeface="Garamond"/>
                <a:cs typeface="Garamond"/>
                <a:sym typeface="Avenir"/>
              </a:rPr>
              <a:t>IMPACT MANAGEMENT CAPABILITY </a:t>
            </a:r>
          </a:p>
          <a:p>
            <a:pPr>
              <a:buClr>
                <a:schemeClr val="dk2"/>
              </a:buClr>
              <a:buSzPts val="3200"/>
              <a:buFont typeface="Garamond"/>
              <a:buNone/>
            </a:pPr>
            <a:r>
              <a:rPr lang="en-US" sz="2400" b="0" dirty="0">
                <a:solidFill>
                  <a:schemeClr val="bg2"/>
                </a:solidFill>
                <a:latin typeface="Avenir Next Ultra Light" panose="020B0203020202020204" pitchFamily="34" charset="77"/>
                <a:ea typeface="Garamond"/>
                <a:cs typeface="Garamond"/>
                <a:sym typeface="Avenir"/>
              </a:rPr>
              <a:t>ASSESSMENT</a:t>
            </a:r>
          </a:p>
          <a:p>
            <a:pPr>
              <a:buClr>
                <a:schemeClr val="dk2"/>
              </a:buClr>
              <a:buSzPts val="3200"/>
              <a:buFont typeface="Garamond"/>
              <a:buNone/>
            </a:pPr>
            <a:r>
              <a:rPr lang="en-US" sz="2400" b="0" dirty="0">
                <a:solidFill>
                  <a:schemeClr val="bg2"/>
                </a:solidFill>
                <a:latin typeface="Avenir Next Ultra Light" panose="020B0203020202020204" pitchFamily="34" charset="77"/>
                <a:ea typeface="Garamond"/>
                <a:cs typeface="Garamond"/>
                <a:sym typeface="Avenir"/>
              </a:rPr>
              <a:t>REPORT</a:t>
            </a:r>
          </a:p>
        </p:txBody>
      </p:sp>
      <p:sp>
        <p:nvSpPr>
          <p:cNvPr id="281" name="TextBox 280"/>
          <p:cNvSpPr txBox="1"/>
          <p:nvPr/>
        </p:nvSpPr>
        <p:spPr>
          <a:xfrm>
            <a:off x="8229600" y="457200"/>
            <a:ext cx="1828800" cy="457200"/>
          </a:xfrm>
          <a:prstGeom prst="rect">
            <a:avLst/>
          </a:prstGeom>
          <a:noFill/>
        </p:spPr>
        <p:txBody>
          <a:bodyPr wrap="none">
            <a:spAutoFit/>
          </a:bodyPr>
          <a:lstStyle/>
          <a:p>
            <a:pPr algn="r">
              <a:defRPr b="0" sz="2800">
                <a:solidFill>
                  <a:srgbClr val="425369"/>
                </a:solidFill>
                <a:latin typeface="Lato"/>
              </a:defRPr>
            </a:pPr>
            <a:r>
              <a:rPr/>
              <a:t>BUSINESS X</a:t>
            </a:r>
          </a:p>
        </p:txBody>
      </p:sp>
      <p:sp>
        <p:nvSpPr>
          <p:cNvPr id="282" name="TextBox 281"/>
          <p:cNvSpPr txBox="1"/>
          <p:nvPr/>
        </p:nvSpPr>
        <p:spPr>
          <a:xfrm>
            <a:off x="8229600" y="3657600"/>
            <a:ext cx="1828800" cy="457200"/>
          </a:xfrm>
          <a:prstGeom prst="rect">
            <a:avLst/>
          </a:prstGeom>
          <a:noFill/>
        </p:spPr>
        <p:txBody>
          <a:bodyPr wrap="none">
            <a:spAutoFit/>
          </a:bodyPr>
          <a:lstStyle/>
          <a:p>
            <a:pPr algn="r">
              <a:defRPr b="1" sz="2100">
                <a:solidFill>
                  <a:srgbClr val="425369"/>
                </a:solidFill>
                <a:latin typeface="Lato"/>
              </a:defRPr>
            </a:pPr>
            <a:r>
              <a:rPr/>
              <a:t>RELATIV IMPACT</a:t>
            </a:r>
          </a:p>
        </p:txBody>
      </p:sp>
      <p:sp>
        <p:nvSpPr>
          <p:cNvPr id="283" name="TextBox 282"/>
          <p:cNvSpPr txBox="1"/>
          <p:nvPr/>
        </p:nvSpPr>
        <p:spPr>
          <a:xfrm>
            <a:off x="8229600" y="4023360"/>
            <a:ext cx="1828800" cy="457200"/>
          </a:xfrm>
          <a:prstGeom prst="rect">
            <a:avLst/>
          </a:prstGeom>
          <a:noFill/>
        </p:spPr>
        <p:txBody>
          <a:bodyPr wrap="none">
            <a:spAutoFit/>
          </a:bodyPr>
          <a:lstStyle/>
          <a:p>
            <a:pPr algn="r">
              <a:defRPr b="0" sz="1800">
                <a:solidFill>
                  <a:srgbClr val="425369"/>
                </a:solidFill>
                <a:latin typeface="Lato"/>
              </a:defRPr>
            </a:pPr>
            <a:r>
              <a:rPr/>
              <a:t>FEBRUARY 2024</a:t>
            </a:r>
          </a:p>
        </p:txBody>
      </p:sp>
    </p:spTree>
    <p:extLst>
      <p:ext uri="{BB962C8B-B14F-4D97-AF65-F5344CB8AC3E}">
        <p14:creationId xmlns:p14="http://schemas.microsoft.com/office/powerpoint/2010/main" val="4096509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B2ED3C0-E652-D0F1-C79D-923B2AAC27F5}"/>
              </a:ext>
            </a:extLst>
          </p:cNvPr>
          <p:cNvSpPr>
            <a:spLocks noGrp="1"/>
          </p:cNvSpPr>
          <p:nvPr>
            <p:ph type="body" sz="quarter" idx="10"/>
          </p:nvPr>
        </p:nvSpPr>
        <p:spPr/>
        <p:txBody>
          <a:bodyPr>
            <a:normAutofit lnSpcReduction="10000"/>
          </a:bodyPr>
          <a:lstStyle/>
          <a:p>
            <a:endParaRPr lang="en-GB"/>
          </a:p>
        </p:txBody>
      </p:sp>
      <p:sp>
        <p:nvSpPr>
          <p:cNvPr id="2" name="Title 1">
            <a:extLst>
              <a:ext uri="{FF2B5EF4-FFF2-40B4-BE49-F238E27FC236}">
                <a16:creationId xmlns:a16="http://schemas.microsoft.com/office/drawing/2014/main" id="{6E1CF7C7-9546-0DE0-954F-01F8ABCFD4A8}"/>
              </a:ext>
            </a:extLst>
          </p:cNvPr>
          <p:cNvSpPr>
            <a:spLocks noGrp="1"/>
          </p:cNvSpPr>
          <p:nvPr>
            <p:ph type="title"/>
          </p:nvPr>
        </p:nvSpPr>
        <p:spPr/>
        <p:txBody>
          <a:bodyPr/>
          <a:lstStyle/>
          <a:p>
            <a:r>
              <a:rPr lang="en-GB" cap="all"/>
              <a:t>Results : STRATEGY</a:t>
            </a:r>
          </a:p>
        </p:txBody>
      </p:sp>
      <p:sp>
        <p:nvSpPr>
          <p:cNvPr id="3" name="Text Placeholder 2">
            <a:extLst>
              <a:ext uri="{FF2B5EF4-FFF2-40B4-BE49-F238E27FC236}">
                <a16:creationId xmlns:a16="http://schemas.microsoft.com/office/drawing/2014/main" id="{8C96473B-1BE1-B05C-EE6A-381BF64C6DF0}"/>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163923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2D8803-997C-4DED-FEFD-521124FB57C8}"/>
              </a:ext>
            </a:extLst>
          </p:cNvPr>
          <p:cNvSpPr>
            <a:spLocks noGrp="1"/>
          </p:cNvSpPr>
          <p:nvPr>
            <p:ph type="body" idx="1"/>
          </p:nvPr>
        </p:nvSpPr>
        <p:spPr>
          <a:xfrm>
            <a:off x="490481" y="884095"/>
            <a:ext cx="9191346" cy="3814427"/>
          </a:xfrm>
        </p:spPr>
        <p:txBody>
          <a:bodyPr>
            <a:normAutofit/>
          </a:bodyPr>
          <a:lstStyle/>
          <a:p>
            <a:pPr marL="3175" indent="0">
              <a:buNone/>
            </a:pPr>
            <a:r>
              <a:rPr lang="en-GB" b="1" dirty="0">
                <a:solidFill>
                  <a:srgbClr val="425369"/>
                </a:solidFill>
                <a:latin typeface="Avenir Next"/>
              </a:rPr>
              <a:t>Impact strategy</a:t>
            </a:r>
            <a:endParaRPr lang="en-GB" b="1" dirty="0">
              <a:solidFill>
                <a:srgbClr val="425369"/>
              </a:solidFill>
            </a:endParaRPr>
          </a:p>
          <a:p>
            <a:pPr marL="3175" indent="0">
              <a:buNone/>
            </a:pPr>
            <a:r>
              <a:rPr lang="en-GB" dirty="0">
                <a:solidFill>
                  <a:srgbClr val="425369"/>
                </a:solidFill>
                <a:latin typeface="Avenir Next"/>
              </a:rPr>
              <a:t>An impact strategy clearly outlines your organisation's purpose. It is a detailed roadmap to achieve your intended impact and provides a long-term vision of how such impact will be achieved and measured to determine success (Investment Impact Index, 2019). This could take the form of a Theory of Change, impact thesis or something similar.</a:t>
            </a: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Capability Purpose</a:t>
            </a:r>
            <a:endParaRPr lang="en-GB" dirty="0">
              <a:solidFill>
                <a:srgbClr val="425369"/>
              </a:solidFill>
            </a:endParaRPr>
          </a:p>
          <a:p>
            <a:pPr marL="3175" indent="0">
              <a:buNone/>
            </a:pPr>
            <a:r>
              <a:rPr lang="en-GB" dirty="0">
                <a:solidFill>
                  <a:srgbClr val="425369"/>
                </a:solidFill>
                <a:latin typeface="Avenir Next"/>
              </a:rPr>
              <a:t>Each capability (defined as processes, tools, skills, behaviours, and organisation that help an organisation deliver an outcome) within an organisation has a purpose – a role to play in relation to achieving the organisation’s purpose and strategic objectives (PWC, 2019). Ideally, this purpose should be clearly aligned with the organisation's strategy and desired impact (Turner, Crawford &amp; Hobbs, 2004).</a:t>
            </a:r>
          </a:p>
          <a:p>
            <a:pPr marL="3175" indent="0">
              <a:buNone/>
            </a:pPr>
            <a:endParaRPr lang="en-GB" dirty="0">
              <a:solidFill>
                <a:srgbClr val="425369"/>
              </a:solidFill>
            </a:endParaRPr>
          </a:p>
          <a:p>
            <a:pPr marL="3175" indent="0">
              <a:buNone/>
            </a:pPr>
            <a:r>
              <a:rPr lang="en-GB" b="1" dirty="0">
                <a:solidFill>
                  <a:srgbClr val="425369"/>
                </a:solidFill>
                <a:latin typeface="Avenir Next"/>
              </a:rPr>
              <a:t>Capability Stakeholders</a:t>
            </a:r>
          </a:p>
          <a:p>
            <a:pPr marL="3175" indent="0">
              <a:buNone/>
            </a:pPr>
            <a:r>
              <a:rPr lang="en-GB" dirty="0">
                <a:solidFill>
                  <a:srgbClr val="425369"/>
                </a:solidFill>
                <a:latin typeface="Avenir Next"/>
              </a:rPr>
              <a:t>Stakeholders are groups of people who gain direct benefits from or are affected by your organisation's operations (Benn, </a:t>
            </a:r>
            <a:r>
              <a:rPr lang="en-GB" dirty="0" err="1">
                <a:solidFill>
                  <a:srgbClr val="425369"/>
                </a:solidFill>
                <a:latin typeface="Avenir Next"/>
              </a:rPr>
              <a:t>Abratt</a:t>
            </a:r>
            <a:r>
              <a:rPr lang="en-GB" dirty="0">
                <a:solidFill>
                  <a:srgbClr val="425369"/>
                </a:solidFill>
                <a:latin typeface="Avenir Next"/>
              </a:rPr>
              <a:t> &amp; O'Leary, 2016). Stakeholders could include shareholders, investors, beneficiaries, customers, employees, suppliers, financial supporters, and communities. In this case, we are considering the stakeholders served and / affected your impact management capability.</a:t>
            </a:r>
          </a:p>
          <a:p>
            <a:pPr marL="3175" indent="0">
              <a:buNone/>
            </a:pPr>
            <a:endParaRPr lang="en-GB" dirty="0">
              <a:solidFill>
                <a:srgbClr val="425369"/>
              </a:solidFill>
              <a:latin typeface="Avenir Next"/>
            </a:endParaRP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C3B35129-6FF9-CEE3-51A8-F84B52AAF3C3}"/>
              </a:ext>
            </a:extLst>
          </p:cNvPr>
          <p:cNvSpPr>
            <a:spLocks noGrp="1"/>
          </p:cNvSpPr>
          <p:nvPr>
            <p:ph type="title"/>
          </p:nvPr>
        </p:nvSpPr>
        <p:spPr/>
        <p:txBody>
          <a:bodyPr/>
          <a:lstStyle/>
          <a:p>
            <a:r>
              <a:rPr lang="en-GB"/>
              <a:t>KEY TERMS: Strategy</a:t>
            </a:r>
          </a:p>
        </p:txBody>
      </p:sp>
      <p:sp>
        <p:nvSpPr>
          <p:cNvPr id="4" name="Slide Number Placeholder 3">
            <a:extLst>
              <a:ext uri="{FF2B5EF4-FFF2-40B4-BE49-F238E27FC236}">
                <a16:creationId xmlns:a16="http://schemas.microsoft.com/office/drawing/2014/main" id="{5FEA18BC-5AA0-A427-A4D5-8A4C189299A4}"/>
              </a:ext>
            </a:extLst>
          </p:cNvPr>
          <p:cNvSpPr>
            <a:spLocks noGrp="1"/>
          </p:cNvSpPr>
          <p:nvPr>
            <p:ph type="sldNum" idx="12"/>
          </p:nvPr>
        </p:nvSpPr>
        <p:spPr/>
        <p:txBody>
          <a:bodyPr/>
          <a:lstStyle/>
          <a:p>
            <a:fld id="{00000000-1234-1234-1234-123412341234}" type="slidenum">
              <a:rPr lang="en-US" smtClean="0"/>
              <a:pPr/>
              <a:t>11</a:t>
            </a:fld>
            <a:endParaRPr lang="en-US"/>
          </a:p>
        </p:txBody>
      </p:sp>
      <p:sp>
        <p:nvSpPr>
          <p:cNvPr id="6" name="Text Placeholder 5">
            <a:extLst>
              <a:ext uri="{FF2B5EF4-FFF2-40B4-BE49-F238E27FC236}">
                <a16:creationId xmlns:a16="http://schemas.microsoft.com/office/drawing/2014/main" id="{813336D7-0B6C-B508-4383-088E5542323B}"/>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2459714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Strategy</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12</a:t>
            </a:fld>
            <a:endParaRPr lang="en-US"/>
          </a:p>
        </p:txBody>
      </p:sp>
      <p:sp>
        <p:nvSpPr>
          <p:cNvPr id="5" name="Text Placeholder 4">
            <a:extLst>
              <a:ext uri="{FF2B5EF4-FFF2-40B4-BE49-F238E27FC236}">
                <a16:creationId xmlns:a16="http://schemas.microsoft.com/office/drawing/2014/main" id="{58CEF56B-14AC-94F3-6F90-C02301F17CF2}"/>
              </a:ext>
            </a:extLst>
          </p:cNvPr>
          <p:cNvSpPr>
            <a:spLocks noGrp="1"/>
          </p:cNvSpPr>
          <p:nvPr>
            <p:ph type="body" idx="2"/>
          </p:nvPr>
        </p:nvSpPr>
        <p:spPr>
          <a:xfrm>
            <a:off x="484188" y="706395"/>
            <a:ext cx="9191625" cy="334963"/>
          </a:xfrm>
        </p:spPr>
        <p:txBody>
          <a:bodyPr/>
          <a:lstStyle/>
          <a:p>
            <a:r>
              <a:rPr lang="en-GB" dirty="0"/>
              <a:t>The graph below reflects your current stage of maturity in relation to </a:t>
            </a:r>
            <a:r>
              <a:rPr lang="en-GB" b="1" dirty="0"/>
              <a:t>strategy</a:t>
            </a:r>
            <a:r>
              <a:rPr lang="en-GB" dirty="0"/>
              <a:t> and the elements which constitute this dimension.</a:t>
            </a:r>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7" name="TextBox 6">
            <a:extLst>
              <a:ext uri="{FF2B5EF4-FFF2-40B4-BE49-F238E27FC236}">
                <a16:creationId xmlns:a16="http://schemas.microsoft.com/office/drawing/2014/main" id="{E2D5DEF8-2B10-6433-F4FA-777E7A00EBE6}"/>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8" name="TextBox 7">
            <a:extLst>
              <a:ext uri="{FF2B5EF4-FFF2-40B4-BE49-F238E27FC236}">
                <a16:creationId xmlns:a16="http://schemas.microsoft.com/office/drawing/2014/main" id="{6DA1117B-C590-734A-D2DE-A7DBD5AD9B54}"/>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6" name="Picture 15" descr="Strategy.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4055809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B019916-F373-5B8D-37CC-593ECD688B57}"/>
              </a:ext>
            </a:extLst>
          </p:cNvPr>
          <p:cNvSpPr>
            <a:spLocks noGrp="1"/>
          </p:cNvSpPr>
          <p:nvPr>
            <p:ph type="title"/>
          </p:nvPr>
        </p:nvSpPr>
        <p:spPr>
          <a:xfrm>
            <a:off x="484327" y="88087"/>
            <a:ext cx="9191347" cy="724114"/>
          </a:xfrm>
        </p:spPr>
        <p:txBody>
          <a:bodyPr/>
          <a:lstStyle/>
          <a:p>
            <a:r>
              <a:rPr lang="en-GB" dirty="0"/>
              <a:t>Recommendations: Strategy</a:t>
            </a:r>
          </a:p>
        </p:txBody>
      </p:sp>
      <p:sp>
        <p:nvSpPr>
          <p:cNvPr id="4" name="Slide Number Placeholder 3">
            <a:extLst>
              <a:ext uri="{FF2B5EF4-FFF2-40B4-BE49-F238E27FC236}">
                <a16:creationId xmlns:a16="http://schemas.microsoft.com/office/drawing/2014/main" id="{BA1162CE-A033-7381-EBB4-285455CB4107}"/>
              </a:ext>
            </a:extLst>
          </p:cNvPr>
          <p:cNvSpPr>
            <a:spLocks noGrp="1"/>
          </p:cNvSpPr>
          <p:nvPr>
            <p:ph type="sldNum" idx="12"/>
          </p:nvPr>
        </p:nvSpPr>
        <p:spPr/>
        <p:txBody>
          <a:bodyPr/>
          <a:lstStyle/>
          <a:p>
            <a:fld id="{00000000-1234-1234-1234-123412341234}" type="slidenum">
              <a:rPr lang="en-US" smtClean="0"/>
              <a:pPr/>
              <a:t>13</a:t>
            </a:fld>
            <a:endParaRPr lang="en-US"/>
          </a:p>
        </p:txBody>
      </p:sp>
      <p:sp>
        <p:nvSpPr>
          <p:cNvPr id="6" name="Text Placeholder 5">
            <a:extLst>
              <a:ext uri="{FF2B5EF4-FFF2-40B4-BE49-F238E27FC236}">
                <a16:creationId xmlns:a16="http://schemas.microsoft.com/office/drawing/2014/main" id="{360FCA97-2A2F-A681-B79F-07D312F68815}"/>
              </a:ext>
            </a:extLst>
          </p:cNvPr>
          <p:cNvSpPr>
            <a:spLocks noGrp="1"/>
          </p:cNvSpPr>
          <p:nvPr>
            <p:ph type="body" sz="quarter" idx="13"/>
          </p:nvPr>
        </p:nvSpPr>
        <p:spPr/>
        <p:txBody>
          <a:bodyPr/>
          <a:lstStyle/>
          <a:p>
            <a:r>
              <a:rPr lang="en-GB" dirty="0"/>
              <a:t>Capability ASSESSMENT Report</a:t>
            </a:r>
          </a:p>
        </p:txBody>
      </p:sp>
      <p:sp>
        <p:nvSpPr>
          <p:cNvPr id="8" name="Text Placeholder 4">
            <a:extLst>
              <a:ext uri="{FF2B5EF4-FFF2-40B4-BE49-F238E27FC236}">
                <a16:creationId xmlns:a16="http://schemas.microsoft.com/office/drawing/2014/main" id="{EA956419-1F58-759A-E755-B8550B99FE66}"/>
              </a:ext>
            </a:extLst>
          </p:cNvPr>
          <p:cNvSpPr txBox="1">
            <a:spLocks/>
          </p:cNvSpPr>
          <p:nvPr/>
        </p:nvSpPr>
        <p:spPr>
          <a:xfrm>
            <a:off x="384047" y="719691"/>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sz="1200"/>
              <a:t>The table below outlines the recommended actions to close gaps towards intended future state across the Strategy dimension. </a:t>
            </a:r>
          </a:p>
        </p:txBody>
      </p:sp>
      <p:graphicFrame>
        <p:nvGraphicFramePr>
          <p:cNvPr id="9" name="Table 8">
            <a:extLst>
              <a:ext uri="{FF2B5EF4-FFF2-40B4-BE49-F238E27FC236}">
                <a16:creationId xmlns:a16="http://schemas.microsoft.com/office/drawing/2014/main" id="{83B2F0B5-CB85-27BB-410A-265152A79AB7}"/>
              </a:ext>
            </a:extLst>
          </p:cNvPr>
          <p:cNvGraphicFramePr>
            <a:graphicFrameLocks noGrp="1"/>
          </p:cNvGraphicFramePr>
          <p:nvPr>
            <p:extLst>
              <p:ext uri="{D42A27DB-BD31-4B8C-83A1-F6EECF244321}">
                <p14:modId xmlns:p14="http://schemas.microsoft.com/office/powerpoint/2010/main" val="359991803"/>
              </p:ext>
            </p:extLst>
          </p:nvPr>
        </p:nvGraphicFramePr>
        <p:xfrm>
          <a:off x="384047" y="1193872"/>
          <a:ext cx="9464041" cy="402336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none" dirty="0">
                          <a:solidFill>
                            <a:schemeClr val="bg1"/>
                          </a:solidFill>
                          <a:latin typeface="Avenir Next"/>
                          <a:cs typeface="Arial"/>
                          <a:sym typeface="Arial"/>
                        </a:rPr>
                        <a:t>IMPACT STRATEGY</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370840">
                <a:tc>
                  <a:txBody>
                    <a:bodyPr/>
                    <a:lstStyle/>
                    <a:p>
                      <a:pPr>
                        <a:lnSpc>
                          <a:spcPct val="120000"/>
                        </a:lnSpc>
                      </a:pPr>
                      <a:r>
                        <a:rPr lang="en-GB" sz="1200">
                          <a:solidFill>
                            <a:schemeClr val="bg1"/>
                          </a:solidFill>
                          <a:latin typeface="Avenir Next" panose="020B0503020202020204" pitchFamily="34" charset="0"/>
                        </a:rPr>
                        <a:t>CAPABILITY PURPOSE,</a:t>
                      </a:r>
                    </a:p>
                    <a:p>
                      <a:pPr>
                        <a:lnSpc>
                          <a:spcPct val="120000"/>
                        </a:lnSpc>
                      </a:pPr>
                      <a:r>
                        <a:rPr lang="en-GB" sz="1200">
                          <a:solidFill>
                            <a:schemeClr val="bg1"/>
                          </a:solidFill>
                          <a:latin typeface="Avenir Next" panose="020B0503020202020204" pitchFamily="34" charset="0"/>
                        </a:rPr>
                        <a:t>STAKEHOLDERS, PURPOSE ALIGNMENT</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Tree>
    <p:extLst>
      <p:ext uri="{BB962C8B-B14F-4D97-AF65-F5344CB8AC3E}">
        <p14:creationId xmlns:p14="http://schemas.microsoft.com/office/powerpoint/2010/main" val="3320650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10186-534B-E938-1DE4-CCF14D925BE8}"/>
              </a:ext>
            </a:extLst>
          </p:cNvPr>
          <p:cNvSpPr>
            <a:spLocks noGrp="1"/>
          </p:cNvSpPr>
          <p:nvPr>
            <p:ph type="title"/>
          </p:nvPr>
        </p:nvSpPr>
        <p:spPr/>
        <p:txBody>
          <a:bodyPr/>
          <a:lstStyle/>
          <a:p>
            <a:r>
              <a:rPr lang="en-GB"/>
              <a:t>RESULTS : TALENT</a:t>
            </a:r>
          </a:p>
        </p:txBody>
      </p:sp>
      <p:sp>
        <p:nvSpPr>
          <p:cNvPr id="3" name="Text Placeholder 2">
            <a:extLst>
              <a:ext uri="{FF2B5EF4-FFF2-40B4-BE49-F238E27FC236}">
                <a16:creationId xmlns:a16="http://schemas.microsoft.com/office/drawing/2014/main" id="{110BC6AC-811C-BEB9-2E42-53906B8A4D63}"/>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B6C991C5-7A35-314F-4C12-9A8265A0A11D}"/>
              </a:ext>
            </a:extLst>
          </p:cNvPr>
          <p:cNvSpPr>
            <a:spLocks noGrp="1"/>
          </p:cNvSpPr>
          <p:nvPr>
            <p:ph type="body" sz="quarter" idx="10"/>
          </p:nvPr>
        </p:nvSpPr>
        <p:spPr/>
        <p:txBody>
          <a:bodyPr>
            <a:normAutofit lnSpcReduction="10000"/>
          </a:bodyPr>
          <a:lstStyle/>
          <a:p>
            <a:endParaRPr lang="en-GB"/>
          </a:p>
        </p:txBody>
      </p:sp>
    </p:spTree>
    <p:extLst>
      <p:ext uri="{BB962C8B-B14F-4D97-AF65-F5344CB8AC3E}">
        <p14:creationId xmlns:p14="http://schemas.microsoft.com/office/powerpoint/2010/main" val="29009631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91E7F5-718A-5B51-4A34-83BB09134C90}"/>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A701952-7994-6227-C9DE-2CBF5000E54B}"/>
              </a:ext>
            </a:extLst>
          </p:cNvPr>
          <p:cNvSpPr>
            <a:spLocks noGrp="1"/>
          </p:cNvSpPr>
          <p:nvPr>
            <p:ph type="body" idx="1"/>
          </p:nvPr>
        </p:nvSpPr>
        <p:spPr/>
        <p:txBody>
          <a:bodyPr/>
          <a:lstStyle/>
          <a:p>
            <a:pPr marL="3175" indent="0">
              <a:buNone/>
            </a:pPr>
            <a:r>
              <a:rPr lang="en-GB" b="1" dirty="0">
                <a:solidFill>
                  <a:srgbClr val="425369"/>
                </a:solidFill>
                <a:latin typeface="Avenir Next"/>
              </a:rPr>
              <a:t>Team Composition</a:t>
            </a:r>
          </a:p>
          <a:p>
            <a:pPr marL="3175" indent="0">
              <a:buNone/>
            </a:pPr>
            <a:r>
              <a:rPr lang="en-GB" dirty="0">
                <a:solidFill>
                  <a:srgbClr val="425369"/>
                </a:solidFill>
                <a:latin typeface="Avenir Next"/>
              </a:rPr>
              <a:t>Team composition refers to the overall mix of characteristics among people in a team. This involves putting together individuals with the relevant skill sets and expertise, to not only help a team accomplish its goals, but to also maximise the team's overall effectiveness (Cooke &amp; Hilton, 2015).</a:t>
            </a:r>
            <a:endParaRPr lang="en-GB" dirty="0">
              <a:solidFill>
                <a:srgbClr val="425369"/>
              </a:solidFill>
            </a:endParaRP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Impact Performance</a:t>
            </a:r>
          </a:p>
          <a:p>
            <a:pPr marL="3175" indent="0">
              <a:buNone/>
            </a:pPr>
            <a:r>
              <a:rPr lang="en-GB" dirty="0">
                <a:solidFill>
                  <a:srgbClr val="425369"/>
                </a:solidFill>
                <a:latin typeface="Avenir Next"/>
              </a:rPr>
              <a:t>This refers to how well a person, project, or programme is performing against planned impact goals or objectives (Global Impact Investing Network, 2023a). Various metrics and data points help to provide a view of this performance. </a:t>
            </a:r>
          </a:p>
          <a:p>
            <a:pPr marL="3175" indent="0">
              <a:buNone/>
            </a:pPr>
            <a:endParaRPr lang="en-GB" dirty="0">
              <a:solidFill>
                <a:srgbClr val="425369"/>
              </a:solidFill>
            </a:endParaRPr>
          </a:p>
          <a:p>
            <a:pPr marL="3175" indent="0">
              <a:buNone/>
            </a:pPr>
            <a:r>
              <a:rPr lang="en-GB" b="1" dirty="0">
                <a:solidFill>
                  <a:srgbClr val="425369"/>
                </a:solidFill>
                <a:latin typeface="Avenir Next"/>
              </a:rPr>
              <a:t>Equipping</a:t>
            </a:r>
          </a:p>
          <a:p>
            <a:pPr marL="3175" indent="0">
              <a:buNone/>
            </a:pPr>
            <a:r>
              <a:rPr lang="en-GB" dirty="0">
                <a:solidFill>
                  <a:srgbClr val="425369"/>
                </a:solidFill>
                <a:latin typeface="Avenir Next"/>
              </a:rPr>
              <a:t>This refers to processes, tools, and templates that are created and utilised to support the Impact Management process (Stories for Impact 2024). </a:t>
            </a: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6A725F36-E111-9571-4AF1-C95FE9FEC9C3}"/>
              </a:ext>
            </a:extLst>
          </p:cNvPr>
          <p:cNvSpPr>
            <a:spLocks noGrp="1"/>
          </p:cNvSpPr>
          <p:nvPr>
            <p:ph type="title"/>
          </p:nvPr>
        </p:nvSpPr>
        <p:spPr/>
        <p:txBody>
          <a:bodyPr/>
          <a:lstStyle/>
          <a:p>
            <a:r>
              <a:rPr lang="en-GB">
                <a:latin typeface="Avenir Next Ultra Light"/>
              </a:rPr>
              <a:t>KEY TERMS: TALENT</a:t>
            </a:r>
            <a:endParaRPr lang="en-GB"/>
          </a:p>
        </p:txBody>
      </p:sp>
      <p:sp>
        <p:nvSpPr>
          <p:cNvPr id="4" name="Slide Number Placeholder 3">
            <a:extLst>
              <a:ext uri="{FF2B5EF4-FFF2-40B4-BE49-F238E27FC236}">
                <a16:creationId xmlns:a16="http://schemas.microsoft.com/office/drawing/2014/main" id="{F8031C5E-3A51-8416-4880-42C842621297}"/>
              </a:ext>
            </a:extLst>
          </p:cNvPr>
          <p:cNvSpPr>
            <a:spLocks noGrp="1"/>
          </p:cNvSpPr>
          <p:nvPr>
            <p:ph type="sldNum" idx="12"/>
          </p:nvPr>
        </p:nvSpPr>
        <p:spPr/>
        <p:txBody>
          <a:bodyPr/>
          <a:lstStyle/>
          <a:p>
            <a:fld id="{00000000-1234-1234-1234-123412341234}" type="slidenum">
              <a:rPr lang="en-US" smtClean="0"/>
              <a:pPr/>
              <a:t>15</a:t>
            </a:fld>
            <a:endParaRPr lang="en-US"/>
          </a:p>
        </p:txBody>
      </p:sp>
      <p:sp>
        <p:nvSpPr>
          <p:cNvPr id="6" name="Text Placeholder 5">
            <a:extLst>
              <a:ext uri="{FF2B5EF4-FFF2-40B4-BE49-F238E27FC236}">
                <a16:creationId xmlns:a16="http://schemas.microsoft.com/office/drawing/2014/main" id="{44D13448-C3D9-3D8B-BB81-C9ADB5F36456}"/>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1675628793"/>
      </p:ext>
    </p:extLst>
  </p:cSld>
  <p:clrMapOvr>
    <a:masterClrMapping/>
  </p:clrMapOvr>
  <p:extLst>
    <p:ext uri="{6950BFC3-D8DA-4A85-94F7-54DA5524770B}">
      <p188:commentRel xmlns:p188="http://schemas.microsoft.com/office/powerpoint/2018/8/main" r:id="rId2"/>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TALENT</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16</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talent</a:t>
            </a:r>
            <a:r>
              <a:rPr lang="en-GB" dirty="0"/>
              <a:t> and the elements which constitute this dimension.</a:t>
            </a:r>
          </a:p>
        </p:txBody>
      </p:sp>
      <p:sp>
        <p:nvSpPr>
          <p:cNvPr id="2" name="TextBox 1">
            <a:extLst>
              <a:ext uri="{FF2B5EF4-FFF2-40B4-BE49-F238E27FC236}">
                <a16:creationId xmlns:a16="http://schemas.microsoft.com/office/drawing/2014/main" id="{DFF4F390-21D5-D45D-8FC7-C1CAAAC1143E}"/>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27213EAD-AB88-A47A-86B9-1D662C059E01}"/>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Talent.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38603617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31159"/>
            <a:ext cx="9191347" cy="724114"/>
          </a:xfrm>
        </p:spPr>
        <p:txBody>
          <a:bodyPr/>
          <a:lstStyle/>
          <a:p>
            <a:r>
              <a:rPr lang="en-GB"/>
              <a:t>Recommendations: TALENT 1/2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17</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833369"/>
            <a:ext cx="9191625" cy="334963"/>
          </a:xfrm>
        </p:spPr>
        <p:txBody>
          <a:bodyPr/>
          <a:lstStyle/>
          <a:p>
            <a:r>
              <a:rPr lang="en-GB" sz="1200"/>
              <a:t>The table below outlines the recommended actions to close gaps towards intended future state across the Talent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2710690513"/>
              </p:ext>
            </p:extLst>
          </p:nvPr>
        </p:nvGraphicFramePr>
        <p:xfrm>
          <a:off x="384047" y="1324974"/>
          <a:ext cx="9447271" cy="3886200"/>
        </p:xfrm>
        <a:graphic>
          <a:graphicData uri="http://schemas.openxmlformats.org/drawingml/2006/table">
            <a:tbl>
              <a:tblPr firstRow="1" bandRow="1">
                <a:tableStyleId>{1F02C8CB-3554-490A-8132-436DD5CF1DB2}</a:tableStyleId>
              </a:tblPr>
              <a:tblGrid>
                <a:gridCol w="1100424">
                  <a:extLst>
                    <a:ext uri="{9D8B030D-6E8A-4147-A177-3AD203B41FA5}">
                      <a16:colId xmlns:a16="http://schemas.microsoft.com/office/drawing/2014/main" val="139194685"/>
                    </a:ext>
                  </a:extLst>
                </a:gridCol>
                <a:gridCol w="8346847">
                  <a:extLst>
                    <a:ext uri="{9D8B030D-6E8A-4147-A177-3AD203B41FA5}">
                      <a16:colId xmlns:a16="http://schemas.microsoft.com/office/drawing/2014/main" val="472247308"/>
                    </a:ext>
                  </a:extLst>
                </a:gridCol>
              </a:tblGrid>
              <a:tr h="430800">
                <a:tc>
                  <a:txBody>
                    <a:bodyPr/>
                    <a:lstStyle/>
                    <a:p>
                      <a:pPr>
                        <a:lnSpc>
                          <a:spcPct val="120000"/>
                        </a:lnSpc>
                      </a:pPr>
                      <a:r>
                        <a:rPr lang="en-GB" sz="1200" b="0" i="0" u="none" strike="noStrike" cap="none" dirty="0">
                          <a:solidFill>
                            <a:schemeClr val="bg1"/>
                          </a:solidFill>
                          <a:latin typeface="Avenir Next" panose="020B0503020202020204" pitchFamily="34" charset="0"/>
                          <a:cs typeface="Arial"/>
                          <a:sym typeface="Arial"/>
                        </a:rPr>
                        <a:t>Team composition</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370840">
                <a:tc>
                  <a:txBody>
                    <a:bodyPr/>
                    <a:lstStyle/>
                    <a:p>
                      <a:pPr>
                        <a:lnSpc>
                          <a:spcPct val="120000"/>
                        </a:lnSpc>
                      </a:pPr>
                      <a:r>
                        <a:rPr lang="en-GB" sz="1200">
                          <a:solidFill>
                            <a:schemeClr val="bg1"/>
                          </a:solidFill>
                          <a:latin typeface="Avenir Next" panose="020B0503020202020204" pitchFamily="34" charset="0"/>
                        </a:rPr>
                        <a:t>Impact Performance</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txBody>
                  <a:tcPr>
                    <a:solidFill>
                      <a:schemeClr val="bg1"/>
                    </a:solidFill>
                  </a:tcPr>
                </a:tc>
                <a:extLst>
                  <a:ext uri="{0D108BD9-81ED-4DB2-BD59-A6C34878D82A}">
                    <a16:rowId xmlns:a16="http://schemas.microsoft.com/office/drawing/2014/main" val="1549435608"/>
                  </a:ext>
                </a:extLst>
              </a:tr>
            </a:tbl>
          </a:graphicData>
        </a:graphic>
      </p:graphicFrame>
    </p:spTree>
    <p:extLst>
      <p:ext uri="{BB962C8B-B14F-4D97-AF65-F5344CB8AC3E}">
        <p14:creationId xmlns:p14="http://schemas.microsoft.com/office/powerpoint/2010/main" val="15876604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55222"/>
            <a:ext cx="9191347" cy="724114"/>
          </a:xfrm>
        </p:spPr>
        <p:txBody>
          <a:bodyPr/>
          <a:lstStyle/>
          <a:p>
            <a:r>
              <a:rPr lang="en-GB"/>
              <a:t>Recommendations: TALENT 2/2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18</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881495"/>
            <a:ext cx="9191625" cy="334963"/>
          </a:xfrm>
        </p:spPr>
        <p:txBody>
          <a:bodyPr/>
          <a:lstStyle/>
          <a:p>
            <a:r>
              <a:rPr lang="en-GB" sz="1200"/>
              <a:t>The table below outlines the recommended actions to close gaps towards intended future state across the Talent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4061905588"/>
              </p:ext>
            </p:extLst>
          </p:nvPr>
        </p:nvGraphicFramePr>
        <p:xfrm>
          <a:off x="448092" y="1425366"/>
          <a:ext cx="9386915" cy="1600200"/>
        </p:xfrm>
        <a:graphic>
          <a:graphicData uri="http://schemas.openxmlformats.org/drawingml/2006/table">
            <a:tbl>
              <a:tblPr firstRow="1" bandRow="1">
                <a:tableStyleId>{1F02C8CB-3554-490A-8132-436DD5CF1DB2}</a:tableStyleId>
              </a:tblPr>
              <a:tblGrid>
                <a:gridCol w="1093394">
                  <a:extLst>
                    <a:ext uri="{9D8B030D-6E8A-4147-A177-3AD203B41FA5}">
                      <a16:colId xmlns:a16="http://schemas.microsoft.com/office/drawing/2014/main" val="139194685"/>
                    </a:ext>
                  </a:extLst>
                </a:gridCol>
                <a:gridCol w="8293521">
                  <a:extLst>
                    <a:ext uri="{9D8B030D-6E8A-4147-A177-3AD203B41FA5}">
                      <a16:colId xmlns:a16="http://schemas.microsoft.com/office/drawing/2014/main" val="472247308"/>
                    </a:ext>
                  </a:extLst>
                </a:gridCol>
              </a:tblGrid>
              <a:tr h="370840">
                <a:tc>
                  <a:txBody>
                    <a:bodyPr/>
                    <a:lstStyle/>
                    <a:p>
                      <a:pPr>
                        <a:lnSpc>
                          <a:spcPct val="120000"/>
                        </a:lnSpc>
                      </a:pPr>
                      <a:r>
                        <a:rPr lang="en-GB" sz="1200">
                          <a:solidFill>
                            <a:schemeClr val="bg1"/>
                          </a:solidFill>
                          <a:latin typeface="Avenir Next" panose="020B0503020202020204" pitchFamily="34" charset="0"/>
                        </a:rPr>
                        <a:t>Equipping</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bl>
          </a:graphicData>
        </a:graphic>
      </p:graphicFrame>
    </p:spTree>
    <p:extLst>
      <p:ext uri="{BB962C8B-B14F-4D97-AF65-F5344CB8AC3E}">
        <p14:creationId xmlns:p14="http://schemas.microsoft.com/office/powerpoint/2010/main" val="20616988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55247-74A9-3F17-DE00-A47FF276322A}"/>
              </a:ext>
            </a:extLst>
          </p:cNvPr>
          <p:cNvSpPr>
            <a:spLocks noGrp="1"/>
          </p:cNvSpPr>
          <p:nvPr>
            <p:ph type="title"/>
          </p:nvPr>
        </p:nvSpPr>
        <p:spPr/>
        <p:txBody>
          <a:bodyPr/>
          <a:lstStyle/>
          <a:p>
            <a:r>
              <a:rPr lang="en-GB"/>
              <a:t>RESULTS : PROCESSES</a:t>
            </a:r>
          </a:p>
        </p:txBody>
      </p:sp>
      <p:sp>
        <p:nvSpPr>
          <p:cNvPr id="3" name="Text Placeholder 2">
            <a:extLst>
              <a:ext uri="{FF2B5EF4-FFF2-40B4-BE49-F238E27FC236}">
                <a16:creationId xmlns:a16="http://schemas.microsoft.com/office/drawing/2014/main" id="{DF2D1BFA-42F5-47F0-8D7E-74A3A0E17AEF}"/>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F28BCBF8-57AC-465A-245C-F25AA741A6CC}"/>
              </a:ext>
            </a:extLst>
          </p:cNvPr>
          <p:cNvSpPr>
            <a:spLocks noGrp="1"/>
          </p:cNvSpPr>
          <p:nvPr>
            <p:ph type="body" sz="quarter" idx="10"/>
          </p:nvPr>
        </p:nvSpPr>
        <p:spPr/>
        <p:txBody>
          <a:bodyPr>
            <a:normAutofit lnSpcReduction="10000"/>
          </a:bodyPr>
          <a:lstStyle/>
          <a:p>
            <a:endParaRPr lang="en-GB"/>
          </a:p>
        </p:txBody>
      </p:sp>
    </p:spTree>
    <p:extLst>
      <p:ext uri="{BB962C8B-B14F-4D97-AF65-F5344CB8AC3E}">
        <p14:creationId xmlns:p14="http://schemas.microsoft.com/office/powerpoint/2010/main" val="2836538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4D5871-28FB-6D20-D32C-E013DF5F84FF}"/>
              </a:ext>
            </a:extLst>
          </p:cNvPr>
          <p:cNvSpPr>
            <a:spLocks noGrp="1"/>
          </p:cNvSpPr>
          <p:nvPr>
            <p:ph type="title"/>
          </p:nvPr>
        </p:nvSpPr>
        <p:spPr/>
        <p:txBody>
          <a:bodyPr/>
          <a:lstStyle/>
          <a:p>
            <a:r>
              <a:rPr lang="en-GB"/>
              <a:t>Contents</a:t>
            </a:r>
          </a:p>
        </p:txBody>
      </p:sp>
      <p:sp>
        <p:nvSpPr>
          <p:cNvPr id="4" name="Slide Number Placeholder 3">
            <a:extLst>
              <a:ext uri="{FF2B5EF4-FFF2-40B4-BE49-F238E27FC236}">
                <a16:creationId xmlns:a16="http://schemas.microsoft.com/office/drawing/2014/main" id="{30C2D6A8-E27B-CB7B-DDC7-C753260B32B6}"/>
              </a:ext>
            </a:extLst>
          </p:cNvPr>
          <p:cNvSpPr>
            <a:spLocks noGrp="1"/>
          </p:cNvSpPr>
          <p:nvPr>
            <p:ph type="sldNum" idx="12"/>
          </p:nvPr>
        </p:nvSpPr>
        <p:spPr/>
        <p:txBody>
          <a:bodyPr/>
          <a:lstStyle/>
          <a:p>
            <a:fld id="{00000000-1234-1234-1234-123412341234}" type="slidenum">
              <a:rPr lang="en-US" smtClean="0"/>
              <a:pPr/>
              <a:t>2</a:t>
            </a:fld>
            <a:endParaRPr lang="en-US"/>
          </a:p>
        </p:txBody>
      </p:sp>
      <p:sp>
        <p:nvSpPr>
          <p:cNvPr id="6" name="Text Placeholder 5">
            <a:extLst>
              <a:ext uri="{FF2B5EF4-FFF2-40B4-BE49-F238E27FC236}">
                <a16:creationId xmlns:a16="http://schemas.microsoft.com/office/drawing/2014/main" id="{F8974155-91BA-44E1-0A9C-F0B3AF2FA6E7}"/>
              </a:ext>
            </a:extLst>
          </p:cNvPr>
          <p:cNvSpPr>
            <a:spLocks noGrp="1"/>
          </p:cNvSpPr>
          <p:nvPr>
            <p:ph type="body" sz="quarter" idx="13"/>
          </p:nvPr>
        </p:nvSpPr>
        <p:spPr/>
        <p:txBody>
          <a:bodyPr/>
          <a:lstStyle/>
          <a:p>
            <a:r>
              <a:rPr lang="en-GB" dirty="0"/>
              <a:t>Capability ASSESSMENT Report</a:t>
            </a:r>
          </a:p>
        </p:txBody>
      </p:sp>
      <p:pic>
        <p:nvPicPr>
          <p:cNvPr id="8" name="Picture 7">
            <a:extLst>
              <a:ext uri="{FF2B5EF4-FFF2-40B4-BE49-F238E27FC236}">
                <a16:creationId xmlns:a16="http://schemas.microsoft.com/office/drawing/2014/main" id="{6331FB8C-8110-AE33-99D8-0B0F47AB6E97}"/>
              </a:ext>
            </a:extLst>
          </p:cNvPr>
          <p:cNvPicPr>
            <a:picLocks noChangeAspect="1"/>
          </p:cNvPicPr>
          <p:nvPr/>
        </p:nvPicPr>
        <p:blipFill rotWithShape="1">
          <a:blip r:embed="rId2">
            <a:alphaModFix amt="7000"/>
          </a:blip>
          <a:srcRect/>
          <a:stretch/>
        </p:blipFill>
        <p:spPr>
          <a:xfrm>
            <a:off x="1079754" y="880297"/>
            <a:ext cx="7465758" cy="4389049"/>
          </a:xfrm>
          <a:prstGeom prst="rect">
            <a:avLst/>
          </a:prstGeom>
        </p:spPr>
      </p:pic>
      <p:grpSp>
        <p:nvGrpSpPr>
          <p:cNvPr id="9" name="Group 8">
            <a:extLst>
              <a:ext uri="{FF2B5EF4-FFF2-40B4-BE49-F238E27FC236}">
                <a16:creationId xmlns:a16="http://schemas.microsoft.com/office/drawing/2014/main" id="{69477618-9D26-D22E-312C-E122985E31B5}"/>
              </a:ext>
            </a:extLst>
          </p:cNvPr>
          <p:cNvGrpSpPr/>
          <p:nvPr/>
        </p:nvGrpSpPr>
        <p:grpSpPr>
          <a:xfrm>
            <a:off x="756564" y="1203994"/>
            <a:ext cx="3950260" cy="471311"/>
            <a:chOff x="756564" y="1203994"/>
            <a:chExt cx="3950260" cy="471311"/>
          </a:xfrm>
        </p:grpSpPr>
        <p:sp>
          <p:nvSpPr>
            <p:cNvPr id="10" name="Text Placeholder 1">
              <a:extLst>
                <a:ext uri="{FF2B5EF4-FFF2-40B4-BE49-F238E27FC236}">
                  <a16:creationId xmlns:a16="http://schemas.microsoft.com/office/drawing/2014/main" id="{02FCE004-FCD9-47B5-D68D-99A02F7A8DB3}"/>
                </a:ext>
              </a:extLst>
            </p:cNvPr>
            <p:cNvSpPr txBox="1">
              <a:spLocks/>
            </p:cNvSpPr>
            <p:nvPr/>
          </p:nvSpPr>
          <p:spPr>
            <a:xfrm>
              <a:off x="756564" y="1203994"/>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a:solidFill>
                    <a:schemeClr val="accent4"/>
                  </a:solidFill>
                </a:rPr>
                <a:t>01</a:t>
              </a:r>
            </a:p>
          </p:txBody>
        </p:sp>
        <p:sp>
          <p:nvSpPr>
            <p:cNvPr id="11" name="TextBox 10">
              <a:extLst>
                <a:ext uri="{FF2B5EF4-FFF2-40B4-BE49-F238E27FC236}">
                  <a16:creationId xmlns:a16="http://schemas.microsoft.com/office/drawing/2014/main" id="{24F2E686-4531-AFDF-C2AA-DB1169C6F5B2}"/>
                </a:ext>
              </a:extLst>
            </p:cNvPr>
            <p:cNvSpPr txBox="1"/>
            <p:nvPr/>
          </p:nvSpPr>
          <p:spPr>
            <a:xfrm>
              <a:off x="1195139" y="1211295"/>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a:t>Introduction</a:t>
              </a:r>
            </a:p>
          </p:txBody>
        </p:sp>
      </p:grpSp>
      <p:grpSp>
        <p:nvGrpSpPr>
          <p:cNvPr id="12" name="Group 11">
            <a:extLst>
              <a:ext uri="{FF2B5EF4-FFF2-40B4-BE49-F238E27FC236}">
                <a16:creationId xmlns:a16="http://schemas.microsoft.com/office/drawing/2014/main" id="{D6C1BFBD-F859-F01E-A3B3-C29DE5AB8219}"/>
              </a:ext>
            </a:extLst>
          </p:cNvPr>
          <p:cNvGrpSpPr/>
          <p:nvPr/>
        </p:nvGrpSpPr>
        <p:grpSpPr>
          <a:xfrm>
            <a:off x="756564" y="1822597"/>
            <a:ext cx="3950259" cy="471311"/>
            <a:chOff x="756564" y="1822597"/>
            <a:chExt cx="3950259" cy="471311"/>
          </a:xfrm>
        </p:grpSpPr>
        <p:sp>
          <p:nvSpPr>
            <p:cNvPr id="13" name="Text Placeholder 1">
              <a:extLst>
                <a:ext uri="{FF2B5EF4-FFF2-40B4-BE49-F238E27FC236}">
                  <a16:creationId xmlns:a16="http://schemas.microsoft.com/office/drawing/2014/main" id="{1E4D9C18-C55B-2AC0-EDC8-7823DBD40201}"/>
                </a:ext>
              </a:extLst>
            </p:cNvPr>
            <p:cNvSpPr txBox="1">
              <a:spLocks/>
            </p:cNvSpPr>
            <p:nvPr/>
          </p:nvSpPr>
          <p:spPr>
            <a:xfrm>
              <a:off x="756564" y="1822597"/>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a:solidFill>
                    <a:schemeClr val="accent4"/>
                  </a:solidFill>
                </a:rPr>
                <a:t>02</a:t>
              </a:r>
            </a:p>
          </p:txBody>
        </p:sp>
        <p:sp>
          <p:nvSpPr>
            <p:cNvPr id="14" name="TextBox 13">
              <a:extLst>
                <a:ext uri="{FF2B5EF4-FFF2-40B4-BE49-F238E27FC236}">
                  <a16:creationId xmlns:a16="http://schemas.microsoft.com/office/drawing/2014/main" id="{D86C2058-B975-4ECF-ABF6-6E12DDB3F7DF}"/>
                </a:ext>
              </a:extLst>
            </p:cNvPr>
            <p:cNvSpPr txBox="1"/>
            <p:nvPr/>
          </p:nvSpPr>
          <p:spPr>
            <a:xfrm>
              <a:off x="1195138" y="1829898"/>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Results Overview</a:t>
              </a:r>
            </a:p>
          </p:txBody>
        </p:sp>
      </p:grpSp>
      <p:grpSp>
        <p:nvGrpSpPr>
          <p:cNvPr id="15" name="Group 14">
            <a:extLst>
              <a:ext uri="{FF2B5EF4-FFF2-40B4-BE49-F238E27FC236}">
                <a16:creationId xmlns:a16="http://schemas.microsoft.com/office/drawing/2014/main" id="{E980208F-0910-FE05-F5FE-645D99549CFA}"/>
              </a:ext>
            </a:extLst>
          </p:cNvPr>
          <p:cNvGrpSpPr/>
          <p:nvPr/>
        </p:nvGrpSpPr>
        <p:grpSpPr>
          <a:xfrm>
            <a:off x="756564" y="2432414"/>
            <a:ext cx="4921860" cy="471311"/>
            <a:chOff x="756564" y="2432414"/>
            <a:chExt cx="4921860" cy="471311"/>
          </a:xfrm>
        </p:grpSpPr>
        <p:sp>
          <p:nvSpPr>
            <p:cNvPr id="16" name="Text Placeholder 1">
              <a:extLst>
                <a:ext uri="{FF2B5EF4-FFF2-40B4-BE49-F238E27FC236}">
                  <a16:creationId xmlns:a16="http://schemas.microsoft.com/office/drawing/2014/main" id="{87BC86BD-86DC-BB25-5348-3330A9C906C0}"/>
                </a:ext>
              </a:extLst>
            </p:cNvPr>
            <p:cNvSpPr txBox="1">
              <a:spLocks/>
            </p:cNvSpPr>
            <p:nvPr/>
          </p:nvSpPr>
          <p:spPr>
            <a:xfrm>
              <a:off x="756564" y="2432414"/>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a:solidFill>
                    <a:schemeClr val="accent4"/>
                  </a:solidFill>
                </a:rPr>
                <a:t>03</a:t>
              </a:r>
            </a:p>
          </p:txBody>
        </p:sp>
        <p:sp>
          <p:nvSpPr>
            <p:cNvPr id="17" name="TextBox 16">
              <a:extLst>
                <a:ext uri="{FF2B5EF4-FFF2-40B4-BE49-F238E27FC236}">
                  <a16:creationId xmlns:a16="http://schemas.microsoft.com/office/drawing/2014/main" id="{4ECF22C6-0B14-26FF-109C-C515BEA08E9F}"/>
                </a:ext>
              </a:extLst>
            </p:cNvPr>
            <p:cNvSpPr txBox="1"/>
            <p:nvPr/>
          </p:nvSpPr>
          <p:spPr>
            <a:xfrm>
              <a:off x="1195137" y="2439715"/>
              <a:ext cx="4483287"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Results and Recommendations</a:t>
              </a:r>
            </a:p>
          </p:txBody>
        </p:sp>
      </p:grpSp>
      <p:grpSp>
        <p:nvGrpSpPr>
          <p:cNvPr id="18" name="Group 17">
            <a:extLst>
              <a:ext uri="{FF2B5EF4-FFF2-40B4-BE49-F238E27FC236}">
                <a16:creationId xmlns:a16="http://schemas.microsoft.com/office/drawing/2014/main" id="{5A9E34BC-8A48-419A-79CE-C3BAFE3F5B56}"/>
              </a:ext>
            </a:extLst>
          </p:cNvPr>
          <p:cNvGrpSpPr/>
          <p:nvPr/>
        </p:nvGrpSpPr>
        <p:grpSpPr>
          <a:xfrm>
            <a:off x="756564" y="3048888"/>
            <a:ext cx="3950257" cy="471311"/>
            <a:chOff x="756564" y="3048888"/>
            <a:chExt cx="3950257" cy="471311"/>
          </a:xfrm>
        </p:grpSpPr>
        <p:sp>
          <p:nvSpPr>
            <p:cNvPr id="19" name="Text Placeholder 1">
              <a:extLst>
                <a:ext uri="{FF2B5EF4-FFF2-40B4-BE49-F238E27FC236}">
                  <a16:creationId xmlns:a16="http://schemas.microsoft.com/office/drawing/2014/main" id="{B44C12C3-D1FD-9F25-06DB-A5E882EDCD06}"/>
                </a:ext>
              </a:extLst>
            </p:cNvPr>
            <p:cNvSpPr txBox="1">
              <a:spLocks/>
            </p:cNvSpPr>
            <p:nvPr/>
          </p:nvSpPr>
          <p:spPr>
            <a:xfrm>
              <a:off x="756564" y="3048888"/>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a:solidFill>
                    <a:schemeClr val="accent4"/>
                  </a:solidFill>
                </a:rPr>
                <a:t>04</a:t>
              </a:r>
            </a:p>
          </p:txBody>
        </p:sp>
        <p:sp>
          <p:nvSpPr>
            <p:cNvPr id="20" name="TextBox 19">
              <a:extLst>
                <a:ext uri="{FF2B5EF4-FFF2-40B4-BE49-F238E27FC236}">
                  <a16:creationId xmlns:a16="http://schemas.microsoft.com/office/drawing/2014/main" id="{17CEE4AF-3A74-3295-8B4A-64D5F0AF48F8}"/>
                </a:ext>
              </a:extLst>
            </p:cNvPr>
            <p:cNvSpPr txBox="1"/>
            <p:nvPr/>
          </p:nvSpPr>
          <p:spPr>
            <a:xfrm>
              <a:off x="1195136" y="3056189"/>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Appendices</a:t>
              </a:r>
            </a:p>
          </p:txBody>
        </p:sp>
      </p:grpSp>
    </p:spTree>
    <p:extLst>
      <p:ext uri="{BB962C8B-B14F-4D97-AF65-F5344CB8AC3E}">
        <p14:creationId xmlns:p14="http://schemas.microsoft.com/office/powerpoint/2010/main" val="17077633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24E5D8-82C7-E5BD-6D48-8F91B59A7C7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9DE99752-F0B7-F155-C785-E5E166E147AA}"/>
              </a:ext>
            </a:extLst>
          </p:cNvPr>
          <p:cNvSpPr>
            <a:spLocks noGrp="1"/>
          </p:cNvSpPr>
          <p:nvPr>
            <p:ph type="body" idx="1"/>
          </p:nvPr>
        </p:nvSpPr>
        <p:spPr/>
        <p:txBody>
          <a:bodyPr>
            <a:normAutofit/>
          </a:bodyPr>
          <a:lstStyle/>
          <a:p>
            <a:pPr marL="3175" indent="0">
              <a:buNone/>
            </a:pPr>
            <a:r>
              <a:rPr lang="en-GB" b="1" dirty="0">
                <a:solidFill>
                  <a:srgbClr val="425369"/>
                </a:solidFill>
                <a:latin typeface="Avenir Next"/>
              </a:rPr>
              <a:t>Processes</a:t>
            </a:r>
          </a:p>
          <a:p>
            <a:pPr marL="3175" indent="0">
              <a:buNone/>
            </a:pPr>
            <a:r>
              <a:rPr lang="en-GB" dirty="0">
                <a:solidFill>
                  <a:srgbClr val="425369"/>
                </a:solidFill>
                <a:latin typeface="Avenir Next"/>
              </a:rPr>
              <a:t>Processes are sets or groups of related activities carried out by the organisation (</a:t>
            </a:r>
            <a:r>
              <a:rPr lang="en-GB" dirty="0" err="1">
                <a:solidFill>
                  <a:srgbClr val="425369"/>
                </a:solidFill>
                <a:latin typeface="Avenir Next"/>
                <a:cs typeface="Arial"/>
              </a:rPr>
              <a:t>Faugier</a:t>
            </a:r>
            <a:r>
              <a:rPr lang="en-GB" dirty="0">
                <a:solidFill>
                  <a:srgbClr val="425369"/>
                </a:solidFill>
                <a:latin typeface="Avenir Next"/>
                <a:cs typeface="Arial"/>
              </a:rPr>
              <a:t>-Contreras, Guevara-Flores &amp; Hernández-Calderón, 2023)</a:t>
            </a:r>
            <a:r>
              <a:rPr lang="en-GB" dirty="0">
                <a:solidFill>
                  <a:srgbClr val="425369"/>
                </a:solidFill>
                <a:latin typeface="Avenir Next"/>
              </a:rPr>
              <a:t>. Here we are considering any processes which help an organisation understand, act on, and communicate its impact.</a:t>
            </a:r>
            <a:endParaRPr lang="en-GB" dirty="0">
              <a:solidFill>
                <a:srgbClr val="425369"/>
              </a:solidFill>
            </a:endParaRP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Responsibility framework</a:t>
            </a:r>
          </a:p>
          <a:p>
            <a:pPr marL="3175" indent="0">
              <a:buNone/>
            </a:pPr>
            <a:r>
              <a:rPr lang="en-GB" dirty="0">
                <a:solidFill>
                  <a:srgbClr val="425369"/>
                </a:solidFill>
                <a:latin typeface="Avenir Next"/>
              </a:rPr>
              <a:t>A responsibility framework outlines the roles and responsibilities of the processes lead by and / performed within the Impact Management Capability (Zein, 2010).</a:t>
            </a:r>
          </a:p>
          <a:p>
            <a:pPr marL="3175" indent="0">
              <a:buNone/>
            </a:pPr>
            <a:endParaRPr lang="en-GB" dirty="0">
              <a:solidFill>
                <a:srgbClr val="425369"/>
              </a:solidFill>
            </a:endParaRP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8F3FAA26-1BAE-AE39-65A6-0897D52404C5}"/>
              </a:ext>
            </a:extLst>
          </p:cNvPr>
          <p:cNvSpPr>
            <a:spLocks noGrp="1"/>
          </p:cNvSpPr>
          <p:nvPr>
            <p:ph type="title"/>
          </p:nvPr>
        </p:nvSpPr>
        <p:spPr/>
        <p:txBody>
          <a:bodyPr/>
          <a:lstStyle/>
          <a:p>
            <a:r>
              <a:rPr lang="en-GB">
                <a:latin typeface="Avenir Next Ultra Light"/>
              </a:rPr>
              <a:t>KEY TERMS: PROCESSES</a:t>
            </a:r>
            <a:endParaRPr lang="en-GB"/>
          </a:p>
        </p:txBody>
      </p:sp>
      <p:sp>
        <p:nvSpPr>
          <p:cNvPr id="4" name="Slide Number Placeholder 3">
            <a:extLst>
              <a:ext uri="{FF2B5EF4-FFF2-40B4-BE49-F238E27FC236}">
                <a16:creationId xmlns:a16="http://schemas.microsoft.com/office/drawing/2014/main" id="{E517E8E3-4F53-A12F-AF21-34285DFAC5A2}"/>
              </a:ext>
            </a:extLst>
          </p:cNvPr>
          <p:cNvSpPr>
            <a:spLocks noGrp="1"/>
          </p:cNvSpPr>
          <p:nvPr>
            <p:ph type="sldNum" idx="12"/>
          </p:nvPr>
        </p:nvSpPr>
        <p:spPr/>
        <p:txBody>
          <a:bodyPr/>
          <a:lstStyle/>
          <a:p>
            <a:fld id="{00000000-1234-1234-1234-123412341234}" type="slidenum">
              <a:rPr lang="en-US" smtClean="0"/>
              <a:pPr/>
              <a:t>20</a:t>
            </a:fld>
            <a:endParaRPr lang="en-US"/>
          </a:p>
        </p:txBody>
      </p:sp>
      <p:sp>
        <p:nvSpPr>
          <p:cNvPr id="6" name="Text Placeholder 5">
            <a:extLst>
              <a:ext uri="{FF2B5EF4-FFF2-40B4-BE49-F238E27FC236}">
                <a16:creationId xmlns:a16="http://schemas.microsoft.com/office/drawing/2014/main" id="{6D68CF04-4D6F-1AD3-B3A2-607A656DF6B8}"/>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4272787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PROCESSES</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21</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processes</a:t>
            </a:r>
            <a:r>
              <a:rPr lang="en-GB" dirty="0"/>
              <a:t> and the elements which constitute this dimension.</a:t>
            </a:r>
          </a:p>
        </p:txBody>
      </p:sp>
      <p:sp>
        <p:nvSpPr>
          <p:cNvPr id="2" name="TextBox 1">
            <a:extLst>
              <a:ext uri="{FF2B5EF4-FFF2-40B4-BE49-F238E27FC236}">
                <a16:creationId xmlns:a16="http://schemas.microsoft.com/office/drawing/2014/main" id="{7D7254E9-27F0-3EAB-A8A2-D82F84383176}"/>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CF42A8CE-E0E5-0171-6F83-20EB5726C72D}"/>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Processes.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38200507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PROCESSES</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22</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58091"/>
            <a:ext cx="9191625" cy="334963"/>
          </a:xfrm>
        </p:spPr>
        <p:txBody>
          <a:bodyPr/>
          <a:lstStyle/>
          <a:p>
            <a:r>
              <a:rPr lang="en-GB" sz="1200"/>
              <a:t>The table below outlines the recommended actions to close gaps towards intended future state across the Processes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554634974"/>
              </p:ext>
            </p:extLst>
          </p:nvPr>
        </p:nvGraphicFramePr>
        <p:xfrm>
          <a:off x="384047" y="1307508"/>
          <a:ext cx="9464041" cy="283464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none">
                          <a:solidFill>
                            <a:schemeClr val="bg1"/>
                          </a:solidFill>
                          <a:latin typeface="Avenir Next" panose="020B0503020202020204" pitchFamily="34" charset="0"/>
                          <a:cs typeface="Arial"/>
                          <a:sym typeface="Arial"/>
                        </a:rPr>
                        <a:t>PROCESSES</a:t>
                      </a:r>
                    </a:p>
                    <a:p>
                      <a:pPr>
                        <a:lnSpc>
                          <a:spcPct val="120000"/>
                        </a:lnSpc>
                      </a:pPr>
                      <a:r>
                        <a:rPr lang="en-GB" sz="1200" b="0" i="0" u="none" strike="noStrike" cap="all" baseline="0">
                          <a:solidFill>
                            <a:schemeClr val="bg1"/>
                          </a:solidFill>
                          <a:latin typeface="Avenir Next" panose="020B0503020202020204" pitchFamily="34" charset="0"/>
                          <a:cs typeface="Arial"/>
                          <a:sym typeface="Arial"/>
                        </a:rPr>
                        <a:t>&amp; Responsibility Framework</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bl>
          </a:graphicData>
        </a:graphic>
      </p:graphicFrame>
    </p:spTree>
    <p:extLst>
      <p:ext uri="{BB962C8B-B14F-4D97-AF65-F5344CB8AC3E}">
        <p14:creationId xmlns:p14="http://schemas.microsoft.com/office/powerpoint/2010/main" val="21650163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E50A5-4FEA-E65E-DC99-29E923C5F5A8}"/>
              </a:ext>
            </a:extLst>
          </p:cNvPr>
          <p:cNvSpPr>
            <a:spLocks noGrp="1"/>
          </p:cNvSpPr>
          <p:nvPr>
            <p:ph type="title"/>
          </p:nvPr>
        </p:nvSpPr>
        <p:spPr/>
        <p:txBody>
          <a:bodyPr/>
          <a:lstStyle/>
          <a:p>
            <a:r>
              <a:rPr lang="en-GB"/>
              <a:t>RESULTS : DATA</a:t>
            </a:r>
          </a:p>
        </p:txBody>
      </p:sp>
      <p:sp>
        <p:nvSpPr>
          <p:cNvPr id="3" name="Text Placeholder 2">
            <a:extLst>
              <a:ext uri="{FF2B5EF4-FFF2-40B4-BE49-F238E27FC236}">
                <a16:creationId xmlns:a16="http://schemas.microsoft.com/office/drawing/2014/main" id="{7BA536FE-2BA5-FBF5-7F2F-FA903CDDB095}"/>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4DC22B11-3DE4-A8E5-9843-B59CEAF046D7}"/>
              </a:ext>
            </a:extLst>
          </p:cNvPr>
          <p:cNvSpPr>
            <a:spLocks noGrp="1"/>
          </p:cNvSpPr>
          <p:nvPr>
            <p:ph type="body" sz="quarter" idx="10"/>
          </p:nvPr>
        </p:nvSpPr>
        <p:spPr/>
        <p:txBody>
          <a:bodyPr>
            <a:normAutofit lnSpcReduction="10000"/>
          </a:bodyPr>
          <a:lstStyle/>
          <a:p>
            <a:endParaRPr lang="en-GB"/>
          </a:p>
        </p:txBody>
      </p:sp>
    </p:spTree>
    <p:extLst>
      <p:ext uri="{BB962C8B-B14F-4D97-AF65-F5344CB8AC3E}">
        <p14:creationId xmlns:p14="http://schemas.microsoft.com/office/powerpoint/2010/main" val="35512356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6CCF15-C8EA-9C7C-5F4C-29C91016F38A}"/>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4D3B559D-8438-A0B0-6CD9-6BE901008C69}"/>
              </a:ext>
            </a:extLst>
          </p:cNvPr>
          <p:cNvSpPr>
            <a:spLocks noGrp="1"/>
          </p:cNvSpPr>
          <p:nvPr>
            <p:ph type="body" idx="1"/>
          </p:nvPr>
        </p:nvSpPr>
        <p:spPr/>
        <p:txBody>
          <a:bodyPr/>
          <a:lstStyle/>
          <a:p>
            <a:pPr marL="3175" indent="0">
              <a:buNone/>
            </a:pPr>
            <a:r>
              <a:rPr lang="en-GB" b="1" dirty="0">
                <a:latin typeface="Avenir Next"/>
              </a:rPr>
              <a:t>Data access</a:t>
            </a:r>
          </a:p>
          <a:p>
            <a:pPr marL="3175" indent="0">
              <a:buNone/>
            </a:pPr>
            <a:r>
              <a:rPr lang="en-GB" dirty="0">
                <a:latin typeface="Avenir Next"/>
              </a:rPr>
              <a:t>This refers to how readily accessible and available data is to enable relevant internal and external stakeholders to utilise data to make decisions and meet their needs (National Academy of Sciences et al., 2009).</a:t>
            </a:r>
            <a:endParaRPr lang="en-GB" dirty="0"/>
          </a:p>
          <a:p>
            <a:pPr marL="3175" indent="0">
              <a:buNone/>
            </a:pPr>
            <a:endParaRPr lang="en-GB" dirty="0"/>
          </a:p>
          <a:p>
            <a:pPr marL="3175" indent="0">
              <a:buNone/>
            </a:pPr>
            <a:r>
              <a:rPr lang="en-GB" b="1" dirty="0">
                <a:latin typeface="Avenir Next"/>
              </a:rPr>
              <a:t>Data collection</a:t>
            </a:r>
          </a:p>
          <a:p>
            <a:pPr marL="3175" indent="0">
              <a:buNone/>
            </a:pPr>
            <a:r>
              <a:rPr lang="en-GB" dirty="0">
                <a:latin typeface="Avenir Next"/>
              </a:rPr>
              <a:t>Data collection is the process of gathering information which will enable one to answer relevant questions and evaluate outcomes (Harwood &amp; Vang, 2009).</a:t>
            </a:r>
          </a:p>
          <a:p>
            <a:pPr marL="3175" indent="0">
              <a:buNone/>
            </a:pPr>
            <a:endParaRPr lang="en-GB" dirty="0"/>
          </a:p>
          <a:p>
            <a:pPr marL="3175" indent="0">
              <a:buNone/>
            </a:pPr>
            <a:r>
              <a:rPr lang="en-GB" b="1" dirty="0">
                <a:latin typeface="Avenir Next"/>
              </a:rPr>
              <a:t>Data quality</a:t>
            </a:r>
          </a:p>
          <a:p>
            <a:pPr marL="3175" indent="0">
              <a:buNone/>
            </a:pPr>
            <a:r>
              <a:rPr lang="en-GB" dirty="0">
                <a:latin typeface="Avenir Next"/>
              </a:rPr>
              <a:t>Data quality considers how well the data management system reflects the real world. Dimensions of data quality include accuracy, reliability, completeness, precision, timeliness, integrity, and confidentiality (Brown, 2007).</a:t>
            </a:r>
          </a:p>
          <a:p>
            <a:pPr marL="3175" indent="0">
              <a:buNone/>
            </a:pPr>
            <a:endParaRPr lang="en-GB" dirty="0"/>
          </a:p>
          <a:p>
            <a:pPr marL="3175" indent="0">
              <a:buNone/>
            </a:pPr>
            <a:endParaRPr lang="en-GB" dirty="0"/>
          </a:p>
        </p:txBody>
      </p:sp>
      <p:sp>
        <p:nvSpPr>
          <p:cNvPr id="3" name="Title 2">
            <a:extLst>
              <a:ext uri="{FF2B5EF4-FFF2-40B4-BE49-F238E27FC236}">
                <a16:creationId xmlns:a16="http://schemas.microsoft.com/office/drawing/2014/main" id="{CCC5F422-73EC-F777-8CFA-FA80FD390FEC}"/>
              </a:ext>
            </a:extLst>
          </p:cNvPr>
          <p:cNvSpPr>
            <a:spLocks noGrp="1"/>
          </p:cNvSpPr>
          <p:nvPr>
            <p:ph type="title"/>
          </p:nvPr>
        </p:nvSpPr>
        <p:spPr/>
        <p:txBody>
          <a:bodyPr/>
          <a:lstStyle/>
          <a:p>
            <a:r>
              <a:rPr lang="en-GB">
                <a:latin typeface="Avenir Next Ultra Light"/>
              </a:rPr>
              <a:t>KEY TERMS: DATA</a:t>
            </a:r>
            <a:endParaRPr lang="en-GB"/>
          </a:p>
        </p:txBody>
      </p:sp>
      <p:sp>
        <p:nvSpPr>
          <p:cNvPr id="4" name="Slide Number Placeholder 3">
            <a:extLst>
              <a:ext uri="{FF2B5EF4-FFF2-40B4-BE49-F238E27FC236}">
                <a16:creationId xmlns:a16="http://schemas.microsoft.com/office/drawing/2014/main" id="{8B53B992-1293-1558-C4A5-1CA346B672B0}"/>
              </a:ext>
            </a:extLst>
          </p:cNvPr>
          <p:cNvSpPr>
            <a:spLocks noGrp="1"/>
          </p:cNvSpPr>
          <p:nvPr>
            <p:ph type="sldNum" idx="12"/>
          </p:nvPr>
        </p:nvSpPr>
        <p:spPr/>
        <p:txBody>
          <a:bodyPr/>
          <a:lstStyle/>
          <a:p>
            <a:fld id="{00000000-1234-1234-1234-123412341234}" type="slidenum">
              <a:rPr lang="en-US" smtClean="0"/>
              <a:pPr/>
              <a:t>24</a:t>
            </a:fld>
            <a:endParaRPr lang="en-US"/>
          </a:p>
        </p:txBody>
      </p:sp>
      <p:sp>
        <p:nvSpPr>
          <p:cNvPr id="5" name="Text Placeholder 4">
            <a:extLst>
              <a:ext uri="{FF2B5EF4-FFF2-40B4-BE49-F238E27FC236}">
                <a16:creationId xmlns:a16="http://schemas.microsoft.com/office/drawing/2014/main" id="{26896F0E-780C-B898-A5C3-240FB94A20E9}"/>
              </a:ext>
            </a:extLst>
          </p:cNvPr>
          <p:cNvSpPr>
            <a:spLocks noGrp="1"/>
          </p:cNvSpPr>
          <p:nvPr>
            <p:ph type="body" idx="2"/>
          </p:nvPr>
        </p:nvSpPr>
        <p:spPr/>
        <p:txBody>
          <a:bodyPr/>
          <a:lstStyle/>
          <a:p>
            <a:endParaRPr lang="en-GB"/>
          </a:p>
        </p:txBody>
      </p:sp>
      <p:sp>
        <p:nvSpPr>
          <p:cNvPr id="6" name="Text Placeholder 5">
            <a:extLst>
              <a:ext uri="{FF2B5EF4-FFF2-40B4-BE49-F238E27FC236}">
                <a16:creationId xmlns:a16="http://schemas.microsoft.com/office/drawing/2014/main" id="{BCADD62C-CC7D-5FCC-25B2-E79C8C56AEF4}"/>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5449577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DATA</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25</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data</a:t>
            </a:r>
            <a:r>
              <a:rPr lang="en-GB" dirty="0"/>
              <a:t> and the elements which constitute this dimension.</a:t>
            </a:r>
          </a:p>
        </p:txBody>
      </p:sp>
      <p:sp>
        <p:nvSpPr>
          <p:cNvPr id="2" name="TextBox 1">
            <a:extLst>
              <a:ext uri="{FF2B5EF4-FFF2-40B4-BE49-F238E27FC236}">
                <a16:creationId xmlns:a16="http://schemas.microsoft.com/office/drawing/2014/main" id="{1684867B-5986-8EC9-D45B-CD379F53281C}"/>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EE1EA1B0-743D-7593-DCE4-CF64FB332CCE}"/>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Data.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20065989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31159"/>
            <a:ext cx="9191347" cy="724114"/>
          </a:xfrm>
        </p:spPr>
        <p:txBody>
          <a:bodyPr/>
          <a:lstStyle/>
          <a:p>
            <a:r>
              <a:rPr lang="en-GB"/>
              <a:t>Recommendations: DATA</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26</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829930"/>
            <a:ext cx="9191625" cy="334963"/>
          </a:xfrm>
        </p:spPr>
        <p:txBody>
          <a:bodyPr/>
          <a:lstStyle/>
          <a:p>
            <a:r>
              <a:rPr lang="en-GB" sz="1200"/>
              <a:t>The table below outlines the recommended actions to close gaps towards intended future state across the Data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761723736"/>
              </p:ext>
            </p:extLst>
          </p:nvPr>
        </p:nvGraphicFramePr>
        <p:xfrm>
          <a:off x="384047" y="1209170"/>
          <a:ext cx="9464041" cy="397764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all" baseline="0" dirty="0">
                          <a:solidFill>
                            <a:schemeClr val="bg1"/>
                          </a:solidFill>
                          <a:latin typeface="Avenir Next Ultra Light" panose="020B0203020202020204" pitchFamily="34" charset="77"/>
                          <a:cs typeface="Arial"/>
                          <a:sym typeface="Arial"/>
                        </a:rPr>
                        <a:t>Data Access</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txBody>
                  <a:tcPr>
                    <a:solidFill>
                      <a:schemeClr val="bg1"/>
                    </a:solidFill>
                  </a:tcPr>
                </a:tc>
                <a:extLst>
                  <a:ext uri="{0D108BD9-81ED-4DB2-BD59-A6C34878D82A}">
                    <a16:rowId xmlns:a16="http://schemas.microsoft.com/office/drawing/2014/main" val="1909230594"/>
                  </a:ext>
                </a:extLst>
              </a:tr>
              <a:tr h="370840">
                <a:tc>
                  <a:txBody>
                    <a:bodyPr/>
                    <a:lstStyle/>
                    <a:p>
                      <a:pPr>
                        <a:lnSpc>
                          <a:spcPct val="120000"/>
                        </a:lnSpc>
                      </a:pPr>
                      <a:r>
                        <a:rPr lang="en-GB" sz="1200" b="0" i="0" cap="all" baseline="0">
                          <a:solidFill>
                            <a:schemeClr val="bg1"/>
                          </a:solidFill>
                          <a:latin typeface="Avenir Next Ultra Light" panose="020B0203020202020204" pitchFamily="34" charset="77"/>
                        </a:rPr>
                        <a:t>Data Collection</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txBody>
                  <a:tcPr>
                    <a:solidFill>
                      <a:schemeClr val="bg1"/>
                    </a:solidFill>
                  </a:tcPr>
                </a:tc>
                <a:extLst>
                  <a:ext uri="{0D108BD9-81ED-4DB2-BD59-A6C34878D82A}">
                    <a16:rowId xmlns:a16="http://schemas.microsoft.com/office/drawing/2014/main" val="1549435608"/>
                  </a:ext>
                </a:extLst>
              </a:tr>
              <a:tr h="370840">
                <a:tc>
                  <a:txBody>
                    <a:bodyPr/>
                    <a:lstStyle/>
                    <a:p>
                      <a:pPr>
                        <a:lnSpc>
                          <a:spcPct val="120000"/>
                        </a:lnSpc>
                      </a:pPr>
                      <a:r>
                        <a:rPr lang="en-GB" sz="1200" b="0" i="0" cap="all" baseline="0">
                          <a:solidFill>
                            <a:schemeClr val="bg1"/>
                          </a:solidFill>
                          <a:latin typeface="Avenir Next Ultra Light" panose="020B0203020202020204" pitchFamily="34" charset="77"/>
                        </a:rPr>
                        <a:t>Data Quality</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bl>
          </a:graphicData>
        </a:graphic>
      </p:graphicFrame>
    </p:spTree>
    <p:extLst>
      <p:ext uri="{BB962C8B-B14F-4D97-AF65-F5344CB8AC3E}">
        <p14:creationId xmlns:p14="http://schemas.microsoft.com/office/powerpoint/2010/main" val="39689067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7D3E4-FF19-A5B9-4A37-2BC54A6FD41B}"/>
              </a:ext>
            </a:extLst>
          </p:cNvPr>
          <p:cNvSpPr>
            <a:spLocks noGrp="1"/>
          </p:cNvSpPr>
          <p:nvPr>
            <p:ph type="title"/>
          </p:nvPr>
        </p:nvSpPr>
        <p:spPr/>
        <p:txBody>
          <a:bodyPr/>
          <a:lstStyle/>
          <a:p>
            <a:r>
              <a:rPr lang="en-GB"/>
              <a:t>RESULTS : MEASUREMENT</a:t>
            </a:r>
          </a:p>
        </p:txBody>
      </p:sp>
      <p:sp>
        <p:nvSpPr>
          <p:cNvPr id="3" name="Text Placeholder 2">
            <a:extLst>
              <a:ext uri="{FF2B5EF4-FFF2-40B4-BE49-F238E27FC236}">
                <a16:creationId xmlns:a16="http://schemas.microsoft.com/office/drawing/2014/main" id="{47416915-DF31-EA58-7157-D2B14A2075E8}"/>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8D9FD49C-DFAA-243B-D116-059B5C83A63C}"/>
              </a:ext>
            </a:extLst>
          </p:cNvPr>
          <p:cNvSpPr>
            <a:spLocks noGrp="1"/>
          </p:cNvSpPr>
          <p:nvPr>
            <p:ph type="body" sz="quarter" idx="10"/>
          </p:nvPr>
        </p:nvSpPr>
        <p:spPr/>
        <p:txBody>
          <a:bodyPr>
            <a:normAutofit lnSpcReduction="10000"/>
          </a:bodyPr>
          <a:lstStyle/>
          <a:p>
            <a:endParaRPr lang="en-GB"/>
          </a:p>
        </p:txBody>
      </p:sp>
    </p:spTree>
    <p:extLst>
      <p:ext uri="{BB962C8B-B14F-4D97-AF65-F5344CB8AC3E}">
        <p14:creationId xmlns:p14="http://schemas.microsoft.com/office/powerpoint/2010/main" val="36987246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D1757A-A51A-02DF-123C-2172D982421D}"/>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BB551A8-37A2-7BCD-F491-BE0FE5AA333B}"/>
              </a:ext>
            </a:extLst>
          </p:cNvPr>
          <p:cNvSpPr>
            <a:spLocks noGrp="1"/>
          </p:cNvSpPr>
          <p:nvPr>
            <p:ph type="body" idx="1"/>
          </p:nvPr>
        </p:nvSpPr>
        <p:spPr/>
        <p:txBody>
          <a:bodyPr>
            <a:normAutofit fontScale="92500" lnSpcReduction="20000"/>
          </a:bodyPr>
          <a:lstStyle/>
          <a:p>
            <a:pPr marL="3175" indent="0">
              <a:buNone/>
            </a:pPr>
            <a:r>
              <a:rPr lang="en-GB" b="1">
                <a:latin typeface="Avenir Next"/>
              </a:rPr>
              <a:t>Impact Measurement Framework</a:t>
            </a:r>
          </a:p>
          <a:p>
            <a:pPr marL="3175" indent="0">
              <a:buNone/>
            </a:pPr>
            <a:r>
              <a:rPr lang="en-GB">
                <a:latin typeface="Avenir Next"/>
              </a:rPr>
              <a:t>An impact measurement framework builds on a Theory of Change by identifying the data which should be collected to understand, assess, and illustrate your impact (Spark Strategy, 2023). It includes measures that your organisation will use to evaluate the change that comes about as a result of your activities.</a:t>
            </a:r>
            <a:endParaRPr lang="en-GB"/>
          </a:p>
          <a:p>
            <a:pPr marL="3175" indent="0">
              <a:buNone/>
            </a:pPr>
            <a:endParaRPr lang="en-GB"/>
          </a:p>
          <a:p>
            <a:pPr marL="3175" indent="0">
              <a:buNone/>
            </a:pPr>
            <a:r>
              <a:rPr lang="en-GB" b="1">
                <a:latin typeface="Avenir Next"/>
              </a:rPr>
              <a:t>Tools and templates</a:t>
            </a:r>
          </a:p>
          <a:p>
            <a:pPr marL="3175" indent="0">
              <a:buNone/>
            </a:pPr>
            <a:r>
              <a:rPr lang="en-GB">
                <a:latin typeface="Avenir Next"/>
              </a:rPr>
              <a:t>These are the tools and templates that enable your team to implement your impact measurement framework. These may include templates, user guides, and process notes to guide implementation of impact measurement to plan (Global Impact Investing Network, 2023b). </a:t>
            </a:r>
          </a:p>
          <a:p>
            <a:pPr marL="3175" indent="0">
              <a:buNone/>
            </a:pPr>
            <a:endParaRPr lang="en-GB"/>
          </a:p>
          <a:p>
            <a:pPr marL="3175" indent="0">
              <a:buNone/>
            </a:pPr>
            <a:r>
              <a:rPr lang="en-GB" b="1">
                <a:latin typeface="Avenir Next"/>
              </a:rPr>
              <a:t>Evaluation</a:t>
            </a:r>
          </a:p>
          <a:p>
            <a:pPr marL="3175" indent="0">
              <a:buNone/>
            </a:pPr>
            <a:r>
              <a:rPr lang="en-GB">
                <a:latin typeface="Avenir Next"/>
              </a:rPr>
              <a:t>There are many types of evaluation, and so defining a particular type of evaluation can be difficult. However, what is common across all types of evaluation is evaluative thinking. Evaluative thinking can be defined as critical thinking and reflection which is primarily motivated by curiosity and inquisitiveness, as well as valuing evidence (CDC, 2018). This includes identifying assumptions, asking questions, and continuous commitment to learning (Archibald, 2013). This assessment therefore utilises the term 'evaluation' broadly, and as referring to evaluative thinking.</a:t>
            </a:r>
          </a:p>
          <a:p>
            <a:pPr marL="3175" indent="0">
              <a:buNone/>
            </a:pPr>
            <a:endParaRPr lang="en-GB" b="1"/>
          </a:p>
          <a:p>
            <a:pPr marL="3175" indent="0">
              <a:buNone/>
            </a:pPr>
            <a:r>
              <a:rPr lang="en-GB" b="1">
                <a:latin typeface="Avenir Next"/>
              </a:rPr>
              <a:t>Research, knowledge and insights</a:t>
            </a:r>
          </a:p>
          <a:p>
            <a:pPr marL="3175" indent="0">
              <a:buNone/>
            </a:pPr>
            <a:r>
              <a:rPr lang="en-GB">
                <a:latin typeface="Avenir Next"/>
              </a:rPr>
              <a:t>This may include research into underlying theory, best practices, market research, insights from evaluations, and knowledge from data (McKinsey &amp; Company, 2022).</a:t>
            </a:r>
          </a:p>
          <a:p>
            <a:pPr marL="3175" indent="0">
              <a:buNone/>
            </a:pPr>
            <a:endParaRPr lang="en-GB"/>
          </a:p>
          <a:p>
            <a:pPr marL="3175" indent="0">
              <a:buNone/>
            </a:pPr>
            <a:endParaRPr lang="en-GB"/>
          </a:p>
        </p:txBody>
      </p:sp>
      <p:sp>
        <p:nvSpPr>
          <p:cNvPr id="3" name="Title 2">
            <a:extLst>
              <a:ext uri="{FF2B5EF4-FFF2-40B4-BE49-F238E27FC236}">
                <a16:creationId xmlns:a16="http://schemas.microsoft.com/office/drawing/2014/main" id="{51460273-43F6-E138-C95D-39C80E5834A9}"/>
              </a:ext>
            </a:extLst>
          </p:cNvPr>
          <p:cNvSpPr>
            <a:spLocks noGrp="1"/>
          </p:cNvSpPr>
          <p:nvPr>
            <p:ph type="title"/>
          </p:nvPr>
        </p:nvSpPr>
        <p:spPr/>
        <p:txBody>
          <a:bodyPr/>
          <a:lstStyle/>
          <a:p>
            <a:r>
              <a:rPr lang="en-GB">
                <a:latin typeface="Avenir Next Ultra Light"/>
              </a:rPr>
              <a:t>KEY TERMS: MEASUREMENT</a:t>
            </a:r>
            <a:endParaRPr lang="en-GB"/>
          </a:p>
        </p:txBody>
      </p:sp>
      <p:sp>
        <p:nvSpPr>
          <p:cNvPr id="4" name="Slide Number Placeholder 3">
            <a:extLst>
              <a:ext uri="{FF2B5EF4-FFF2-40B4-BE49-F238E27FC236}">
                <a16:creationId xmlns:a16="http://schemas.microsoft.com/office/drawing/2014/main" id="{A7AA1120-5C22-48A9-AFBF-236AE5734066}"/>
              </a:ext>
            </a:extLst>
          </p:cNvPr>
          <p:cNvSpPr>
            <a:spLocks noGrp="1"/>
          </p:cNvSpPr>
          <p:nvPr>
            <p:ph type="sldNum" idx="12"/>
          </p:nvPr>
        </p:nvSpPr>
        <p:spPr/>
        <p:txBody>
          <a:bodyPr/>
          <a:lstStyle/>
          <a:p>
            <a:fld id="{00000000-1234-1234-1234-123412341234}" type="slidenum">
              <a:rPr lang="en-US" smtClean="0"/>
              <a:pPr/>
              <a:t>28</a:t>
            </a:fld>
            <a:endParaRPr lang="en-US"/>
          </a:p>
        </p:txBody>
      </p:sp>
      <p:sp>
        <p:nvSpPr>
          <p:cNvPr id="5" name="Text Placeholder 4">
            <a:extLst>
              <a:ext uri="{FF2B5EF4-FFF2-40B4-BE49-F238E27FC236}">
                <a16:creationId xmlns:a16="http://schemas.microsoft.com/office/drawing/2014/main" id="{7AFB9733-6EC6-0337-5D04-30AF8927C4BA}"/>
              </a:ext>
            </a:extLst>
          </p:cNvPr>
          <p:cNvSpPr>
            <a:spLocks noGrp="1"/>
          </p:cNvSpPr>
          <p:nvPr>
            <p:ph type="body" idx="2"/>
          </p:nvPr>
        </p:nvSpPr>
        <p:spPr/>
        <p:txBody>
          <a:bodyPr/>
          <a:lstStyle/>
          <a:p>
            <a:endParaRPr lang="en-GB"/>
          </a:p>
        </p:txBody>
      </p:sp>
      <p:sp>
        <p:nvSpPr>
          <p:cNvPr id="6" name="Text Placeholder 5">
            <a:extLst>
              <a:ext uri="{FF2B5EF4-FFF2-40B4-BE49-F238E27FC236}">
                <a16:creationId xmlns:a16="http://schemas.microsoft.com/office/drawing/2014/main" id="{AB637B8D-9D46-9769-D2A1-02622EE6D6F7}"/>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23194592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MEASUREMENT</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29</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measurement</a:t>
            </a:r>
            <a:r>
              <a:rPr lang="en-GB" dirty="0"/>
              <a:t> and the elements which constitute this dimension.</a:t>
            </a:r>
          </a:p>
        </p:txBody>
      </p:sp>
      <p:sp>
        <p:nvSpPr>
          <p:cNvPr id="2" name="TextBox 1">
            <a:extLst>
              <a:ext uri="{FF2B5EF4-FFF2-40B4-BE49-F238E27FC236}">
                <a16:creationId xmlns:a16="http://schemas.microsoft.com/office/drawing/2014/main" id="{0A4E510F-449A-9B74-D990-468D07BC4754}"/>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115026F9-43D5-AC2A-EDAA-0AF4451D3F72}"/>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Measurement.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503765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83F35-0378-F645-579B-263D86D05B12}"/>
              </a:ext>
            </a:extLst>
          </p:cNvPr>
          <p:cNvSpPr>
            <a:spLocks noGrp="1"/>
          </p:cNvSpPr>
          <p:nvPr>
            <p:ph type="title"/>
          </p:nvPr>
        </p:nvSpPr>
        <p:spPr/>
        <p:txBody>
          <a:bodyPr/>
          <a:lstStyle/>
          <a:p>
            <a:r>
              <a:rPr lang="en-GB"/>
              <a:t>INTRODUCTION</a:t>
            </a:r>
          </a:p>
        </p:txBody>
      </p:sp>
      <p:sp>
        <p:nvSpPr>
          <p:cNvPr id="3" name="Text Placeholder 2">
            <a:extLst>
              <a:ext uri="{FF2B5EF4-FFF2-40B4-BE49-F238E27FC236}">
                <a16:creationId xmlns:a16="http://schemas.microsoft.com/office/drawing/2014/main" id="{82FC34A7-7CFA-FB9D-B8D7-A5C9D3CE87E4}"/>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44F55EAA-AA9D-9544-949C-749C78FBF8ED}"/>
              </a:ext>
            </a:extLst>
          </p:cNvPr>
          <p:cNvSpPr>
            <a:spLocks noGrp="1"/>
          </p:cNvSpPr>
          <p:nvPr>
            <p:ph type="body" sz="quarter" idx="10"/>
          </p:nvPr>
        </p:nvSpPr>
        <p:spPr/>
        <p:txBody>
          <a:bodyPr>
            <a:normAutofit lnSpcReduction="10000"/>
          </a:bodyPr>
          <a:lstStyle/>
          <a:p>
            <a:r>
              <a:rPr lang="en-GB"/>
              <a:t>1</a:t>
            </a:r>
          </a:p>
        </p:txBody>
      </p:sp>
    </p:spTree>
    <p:extLst>
      <p:ext uri="{BB962C8B-B14F-4D97-AF65-F5344CB8AC3E}">
        <p14:creationId xmlns:p14="http://schemas.microsoft.com/office/powerpoint/2010/main" val="25552514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147431" y="83031"/>
            <a:ext cx="9191347" cy="724114"/>
          </a:xfrm>
        </p:spPr>
        <p:txBody>
          <a:bodyPr/>
          <a:lstStyle/>
          <a:p>
            <a:r>
              <a:rPr lang="en-GB"/>
              <a:t>Recommendations: MEASUREMENT 1/2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30</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854344"/>
            <a:ext cx="9464041" cy="334963"/>
          </a:xfrm>
        </p:spPr>
        <p:txBody>
          <a:bodyPr/>
          <a:lstStyle/>
          <a:p>
            <a:r>
              <a:rPr lang="en-GB" sz="1200"/>
              <a:t>The table below outlines the recommended actions to close gaps towards intended future state across the Measurement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1870355557"/>
              </p:ext>
            </p:extLst>
          </p:nvPr>
        </p:nvGraphicFramePr>
        <p:xfrm>
          <a:off x="384047" y="1368712"/>
          <a:ext cx="9464041" cy="283464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all" baseline="0" dirty="0">
                          <a:solidFill>
                            <a:schemeClr val="bg1"/>
                          </a:solidFill>
                          <a:latin typeface="Avenir Next Ultra Light" panose="020B0203020202020204" pitchFamily="34" charset="77"/>
                          <a:cs typeface="Arial"/>
                          <a:sym typeface="Arial"/>
                        </a:rPr>
                        <a:t>Impact Measurement Framework, Tools and Templates</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txBody>
                  <a:tcPr>
                    <a:solidFill>
                      <a:schemeClr val="bg1"/>
                    </a:solidFill>
                  </a:tcPr>
                </a:tc>
                <a:extLst>
                  <a:ext uri="{0D108BD9-81ED-4DB2-BD59-A6C34878D82A}">
                    <a16:rowId xmlns:a16="http://schemas.microsoft.com/office/drawing/2014/main" val="1909230594"/>
                  </a:ext>
                </a:extLst>
              </a:tr>
            </a:tbl>
          </a:graphicData>
        </a:graphic>
      </p:graphicFrame>
    </p:spTree>
    <p:extLst>
      <p:ext uri="{BB962C8B-B14F-4D97-AF65-F5344CB8AC3E}">
        <p14:creationId xmlns:p14="http://schemas.microsoft.com/office/powerpoint/2010/main" val="31689829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147431" y="83031"/>
            <a:ext cx="9191347" cy="724114"/>
          </a:xfrm>
        </p:spPr>
        <p:txBody>
          <a:bodyPr/>
          <a:lstStyle/>
          <a:p>
            <a:r>
              <a:rPr lang="en-GB"/>
              <a:t>Recommendations: MEASUREMENT 2/2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31</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842310"/>
            <a:ext cx="9464041" cy="334963"/>
          </a:xfrm>
        </p:spPr>
        <p:txBody>
          <a:bodyPr/>
          <a:lstStyle/>
          <a:p>
            <a:r>
              <a:rPr lang="en-GB" sz="1200"/>
              <a:t>The table below outlines the recommended actions to close gaps towards intended future state across the Measurement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1544958093"/>
              </p:ext>
            </p:extLst>
          </p:nvPr>
        </p:nvGraphicFramePr>
        <p:xfrm>
          <a:off x="384047" y="1404802"/>
          <a:ext cx="9464041" cy="292608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cap="all" baseline="0" dirty="0">
                          <a:solidFill>
                            <a:schemeClr val="bg1"/>
                          </a:solidFill>
                          <a:latin typeface="Avenir Next Ultra Light" panose="020B0203020202020204" pitchFamily="34" charset="77"/>
                        </a:rPr>
                        <a:t>Evaluation</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r h="370840">
                <a:tc>
                  <a:txBody>
                    <a:bodyPr/>
                    <a:lstStyle/>
                    <a:p>
                      <a:pPr>
                        <a:lnSpc>
                          <a:spcPct val="120000"/>
                        </a:lnSpc>
                      </a:pPr>
                      <a:r>
                        <a:rPr lang="en-GB" sz="1200" b="0" i="0" cap="all" baseline="0">
                          <a:solidFill>
                            <a:schemeClr val="bg1"/>
                          </a:solidFill>
                          <a:latin typeface="Avenir Next Ultra Light" panose="020B0203020202020204" pitchFamily="34" charset="77"/>
                        </a:rPr>
                        <a:t>Research, Knowledge and Insights</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774121258"/>
                  </a:ext>
                </a:extLst>
              </a:tr>
            </a:tbl>
          </a:graphicData>
        </a:graphic>
      </p:graphicFrame>
    </p:spTree>
    <p:extLst>
      <p:ext uri="{BB962C8B-B14F-4D97-AF65-F5344CB8AC3E}">
        <p14:creationId xmlns:p14="http://schemas.microsoft.com/office/powerpoint/2010/main" val="38966956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C00F4-3910-9532-034C-6DC4226F552F}"/>
              </a:ext>
            </a:extLst>
          </p:cNvPr>
          <p:cNvSpPr>
            <a:spLocks noGrp="1"/>
          </p:cNvSpPr>
          <p:nvPr>
            <p:ph type="title"/>
          </p:nvPr>
        </p:nvSpPr>
        <p:spPr/>
        <p:txBody>
          <a:bodyPr/>
          <a:lstStyle/>
          <a:p>
            <a:r>
              <a:rPr lang="en-GB"/>
              <a:t>RESULTS : REPORTING</a:t>
            </a:r>
          </a:p>
        </p:txBody>
      </p:sp>
      <p:sp>
        <p:nvSpPr>
          <p:cNvPr id="3" name="Text Placeholder 2">
            <a:extLst>
              <a:ext uri="{FF2B5EF4-FFF2-40B4-BE49-F238E27FC236}">
                <a16:creationId xmlns:a16="http://schemas.microsoft.com/office/drawing/2014/main" id="{E0F42935-97F5-255F-8FA6-109F6BDB9E01}"/>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DE7D115D-42B8-54C0-8B5C-BED2B2CF3ED3}"/>
              </a:ext>
            </a:extLst>
          </p:cNvPr>
          <p:cNvSpPr>
            <a:spLocks noGrp="1"/>
          </p:cNvSpPr>
          <p:nvPr>
            <p:ph type="body" sz="quarter" idx="10"/>
          </p:nvPr>
        </p:nvSpPr>
        <p:spPr/>
        <p:txBody>
          <a:bodyPr>
            <a:normAutofit lnSpcReduction="10000"/>
          </a:bodyPr>
          <a:lstStyle/>
          <a:p>
            <a:endParaRPr lang="en-GB"/>
          </a:p>
        </p:txBody>
      </p:sp>
    </p:spTree>
    <p:extLst>
      <p:ext uri="{BB962C8B-B14F-4D97-AF65-F5344CB8AC3E}">
        <p14:creationId xmlns:p14="http://schemas.microsoft.com/office/powerpoint/2010/main" val="17219873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A217EA-2523-11F9-43D7-13518A852E99}"/>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B0FA8499-5C3B-E453-99E6-BF3CB8E36A2C}"/>
              </a:ext>
            </a:extLst>
          </p:cNvPr>
          <p:cNvSpPr>
            <a:spLocks noGrp="1"/>
          </p:cNvSpPr>
          <p:nvPr>
            <p:ph type="body" idx="1"/>
          </p:nvPr>
        </p:nvSpPr>
        <p:spPr/>
        <p:txBody>
          <a:bodyPr>
            <a:normAutofit/>
          </a:bodyPr>
          <a:lstStyle/>
          <a:p>
            <a:pPr marL="3175" indent="0">
              <a:buNone/>
            </a:pPr>
            <a:r>
              <a:rPr lang="en-GB" b="1">
                <a:latin typeface="Avenir Next"/>
              </a:rPr>
              <a:t>Reporting framework</a:t>
            </a:r>
          </a:p>
          <a:p>
            <a:pPr marL="3175" indent="0">
              <a:buNone/>
            </a:pPr>
            <a:r>
              <a:rPr lang="en-GB">
                <a:latin typeface="Avenir Next"/>
              </a:rPr>
              <a:t>A reporting framework is a standardised system used to consistently report performance (Idowu et al., 2013). </a:t>
            </a:r>
            <a:endParaRPr lang="en-US"/>
          </a:p>
          <a:p>
            <a:pPr marL="3175" indent="0">
              <a:buNone/>
            </a:pPr>
            <a:endParaRPr lang="en-GB"/>
          </a:p>
          <a:p>
            <a:pPr marL="3175" indent="0">
              <a:buNone/>
            </a:pPr>
            <a:r>
              <a:rPr lang="en-GB" b="1">
                <a:latin typeface="Avenir Next"/>
              </a:rPr>
              <a:t>Reporting standards</a:t>
            </a:r>
          </a:p>
          <a:p>
            <a:pPr marL="3175" indent="0">
              <a:buNone/>
            </a:pPr>
            <a:r>
              <a:rPr lang="en-GB">
                <a:latin typeface="Avenir Next"/>
              </a:rPr>
              <a:t>These standards provide principles for preparing reports and determine the types and amounts of information that must be provided to users so that they can make informed decisions (Global Reporting, 2024).</a:t>
            </a:r>
          </a:p>
          <a:p>
            <a:pPr marL="3175" indent="0">
              <a:buNone/>
            </a:pPr>
            <a:endParaRPr lang="en-GB"/>
          </a:p>
          <a:p>
            <a:pPr marL="3175" indent="0">
              <a:buNone/>
            </a:pPr>
            <a:endParaRPr lang="en-GB"/>
          </a:p>
        </p:txBody>
      </p:sp>
      <p:sp>
        <p:nvSpPr>
          <p:cNvPr id="3" name="Title 2">
            <a:extLst>
              <a:ext uri="{FF2B5EF4-FFF2-40B4-BE49-F238E27FC236}">
                <a16:creationId xmlns:a16="http://schemas.microsoft.com/office/drawing/2014/main" id="{4045A855-899B-B86A-43F5-7C950A75D5ED}"/>
              </a:ext>
            </a:extLst>
          </p:cNvPr>
          <p:cNvSpPr>
            <a:spLocks noGrp="1"/>
          </p:cNvSpPr>
          <p:nvPr>
            <p:ph type="title"/>
          </p:nvPr>
        </p:nvSpPr>
        <p:spPr/>
        <p:txBody>
          <a:bodyPr/>
          <a:lstStyle/>
          <a:p>
            <a:r>
              <a:rPr lang="en-GB">
                <a:latin typeface="Avenir Next Ultra Light"/>
              </a:rPr>
              <a:t>KEY TERMS: REPORTING</a:t>
            </a:r>
            <a:endParaRPr lang="en-GB"/>
          </a:p>
        </p:txBody>
      </p:sp>
      <p:sp>
        <p:nvSpPr>
          <p:cNvPr id="4" name="Slide Number Placeholder 3">
            <a:extLst>
              <a:ext uri="{FF2B5EF4-FFF2-40B4-BE49-F238E27FC236}">
                <a16:creationId xmlns:a16="http://schemas.microsoft.com/office/drawing/2014/main" id="{001CDCF2-42BC-95FD-21C4-7C864EEC8078}"/>
              </a:ext>
            </a:extLst>
          </p:cNvPr>
          <p:cNvSpPr>
            <a:spLocks noGrp="1"/>
          </p:cNvSpPr>
          <p:nvPr>
            <p:ph type="sldNum" idx="12"/>
          </p:nvPr>
        </p:nvSpPr>
        <p:spPr/>
        <p:txBody>
          <a:bodyPr/>
          <a:lstStyle/>
          <a:p>
            <a:fld id="{00000000-1234-1234-1234-123412341234}" type="slidenum">
              <a:rPr lang="en-US" smtClean="0"/>
              <a:pPr/>
              <a:t>33</a:t>
            </a:fld>
            <a:endParaRPr lang="en-US"/>
          </a:p>
        </p:txBody>
      </p:sp>
      <p:sp>
        <p:nvSpPr>
          <p:cNvPr id="6" name="Text Placeholder 5">
            <a:extLst>
              <a:ext uri="{FF2B5EF4-FFF2-40B4-BE49-F238E27FC236}">
                <a16:creationId xmlns:a16="http://schemas.microsoft.com/office/drawing/2014/main" id="{2894012D-39E8-BFF1-9D72-6EB488921DF1}"/>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5365270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REPORTING</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34</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reporting</a:t>
            </a:r>
            <a:r>
              <a:rPr lang="en-GB" dirty="0"/>
              <a:t> and the elements which constitute this dimension.</a:t>
            </a:r>
          </a:p>
        </p:txBody>
      </p:sp>
      <p:sp>
        <p:nvSpPr>
          <p:cNvPr id="2" name="TextBox 1">
            <a:extLst>
              <a:ext uri="{FF2B5EF4-FFF2-40B4-BE49-F238E27FC236}">
                <a16:creationId xmlns:a16="http://schemas.microsoft.com/office/drawing/2014/main" id="{A4A0B161-056C-75A4-D5D6-B46A450A40B3}"/>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AC13F013-8D48-00FE-C860-ABDC54ECE26E}"/>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Reporting.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3366560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Reporting</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35</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842315"/>
            <a:ext cx="9464041" cy="334963"/>
          </a:xfrm>
        </p:spPr>
        <p:txBody>
          <a:bodyPr/>
          <a:lstStyle/>
          <a:p>
            <a:r>
              <a:rPr lang="en-GB" sz="1200"/>
              <a:t>The table below outlines the recommended actions to close gaps towards intended future state across the Reporting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4155842458"/>
              </p:ext>
            </p:extLst>
          </p:nvPr>
        </p:nvGraphicFramePr>
        <p:xfrm>
          <a:off x="384047" y="1441492"/>
          <a:ext cx="9291627" cy="2926080"/>
        </p:xfrm>
        <a:graphic>
          <a:graphicData uri="http://schemas.openxmlformats.org/drawingml/2006/table">
            <a:tbl>
              <a:tblPr firstRow="1" bandRow="1">
                <a:tableStyleId>{1F02C8CB-3554-490A-8132-436DD5CF1DB2}</a:tableStyleId>
              </a:tblPr>
              <a:tblGrid>
                <a:gridCol w="1406234">
                  <a:extLst>
                    <a:ext uri="{9D8B030D-6E8A-4147-A177-3AD203B41FA5}">
                      <a16:colId xmlns:a16="http://schemas.microsoft.com/office/drawing/2014/main" val="139194685"/>
                    </a:ext>
                  </a:extLst>
                </a:gridCol>
                <a:gridCol w="788539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all" baseline="0" dirty="0">
                          <a:solidFill>
                            <a:schemeClr val="bg1"/>
                          </a:solidFill>
                          <a:latin typeface="Avenir Next Ultra Light" panose="020B0203020202020204" pitchFamily="34" charset="77"/>
                          <a:cs typeface="Arial"/>
                          <a:sym typeface="Arial"/>
                        </a:rPr>
                        <a:t>REPORTING Framework</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322607">
                <a:tc>
                  <a:txBody>
                    <a:bodyPr/>
                    <a:lstStyle/>
                    <a:p>
                      <a:pPr>
                        <a:lnSpc>
                          <a:spcPct val="120000"/>
                        </a:lnSpc>
                      </a:pPr>
                      <a:r>
                        <a:rPr lang="en-GB" sz="1200" b="0" i="0" cap="all" baseline="0">
                          <a:solidFill>
                            <a:schemeClr val="bg1"/>
                          </a:solidFill>
                          <a:latin typeface="Avenir Next Ultra Light" panose="020B0203020202020204" pitchFamily="34" charset="77"/>
                        </a:rPr>
                        <a:t>REPORTING STANDARDS</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Tree>
    <p:extLst>
      <p:ext uri="{BB962C8B-B14F-4D97-AF65-F5344CB8AC3E}">
        <p14:creationId xmlns:p14="http://schemas.microsoft.com/office/powerpoint/2010/main" val="7886713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69D0A-B208-3C69-F77C-7794E775DE55}"/>
              </a:ext>
            </a:extLst>
          </p:cNvPr>
          <p:cNvSpPr>
            <a:spLocks noGrp="1"/>
          </p:cNvSpPr>
          <p:nvPr>
            <p:ph type="title"/>
          </p:nvPr>
        </p:nvSpPr>
        <p:spPr/>
        <p:txBody>
          <a:bodyPr/>
          <a:lstStyle/>
          <a:p>
            <a:r>
              <a:rPr lang="en-GB"/>
              <a:t>RESULTS : TECHNOLOGY</a:t>
            </a:r>
          </a:p>
        </p:txBody>
      </p:sp>
      <p:sp>
        <p:nvSpPr>
          <p:cNvPr id="3" name="Text Placeholder 2">
            <a:extLst>
              <a:ext uri="{FF2B5EF4-FFF2-40B4-BE49-F238E27FC236}">
                <a16:creationId xmlns:a16="http://schemas.microsoft.com/office/drawing/2014/main" id="{9472698F-8A0A-7A31-04C8-A94B90DA8D8A}"/>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25E5F174-98E4-13DA-2AAB-EFA2CFA728D5}"/>
              </a:ext>
            </a:extLst>
          </p:cNvPr>
          <p:cNvSpPr>
            <a:spLocks noGrp="1"/>
          </p:cNvSpPr>
          <p:nvPr>
            <p:ph type="body" sz="quarter" idx="10"/>
          </p:nvPr>
        </p:nvSpPr>
        <p:spPr/>
        <p:txBody>
          <a:bodyPr>
            <a:normAutofit lnSpcReduction="10000"/>
          </a:bodyPr>
          <a:lstStyle/>
          <a:p>
            <a:endParaRPr lang="en-GB"/>
          </a:p>
        </p:txBody>
      </p:sp>
    </p:spTree>
    <p:extLst>
      <p:ext uri="{BB962C8B-B14F-4D97-AF65-F5344CB8AC3E}">
        <p14:creationId xmlns:p14="http://schemas.microsoft.com/office/powerpoint/2010/main" val="24200142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AE452E-EED5-AC85-E148-AB833D0DA281}"/>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CAC0A203-8EE3-2FE2-2D56-DA7AE8FEDB97}"/>
              </a:ext>
            </a:extLst>
          </p:cNvPr>
          <p:cNvSpPr>
            <a:spLocks noGrp="1"/>
          </p:cNvSpPr>
          <p:nvPr>
            <p:ph type="body" idx="1"/>
          </p:nvPr>
        </p:nvSpPr>
        <p:spPr/>
        <p:txBody>
          <a:bodyPr>
            <a:normAutofit/>
          </a:bodyPr>
          <a:lstStyle/>
          <a:p>
            <a:pPr marL="3175" indent="0">
              <a:buNone/>
            </a:pPr>
            <a:r>
              <a:rPr lang="en-GB" b="1">
                <a:solidFill>
                  <a:srgbClr val="425369"/>
                </a:solidFill>
                <a:latin typeface="Avenir Next"/>
              </a:rPr>
              <a:t>Technology</a:t>
            </a:r>
            <a:endParaRPr lang="en-US" b="1">
              <a:solidFill>
                <a:srgbClr val="425369"/>
              </a:solidFill>
            </a:endParaRPr>
          </a:p>
          <a:p>
            <a:pPr marL="3175" indent="0">
              <a:buNone/>
            </a:pPr>
            <a:r>
              <a:rPr lang="en-GB">
                <a:solidFill>
                  <a:srgbClr val="425369"/>
                </a:solidFill>
                <a:latin typeface="Avenir Next"/>
              </a:rPr>
              <a:t>Here, technology refers to using standardised tools and/or applications to support the processes and systems outlined throughout this report (Carvalho et al., 2021). These are technological means for collecting, measuring and/or illustrating impact. </a:t>
            </a:r>
            <a:endParaRPr lang="en-US">
              <a:solidFill>
                <a:srgbClr val="425369"/>
              </a:solidFill>
            </a:endParaRPr>
          </a:p>
          <a:p>
            <a:pPr marL="3175" indent="0">
              <a:buNone/>
            </a:pPr>
            <a:endParaRPr lang="en-GB">
              <a:solidFill>
                <a:srgbClr val="425369"/>
              </a:solidFill>
            </a:endParaRPr>
          </a:p>
          <a:p>
            <a:pPr marL="3175" indent="0">
              <a:buNone/>
            </a:pPr>
            <a:endParaRPr lang="en-GB">
              <a:solidFill>
                <a:srgbClr val="425369"/>
              </a:solidFill>
            </a:endParaRPr>
          </a:p>
        </p:txBody>
      </p:sp>
      <p:sp>
        <p:nvSpPr>
          <p:cNvPr id="3" name="Title 2">
            <a:extLst>
              <a:ext uri="{FF2B5EF4-FFF2-40B4-BE49-F238E27FC236}">
                <a16:creationId xmlns:a16="http://schemas.microsoft.com/office/drawing/2014/main" id="{4EF065A9-D3F9-3758-9FF4-8C4F495E97FF}"/>
              </a:ext>
            </a:extLst>
          </p:cNvPr>
          <p:cNvSpPr>
            <a:spLocks noGrp="1"/>
          </p:cNvSpPr>
          <p:nvPr>
            <p:ph type="title"/>
          </p:nvPr>
        </p:nvSpPr>
        <p:spPr/>
        <p:txBody>
          <a:bodyPr/>
          <a:lstStyle/>
          <a:p>
            <a:r>
              <a:rPr lang="en-GB">
                <a:latin typeface="Avenir Next Ultra Light"/>
              </a:rPr>
              <a:t>KEY TERMS: TECHNOLOGY</a:t>
            </a:r>
            <a:endParaRPr lang="en-GB"/>
          </a:p>
        </p:txBody>
      </p:sp>
      <p:sp>
        <p:nvSpPr>
          <p:cNvPr id="4" name="Slide Number Placeholder 3">
            <a:extLst>
              <a:ext uri="{FF2B5EF4-FFF2-40B4-BE49-F238E27FC236}">
                <a16:creationId xmlns:a16="http://schemas.microsoft.com/office/drawing/2014/main" id="{D843DE7B-1E64-2A41-7A4F-70E14289072E}"/>
              </a:ext>
            </a:extLst>
          </p:cNvPr>
          <p:cNvSpPr>
            <a:spLocks noGrp="1"/>
          </p:cNvSpPr>
          <p:nvPr>
            <p:ph type="sldNum" idx="12"/>
          </p:nvPr>
        </p:nvSpPr>
        <p:spPr/>
        <p:txBody>
          <a:bodyPr/>
          <a:lstStyle/>
          <a:p>
            <a:fld id="{00000000-1234-1234-1234-123412341234}" type="slidenum">
              <a:rPr lang="en-US" smtClean="0"/>
              <a:pPr/>
              <a:t>37</a:t>
            </a:fld>
            <a:endParaRPr lang="en-US"/>
          </a:p>
        </p:txBody>
      </p:sp>
      <p:sp>
        <p:nvSpPr>
          <p:cNvPr id="6" name="Text Placeholder 5">
            <a:extLst>
              <a:ext uri="{FF2B5EF4-FFF2-40B4-BE49-F238E27FC236}">
                <a16:creationId xmlns:a16="http://schemas.microsoft.com/office/drawing/2014/main" id="{EC6EFDB0-A982-AF07-1126-0EB0553A1390}"/>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14165068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TECHNOLOGY</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38</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2" name="TextBox 1">
            <a:extLst>
              <a:ext uri="{FF2B5EF4-FFF2-40B4-BE49-F238E27FC236}">
                <a16:creationId xmlns:a16="http://schemas.microsoft.com/office/drawing/2014/main" id="{A2476657-5F7F-B97D-8E5D-53CCADEC5537}"/>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F7943FFC-6331-B025-1F96-CD98BD23FDAA}"/>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
        <p:nvSpPr>
          <p:cNvPr id="8" name="Text Placeholder 4">
            <a:extLst>
              <a:ext uri="{FF2B5EF4-FFF2-40B4-BE49-F238E27FC236}">
                <a16:creationId xmlns:a16="http://schemas.microsoft.com/office/drawing/2014/main" id="{373CC9E7-BD67-9765-15B0-240CCB6E4D7F}"/>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technology</a:t>
            </a:r>
            <a:r>
              <a:rPr lang="en-GB" dirty="0"/>
              <a:t> and the elements which constitute this dimension.</a:t>
            </a:r>
          </a:p>
        </p:txBody>
      </p:sp>
      <p:pic>
        <p:nvPicPr>
          <p:cNvPr id="16" name="Picture 15" descr="Technology.png"/>
          <p:cNvPicPr>
            <a:picLocks noChangeAspect="1"/>
          </p:cNvPicPr>
          <p:nvPr/>
        </p:nvPicPr>
        <p:blipFill>
          <a:blip r:embed="rId3"/>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2393777397"/>
      </p:ext>
    </p:extLst>
  </p:cSld>
  <p:clrMapOvr>
    <a:masterClrMapping/>
  </p:clrMapOvr>
  <p:extLst>
    <p:ext uri="{6950BFC3-D8DA-4A85-94F7-54DA5524770B}">
      <p188:commentRel xmlns:p188="http://schemas.microsoft.com/office/powerpoint/2018/8/main" r:id="rId2"/>
    </p:ext>
  </p:extLs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TECHNOLOGY</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39</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58091"/>
            <a:ext cx="9464041" cy="334963"/>
          </a:xfrm>
        </p:spPr>
        <p:txBody>
          <a:bodyPr/>
          <a:lstStyle/>
          <a:p>
            <a:r>
              <a:rPr lang="en-GB" sz="1200" dirty="0"/>
              <a:t>The table below outlines the recommended actions to close gaps towards intended future state across the Technology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3310643260"/>
              </p:ext>
            </p:extLst>
          </p:nvPr>
        </p:nvGraphicFramePr>
        <p:xfrm>
          <a:off x="384047" y="1297107"/>
          <a:ext cx="9464041" cy="146304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all" baseline="0">
                          <a:solidFill>
                            <a:schemeClr val="bg1"/>
                          </a:solidFill>
                          <a:latin typeface="Avenir Next Ultra Light" panose="020B0203020202020204" pitchFamily="34" charset="77"/>
                          <a:cs typeface="Arial"/>
                          <a:sym typeface="Arial"/>
                        </a:rPr>
                        <a:t>TEchnology</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bl>
          </a:graphicData>
        </a:graphic>
      </p:graphicFrame>
    </p:spTree>
    <p:extLst>
      <p:ext uri="{BB962C8B-B14F-4D97-AF65-F5344CB8AC3E}">
        <p14:creationId xmlns:p14="http://schemas.microsoft.com/office/powerpoint/2010/main" val="1329122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D05FB-48B7-2B4C-3579-DAB7DE20767C}"/>
              </a:ext>
            </a:extLst>
          </p:cNvPr>
          <p:cNvSpPr>
            <a:spLocks noGrp="1"/>
          </p:cNvSpPr>
          <p:nvPr>
            <p:ph type="title"/>
          </p:nvPr>
        </p:nvSpPr>
        <p:spPr/>
        <p:txBody>
          <a:bodyPr/>
          <a:lstStyle/>
          <a:p>
            <a:r>
              <a:rPr lang="en-GB"/>
              <a:t>Introduction</a:t>
            </a:r>
          </a:p>
        </p:txBody>
      </p:sp>
      <p:sp>
        <p:nvSpPr>
          <p:cNvPr id="3" name="Text Placeholder 2">
            <a:extLst>
              <a:ext uri="{FF2B5EF4-FFF2-40B4-BE49-F238E27FC236}">
                <a16:creationId xmlns:a16="http://schemas.microsoft.com/office/drawing/2014/main" id="{116728E4-64FA-3C14-04D3-00A50115C197}"/>
              </a:ext>
            </a:extLst>
          </p:cNvPr>
          <p:cNvSpPr>
            <a:spLocks noGrp="1"/>
          </p:cNvSpPr>
          <p:nvPr>
            <p:ph type="body" idx="1"/>
          </p:nvPr>
        </p:nvSpPr>
        <p:spPr>
          <a:xfrm>
            <a:off x="484327" y="993950"/>
            <a:ext cx="9191346" cy="4020177"/>
          </a:xfrm>
        </p:spPr>
        <p:txBody>
          <a:bodyPr>
            <a:normAutofit fontScale="92500"/>
          </a:bodyPr>
          <a:lstStyle/>
          <a:p>
            <a:pPr marL="2540" indent="0">
              <a:buNone/>
            </a:pPr>
            <a:r>
              <a:rPr lang="en-GB" dirty="0"/>
              <a:t>Thank you for embarking on this journey of discovery and development with us. </a:t>
            </a:r>
            <a:endParaRPr lang="en-US" dirty="0"/>
          </a:p>
          <a:p>
            <a:pPr marL="2540" indent="0">
              <a:buNone/>
            </a:pPr>
            <a:r>
              <a:rPr lang="en-GB" dirty="0">
                <a:latin typeface="Avenir Next"/>
              </a:rPr>
              <a:t>We trust the process in itself will be valuable and help facilitate and stretch your thinking on Impact Management,  its role within your organization, and how maturing this capability in and across your organization can support more effective achievement of your impact goals and objectives. </a:t>
            </a:r>
          </a:p>
          <a:p>
            <a:pPr marL="2540" indent="0">
              <a:buNone/>
            </a:pPr>
            <a:r>
              <a:rPr lang="en-GB" dirty="0"/>
              <a:t>This report is is based on your completion of the Impact Management Capability Assessment Survey. It is intended to give you a ‘point-in-time’ view of where you are currently, and what key actions you can take to further progress on your journey towards maturity and optimizing the value you can derive from Impact Management as a capability. </a:t>
            </a:r>
          </a:p>
          <a:p>
            <a:pPr marL="2540" indent="0">
              <a:buNone/>
            </a:pPr>
            <a:r>
              <a:rPr lang="en-GB" dirty="0"/>
              <a:t>The core of the report includes the </a:t>
            </a:r>
            <a:r>
              <a:rPr lang="en-GB" dirty="0">
                <a:hlinkClick r:id="" action="ppaction://noaction">
                  <a:extLst>
                    <a:ext uri="{A12FA001-AC4F-418D-AE19-62706E023703}">
                      <ahyp:hlinkClr xmlns:ahyp="http://schemas.microsoft.com/office/drawing/2018/hyperlinkcolor" val="tx"/>
                    </a:ext>
                  </a:extLst>
                </a:hlinkClick>
              </a:rPr>
              <a:t>results of your Capability Assessment Survey</a:t>
            </a:r>
            <a:r>
              <a:rPr lang="en-GB" dirty="0"/>
              <a:t> at a high-level with a </a:t>
            </a:r>
            <a:r>
              <a:rPr lang="en-GB" dirty="0">
                <a:hlinkClick r:id="" action="ppaction://noaction">
                  <a:extLst>
                    <a:ext uri="{A12FA001-AC4F-418D-AE19-62706E023703}">
                      <ahyp:hlinkClr xmlns:ahyp="http://schemas.microsoft.com/office/drawing/2018/hyperlinkcolor" val="tx"/>
                    </a:ext>
                  </a:extLst>
                </a:hlinkClick>
              </a:rPr>
              <a:t>summary roadmap</a:t>
            </a:r>
            <a:r>
              <a:rPr lang="en-GB" dirty="0"/>
              <a:t> of potential actions, followed by a more detailed view of your </a:t>
            </a:r>
            <a:r>
              <a:rPr lang="en-GB" dirty="0">
                <a:hlinkClick r:id="" action="ppaction://noaction">
                  <a:extLst>
                    <a:ext uri="{A12FA001-AC4F-418D-AE19-62706E023703}">
                      <ahyp:hlinkClr xmlns:ahyp="http://schemas.microsoft.com/office/drawing/2018/hyperlinkcolor" val="tx"/>
                    </a:ext>
                  </a:extLst>
                </a:hlinkClick>
              </a:rPr>
              <a:t>results per dimension </a:t>
            </a:r>
            <a:r>
              <a:rPr lang="en-GB" dirty="0"/>
              <a:t>and the elements which make up each dimension of impact management as a capability. Each results section includes recommendations for key actions you can take. The report also reflects additional information including key terms and definitions; information about the </a:t>
            </a:r>
            <a:r>
              <a:rPr lang="en-GB" dirty="0">
                <a:hlinkClick r:id="" action="ppaction://noaction">
                  <a:extLst>
                    <a:ext uri="{A12FA001-AC4F-418D-AE19-62706E023703}">
                      <ahyp:hlinkClr xmlns:ahyp="http://schemas.microsoft.com/office/drawing/2018/hyperlinkcolor" val="tx"/>
                    </a:ext>
                  </a:extLst>
                </a:hlinkClick>
              </a:rPr>
              <a:t>capability maturity model </a:t>
            </a:r>
            <a:r>
              <a:rPr lang="en-GB" dirty="0"/>
              <a:t>used; the </a:t>
            </a:r>
            <a:r>
              <a:rPr lang="en-GB" dirty="0">
                <a:hlinkClick r:id="" action="ppaction://noaction">
                  <a:extLst>
                    <a:ext uri="{A12FA001-AC4F-418D-AE19-62706E023703}">
                      <ahyp:hlinkClr xmlns:ahyp="http://schemas.microsoft.com/office/drawing/2018/hyperlinkcolor" val="tx"/>
                    </a:ext>
                  </a:extLst>
                </a:hlinkClick>
              </a:rPr>
              <a:t>capability maturity assessment matrix </a:t>
            </a:r>
            <a:r>
              <a:rPr lang="en-GB" dirty="0"/>
              <a:t>that underlies the results mapping and typical journey of maturity; as well as a </a:t>
            </a:r>
            <a:r>
              <a:rPr lang="en-GB" dirty="0">
                <a:hlinkClick r:id="" action="ppaction://noaction">
                  <a:extLst>
                    <a:ext uri="{A12FA001-AC4F-418D-AE19-62706E023703}">
                      <ahyp:hlinkClr xmlns:ahyp="http://schemas.microsoft.com/office/drawing/2018/hyperlinkcolor" val="tx"/>
                    </a:ext>
                  </a:extLst>
                </a:hlinkClick>
              </a:rPr>
              <a:t>resource bank </a:t>
            </a:r>
            <a:r>
              <a:rPr lang="en-GB" dirty="0"/>
              <a:t>with links to our favourite resources, tools and literature on topics covered in the report that could assist with your planning to implement the recommendations. </a:t>
            </a:r>
          </a:p>
          <a:p>
            <a:pPr marL="2540" indent="0">
              <a:buNone/>
            </a:pPr>
            <a:r>
              <a:rPr lang="en-GB" dirty="0">
                <a:latin typeface="Avenir Next"/>
              </a:rPr>
              <a:t>It is important to note that developing and maturing a new capability is a journey, one that takes time and is likely to be ever-changing in line with the dynamic context and environment in which you work. The typical nature of organizational maturing, means you are likely to experience cycles of maturing and triggers that will prompt refinements and adaptations over time, rather than a single linear progression from a static point. So, continue to review progress, prioritize actions, and celebrate milestones in cycles along the way. </a:t>
            </a:r>
          </a:p>
          <a:p>
            <a:pPr marL="2540" indent="0">
              <a:buNone/>
            </a:pPr>
            <a:r>
              <a:rPr lang="en-GB" dirty="0">
                <a:latin typeface="Avenir Next"/>
              </a:rPr>
              <a:t>You will be able to complete the Impact Management Capability Assessment Survey multiple times in the future to track and review your progress over time, as well as to set new plans of</a:t>
            </a:r>
            <a:r>
              <a:rPr lang="en-GB" dirty="0"/>
              <a:t> actions to further mature in the future. </a:t>
            </a:r>
          </a:p>
        </p:txBody>
      </p:sp>
      <p:sp>
        <p:nvSpPr>
          <p:cNvPr id="5" name="Text Placeholder 4">
            <a:extLst>
              <a:ext uri="{FF2B5EF4-FFF2-40B4-BE49-F238E27FC236}">
                <a16:creationId xmlns:a16="http://schemas.microsoft.com/office/drawing/2014/main" id="{E7B83ED3-AD7C-0F2B-BF8D-76955165872F}"/>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10967573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E974AED-D78D-727E-FAE5-A6861EB7084B}"/>
              </a:ext>
            </a:extLst>
          </p:cNvPr>
          <p:cNvSpPr>
            <a:spLocks noGrp="1"/>
          </p:cNvSpPr>
          <p:nvPr>
            <p:ph type="title"/>
          </p:nvPr>
        </p:nvSpPr>
        <p:spPr/>
        <p:txBody>
          <a:bodyPr/>
          <a:lstStyle/>
          <a:p>
            <a:r>
              <a:rPr lang="en-GB" dirty="0"/>
              <a:t>CONCLUSION</a:t>
            </a:r>
          </a:p>
        </p:txBody>
      </p:sp>
      <p:sp>
        <p:nvSpPr>
          <p:cNvPr id="9" name="Text Placeholder 8">
            <a:extLst>
              <a:ext uri="{FF2B5EF4-FFF2-40B4-BE49-F238E27FC236}">
                <a16:creationId xmlns:a16="http://schemas.microsoft.com/office/drawing/2014/main" id="{9DF29FAB-D34E-5F6D-F60C-4DCA80BE5BAA}"/>
              </a:ext>
            </a:extLst>
          </p:cNvPr>
          <p:cNvSpPr>
            <a:spLocks noGrp="1"/>
          </p:cNvSpPr>
          <p:nvPr>
            <p:ph type="body" idx="1"/>
          </p:nvPr>
        </p:nvSpPr>
        <p:spPr/>
        <p:txBody>
          <a:bodyPr/>
          <a:lstStyle/>
          <a:p>
            <a:endParaRPr lang="en-GB"/>
          </a:p>
        </p:txBody>
      </p:sp>
      <p:sp>
        <p:nvSpPr>
          <p:cNvPr id="10" name="Text Placeholder 9">
            <a:extLst>
              <a:ext uri="{FF2B5EF4-FFF2-40B4-BE49-F238E27FC236}">
                <a16:creationId xmlns:a16="http://schemas.microsoft.com/office/drawing/2014/main" id="{53467E7E-52F2-F8F1-EB57-483C274A73F8}"/>
              </a:ext>
            </a:extLst>
          </p:cNvPr>
          <p:cNvSpPr>
            <a:spLocks noGrp="1"/>
          </p:cNvSpPr>
          <p:nvPr>
            <p:ph type="body" sz="quarter" idx="10"/>
          </p:nvPr>
        </p:nvSpPr>
        <p:spPr/>
        <p:txBody>
          <a:bodyPr>
            <a:normAutofit lnSpcReduction="10000"/>
          </a:bodyPr>
          <a:lstStyle/>
          <a:p>
            <a:endParaRPr lang="en-GB"/>
          </a:p>
        </p:txBody>
      </p:sp>
      <p:sp>
        <p:nvSpPr>
          <p:cNvPr id="4" name="Slide Number Placeholder 3">
            <a:extLst>
              <a:ext uri="{FF2B5EF4-FFF2-40B4-BE49-F238E27FC236}">
                <a16:creationId xmlns:a16="http://schemas.microsoft.com/office/drawing/2014/main" id="{30C120A2-50E4-9BBA-B67E-96CD964F10FA}"/>
              </a:ext>
            </a:extLst>
          </p:cNvPr>
          <p:cNvSpPr>
            <a:spLocks noGrp="1"/>
          </p:cNvSpPr>
          <p:nvPr>
            <p:ph type="sldNum" idx="4294967295"/>
          </p:nvPr>
        </p:nvSpPr>
        <p:spPr>
          <a:xfrm>
            <a:off x="0" y="5378450"/>
            <a:ext cx="438150" cy="303213"/>
          </a:xfrm>
        </p:spPr>
        <p:txBody>
          <a:bodyPr/>
          <a:lstStyle/>
          <a:p>
            <a:fld id="{00000000-1234-1234-1234-123412341234}" type="slidenum">
              <a:rPr lang="en-US" smtClean="0"/>
              <a:pPr/>
              <a:t>40</a:t>
            </a:fld>
            <a:endParaRPr lang="en-US"/>
          </a:p>
        </p:txBody>
      </p:sp>
    </p:spTree>
    <p:extLst>
      <p:ext uri="{BB962C8B-B14F-4D97-AF65-F5344CB8AC3E}">
        <p14:creationId xmlns:p14="http://schemas.microsoft.com/office/powerpoint/2010/main" val="42867937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581EF2-B899-62DD-4AEB-B5A685D65AA4}"/>
              </a:ext>
            </a:extLst>
          </p:cNvPr>
          <p:cNvSpPr>
            <a:spLocks noGrp="1"/>
          </p:cNvSpPr>
          <p:nvPr>
            <p:ph type="body" idx="1"/>
          </p:nvPr>
        </p:nvSpPr>
        <p:spPr/>
        <p:txBody>
          <a:bodyPr/>
          <a:lstStyle/>
          <a:p>
            <a:pPr indent="-454025"/>
            <a:r>
              <a:rPr lang="en-GB" dirty="0">
                <a:latin typeface="Avenir Next"/>
              </a:rPr>
              <a:t>It will be important for to consider the extent to which these shifts will serve the broader organization to be able to make decisions as to the structure of the organization, with the inclusion of the Impact Management Capability. </a:t>
            </a:r>
            <a:endParaRPr lang="en-US" dirty="0"/>
          </a:p>
          <a:p>
            <a:pPr indent="-454025"/>
            <a:r>
              <a:rPr lang="en-GB" dirty="0"/>
              <a:t>We recommend reviewing the recommendations based on the future state pathway and plan timeframes for implementing prioritised elements, including priorities and actions for the next year. Identify implications for operational planning and budget processes. </a:t>
            </a:r>
          </a:p>
          <a:p>
            <a:pPr indent="-454025"/>
            <a:r>
              <a:rPr lang="en-GB" dirty="0"/>
              <a:t>Execute your plan and make positive shifts towards the key elements of the Impact Management Capability and its potential to realise strategic benefit for your organization and its stakeholders.</a:t>
            </a:r>
          </a:p>
          <a:p>
            <a:pPr indent="-454025"/>
            <a:r>
              <a:rPr lang="en-GB" dirty="0"/>
              <a:t>Hold yourselves accountable to your plans and track progress against implementation.</a:t>
            </a:r>
          </a:p>
          <a:p>
            <a:pPr indent="-454025"/>
            <a:r>
              <a:rPr lang="en-GB" dirty="0"/>
              <a:t>Review overall progress at the end of each year, and establish progress objectives for the following year, using the maturity assessment matrix. </a:t>
            </a:r>
          </a:p>
          <a:p>
            <a:pPr marL="2540" indent="0">
              <a:buNone/>
            </a:pPr>
            <a:endParaRPr lang="en-GB" i="1" dirty="0"/>
          </a:p>
          <a:p>
            <a:pPr marL="2540" indent="0">
              <a:buNone/>
            </a:pPr>
            <a:r>
              <a:rPr lang="en-GB" b="0" i="1" u="none" strike="noStrike" dirty="0">
                <a:solidFill>
                  <a:srgbClr val="425369"/>
                </a:solidFill>
                <a:effectLst/>
                <a:latin typeface="Avenir Next"/>
              </a:rPr>
              <a:t>Relativ is able to assist with capacity building in many of the areas of recommendation and would welcome the opportunity to discuss any specific elements. </a:t>
            </a:r>
            <a:endParaRPr lang="en-GB" dirty="0">
              <a:latin typeface="Avenir Next"/>
            </a:endParaRPr>
          </a:p>
        </p:txBody>
      </p:sp>
      <p:sp>
        <p:nvSpPr>
          <p:cNvPr id="3" name="Title 2">
            <a:extLst>
              <a:ext uri="{FF2B5EF4-FFF2-40B4-BE49-F238E27FC236}">
                <a16:creationId xmlns:a16="http://schemas.microsoft.com/office/drawing/2014/main" id="{D7A3B738-E94F-9A54-0730-2BEE58AD2746}"/>
              </a:ext>
            </a:extLst>
          </p:cNvPr>
          <p:cNvSpPr>
            <a:spLocks noGrp="1"/>
          </p:cNvSpPr>
          <p:nvPr>
            <p:ph type="title"/>
          </p:nvPr>
        </p:nvSpPr>
        <p:spPr/>
        <p:txBody>
          <a:bodyPr/>
          <a:lstStyle/>
          <a:p>
            <a:r>
              <a:rPr lang="en-GB"/>
              <a:t>Next steps</a:t>
            </a:r>
          </a:p>
        </p:txBody>
      </p:sp>
      <p:sp>
        <p:nvSpPr>
          <p:cNvPr id="4" name="Slide Number Placeholder 3">
            <a:extLst>
              <a:ext uri="{FF2B5EF4-FFF2-40B4-BE49-F238E27FC236}">
                <a16:creationId xmlns:a16="http://schemas.microsoft.com/office/drawing/2014/main" id="{D29B4B86-41DA-4497-754A-95C5AEE80D5D}"/>
              </a:ext>
            </a:extLst>
          </p:cNvPr>
          <p:cNvSpPr>
            <a:spLocks noGrp="1"/>
          </p:cNvSpPr>
          <p:nvPr>
            <p:ph type="sldNum" idx="12"/>
          </p:nvPr>
        </p:nvSpPr>
        <p:spPr/>
        <p:txBody>
          <a:bodyPr/>
          <a:lstStyle/>
          <a:p>
            <a:fld id="{00000000-1234-1234-1234-123412341234}" type="slidenum">
              <a:rPr lang="en-US" smtClean="0"/>
              <a:pPr/>
              <a:t>41</a:t>
            </a:fld>
            <a:endParaRPr lang="en-US"/>
          </a:p>
        </p:txBody>
      </p:sp>
      <p:sp>
        <p:nvSpPr>
          <p:cNvPr id="6" name="Text Placeholder 5">
            <a:extLst>
              <a:ext uri="{FF2B5EF4-FFF2-40B4-BE49-F238E27FC236}">
                <a16:creationId xmlns:a16="http://schemas.microsoft.com/office/drawing/2014/main" id="{82B93C76-2AEF-E921-A3F1-E8E987C1A4A0}"/>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34386938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1E3A4-3ADA-81DD-CCE2-005F12F32EED}"/>
              </a:ext>
            </a:extLst>
          </p:cNvPr>
          <p:cNvSpPr>
            <a:spLocks noGrp="1"/>
          </p:cNvSpPr>
          <p:nvPr>
            <p:ph type="title"/>
          </p:nvPr>
        </p:nvSpPr>
        <p:spPr/>
        <p:txBody>
          <a:bodyPr>
            <a:normAutofit/>
          </a:bodyPr>
          <a:lstStyle/>
          <a:p>
            <a:r>
              <a:rPr lang="en-ZA" cap="all"/>
              <a:t>Appendix 1: </a:t>
            </a:r>
            <a:r>
              <a:rPr lang="en-ZA"/>
              <a:t>MATURITY MODEL</a:t>
            </a:r>
          </a:p>
        </p:txBody>
      </p:sp>
      <p:sp>
        <p:nvSpPr>
          <p:cNvPr id="4" name="Text Placeholder 3">
            <a:extLst>
              <a:ext uri="{FF2B5EF4-FFF2-40B4-BE49-F238E27FC236}">
                <a16:creationId xmlns:a16="http://schemas.microsoft.com/office/drawing/2014/main" id="{4D436287-C651-FA34-C00B-B7DC391C8B2D}"/>
              </a:ext>
            </a:extLst>
          </p:cNvPr>
          <p:cNvSpPr>
            <a:spLocks noGrp="1"/>
          </p:cNvSpPr>
          <p:nvPr>
            <p:ph type="body" sz="quarter" idx="10"/>
          </p:nvPr>
        </p:nvSpPr>
        <p:spPr/>
        <p:txBody>
          <a:bodyPr>
            <a:normAutofit lnSpcReduction="10000"/>
          </a:bodyPr>
          <a:lstStyle/>
          <a:p>
            <a:r>
              <a:rPr lang="en-US"/>
              <a:t>1</a:t>
            </a:r>
          </a:p>
        </p:txBody>
      </p:sp>
      <p:sp>
        <p:nvSpPr>
          <p:cNvPr id="6" name="Text Placeholder 5">
            <a:extLst>
              <a:ext uri="{FF2B5EF4-FFF2-40B4-BE49-F238E27FC236}">
                <a16:creationId xmlns:a16="http://schemas.microsoft.com/office/drawing/2014/main" id="{BA539874-F601-A000-1ACC-1F400044B4A6}"/>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2656847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73D768E-B580-E747-F31B-FD26A56A196A}"/>
              </a:ext>
            </a:extLst>
          </p:cNvPr>
          <p:cNvSpPr>
            <a:spLocks noGrp="1"/>
          </p:cNvSpPr>
          <p:nvPr>
            <p:ph type="title"/>
          </p:nvPr>
        </p:nvSpPr>
        <p:spPr>
          <a:xfrm>
            <a:off x="403047" y="194234"/>
            <a:ext cx="9191347" cy="724114"/>
          </a:xfrm>
        </p:spPr>
        <p:txBody>
          <a:bodyPr/>
          <a:lstStyle/>
          <a:p>
            <a:r>
              <a:rPr lang="en-US"/>
              <a:t>CAPABILITY MATURITY TERMINOLOGY</a:t>
            </a:r>
          </a:p>
        </p:txBody>
      </p:sp>
      <p:sp>
        <p:nvSpPr>
          <p:cNvPr id="35" name="Google Shape;813;p6">
            <a:extLst>
              <a:ext uri="{FF2B5EF4-FFF2-40B4-BE49-F238E27FC236}">
                <a16:creationId xmlns:a16="http://schemas.microsoft.com/office/drawing/2014/main" id="{2DEAB69D-39E9-9999-C54E-EAA36E30B33F}"/>
              </a:ext>
            </a:extLst>
          </p:cNvPr>
          <p:cNvSpPr txBox="1">
            <a:spLocks/>
          </p:cNvSpPr>
          <p:nvPr/>
        </p:nvSpPr>
        <p:spPr>
          <a:xfrm>
            <a:off x="636727" y="953328"/>
            <a:ext cx="9191346" cy="126808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accent1"/>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0" indent="0">
              <a:lnSpc>
                <a:spcPct val="120000"/>
              </a:lnSpc>
              <a:spcBef>
                <a:spcPts val="240"/>
              </a:spcBef>
              <a:buClr>
                <a:schemeClr val="bg2">
                  <a:lumMod val="50000"/>
                </a:schemeClr>
              </a:buClr>
              <a:buFont typeface="System Font Regular"/>
              <a:buNone/>
            </a:pPr>
            <a:r>
              <a:rPr lang="en-US" sz="1400" b="1"/>
              <a:t>Capability </a:t>
            </a:r>
          </a:p>
          <a:p>
            <a:pPr marL="0" indent="0">
              <a:lnSpc>
                <a:spcPct val="120000"/>
              </a:lnSpc>
              <a:spcBef>
                <a:spcPts val="240"/>
              </a:spcBef>
              <a:buClr>
                <a:schemeClr val="bg2">
                  <a:lumMod val="50000"/>
                </a:schemeClr>
              </a:buClr>
              <a:buFont typeface="System Font Regular"/>
              <a:buNone/>
            </a:pPr>
            <a:r>
              <a:rPr lang="en-US" sz="1400"/>
              <a:t>A capability is an ‘ability’ or competency the organization requires to successfully fulfil its strategy and desired impact. Each capability fulfils a purpose / mission, performs processes that drive the work to be done. Talent with the skills to perform the work, as well as technology to enable the work. </a:t>
            </a:r>
          </a:p>
          <a:p>
            <a:pPr marL="0" indent="0">
              <a:lnSpc>
                <a:spcPct val="120000"/>
              </a:lnSpc>
              <a:spcBef>
                <a:spcPts val="240"/>
              </a:spcBef>
              <a:buClr>
                <a:schemeClr val="bg2">
                  <a:lumMod val="50000"/>
                </a:schemeClr>
              </a:buClr>
              <a:buFont typeface="System Font Regular"/>
              <a:buNone/>
            </a:pPr>
            <a:endParaRPr lang="en-US" sz="1400"/>
          </a:p>
        </p:txBody>
      </p:sp>
      <p:sp>
        <p:nvSpPr>
          <p:cNvPr id="2" name="Google Shape;813;p6">
            <a:extLst>
              <a:ext uri="{FF2B5EF4-FFF2-40B4-BE49-F238E27FC236}">
                <a16:creationId xmlns:a16="http://schemas.microsoft.com/office/drawing/2014/main" id="{78AEDC25-ECBC-8F6D-901F-E1482F74DFDE}"/>
              </a:ext>
            </a:extLst>
          </p:cNvPr>
          <p:cNvSpPr txBox="1">
            <a:spLocks/>
          </p:cNvSpPr>
          <p:nvPr/>
        </p:nvSpPr>
        <p:spPr>
          <a:xfrm>
            <a:off x="636727" y="3461224"/>
            <a:ext cx="9191346" cy="126808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accent1"/>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0" indent="0">
              <a:lnSpc>
                <a:spcPct val="120000"/>
              </a:lnSpc>
              <a:spcBef>
                <a:spcPts val="240"/>
              </a:spcBef>
              <a:buClr>
                <a:schemeClr val="bg2">
                  <a:lumMod val="50000"/>
                </a:schemeClr>
              </a:buClr>
              <a:buFont typeface="System Font Regular"/>
              <a:buNone/>
            </a:pPr>
            <a:r>
              <a:rPr lang="en-US" sz="1400" b="1"/>
              <a:t>Capability maturity</a:t>
            </a:r>
          </a:p>
          <a:p>
            <a:pPr marL="0" indent="0">
              <a:lnSpc>
                <a:spcPct val="120000"/>
              </a:lnSpc>
              <a:spcBef>
                <a:spcPts val="240"/>
              </a:spcBef>
              <a:buClr>
                <a:schemeClr val="bg2">
                  <a:lumMod val="50000"/>
                </a:schemeClr>
              </a:buClr>
              <a:buFont typeface="System Font Regular"/>
              <a:buNone/>
            </a:pPr>
            <a:r>
              <a:rPr lang="en-US" sz="1400"/>
              <a:t>When a capability’s purpose is aligned to business strategy, its desired impact can be achieved efficiently and effectively by the right people, doing the correct work and using the right technology and data. These efforts and effects, when correctly measured, can be linked back to assess and improve the desired impact.</a:t>
            </a:r>
          </a:p>
          <a:p>
            <a:pPr marL="0" indent="0">
              <a:lnSpc>
                <a:spcPct val="120000"/>
              </a:lnSpc>
              <a:spcBef>
                <a:spcPts val="240"/>
              </a:spcBef>
              <a:buClr>
                <a:schemeClr val="bg2">
                  <a:lumMod val="50000"/>
                </a:schemeClr>
              </a:buClr>
              <a:buFont typeface="System Font Regular"/>
              <a:buNone/>
            </a:pPr>
            <a:endParaRPr lang="en-US" sz="1400"/>
          </a:p>
        </p:txBody>
      </p:sp>
      <p:sp>
        <p:nvSpPr>
          <p:cNvPr id="3" name="Google Shape;813;p6">
            <a:extLst>
              <a:ext uri="{FF2B5EF4-FFF2-40B4-BE49-F238E27FC236}">
                <a16:creationId xmlns:a16="http://schemas.microsoft.com/office/drawing/2014/main" id="{7B64696A-A00B-F21B-3193-DC03C587D753}"/>
              </a:ext>
            </a:extLst>
          </p:cNvPr>
          <p:cNvSpPr txBox="1">
            <a:spLocks/>
          </p:cNvSpPr>
          <p:nvPr/>
        </p:nvSpPr>
        <p:spPr>
          <a:xfrm>
            <a:off x="636727" y="2343375"/>
            <a:ext cx="9191346" cy="126808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accent1"/>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0" indent="0">
              <a:lnSpc>
                <a:spcPct val="120000"/>
              </a:lnSpc>
              <a:spcBef>
                <a:spcPts val="240"/>
              </a:spcBef>
              <a:buClr>
                <a:schemeClr val="bg2">
                  <a:lumMod val="50000"/>
                </a:schemeClr>
              </a:buClr>
              <a:buFont typeface="System Font Regular"/>
              <a:buNone/>
            </a:pPr>
            <a:r>
              <a:rPr lang="en-US" sz="1400" b="1"/>
              <a:t>Organization Capability Model</a:t>
            </a:r>
          </a:p>
          <a:p>
            <a:pPr marL="0" indent="0">
              <a:lnSpc>
                <a:spcPct val="120000"/>
              </a:lnSpc>
              <a:spcBef>
                <a:spcPts val="240"/>
              </a:spcBef>
              <a:buClr>
                <a:schemeClr val="bg2">
                  <a:lumMod val="50000"/>
                </a:schemeClr>
              </a:buClr>
              <a:buFont typeface="System Font Regular"/>
              <a:buNone/>
            </a:pPr>
            <a:r>
              <a:rPr lang="en-US" sz="1400"/>
              <a:t>At an organizational level, the capability model represents the comprehensive set of capabilities the organization requires to fulfil its purpose / mission. </a:t>
            </a:r>
          </a:p>
          <a:p>
            <a:pPr marL="0" indent="0">
              <a:lnSpc>
                <a:spcPct val="120000"/>
              </a:lnSpc>
              <a:spcBef>
                <a:spcPts val="240"/>
              </a:spcBef>
              <a:buClr>
                <a:schemeClr val="bg2">
                  <a:lumMod val="50000"/>
                </a:schemeClr>
              </a:buClr>
              <a:buFont typeface="System Font Regular"/>
              <a:buNone/>
            </a:pPr>
            <a:endParaRPr lang="en-US" sz="1400"/>
          </a:p>
        </p:txBody>
      </p:sp>
    </p:spTree>
    <p:extLst>
      <p:ext uri="{BB962C8B-B14F-4D97-AF65-F5344CB8AC3E}">
        <p14:creationId xmlns:p14="http://schemas.microsoft.com/office/powerpoint/2010/main" val="10539878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2150E3D0-54D7-10D4-F7EE-272CD5B5470B}"/>
              </a:ext>
            </a:extLst>
          </p:cNvPr>
          <p:cNvSpPr>
            <a:spLocks noGrp="1"/>
          </p:cNvSpPr>
          <p:nvPr>
            <p:ph type="title"/>
          </p:nvPr>
        </p:nvSpPr>
        <p:spPr>
          <a:xfrm>
            <a:off x="484327" y="59927"/>
            <a:ext cx="9191347" cy="724114"/>
          </a:xfrm>
        </p:spPr>
        <p:txBody>
          <a:bodyPr/>
          <a:lstStyle/>
          <a:p>
            <a:r>
              <a:rPr lang="en-GB"/>
              <a:t>Impact Capability Maturity Model </a:t>
            </a:r>
          </a:p>
        </p:txBody>
      </p:sp>
      <p:sp>
        <p:nvSpPr>
          <p:cNvPr id="20" name="Text Placeholder 19">
            <a:extLst>
              <a:ext uri="{FF2B5EF4-FFF2-40B4-BE49-F238E27FC236}">
                <a16:creationId xmlns:a16="http://schemas.microsoft.com/office/drawing/2014/main" id="{AC3D3123-7A15-A688-E349-6A32E1253163}"/>
              </a:ext>
            </a:extLst>
          </p:cNvPr>
          <p:cNvSpPr>
            <a:spLocks noGrp="1"/>
          </p:cNvSpPr>
          <p:nvPr>
            <p:ph type="body" idx="2"/>
          </p:nvPr>
        </p:nvSpPr>
        <p:spPr>
          <a:xfrm>
            <a:off x="484188" y="567310"/>
            <a:ext cx="9191625" cy="334963"/>
          </a:xfrm>
        </p:spPr>
        <p:txBody>
          <a:bodyPr/>
          <a:lstStyle/>
          <a:p>
            <a:r>
              <a:rPr lang="en-GB" sz="1200"/>
              <a:t>The capability maturity model defines the different levels of maturity associated with the growth and stabilisation of the capability. The closer capabilities are to fulfilling their intended purpose, the  more mature they are. </a:t>
            </a:r>
          </a:p>
        </p:txBody>
      </p:sp>
      <p:sp>
        <p:nvSpPr>
          <p:cNvPr id="21" name="Text Placeholder 20">
            <a:extLst>
              <a:ext uri="{FF2B5EF4-FFF2-40B4-BE49-F238E27FC236}">
                <a16:creationId xmlns:a16="http://schemas.microsoft.com/office/drawing/2014/main" id="{8E26F10E-C42D-5E51-2964-07C6869F20F9}"/>
              </a:ext>
            </a:extLst>
          </p:cNvPr>
          <p:cNvSpPr>
            <a:spLocks noGrp="1"/>
          </p:cNvSpPr>
          <p:nvPr>
            <p:ph type="body" sz="quarter" idx="13"/>
          </p:nvPr>
        </p:nvSpPr>
        <p:spPr/>
        <p:txBody>
          <a:bodyPr/>
          <a:lstStyle/>
          <a:p>
            <a:r>
              <a:rPr lang="en-GB"/>
              <a:t>Capability maturity model for Impact Management</a:t>
            </a:r>
          </a:p>
        </p:txBody>
      </p:sp>
      <p:grpSp>
        <p:nvGrpSpPr>
          <p:cNvPr id="17" name="Group 16">
            <a:extLst>
              <a:ext uri="{FF2B5EF4-FFF2-40B4-BE49-F238E27FC236}">
                <a16:creationId xmlns:a16="http://schemas.microsoft.com/office/drawing/2014/main" id="{050D6C74-8B8C-5D47-7534-93D8F5894298}"/>
              </a:ext>
            </a:extLst>
          </p:cNvPr>
          <p:cNvGrpSpPr/>
          <p:nvPr/>
        </p:nvGrpSpPr>
        <p:grpSpPr>
          <a:xfrm>
            <a:off x="910170" y="1153399"/>
            <a:ext cx="8120044" cy="3832574"/>
            <a:chOff x="754581" y="902785"/>
            <a:chExt cx="8902508" cy="4201893"/>
          </a:xfrm>
        </p:grpSpPr>
        <p:sp>
          <p:nvSpPr>
            <p:cNvPr id="2" name="Freeform 5">
              <a:extLst>
                <a:ext uri="{FF2B5EF4-FFF2-40B4-BE49-F238E27FC236}">
                  <a16:creationId xmlns:a16="http://schemas.microsoft.com/office/drawing/2014/main" id="{06BA6D90-B941-CA4A-A025-ED92EE04E7F6}"/>
                </a:ext>
              </a:extLst>
            </p:cNvPr>
            <p:cNvSpPr>
              <a:spLocks/>
            </p:cNvSpPr>
            <p:nvPr/>
          </p:nvSpPr>
          <p:spPr bwMode="auto">
            <a:xfrm>
              <a:off x="3544579" y="3493824"/>
              <a:ext cx="4151213" cy="1544212"/>
            </a:xfrm>
            <a:custGeom>
              <a:avLst/>
              <a:gdLst>
                <a:gd name="T0" fmla="*/ 0 w 2949"/>
                <a:gd name="T1" fmla="*/ 506 h 1097"/>
                <a:gd name="T2" fmla="*/ 2949 w 2949"/>
                <a:gd name="T3" fmla="*/ 1097 h 1097"/>
                <a:gd name="T4" fmla="*/ 2659 w 2949"/>
                <a:gd name="T5" fmla="*/ 591 h 1097"/>
                <a:gd name="T6" fmla="*/ 290 w 2949"/>
                <a:gd name="T7" fmla="*/ 0 h 1097"/>
                <a:gd name="T8" fmla="*/ 0 w 2949"/>
                <a:gd name="T9" fmla="*/ 506 h 1097"/>
              </a:gdLst>
              <a:ahLst/>
              <a:cxnLst>
                <a:cxn ang="0">
                  <a:pos x="T0" y="T1"/>
                </a:cxn>
                <a:cxn ang="0">
                  <a:pos x="T2" y="T3"/>
                </a:cxn>
                <a:cxn ang="0">
                  <a:pos x="T4" y="T5"/>
                </a:cxn>
                <a:cxn ang="0">
                  <a:pos x="T6" y="T7"/>
                </a:cxn>
                <a:cxn ang="0">
                  <a:pos x="T8" y="T9"/>
                </a:cxn>
              </a:cxnLst>
              <a:rect l="0" t="0" r="r" b="b"/>
              <a:pathLst>
                <a:path w="2949" h="1097">
                  <a:moveTo>
                    <a:pt x="0" y="506"/>
                  </a:moveTo>
                  <a:lnTo>
                    <a:pt x="2949" y="1097"/>
                  </a:lnTo>
                  <a:lnTo>
                    <a:pt x="2659" y="591"/>
                  </a:lnTo>
                  <a:lnTo>
                    <a:pt x="290" y="0"/>
                  </a:lnTo>
                  <a:lnTo>
                    <a:pt x="0" y="506"/>
                  </a:lnTo>
                  <a:close/>
                </a:path>
              </a:pathLst>
            </a:custGeom>
            <a:solidFill>
              <a:schemeClr val="tx1">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3" name="Freeform 6">
              <a:extLst>
                <a:ext uri="{FF2B5EF4-FFF2-40B4-BE49-F238E27FC236}">
                  <a16:creationId xmlns:a16="http://schemas.microsoft.com/office/drawing/2014/main" id="{934CD6A7-BBE6-BE4C-AC74-66C482A7CC74}"/>
                </a:ext>
              </a:extLst>
            </p:cNvPr>
            <p:cNvSpPr>
              <a:spLocks/>
            </p:cNvSpPr>
            <p:nvPr/>
          </p:nvSpPr>
          <p:spPr bwMode="auto">
            <a:xfrm>
              <a:off x="4020370" y="2661892"/>
              <a:ext cx="3199630" cy="1544212"/>
            </a:xfrm>
            <a:custGeom>
              <a:avLst/>
              <a:gdLst>
                <a:gd name="T0" fmla="*/ 291 w 2273"/>
                <a:gd name="T1" fmla="*/ 0 h 1097"/>
                <a:gd name="T2" fmla="*/ 1983 w 2273"/>
                <a:gd name="T3" fmla="*/ 591 h 1097"/>
                <a:gd name="T4" fmla="*/ 2273 w 2273"/>
                <a:gd name="T5" fmla="*/ 1097 h 1097"/>
                <a:gd name="T6" fmla="*/ 0 w 2273"/>
                <a:gd name="T7" fmla="*/ 506 h 1097"/>
                <a:gd name="T8" fmla="*/ 291 w 2273"/>
                <a:gd name="T9" fmla="*/ 0 h 1097"/>
              </a:gdLst>
              <a:ahLst/>
              <a:cxnLst>
                <a:cxn ang="0">
                  <a:pos x="T0" y="T1"/>
                </a:cxn>
                <a:cxn ang="0">
                  <a:pos x="T2" y="T3"/>
                </a:cxn>
                <a:cxn ang="0">
                  <a:pos x="T4" y="T5"/>
                </a:cxn>
                <a:cxn ang="0">
                  <a:pos x="T6" y="T7"/>
                </a:cxn>
                <a:cxn ang="0">
                  <a:pos x="T8" y="T9"/>
                </a:cxn>
              </a:cxnLst>
              <a:rect l="0" t="0" r="r" b="b"/>
              <a:pathLst>
                <a:path w="2273" h="1097">
                  <a:moveTo>
                    <a:pt x="291" y="0"/>
                  </a:moveTo>
                  <a:lnTo>
                    <a:pt x="1983" y="591"/>
                  </a:lnTo>
                  <a:lnTo>
                    <a:pt x="2273" y="1097"/>
                  </a:lnTo>
                  <a:lnTo>
                    <a:pt x="0" y="506"/>
                  </a:lnTo>
                  <a:lnTo>
                    <a:pt x="291" y="0"/>
                  </a:lnTo>
                  <a:close/>
                </a:path>
              </a:pathLst>
            </a:custGeom>
            <a:solidFill>
              <a:schemeClr val="tx1">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4" name="Freeform 7">
              <a:extLst>
                <a:ext uri="{FF2B5EF4-FFF2-40B4-BE49-F238E27FC236}">
                  <a16:creationId xmlns:a16="http://schemas.microsoft.com/office/drawing/2014/main" id="{03FE2900-5772-7545-AD30-660A88EB055A}"/>
                </a:ext>
              </a:extLst>
            </p:cNvPr>
            <p:cNvSpPr>
              <a:spLocks/>
            </p:cNvSpPr>
            <p:nvPr/>
          </p:nvSpPr>
          <p:spPr bwMode="auto">
            <a:xfrm>
              <a:off x="4497569" y="1831367"/>
              <a:ext cx="2246638" cy="1542805"/>
            </a:xfrm>
            <a:custGeom>
              <a:avLst/>
              <a:gdLst>
                <a:gd name="T0" fmla="*/ 1596 w 1596"/>
                <a:gd name="T1" fmla="*/ 1096 h 1096"/>
                <a:gd name="T2" fmla="*/ 0 w 1596"/>
                <a:gd name="T3" fmla="*/ 506 h 1096"/>
                <a:gd name="T4" fmla="*/ 290 w 1596"/>
                <a:gd name="T5" fmla="*/ 0 h 1096"/>
                <a:gd name="T6" fmla="*/ 1305 w 1596"/>
                <a:gd name="T7" fmla="*/ 590 h 1096"/>
                <a:gd name="T8" fmla="*/ 1596 w 1596"/>
                <a:gd name="T9" fmla="*/ 1096 h 1096"/>
              </a:gdLst>
              <a:ahLst/>
              <a:cxnLst>
                <a:cxn ang="0">
                  <a:pos x="T0" y="T1"/>
                </a:cxn>
                <a:cxn ang="0">
                  <a:pos x="T2" y="T3"/>
                </a:cxn>
                <a:cxn ang="0">
                  <a:pos x="T4" y="T5"/>
                </a:cxn>
                <a:cxn ang="0">
                  <a:pos x="T6" y="T7"/>
                </a:cxn>
                <a:cxn ang="0">
                  <a:pos x="T8" y="T9"/>
                </a:cxn>
              </a:cxnLst>
              <a:rect l="0" t="0" r="r" b="b"/>
              <a:pathLst>
                <a:path w="1596" h="1096">
                  <a:moveTo>
                    <a:pt x="1596" y="1096"/>
                  </a:moveTo>
                  <a:lnTo>
                    <a:pt x="0" y="506"/>
                  </a:lnTo>
                  <a:lnTo>
                    <a:pt x="290" y="0"/>
                  </a:lnTo>
                  <a:lnTo>
                    <a:pt x="1305" y="590"/>
                  </a:lnTo>
                  <a:lnTo>
                    <a:pt x="1596" y="1096"/>
                  </a:lnTo>
                  <a:close/>
                </a:path>
              </a:pathLst>
            </a:custGeom>
            <a:solidFill>
              <a:schemeClr val="tx1">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5" name="Freeform 8">
              <a:extLst>
                <a:ext uri="{FF2B5EF4-FFF2-40B4-BE49-F238E27FC236}">
                  <a16:creationId xmlns:a16="http://schemas.microsoft.com/office/drawing/2014/main" id="{573B9B46-763B-A944-8F16-0BEE7E4AD6F3}"/>
                </a:ext>
              </a:extLst>
            </p:cNvPr>
            <p:cNvSpPr>
              <a:spLocks/>
            </p:cNvSpPr>
            <p:nvPr/>
          </p:nvSpPr>
          <p:spPr bwMode="auto">
            <a:xfrm>
              <a:off x="4973362" y="1652595"/>
              <a:ext cx="1293647" cy="891054"/>
            </a:xfrm>
            <a:custGeom>
              <a:avLst/>
              <a:gdLst>
                <a:gd name="T0" fmla="*/ 919 w 919"/>
                <a:gd name="T1" fmla="*/ 633 h 633"/>
                <a:gd name="T2" fmla="*/ 0 w 919"/>
                <a:gd name="T3" fmla="*/ 42 h 633"/>
                <a:gd name="T4" fmla="*/ 375 w 919"/>
                <a:gd name="T5" fmla="*/ 0 h 633"/>
                <a:gd name="T6" fmla="*/ 629 w 919"/>
                <a:gd name="T7" fmla="*/ 127 h 633"/>
                <a:gd name="T8" fmla="*/ 919 w 919"/>
                <a:gd name="T9" fmla="*/ 633 h 633"/>
              </a:gdLst>
              <a:ahLst/>
              <a:cxnLst>
                <a:cxn ang="0">
                  <a:pos x="T0" y="T1"/>
                </a:cxn>
                <a:cxn ang="0">
                  <a:pos x="T2" y="T3"/>
                </a:cxn>
                <a:cxn ang="0">
                  <a:pos x="T4" y="T5"/>
                </a:cxn>
                <a:cxn ang="0">
                  <a:pos x="T6" y="T7"/>
                </a:cxn>
                <a:cxn ang="0">
                  <a:pos x="T8" y="T9"/>
                </a:cxn>
              </a:cxnLst>
              <a:rect l="0" t="0" r="r" b="b"/>
              <a:pathLst>
                <a:path w="919" h="633">
                  <a:moveTo>
                    <a:pt x="919" y="633"/>
                  </a:moveTo>
                  <a:lnTo>
                    <a:pt x="0" y="42"/>
                  </a:lnTo>
                  <a:lnTo>
                    <a:pt x="375" y="0"/>
                  </a:lnTo>
                  <a:lnTo>
                    <a:pt x="629" y="127"/>
                  </a:lnTo>
                  <a:lnTo>
                    <a:pt x="919" y="633"/>
                  </a:lnTo>
                  <a:close/>
                </a:path>
              </a:pathLst>
            </a:custGeom>
            <a:solidFill>
              <a:schemeClr val="tx1">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6" name="Freeform 9">
              <a:extLst>
                <a:ext uri="{FF2B5EF4-FFF2-40B4-BE49-F238E27FC236}">
                  <a16:creationId xmlns:a16="http://schemas.microsoft.com/office/drawing/2014/main" id="{35A2EAE4-59C1-AF48-B949-F42719EF67A8}"/>
                </a:ext>
              </a:extLst>
            </p:cNvPr>
            <p:cNvSpPr>
              <a:spLocks/>
            </p:cNvSpPr>
            <p:nvPr/>
          </p:nvSpPr>
          <p:spPr bwMode="auto">
            <a:xfrm>
              <a:off x="4973362" y="999437"/>
              <a:ext cx="816447" cy="712280"/>
            </a:xfrm>
            <a:custGeom>
              <a:avLst/>
              <a:gdLst>
                <a:gd name="T0" fmla="*/ 580 w 580"/>
                <a:gd name="T1" fmla="*/ 506 h 506"/>
                <a:gd name="T2" fmla="*/ 0 w 580"/>
                <a:gd name="T3" fmla="*/ 506 h 506"/>
                <a:gd name="T4" fmla="*/ 290 w 580"/>
                <a:gd name="T5" fmla="*/ 0 h 506"/>
                <a:gd name="T6" fmla="*/ 580 w 580"/>
                <a:gd name="T7" fmla="*/ 506 h 506"/>
              </a:gdLst>
              <a:ahLst/>
              <a:cxnLst>
                <a:cxn ang="0">
                  <a:pos x="T0" y="T1"/>
                </a:cxn>
                <a:cxn ang="0">
                  <a:pos x="T2" y="T3"/>
                </a:cxn>
                <a:cxn ang="0">
                  <a:pos x="T4" y="T5"/>
                </a:cxn>
                <a:cxn ang="0">
                  <a:pos x="T6" y="T7"/>
                </a:cxn>
              </a:cxnLst>
              <a:rect l="0" t="0" r="r" b="b"/>
              <a:pathLst>
                <a:path w="580" h="506">
                  <a:moveTo>
                    <a:pt x="580" y="506"/>
                  </a:moveTo>
                  <a:lnTo>
                    <a:pt x="0" y="506"/>
                  </a:lnTo>
                  <a:lnTo>
                    <a:pt x="290" y="0"/>
                  </a:lnTo>
                  <a:lnTo>
                    <a:pt x="580" y="506"/>
                  </a:lnTo>
                  <a:close/>
                </a:path>
              </a:pathLst>
            </a:custGeom>
            <a:solidFill>
              <a:schemeClr val="accent5"/>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7" name="Freeform 10">
              <a:extLst>
                <a:ext uri="{FF2B5EF4-FFF2-40B4-BE49-F238E27FC236}">
                  <a16:creationId xmlns:a16="http://schemas.microsoft.com/office/drawing/2014/main" id="{98EAA9E5-25A1-EC4A-8253-8E03DFE532BD}"/>
                </a:ext>
              </a:extLst>
            </p:cNvPr>
            <p:cNvSpPr>
              <a:spLocks/>
            </p:cNvSpPr>
            <p:nvPr/>
          </p:nvSpPr>
          <p:spPr bwMode="auto">
            <a:xfrm>
              <a:off x="4497569" y="1831368"/>
              <a:ext cx="1769439" cy="712280"/>
            </a:xfrm>
            <a:custGeom>
              <a:avLst/>
              <a:gdLst>
                <a:gd name="T0" fmla="*/ 1257 w 1257"/>
                <a:gd name="T1" fmla="*/ 506 h 506"/>
                <a:gd name="T2" fmla="*/ 0 w 1257"/>
                <a:gd name="T3" fmla="*/ 506 h 506"/>
                <a:gd name="T4" fmla="*/ 290 w 1257"/>
                <a:gd name="T5" fmla="*/ 0 h 506"/>
                <a:gd name="T6" fmla="*/ 967 w 1257"/>
                <a:gd name="T7" fmla="*/ 0 h 506"/>
                <a:gd name="T8" fmla="*/ 1257 w 1257"/>
                <a:gd name="T9" fmla="*/ 506 h 506"/>
              </a:gdLst>
              <a:ahLst/>
              <a:cxnLst>
                <a:cxn ang="0">
                  <a:pos x="T0" y="T1"/>
                </a:cxn>
                <a:cxn ang="0">
                  <a:pos x="T2" y="T3"/>
                </a:cxn>
                <a:cxn ang="0">
                  <a:pos x="T4" y="T5"/>
                </a:cxn>
                <a:cxn ang="0">
                  <a:pos x="T6" y="T7"/>
                </a:cxn>
                <a:cxn ang="0">
                  <a:pos x="T8" y="T9"/>
                </a:cxn>
              </a:cxnLst>
              <a:rect l="0" t="0" r="r" b="b"/>
              <a:pathLst>
                <a:path w="1257" h="506">
                  <a:moveTo>
                    <a:pt x="1257" y="506"/>
                  </a:moveTo>
                  <a:lnTo>
                    <a:pt x="0" y="506"/>
                  </a:lnTo>
                  <a:lnTo>
                    <a:pt x="290" y="0"/>
                  </a:lnTo>
                  <a:lnTo>
                    <a:pt x="967" y="0"/>
                  </a:lnTo>
                  <a:lnTo>
                    <a:pt x="1257" y="506"/>
                  </a:lnTo>
                  <a:close/>
                </a:path>
              </a:pathLst>
            </a:custGeom>
            <a:solidFill>
              <a:schemeClr val="accent4"/>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8" name="Freeform 11">
              <a:extLst>
                <a:ext uri="{FF2B5EF4-FFF2-40B4-BE49-F238E27FC236}">
                  <a16:creationId xmlns:a16="http://schemas.microsoft.com/office/drawing/2014/main" id="{80F6F0DD-2918-0844-950E-3A4DF5883416}"/>
                </a:ext>
              </a:extLst>
            </p:cNvPr>
            <p:cNvSpPr>
              <a:spLocks/>
            </p:cNvSpPr>
            <p:nvPr/>
          </p:nvSpPr>
          <p:spPr bwMode="auto">
            <a:xfrm>
              <a:off x="4020371" y="2661892"/>
              <a:ext cx="2723838" cy="712280"/>
            </a:xfrm>
            <a:custGeom>
              <a:avLst/>
              <a:gdLst>
                <a:gd name="T0" fmla="*/ 1935 w 1935"/>
                <a:gd name="T1" fmla="*/ 506 h 506"/>
                <a:gd name="T2" fmla="*/ 0 w 1935"/>
                <a:gd name="T3" fmla="*/ 506 h 506"/>
                <a:gd name="T4" fmla="*/ 291 w 1935"/>
                <a:gd name="T5" fmla="*/ 0 h 506"/>
                <a:gd name="T6" fmla="*/ 1644 w 1935"/>
                <a:gd name="T7" fmla="*/ 0 h 506"/>
                <a:gd name="T8" fmla="*/ 1935 w 1935"/>
                <a:gd name="T9" fmla="*/ 506 h 506"/>
              </a:gdLst>
              <a:ahLst/>
              <a:cxnLst>
                <a:cxn ang="0">
                  <a:pos x="T0" y="T1"/>
                </a:cxn>
                <a:cxn ang="0">
                  <a:pos x="T2" y="T3"/>
                </a:cxn>
                <a:cxn ang="0">
                  <a:pos x="T4" y="T5"/>
                </a:cxn>
                <a:cxn ang="0">
                  <a:pos x="T6" y="T7"/>
                </a:cxn>
                <a:cxn ang="0">
                  <a:pos x="T8" y="T9"/>
                </a:cxn>
              </a:cxnLst>
              <a:rect l="0" t="0" r="r" b="b"/>
              <a:pathLst>
                <a:path w="1935" h="506">
                  <a:moveTo>
                    <a:pt x="1935" y="506"/>
                  </a:moveTo>
                  <a:lnTo>
                    <a:pt x="0" y="506"/>
                  </a:lnTo>
                  <a:lnTo>
                    <a:pt x="291" y="0"/>
                  </a:lnTo>
                  <a:lnTo>
                    <a:pt x="1644" y="0"/>
                  </a:lnTo>
                  <a:lnTo>
                    <a:pt x="1935" y="506"/>
                  </a:lnTo>
                  <a:close/>
                </a:path>
              </a:pathLst>
            </a:custGeom>
            <a:solidFill>
              <a:schemeClr val="accent3"/>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9" name="Freeform 12">
              <a:extLst>
                <a:ext uri="{FF2B5EF4-FFF2-40B4-BE49-F238E27FC236}">
                  <a16:creationId xmlns:a16="http://schemas.microsoft.com/office/drawing/2014/main" id="{5DDC8621-A03D-984F-94B0-9EE21E2B1EAB}"/>
                </a:ext>
              </a:extLst>
            </p:cNvPr>
            <p:cNvSpPr>
              <a:spLocks/>
            </p:cNvSpPr>
            <p:nvPr/>
          </p:nvSpPr>
          <p:spPr bwMode="auto">
            <a:xfrm>
              <a:off x="3544580" y="3493825"/>
              <a:ext cx="3675421" cy="712280"/>
            </a:xfrm>
            <a:custGeom>
              <a:avLst/>
              <a:gdLst>
                <a:gd name="T0" fmla="*/ 2611 w 2611"/>
                <a:gd name="T1" fmla="*/ 506 h 506"/>
                <a:gd name="T2" fmla="*/ 0 w 2611"/>
                <a:gd name="T3" fmla="*/ 506 h 506"/>
                <a:gd name="T4" fmla="*/ 290 w 2611"/>
                <a:gd name="T5" fmla="*/ 0 h 506"/>
                <a:gd name="T6" fmla="*/ 2321 w 2611"/>
                <a:gd name="T7" fmla="*/ 0 h 506"/>
                <a:gd name="T8" fmla="*/ 2611 w 2611"/>
                <a:gd name="T9" fmla="*/ 506 h 506"/>
              </a:gdLst>
              <a:ahLst/>
              <a:cxnLst>
                <a:cxn ang="0">
                  <a:pos x="T0" y="T1"/>
                </a:cxn>
                <a:cxn ang="0">
                  <a:pos x="T2" y="T3"/>
                </a:cxn>
                <a:cxn ang="0">
                  <a:pos x="T4" y="T5"/>
                </a:cxn>
                <a:cxn ang="0">
                  <a:pos x="T6" y="T7"/>
                </a:cxn>
                <a:cxn ang="0">
                  <a:pos x="T8" y="T9"/>
                </a:cxn>
              </a:cxnLst>
              <a:rect l="0" t="0" r="r" b="b"/>
              <a:pathLst>
                <a:path w="2611" h="506">
                  <a:moveTo>
                    <a:pt x="2611" y="506"/>
                  </a:moveTo>
                  <a:lnTo>
                    <a:pt x="0" y="506"/>
                  </a:lnTo>
                  <a:lnTo>
                    <a:pt x="290" y="0"/>
                  </a:lnTo>
                  <a:lnTo>
                    <a:pt x="2321" y="0"/>
                  </a:lnTo>
                  <a:lnTo>
                    <a:pt x="2611" y="506"/>
                  </a:lnTo>
                  <a:close/>
                </a:path>
              </a:pathLst>
            </a:custGeom>
            <a:solidFill>
              <a:schemeClr val="accent2"/>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0" name="Freeform 13">
              <a:extLst>
                <a:ext uri="{FF2B5EF4-FFF2-40B4-BE49-F238E27FC236}">
                  <a16:creationId xmlns:a16="http://schemas.microsoft.com/office/drawing/2014/main" id="{4CC3BD26-325A-A74D-8928-589F936A811A}"/>
                </a:ext>
              </a:extLst>
            </p:cNvPr>
            <p:cNvSpPr>
              <a:spLocks/>
            </p:cNvSpPr>
            <p:nvPr/>
          </p:nvSpPr>
          <p:spPr bwMode="auto">
            <a:xfrm>
              <a:off x="3068788" y="4325756"/>
              <a:ext cx="4627005" cy="712280"/>
            </a:xfrm>
            <a:custGeom>
              <a:avLst/>
              <a:gdLst>
                <a:gd name="T0" fmla="*/ 3287 w 3287"/>
                <a:gd name="T1" fmla="*/ 506 h 506"/>
                <a:gd name="T2" fmla="*/ 0 w 3287"/>
                <a:gd name="T3" fmla="*/ 506 h 506"/>
                <a:gd name="T4" fmla="*/ 290 w 3287"/>
                <a:gd name="T5" fmla="*/ 0 h 506"/>
                <a:gd name="T6" fmla="*/ 2997 w 3287"/>
                <a:gd name="T7" fmla="*/ 0 h 506"/>
                <a:gd name="T8" fmla="*/ 3287 w 3287"/>
                <a:gd name="T9" fmla="*/ 506 h 506"/>
              </a:gdLst>
              <a:ahLst/>
              <a:cxnLst>
                <a:cxn ang="0">
                  <a:pos x="T0" y="T1"/>
                </a:cxn>
                <a:cxn ang="0">
                  <a:pos x="T2" y="T3"/>
                </a:cxn>
                <a:cxn ang="0">
                  <a:pos x="T4" y="T5"/>
                </a:cxn>
                <a:cxn ang="0">
                  <a:pos x="T6" y="T7"/>
                </a:cxn>
                <a:cxn ang="0">
                  <a:pos x="T8" y="T9"/>
                </a:cxn>
              </a:cxnLst>
              <a:rect l="0" t="0" r="r" b="b"/>
              <a:pathLst>
                <a:path w="3287" h="506">
                  <a:moveTo>
                    <a:pt x="3287" y="506"/>
                  </a:moveTo>
                  <a:lnTo>
                    <a:pt x="0" y="506"/>
                  </a:lnTo>
                  <a:lnTo>
                    <a:pt x="290" y="0"/>
                  </a:lnTo>
                  <a:lnTo>
                    <a:pt x="2997" y="0"/>
                  </a:lnTo>
                  <a:lnTo>
                    <a:pt x="3287" y="506"/>
                  </a:lnTo>
                  <a:close/>
                </a:path>
              </a:pathLst>
            </a:custGeom>
            <a:solidFill>
              <a:schemeClr val="accent1"/>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1" name="Freeform 14">
              <a:extLst>
                <a:ext uri="{FF2B5EF4-FFF2-40B4-BE49-F238E27FC236}">
                  <a16:creationId xmlns:a16="http://schemas.microsoft.com/office/drawing/2014/main" id="{7FF67C9F-0574-C940-B628-53E74017E21C}"/>
                </a:ext>
              </a:extLst>
            </p:cNvPr>
            <p:cNvSpPr>
              <a:spLocks/>
            </p:cNvSpPr>
            <p:nvPr/>
          </p:nvSpPr>
          <p:spPr bwMode="auto">
            <a:xfrm>
              <a:off x="4967731" y="999437"/>
              <a:ext cx="413855" cy="712280"/>
            </a:xfrm>
            <a:custGeom>
              <a:avLst/>
              <a:gdLst>
                <a:gd name="T0" fmla="*/ 0 w 294"/>
                <a:gd name="T1" fmla="*/ 506 h 506"/>
                <a:gd name="T2" fmla="*/ 294 w 294"/>
                <a:gd name="T3" fmla="*/ 506 h 506"/>
                <a:gd name="T4" fmla="*/ 294 w 294"/>
                <a:gd name="T5" fmla="*/ 0 h 506"/>
                <a:gd name="T6" fmla="*/ 0 w 294"/>
                <a:gd name="T7" fmla="*/ 506 h 506"/>
              </a:gdLst>
              <a:ahLst/>
              <a:cxnLst>
                <a:cxn ang="0">
                  <a:pos x="T0" y="T1"/>
                </a:cxn>
                <a:cxn ang="0">
                  <a:pos x="T2" y="T3"/>
                </a:cxn>
                <a:cxn ang="0">
                  <a:pos x="T4" y="T5"/>
                </a:cxn>
                <a:cxn ang="0">
                  <a:pos x="T6" y="T7"/>
                </a:cxn>
              </a:cxnLst>
              <a:rect l="0" t="0" r="r" b="b"/>
              <a:pathLst>
                <a:path w="294" h="506">
                  <a:moveTo>
                    <a:pt x="0" y="506"/>
                  </a:moveTo>
                  <a:lnTo>
                    <a:pt x="294" y="506"/>
                  </a:lnTo>
                  <a:lnTo>
                    <a:pt x="294" y="0"/>
                  </a:lnTo>
                  <a:lnTo>
                    <a:pt x="0" y="506"/>
                  </a:lnTo>
                  <a:close/>
                </a:path>
              </a:pathLst>
            </a:custGeom>
            <a:solidFill>
              <a:schemeClr val="accent5">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2" name="Freeform 15">
              <a:extLst>
                <a:ext uri="{FF2B5EF4-FFF2-40B4-BE49-F238E27FC236}">
                  <a16:creationId xmlns:a16="http://schemas.microsoft.com/office/drawing/2014/main" id="{06481E09-27A9-FE40-9F33-57B06CCF9108}"/>
                </a:ext>
              </a:extLst>
            </p:cNvPr>
            <p:cNvSpPr>
              <a:spLocks/>
            </p:cNvSpPr>
            <p:nvPr/>
          </p:nvSpPr>
          <p:spPr bwMode="auto">
            <a:xfrm>
              <a:off x="4497570" y="1831368"/>
              <a:ext cx="884015" cy="712280"/>
            </a:xfrm>
            <a:custGeom>
              <a:avLst/>
              <a:gdLst>
                <a:gd name="T0" fmla="*/ 0 w 628"/>
                <a:gd name="T1" fmla="*/ 506 h 506"/>
                <a:gd name="T2" fmla="*/ 290 w 628"/>
                <a:gd name="T3" fmla="*/ 0 h 506"/>
                <a:gd name="T4" fmla="*/ 628 w 628"/>
                <a:gd name="T5" fmla="*/ 0 h 506"/>
                <a:gd name="T6" fmla="*/ 628 w 628"/>
                <a:gd name="T7" fmla="*/ 506 h 506"/>
                <a:gd name="T8" fmla="*/ 0 w 628"/>
                <a:gd name="T9" fmla="*/ 506 h 506"/>
              </a:gdLst>
              <a:ahLst/>
              <a:cxnLst>
                <a:cxn ang="0">
                  <a:pos x="T0" y="T1"/>
                </a:cxn>
                <a:cxn ang="0">
                  <a:pos x="T2" y="T3"/>
                </a:cxn>
                <a:cxn ang="0">
                  <a:pos x="T4" y="T5"/>
                </a:cxn>
                <a:cxn ang="0">
                  <a:pos x="T6" y="T7"/>
                </a:cxn>
                <a:cxn ang="0">
                  <a:pos x="T8" y="T9"/>
                </a:cxn>
              </a:cxnLst>
              <a:rect l="0" t="0" r="r" b="b"/>
              <a:pathLst>
                <a:path w="628" h="506">
                  <a:moveTo>
                    <a:pt x="0" y="506"/>
                  </a:moveTo>
                  <a:lnTo>
                    <a:pt x="290" y="0"/>
                  </a:lnTo>
                  <a:lnTo>
                    <a:pt x="628" y="0"/>
                  </a:lnTo>
                  <a:lnTo>
                    <a:pt x="628" y="506"/>
                  </a:lnTo>
                  <a:lnTo>
                    <a:pt x="0" y="506"/>
                  </a:lnTo>
                  <a:close/>
                </a:path>
              </a:pathLst>
            </a:custGeom>
            <a:solidFill>
              <a:schemeClr val="accent4">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3" name="Freeform 16">
              <a:extLst>
                <a:ext uri="{FF2B5EF4-FFF2-40B4-BE49-F238E27FC236}">
                  <a16:creationId xmlns:a16="http://schemas.microsoft.com/office/drawing/2014/main" id="{F26B4DA7-EEC2-5547-BF46-FCECEEA7512F}"/>
                </a:ext>
              </a:extLst>
            </p:cNvPr>
            <p:cNvSpPr>
              <a:spLocks/>
            </p:cNvSpPr>
            <p:nvPr/>
          </p:nvSpPr>
          <p:spPr bwMode="auto">
            <a:xfrm>
              <a:off x="4020371" y="2661892"/>
              <a:ext cx="1361215" cy="712280"/>
            </a:xfrm>
            <a:custGeom>
              <a:avLst/>
              <a:gdLst>
                <a:gd name="T0" fmla="*/ 291 w 967"/>
                <a:gd name="T1" fmla="*/ 0 h 506"/>
                <a:gd name="T2" fmla="*/ 967 w 967"/>
                <a:gd name="T3" fmla="*/ 0 h 506"/>
                <a:gd name="T4" fmla="*/ 967 w 967"/>
                <a:gd name="T5" fmla="*/ 506 h 506"/>
                <a:gd name="T6" fmla="*/ 0 w 967"/>
                <a:gd name="T7" fmla="*/ 506 h 506"/>
                <a:gd name="T8" fmla="*/ 291 w 967"/>
                <a:gd name="T9" fmla="*/ 0 h 506"/>
              </a:gdLst>
              <a:ahLst/>
              <a:cxnLst>
                <a:cxn ang="0">
                  <a:pos x="T0" y="T1"/>
                </a:cxn>
                <a:cxn ang="0">
                  <a:pos x="T2" y="T3"/>
                </a:cxn>
                <a:cxn ang="0">
                  <a:pos x="T4" y="T5"/>
                </a:cxn>
                <a:cxn ang="0">
                  <a:pos x="T6" y="T7"/>
                </a:cxn>
                <a:cxn ang="0">
                  <a:pos x="T8" y="T9"/>
                </a:cxn>
              </a:cxnLst>
              <a:rect l="0" t="0" r="r" b="b"/>
              <a:pathLst>
                <a:path w="967" h="506">
                  <a:moveTo>
                    <a:pt x="291" y="0"/>
                  </a:moveTo>
                  <a:lnTo>
                    <a:pt x="967" y="0"/>
                  </a:lnTo>
                  <a:lnTo>
                    <a:pt x="967" y="506"/>
                  </a:lnTo>
                  <a:lnTo>
                    <a:pt x="0" y="506"/>
                  </a:lnTo>
                  <a:lnTo>
                    <a:pt x="291" y="0"/>
                  </a:lnTo>
                  <a:close/>
                </a:path>
              </a:pathLst>
            </a:custGeom>
            <a:solidFill>
              <a:schemeClr val="accent3">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4" name="Freeform 17">
              <a:extLst>
                <a:ext uri="{FF2B5EF4-FFF2-40B4-BE49-F238E27FC236}">
                  <a16:creationId xmlns:a16="http://schemas.microsoft.com/office/drawing/2014/main" id="{7327C963-910A-054C-ABCA-7169920E0ACF}"/>
                </a:ext>
              </a:extLst>
            </p:cNvPr>
            <p:cNvSpPr>
              <a:spLocks/>
            </p:cNvSpPr>
            <p:nvPr/>
          </p:nvSpPr>
          <p:spPr bwMode="auto">
            <a:xfrm>
              <a:off x="3544579" y="3493825"/>
              <a:ext cx="1837007" cy="712280"/>
            </a:xfrm>
            <a:custGeom>
              <a:avLst/>
              <a:gdLst>
                <a:gd name="T0" fmla="*/ 290 w 1305"/>
                <a:gd name="T1" fmla="*/ 0 h 506"/>
                <a:gd name="T2" fmla="*/ 1305 w 1305"/>
                <a:gd name="T3" fmla="*/ 0 h 506"/>
                <a:gd name="T4" fmla="*/ 1305 w 1305"/>
                <a:gd name="T5" fmla="*/ 506 h 506"/>
                <a:gd name="T6" fmla="*/ 0 w 1305"/>
                <a:gd name="T7" fmla="*/ 506 h 506"/>
                <a:gd name="T8" fmla="*/ 290 w 1305"/>
                <a:gd name="T9" fmla="*/ 0 h 506"/>
              </a:gdLst>
              <a:ahLst/>
              <a:cxnLst>
                <a:cxn ang="0">
                  <a:pos x="T0" y="T1"/>
                </a:cxn>
                <a:cxn ang="0">
                  <a:pos x="T2" y="T3"/>
                </a:cxn>
                <a:cxn ang="0">
                  <a:pos x="T4" y="T5"/>
                </a:cxn>
                <a:cxn ang="0">
                  <a:pos x="T6" y="T7"/>
                </a:cxn>
                <a:cxn ang="0">
                  <a:pos x="T8" y="T9"/>
                </a:cxn>
              </a:cxnLst>
              <a:rect l="0" t="0" r="r" b="b"/>
              <a:pathLst>
                <a:path w="1305" h="506">
                  <a:moveTo>
                    <a:pt x="290" y="0"/>
                  </a:moveTo>
                  <a:lnTo>
                    <a:pt x="1305" y="0"/>
                  </a:lnTo>
                  <a:lnTo>
                    <a:pt x="1305" y="506"/>
                  </a:lnTo>
                  <a:lnTo>
                    <a:pt x="0" y="506"/>
                  </a:lnTo>
                  <a:lnTo>
                    <a:pt x="290" y="0"/>
                  </a:lnTo>
                  <a:close/>
                </a:path>
              </a:pathLst>
            </a:custGeom>
            <a:solidFill>
              <a:schemeClr val="accent2">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5" name="Freeform 18">
              <a:extLst>
                <a:ext uri="{FF2B5EF4-FFF2-40B4-BE49-F238E27FC236}">
                  <a16:creationId xmlns:a16="http://schemas.microsoft.com/office/drawing/2014/main" id="{48D01413-7158-8243-A8B6-6E1A698FBFA9}"/>
                </a:ext>
              </a:extLst>
            </p:cNvPr>
            <p:cNvSpPr>
              <a:spLocks/>
            </p:cNvSpPr>
            <p:nvPr/>
          </p:nvSpPr>
          <p:spPr bwMode="auto">
            <a:xfrm>
              <a:off x="3068787" y="4325756"/>
              <a:ext cx="2312799" cy="712280"/>
            </a:xfrm>
            <a:custGeom>
              <a:avLst/>
              <a:gdLst>
                <a:gd name="T0" fmla="*/ 290 w 1643"/>
                <a:gd name="T1" fmla="*/ 0 h 506"/>
                <a:gd name="T2" fmla="*/ 1643 w 1643"/>
                <a:gd name="T3" fmla="*/ 0 h 506"/>
                <a:gd name="T4" fmla="*/ 1643 w 1643"/>
                <a:gd name="T5" fmla="*/ 506 h 506"/>
                <a:gd name="T6" fmla="*/ 0 w 1643"/>
                <a:gd name="T7" fmla="*/ 506 h 506"/>
                <a:gd name="T8" fmla="*/ 290 w 1643"/>
                <a:gd name="T9" fmla="*/ 0 h 506"/>
              </a:gdLst>
              <a:ahLst/>
              <a:cxnLst>
                <a:cxn ang="0">
                  <a:pos x="T0" y="T1"/>
                </a:cxn>
                <a:cxn ang="0">
                  <a:pos x="T2" y="T3"/>
                </a:cxn>
                <a:cxn ang="0">
                  <a:pos x="T4" y="T5"/>
                </a:cxn>
                <a:cxn ang="0">
                  <a:pos x="T6" y="T7"/>
                </a:cxn>
                <a:cxn ang="0">
                  <a:pos x="T8" y="T9"/>
                </a:cxn>
              </a:cxnLst>
              <a:rect l="0" t="0" r="r" b="b"/>
              <a:pathLst>
                <a:path w="1643" h="506">
                  <a:moveTo>
                    <a:pt x="290" y="0"/>
                  </a:moveTo>
                  <a:lnTo>
                    <a:pt x="1643" y="0"/>
                  </a:lnTo>
                  <a:lnTo>
                    <a:pt x="1643" y="506"/>
                  </a:lnTo>
                  <a:lnTo>
                    <a:pt x="0" y="506"/>
                  </a:lnTo>
                  <a:lnTo>
                    <a:pt x="290" y="0"/>
                  </a:lnTo>
                  <a:close/>
                </a:path>
              </a:pathLst>
            </a:custGeom>
            <a:solidFill>
              <a:schemeClr val="accent1">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39" name="Rectangle 38">
              <a:extLst>
                <a:ext uri="{FF2B5EF4-FFF2-40B4-BE49-F238E27FC236}">
                  <a16:creationId xmlns:a16="http://schemas.microsoft.com/office/drawing/2014/main" id="{37D4DC97-7D63-0749-8B09-8269291C3FAF}"/>
                </a:ext>
              </a:extLst>
            </p:cNvPr>
            <p:cNvSpPr/>
            <p:nvPr/>
          </p:nvSpPr>
          <p:spPr>
            <a:xfrm>
              <a:off x="5174056" y="4422891"/>
              <a:ext cx="412293" cy="515526"/>
            </a:xfrm>
            <a:prstGeom prst="rect">
              <a:avLst/>
            </a:prstGeom>
          </p:spPr>
          <p:txBody>
            <a:bodyPr wrap="none" anchor="ctr">
              <a:spAutoFit/>
            </a:bodyPr>
            <a:lstStyle/>
            <a:p>
              <a:pPr algn="ctr"/>
              <a:r>
                <a:rPr lang="en-US" sz="2750" b="1">
                  <a:solidFill>
                    <a:schemeClr val="bg1"/>
                  </a:solidFill>
                  <a:latin typeface="Avenir Next" panose="020B0503020202020204" pitchFamily="34" charset="0"/>
                  <a:ea typeface="Roboto" panose="02000000000000000000" pitchFamily="2" charset="0"/>
                </a:rPr>
                <a:t>1</a:t>
              </a:r>
              <a:endParaRPr lang="en-US" sz="583">
                <a:solidFill>
                  <a:schemeClr val="bg1"/>
                </a:solidFill>
                <a:latin typeface="Avenir Next" panose="020B0503020202020204" pitchFamily="34" charset="0"/>
              </a:endParaRPr>
            </a:p>
          </p:txBody>
        </p:sp>
        <p:sp>
          <p:nvSpPr>
            <p:cNvPr id="40" name="Rectangle 39">
              <a:extLst>
                <a:ext uri="{FF2B5EF4-FFF2-40B4-BE49-F238E27FC236}">
                  <a16:creationId xmlns:a16="http://schemas.microsoft.com/office/drawing/2014/main" id="{39739338-42F4-1F4C-9E72-E2B5EB62CBA1}"/>
                </a:ext>
              </a:extLst>
            </p:cNvPr>
            <p:cNvSpPr/>
            <p:nvPr/>
          </p:nvSpPr>
          <p:spPr>
            <a:xfrm>
              <a:off x="5174056" y="3590462"/>
              <a:ext cx="412293" cy="515526"/>
            </a:xfrm>
            <a:prstGeom prst="rect">
              <a:avLst/>
            </a:prstGeom>
          </p:spPr>
          <p:txBody>
            <a:bodyPr wrap="none" anchor="ctr">
              <a:spAutoFit/>
            </a:bodyPr>
            <a:lstStyle/>
            <a:p>
              <a:pPr algn="ctr"/>
              <a:r>
                <a:rPr lang="en-US" sz="2750" b="1">
                  <a:solidFill>
                    <a:schemeClr val="bg1"/>
                  </a:solidFill>
                  <a:latin typeface="Avenir Next" panose="020B0503020202020204" pitchFamily="34" charset="0"/>
                  <a:ea typeface="Roboto" panose="02000000000000000000" pitchFamily="2" charset="0"/>
                </a:rPr>
                <a:t>2</a:t>
              </a:r>
              <a:endParaRPr lang="en-US" sz="583">
                <a:solidFill>
                  <a:schemeClr val="bg1"/>
                </a:solidFill>
                <a:latin typeface="Avenir Next" panose="020B0503020202020204" pitchFamily="34" charset="0"/>
              </a:endParaRPr>
            </a:p>
          </p:txBody>
        </p:sp>
        <p:sp>
          <p:nvSpPr>
            <p:cNvPr id="41" name="Rectangle 40">
              <a:extLst>
                <a:ext uri="{FF2B5EF4-FFF2-40B4-BE49-F238E27FC236}">
                  <a16:creationId xmlns:a16="http://schemas.microsoft.com/office/drawing/2014/main" id="{51068B5F-8E65-C643-BDDB-0CF81F7A074E}"/>
                </a:ext>
              </a:extLst>
            </p:cNvPr>
            <p:cNvSpPr/>
            <p:nvPr/>
          </p:nvSpPr>
          <p:spPr>
            <a:xfrm>
              <a:off x="5174056" y="2754678"/>
              <a:ext cx="412293" cy="515526"/>
            </a:xfrm>
            <a:prstGeom prst="rect">
              <a:avLst/>
            </a:prstGeom>
          </p:spPr>
          <p:txBody>
            <a:bodyPr wrap="none" anchor="ctr">
              <a:spAutoFit/>
            </a:bodyPr>
            <a:lstStyle/>
            <a:p>
              <a:pPr algn="ctr"/>
              <a:r>
                <a:rPr lang="en-US" sz="2750" b="1">
                  <a:solidFill>
                    <a:schemeClr val="bg1"/>
                  </a:solidFill>
                  <a:latin typeface="Avenir Next" panose="020B0503020202020204" pitchFamily="34" charset="0"/>
                  <a:ea typeface="Roboto" panose="02000000000000000000" pitchFamily="2" charset="0"/>
                </a:rPr>
                <a:t>3</a:t>
              </a:r>
              <a:endParaRPr lang="en-US" sz="583">
                <a:solidFill>
                  <a:schemeClr val="bg1"/>
                </a:solidFill>
                <a:latin typeface="Avenir Next" panose="020B0503020202020204" pitchFamily="34" charset="0"/>
              </a:endParaRPr>
            </a:p>
          </p:txBody>
        </p:sp>
        <p:sp>
          <p:nvSpPr>
            <p:cNvPr id="42" name="Rectangle 41">
              <a:extLst>
                <a:ext uri="{FF2B5EF4-FFF2-40B4-BE49-F238E27FC236}">
                  <a16:creationId xmlns:a16="http://schemas.microsoft.com/office/drawing/2014/main" id="{2814594A-1CCE-484C-BEA9-286F51A72920}"/>
                </a:ext>
              </a:extLst>
            </p:cNvPr>
            <p:cNvSpPr/>
            <p:nvPr/>
          </p:nvSpPr>
          <p:spPr>
            <a:xfrm>
              <a:off x="5166042" y="1936138"/>
              <a:ext cx="428322" cy="515526"/>
            </a:xfrm>
            <a:prstGeom prst="rect">
              <a:avLst/>
            </a:prstGeom>
          </p:spPr>
          <p:txBody>
            <a:bodyPr wrap="none" anchor="ctr">
              <a:spAutoFit/>
            </a:bodyPr>
            <a:lstStyle/>
            <a:p>
              <a:pPr algn="ctr"/>
              <a:r>
                <a:rPr lang="en-US" sz="2750" b="1">
                  <a:solidFill>
                    <a:schemeClr val="bg1"/>
                  </a:solidFill>
                  <a:latin typeface="Avenir Next" panose="020B0503020202020204" pitchFamily="34" charset="0"/>
                  <a:ea typeface="Roboto" panose="02000000000000000000" pitchFamily="2" charset="0"/>
                </a:rPr>
                <a:t>4</a:t>
              </a:r>
              <a:endParaRPr lang="en-US" sz="583">
                <a:solidFill>
                  <a:schemeClr val="bg1"/>
                </a:solidFill>
                <a:latin typeface="Avenir Next" panose="020B0503020202020204" pitchFamily="34" charset="0"/>
              </a:endParaRPr>
            </a:p>
          </p:txBody>
        </p:sp>
        <p:sp>
          <p:nvSpPr>
            <p:cNvPr id="43" name="Rectangle 42">
              <a:extLst>
                <a:ext uri="{FF2B5EF4-FFF2-40B4-BE49-F238E27FC236}">
                  <a16:creationId xmlns:a16="http://schemas.microsoft.com/office/drawing/2014/main" id="{E0FC2A4D-A337-FA40-8FE0-E1CA7014808B}"/>
                </a:ext>
              </a:extLst>
            </p:cNvPr>
            <p:cNvSpPr/>
            <p:nvPr/>
          </p:nvSpPr>
          <p:spPr>
            <a:xfrm>
              <a:off x="5174057" y="1201533"/>
              <a:ext cx="412292" cy="515526"/>
            </a:xfrm>
            <a:prstGeom prst="rect">
              <a:avLst/>
            </a:prstGeom>
          </p:spPr>
          <p:txBody>
            <a:bodyPr wrap="none" anchor="ctr">
              <a:spAutoFit/>
            </a:bodyPr>
            <a:lstStyle/>
            <a:p>
              <a:pPr algn="ctr"/>
              <a:r>
                <a:rPr lang="en-US" sz="2750" b="1">
                  <a:solidFill>
                    <a:schemeClr val="bg1"/>
                  </a:solidFill>
                  <a:latin typeface="Avenir Next" panose="020B0503020202020204" pitchFamily="34" charset="0"/>
                  <a:ea typeface="Roboto" panose="02000000000000000000" pitchFamily="2" charset="0"/>
                </a:rPr>
                <a:t>5</a:t>
              </a:r>
              <a:endParaRPr lang="en-US" sz="583">
                <a:solidFill>
                  <a:schemeClr val="bg1"/>
                </a:solidFill>
                <a:latin typeface="Avenir Next" panose="020B0503020202020204" pitchFamily="34" charset="0"/>
              </a:endParaRPr>
            </a:p>
          </p:txBody>
        </p:sp>
        <p:sp>
          <p:nvSpPr>
            <p:cNvPr id="46" name="Subtitle 2">
              <a:extLst>
                <a:ext uri="{FF2B5EF4-FFF2-40B4-BE49-F238E27FC236}">
                  <a16:creationId xmlns:a16="http://schemas.microsoft.com/office/drawing/2014/main" id="{83FCB322-86E2-F243-9A37-3AC2E061A1CA}"/>
                </a:ext>
              </a:extLst>
            </p:cNvPr>
            <p:cNvSpPr txBox="1">
              <a:spLocks/>
            </p:cNvSpPr>
            <p:nvPr/>
          </p:nvSpPr>
          <p:spPr>
            <a:xfrm>
              <a:off x="6854312" y="2046947"/>
              <a:ext cx="1924423" cy="1043689"/>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1458"/>
                </a:lnSpc>
              </a:pPr>
              <a:r>
                <a:rPr lang="en-US" sz="1000">
                  <a:solidFill>
                    <a:schemeClr val="tx1"/>
                  </a:solidFill>
                  <a:latin typeface="Avenir Next" panose="020B0503020202020204" pitchFamily="34" charset="0"/>
                  <a:ea typeface="Open Sans Light" panose="020B0306030504020204" pitchFamily="34" charset="0"/>
                  <a:cs typeface="Open Sans Light" panose="020B0306030504020204" pitchFamily="34" charset="0"/>
                </a:rPr>
                <a:t>This capability area is established, and in the process of being improved through application of early-stage lessons.</a:t>
              </a:r>
            </a:p>
          </p:txBody>
        </p:sp>
        <p:sp>
          <p:nvSpPr>
            <p:cNvPr id="47" name="TextBox 46">
              <a:extLst>
                <a:ext uri="{FF2B5EF4-FFF2-40B4-BE49-F238E27FC236}">
                  <a16:creationId xmlns:a16="http://schemas.microsoft.com/office/drawing/2014/main" id="{2AD50D0F-EEEF-C949-B2B7-ED669BB54EAA}"/>
                </a:ext>
              </a:extLst>
            </p:cNvPr>
            <p:cNvSpPr txBox="1"/>
            <p:nvPr/>
          </p:nvSpPr>
          <p:spPr>
            <a:xfrm>
              <a:off x="6916897" y="1807409"/>
              <a:ext cx="1170513" cy="297454"/>
            </a:xfrm>
            <a:prstGeom prst="rect">
              <a:avLst/>
            </a:prstGeom>
            <a:noFill/>
          </p:spPr>
          <p:txBody>
            <a:bodyPr wrap="none" rtlCol="0" anchor="ctr" anchorCtr="0">
              <a:spAutoFit/>
            </a:bodyPr>
            <a:lstStyle/>
            <a:p>
              <a:r>
                <a:rPr lang="en-US" sz="1333" cap="all">
                  <a:solidFill>
                    <a:schemeClr val="bg2"/>
                  </a:solidFill>
                  <a:latin typeface="Avenir Next Ultra Light" panose="020B0203020202020204" pitchFamily="34" charset="77"/>
                  <a:ea typeface="League Spartan" charset="0"/>
                  <a:cs typeface="Poppins" pitchFamily="2" charset="77"/>
                </a:rPr>
                <a:t>Optimizing</a:t>
              </a:r>
            </a:p>
          </p:txBody>
        </p:sp>
        <p:sp>
          <p:nvSpPr>
            <p:cNvPr id="49" name="Subtitle 2">
              <a:extLst>
                <a:ext uri="{FF2B5EF4-FFF2-40B4-BE49-F238E27FC236}">
                  <a16:creationId xmlns:a16="http://schemas.microsoft.com/office/drawing/2014/main" id="{F17DDEDD-F107-484D-9ACA-653DBAE30637}"/>
                </a:ext>
              </a:extLst>
            </p:cNvPr>
            <p:cNvSpPr txBox="1">
              <a:spLocks/>
            </p:cNvSpPr>
            <p:nvPr/>
          </p:nvSpPr>
          <p:spPr>
            <a:xfrm>
              <a:off x="7732666" y="3701689"/>
              <a:ext cx="1924423" cy="851328"/>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1458"/>
                </a:lnSpc>
              </a:pPr>
              <a:r>
                <a:rPr lang="en-US" sz="1000">
                  <a:solidFill>
                    <a:schemeClr val="tx1"/>
                  </a:solidFill>
                  <a:latin typeface="Avenir Next" panose="020B0503020202020204" pitchFamily="34" charset="0"/>
                  <a:ea typeface="Open Sans Light" panose="020B0306030504020204" pitchFamily="34" charset="0"/>
                  <a:cs typeface="Open Sans Light" panose="020B0306030504020204" pitchFamily="34" charset="0"/>
                </a:rPr>
                <a:t>There is some establishment of this capability, but it is still at an early-stages / basic level.</a:t>
              </a:r>
            </a:p>
          </p:txBody>
        </p:sp>
        <p:sp>
          <p:nvSpPr>
            <p:cNvPr id="50" name="TextBox 49">
              <a:extLst>
                <a:ext uri="{FF2B5EF4-FFF2-40B4-BE49-F238E27FC236}">
                  <a16:creationId xmlns:a16="http://schemas.microsoft.com/office/drawing/2014/main" id="{D155F09F-35C1-E243-BA11-7BF0F9FBD232}"/>
                </a:ext>
              </a:extLst>
            </p:cNvPr>
            <p:cNvSpPr txBox="1"/>
            <p:nvPr/>
          </p:nvSpPr>
          <p:spPr>
            <a:xfrm>
              <a:off x="7795251" y="3441602"/>
              <a:ext cx="1088760" cy="297454"/>
            </a:xfrm>
            <a:prstGeom prst="rect">
              <a:avLst/>
            </a:prstGeom>
            <a:noFill/>
          </p:spPr>
          <p:txBody>
            <a:bodyPr wrap="none" rtlCol="0" anchor="ctr" anchorCtr="0">
              <a:spAutoFit/>
            </a:bodyPr>
            <a:lstStyle/>
            <a:p>
              <a:r>
                <a:rPr lang="en-US" sz="1333" cap="all">
                  <a:solidFill>
                    <a:schemeClr val="bg2"/>
                  </a:solidFill>
                  <a:latin typeface="Avenir Next Ultra Light" panose="020B0203020202020204" pitchFamily="34" charset="77"/>
                  <a:ea typeface="League Spartan" charset="0"/>
                  <a:cs typeface="Poppins" pitchFamily="2" charset="77"/>
                </a:rPr>
                <a:t>Emerging</a:t>
              </a:r>
            </a:p>
          </p:txBody>
        </p:sp>
        <p:sp>
          <p:nvSpPr>
            <p:cNvPr id="53" name="Subtitle 2">
              <a:extLst>
                <a:ext uri="{FF2B5EF4-FFF2-40B4-BE49-F238E27FC236}">
                  <a16:creationId xmlns:a16="http://schemas.microsoft.com/office/drawing/2014/main" id="{AA9E603D-33FA-0B46-9B45-FE2BF2EB8832}"/>
                </a:ext>
              </a:extLst>
            </p:cNvPr>
            <p:cNvSpPr txBox="1">
              <a:spLocks/>
            </p:cNvSpPr>
            <p:nvPr/>
          </p:nvSpPr>
          <p:spPr>
            <a:xfrm>
              <a:off x="2398416" y="1244093"/>
              <a:ext cx="1924423" cy="933365"/>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1458"/>
                </a:lnSpc>
              </a:pPr>
              <a:r>
                <a:rPr lang="en-US" sz="1000" dirty="0">
                  <a:solidFill>
                    <a:schemeClr val="tx1"/>
                  </a:solidFill>
                  <a:latin typeface="Avenir Next" panose="020B0503020202020204" pitchFamily="34" charset="0"/>
                  <a:ea typeface="Open Sans Light" panose="020B0306030504020204" pitchFamily="34" charset="0"/>
                  <a:cs typeface="Open Sans Light" panose="020B0306030504020204" pitchFamily="34" charset="0"/>
                </a:rPr>
                <a:t>This is now a fully-fledged, developed and integrated capability within the organization.</a:t>
              </a:r>
            </a:p>
          </p:txBody>
        </p:sp>
        <p:sp>
          <p:nvSpPr>
            <p:cNvPr id="54" name="TextBox 53">
              <a:extLst>
                <a:ext uri="{FF2B5EF4-FFF2-40B4-BE49-F238E27FC236}">
                  <a16:creationId xmlns:a16="http://schemas.microsoft.com/office/drawing/2014/main" id="{97D8C8E9-2704-D644-A6A9-F00FCCBDB201}"/>
                </a:ext>
              </a:extLst>
            </p:cNvPr>
            <p:cNvSpPr txBox="1"/>
            <p:nvPr/>
          </p:nvSpPr>
          <p:spPr>
            <a:xfrm>
              <a:off x="3404874" y="984006"/>
              <a:ext cx="873958" cy="297454"/>
            </a:xfrm>
            <a:prstGeom prst="rect">
              <a:avLst/>
            </a:prstGeom>
            <a:noFill/>
          </p:spPr>
          <p:txBody>
            <a:bodyPr wrap="none" rtlCol="0" anchor="ctr" anchorCtr="0">
              <a:spAutoFit/>
            </a:bodyPr>
            <a:lstStyle/>
            <a:p>
              <a:pPr algn="r"/>
              <a:r>
                <a:rPr lang="en-US" sz="1333" cap="all">
                  <a:solidFill>
                    <a:schemeClr val="bg2"/>
                  </a:solidFill>
                  <a:latin typeface="Avenir Next Ultra Light" panose="020B0203020202020204" pitchFamily="34" charset="77"/>
                  <a:ea typeface="League Spartan" charset="0"/>
                  <a:cs typeface="Poppins" pitchFamily="2" charset="77"/>
                </a:rPr>
                <a:t>Mature</a:t>
              </a:r>
            </a:p>
          </p:txBody>
        </p:sp>
        <p:sp>
          <p:nvSpPr>
            <p:cNvPr id="56" name="Subtitle 2">
              <a:extLst>
                <a:ext uri="{FF2B5EF4-FFF2-40B4-BE49-F238E27FC236}">
                  <a16:creationId xmlns:a16="http://schemas.microsoft.com/office/drawing/2014/main" id="{B0556C5B-8DED-B84D-ADE2-E2AA68EC12B1}"/>
                </a:ext>
              </a:extLst>
            </p:cNvPr>
            <p:cNvSpPr txBox="1">
              <a:spLocks/>
            </p:cNvSpPr>
            <p:nvPr/>
          </p:nvSpPr>
          <p:spPr>
            <a:xfrm>
              <a:off x="1382107" y="2890755"/>
              <a:ext cx="1924423" cy="658968"/>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1458"/>
                </a:lnSpc>
              </a:pPr>
              <a:r>
                <a:rPr lang="en-US" sz="1000">
                  <a:solidFill>
                    <a:schemeClr val="tx1"/>
                  </a:solidFill>
                  <a:latin typeface="Avenir Next" panose="020B0503020202020204" pitchFamily="34" charset="0"/>
                  <a:ea typeface="Open Sans Light" panose="020B0306030504020204" pitchFamily="34" charset="0"/>
                  <a:cs typeface="Open Sans Light" panose="020B0306030504020204" pitchFamily="34" charset="0"/>
                </a:rPr>
                <a:t>This capability area is established, but still developing.</a:t>
              </a:r>
            </a:p>
          </p:txBody>
        </p:sp>
        <p:sp>
          <p:nvSpPr>
            <p:cNvPr id="57" name="TextBox 56">
              <a:extLst>
                <a:ext uri="{FF2B5EF4-FFF2-40B4-BE49-F238E27FC236}">
                  <a16:creationId xmlns:a16="http://schemas.microsoft.com/office/drawing/2014/main" id="{6C071CF9-3764-D447-9799-42DFC7896F34}"/>
                </a:ext>
              </a:extLst>
            </p:cNvPr>
            <p:cNvSpPr txBox="1"/>
            <p:nvPr/>
          </p:nvSpPr>
          <p:spPr>
            <a:xfrm>
              <a:off x="2090407" y="2630668"/>
              <a:ext cx="1172117" cy="297454"/>
            </a:xfrm>
            <a:prstGeom prst="rect">
              <a:avLst/>
            </a:prstGeom>
            <a:noFill/>
          </p:spPr>
          <p:txBody>
            <a:bodyPr wrap="none" rtlCol="0" anchor="ctr" anchorCtr="0">
              <a:spAutoFit/>
            </a:bodyPr>
            <a:lstStyle/>
            <a:p>
              <a:pPr algn="r"/>
              <a:r>
                <a:rPr lang="en-US" sz="1333" cap="all">
                  <a:solidFill>
                    <a:schemeClr val="bg2"/>
                  </a:solidFill>
                  <a:latin typeface="Avenir Next Ultra Light" panose="020B0203020202020204" pitchFamily="34" charset="77"/>
                  <a:ea typeface="League Spartan" charset="0"/>
                  <a:cs typeface="Poppins" pitchFamily="2" charset="77"/>
                </a:rPr>
                <a:t>Expanding</a:t>
              </a:r>
            </a:p>
          </p:txBody>
        </p:sp>
        <p:sp>
          <p:nvSpPr>
            <p:cNvPr id="59" name="Subtitle 2">
              <a:extLst>
                <a:ext uri="{FF2B5EF4-FFF2-40B4-BE49-F238E27FC236}">
                  <a16:creationId xmlns:a16="http://schemas.microsoft.com/office/drawing/2014/main" id="{0C2A7716-17C3-0044-824A-227E8C61AB42}"/>
                </a:ext>
              </a:extLst>
            </p:cNvPr>
            <p:cNvSpPr txBox="1">
              <a:spLocks/>
            </p:cNvSpPr>
            <p:nvPr/>
          </p:nvSpPr>
          <p:spPr>
            <a:xfrm>
              <a:off x="754581" y="4410935"/>
              <a:ext cx="1577166" cy="693743"/>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1458"/>
                </a:lnSpc>
              </a:pPr>
              <a:r>
                <a:rPr lang="en-US" sz="1000">
                  <a:solidFill>
                    <a:schemeClr val="tx1"/>
                  </a:solidFill>
                  <a:latin typeface="Avenir Next" panose="020B0503020202020204" pitchFamily="34" charset="0"/>
                  <a:ea typeface="Open Sans Light" panose="020B0306030504020204" pitchFamily="34" charset="0"/>
                  <a:cs typeface="Open Sans Light" panose="020B0306030504020204" pitchFamily="34" charset="0"/>
                </a:rPr>
                <a:t>There is currently little or no formal capability in this area.</a:t>
              </a:r>
            </a:p>
          </p:txBody>
        </p:sp>
        <p:sp>
          <p:nvSpPr>
            <p:cNvPr id="60" name="TextBox 59">
              <a:extLst>
                <a:ext uri="{FF2B5EF4-FFF2-40B4-BE49-F238E27FC236}">
                  <a16:creationId xmlns:a16="http://schemas.microsoft.com/office/drawing/2014/main" id="{BAD21C0F-4335-4046-8E4B-5786B72AB0A6}"/>
                </a:ext>
              </a:extLst>
            </p:cNvPr>
            <p:cNvSpPr txBox="1"/>
            <p:nvPr/>
          </p:nvSpPr>
          <p:spPr>
            <a:xfrm>
              <a:off x="1307984" y="4150852"/>
              <a:ext cx="979756" cy="297454"/>
            </a:xfrm>
            <a:prstGeom prst="rect">
              <a:avLst/>
            </a:prstGeom>
            <a:noFill/>
          </p:spPr>
          <p:txBody>
            <a:bodyPr wrap="none" rtlCol="0" anchor="ctr" anchorCtr="0">
              <a:spAutoFit/>
            </a:bodyPr>
            <a:lstStyle/>
            <a:p>
              <a:pPr algn="r"/>
              <a:r>
                <a:rPr lang="en-US" sz="1333" cap="all">
                  <a:solidFill>
                    <a:schemeClr val="bg2"/>
                  </a:solidFill>
                  <a:latin typeface="Avenir Next Ultra Light" panose="020B0203020202020204" pitchFamily="34" charset="77"/>
                  <a:ea typeface="League Spartan" charset="0"/>
                  <a:cs typeface="Poppins" pitchFamily="2" charset="77"/>
                </a:rPr>
                <a:t>Nascent</a:t>
              </a:r>
            </a:p>
          </p:txBody>
        </p:sp>
        <p:grpSp>
          <p:nvGrpSpPr>
            <p:cNvPr id="71" name="Group 70">
              <a:extLst>
                <a:ext uri="{FF2B5EF4-FFF2-40B4-BE49-F238E27FC236}">
                  <a16:creationId xmlns:a16="http://schemas.microsoft.com/office/drawing/2014/main" id="{CC7E9F4A-9ABE-CDD1-CA37-020539909354}"/>
                </a:ext>
              </a:extLst>
            </p:cNvPr>
            <p:cNvGrpSpPr/>
            <p:nvPr/>
          </p:nvGrpSpPr>
          <p:grpSpPr>
            <a:xfrm>
              <a:off x="2400348" y="4182248"/>
              <a:ext cx="668440" cy="668440"/>
              <a:chOff x="2400348" y="4182248"/>
              <a:chExt cx="668440" cy="668440"/>
            </a:xfrm>
          </p:grpSpPr>
          <p:sp>
            <p:nvSpPr>
              <p:cNvPr id="67" name="Oval 66">
                <a:extLst>
                  <a:ext uri="{FF2B5EF4-FFF2-40B4-BE49-F238E27FC236}">
                    <a16:creationId xmlns:a16="http://schemas.microsoft.com/office/drawing/2014/main" id="{A1B20F63-35B3-ADDA-ECCA-507415E7D1C3}"/>
                  </a:ext>
                </a:extLst>
              </p:cNvPr>
              <p:cNvSpPr/>
              <p:nvPr/>
            </p:nvSpPr>
            <p:spPr>
              <a:xfrm>
                <a:off x="2400348" y="4182248"/>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2" name="Graphic 21" descr="Seed Packet outline">
                <a:extLst>
                  <a:ext uri="{FF2B5EF4-FFF2-40B4-BE49-F238E27FC236}">
                    <a16:creationId xmlns:a16="http://schemas.microsoft.com/office/drawing/2014/main" id="{F15134DB-0896-31F2-B6CB-5BF8FE39637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91249" y="4248326"/>
                <a:ext cx="528903" cy="528903"/>
              </a:xfrm>
              <a:prstGeom prst="rect">
                <a:avLst/>
              </a:prstGeom>
            </p:spPr>
          </p:pic>
        </p:grpSp>
        <p:grpSp>
          <p:nvGrpSpPr>
            <p:cNvPr id="70" name="Group 69">
              <a:extLst>
                <a:ext uri="{FF2B5EF4-FFF2-40B4-BE49-F238E27FC236}">
                  <a16:creationId xmlns:a16="http://schemas.microsoft.com/office/drawing/2014/main" id="{B95A9D5E-1450-2360-F649-B7138B8E9D63}"/>
                </a:ext>
              </a:extLst>
            </p:cNvPr>
            <p:cNvGrpSpPr/>
            <p:nvPr/>
          </p:nvGrpSpPr>
          <p:grpSpPr>
            <a:xfrm>
              <a:off x="7123676" y="3350723"/>
              <a:ext cx="668440" cy="668440"/>
              <a:chOff x="7123676" y="3350723"/>
              <a:chExt cx="668440" cy="668440"/>
            </a:xfrm>
          </p:grpSpPr>
          <p:sp>
            <p:nvSpPr>
              <p:cNvPr id="66" name="Oval 65">
                <a:extLst>
                  <a:ext uri="{FF2B5EF4-FFF2-40B4-BE49-F238E27FC236}">
                    <a16:creationId xmlns:a16="http://schemas.microsoft.com/office/drawing/2014/main" id="{D23F6F65-F8E1-D882-23C3-FBC2BB1349C2}"/>
                  </a:ext>
                </a:extLst>
              </p:cNvPr>
              <p:cNvSpPr/>
              <p:nvPr/>
            </p:nvSpPr>
            <p:spPr>
              <a:xfrm>
                <a:off x="7123676" y="3350723"/>
                <a:ext cx="668440" cy="668440"/>
              </a:xfrm>
              <a:prstGeom prst="ellipse">
                <a:avLst/>
              </a:prstGeom>
              <a:solidFill>
                <a:srgbClr val="4C7BA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4" name="Graphic 23" descr="Sprouting Seed outline">
                <a:extLst>
                  <a:ext uri="{FF2B5EF4-FFF2-40B4-BE49-F238E27FC236}">
                    <a16:creationId xmlns:a16="http://schemas.microsoft.com/office/drawing/2014/main" id="{90AC95DC-AD3A-3907-2856-EEF64AD0A7F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162197" y="3362597"/>
                <a:ext cx="580632" cy="580632"/>
              </a:xfrm>
              <a:prstGeom prst="rect">
                <a:avLst/>
              </a:prstGeom>
            </p:spPr>
          </p:pic>
        </p:grpSp>
        <p:grpSp>
          <p:nvGrpSpPr>
            <p:cNvPr id="68" name="Group 67">
              <a:extLst>
                <a:ext uri="{FF2B5EF4-FFF2-40B4-BE49-F238E27FC236}">
                  <a16:creationId xmlns:a16="http://schemas.microsoft.com/office/drawing/2014/main" id="{5534C3F7-EAA3-A670-E0B6-7ED35F5BD26D}"/>
                </a:ext>
              </a:extLst>
            </p:cNvPr>
            <p:cNvGrpSpPr/>
            <p:nvPr/>
          </p:nvGrpSpPr>
          <p:grpSpPr>
            <a:xfrm>
              <a:off x="6177488" y="1672036"/>
              <a:ext cx="668440" cy="668440"/>
              <a:chOff x="6915702" y="909873"/>
              <a:chExt cx="668440" cy="668440"/>
            </a:xfrm>
          </p:grpSpPr>
          <p:sp>
            <p:nvSpPr>
              <p:cNvPr id="58" name="Oval 57">
                <a:extLst>
                  <a:ext uri="{FF2B5EF4-FFF2-40B4-BE49-F238E27FC236}">
                    <a16:creationId xmlns:a16="http://schemas.microsoft.com/office/drawing/2014/main" id="{103F887A-A0DA-8963-282C-05C684D8948E}"/>
                  </a:ext>
                </a:extLst>
              </p:cNvPr>
              <p:cNvSpPr/>
              <p:nvPr/>
            </p:nvSpPr>
            <p:spPr>
              <a:xfrm>
                <a:off x="6915702" y="909873"/>
                <a:ext cx="668440" cy="668440"/>
              </a:xfrm>
              <a:prstGeom prst="ellipse">
                <a:avLst/>
              </a:prstGeom>
              <a:solidFill>
                <a:srgbClr val="FF320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0" name="Graphic 29" descr="Open hand with plant outline">
                <a:extLst>
                  <a:ext uri="{FF2B5EF4-FFF2-40B4-BE49-F238E27FC236}">
                    <a16:creationId xmlns:a16="http://schemas.microsoft.com/office/drawing/2014/main" id="{A32CB46D-1440-359E-6CA2-37B637B745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965294" y="952563"/>
                <a:ext cx="545478" cy="545478"/>
              </a:xfrm>
              <a:prstGeom prst="rect">
                <a:avLst/>
              </a:prstGeom>
            </p:spPr>
          </p:pic>
        </p:grpSp>
        <p:grpSp>
          <p:nvGrpSpPr>
            <p:cNvPr id="44" name="Group 43">
              <a:extLst>
                <a:ext uri="{FF2B5EF4-FFF2-40B4-BE49-F238E27FC236}">
                  <a16:creationId xmlns:a16="http://schemas.microsoft.com/office/drawing/2014/main" id="{7D5A0D70-677F-AAEB-6BEB-669734AAAFCE}"/>
                </a:ext>
              </a:extLst>
            </p:cNvPr>
            <p:cNvGrpSpPr/>
            <p:nvPr/>
          </p:nvGrpSpPr>
          <p:grpSpPr>
            <a:xfrm>
              <a:off x="4322839" y="902785"/>
              <a:ext cx="668440" cy="668440"/>
              <a:chOff x="1321753" y="1233420"/>
              <a:chExt cx="668440" cy="668440"/>
            </a:xfrm>
          </p:grpSpPr>
          <p:sp>
            <p:nvSpPr>
              <p:cNvPr id="35" name="Oval 34">
                <a:extLst>
                  <a:ext uri="{FF2B5EF4-FFF2-40B4-BE49-F238E27FC236}">
                    <a16:creationId xmlns:a16="http://schemas.microsoft.com/office/drawing/2014/main" id="{38D0FE8A-C595-D0E5-5908-D3A43B7856A8}"/>
                  </a:ext>
                </a:extLst>
              </p:cNvPr>
              <p:cNvSpPr/>
              <p:nvPr/>
            </p:nvSpPr>
            <p:spPr>
              <a:xfrm>
                <a:off x="1321753" y="1233420"/>
                <a:ext cx="668440" cy="668440"/>
              </a:xfrm>
              <a:prstGeom prst="ellipse">
                <a:avLst/>
              </a:prstGeom>
              <a:solidFill>
                <a:srgbClr val="FF570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2" name="Graphic 31" descr="Sustainability outline">
                <a:extLst>
                  <a:ext uri="{FF2B5EF4-FFF2-40B4-BE49-F238E27FC236}">
                    <a16:creationId xmlns:a16="http://schemas.microsoft.com/office/drawing/2014/main" id="{12951018-4C58-707F-DBBE-D27D7D3A871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366173" y="1262934"/>
                <a:ext cx="555044" cy="555044"/>
              </a:xfrm>
              <a:prstGeom prst="rect">
                <a:avLst/>
              </a:prstGeom>
            </p:spPr>
          </p:pic>
        </p:grpSp>
        <p:grpSp>
          <p:nvGrpSpPr>
            <p:cNvPr id="69" name="Group 68">
              <a:extLst>
                <a:ext uri="{FF2B5EF4-FFF2-40B4-BE49-F238E27FC236}">
                  <a16:creationId xmlns:a16="http://schemas.microsoft.com/office/drawing/2014/main" id="{4474993A-F992-F9F9-F444-B6919A5242E9}"/>
                </a:ext>
              </a:extLst>
            </p:cNvPr>
            <p:cNvGrpSpPr/>
            <p:nvPr/>
          </p:nvGrpSpPr>
          <p:grpSpPr>
            <a:xfrm>
              <a:off x="3373451" y="2574669"/>
              <a:ext cx="668440" cy="668440"/>
              <a:chOff x="618324" y="2630668"/>
              <a:chExt cx="668440" cy="668440"/>
            </a:xfrm>
          </p:grpSpPr>
          <p:sp>
            <p:nvSpPr>
              <p:cNvPr id="65" name="Oval 64">
                <a:extLst>
                  <a:ext uri="{FF2B5EF4-FFF2-40B4-BE49-F238E27FC236}">
                    <a16:creationId xmlns:a16="http://schemas.microsoft.com/office/drawing/2014/main" id="{0D0B4CF6-1DA3-F55E-7834-02BD6A2BC00B}"/>
                  </a:ext>
                </a:extLst>
              </p:cNvPr>
              <p:cNvSpPr/>
              <p:nvPr/>
            </p:nvSpPr>
            <p:spPr>
              <a:xfrm>
                <a:off x="618324" y="2630668"/>
                <a:ext cx="668440" cy="668440"/>
              </a:xfrm>
              <a:prstGeom prst="ellipse">
                <a:avLst/>
              </a:prstGeom>
              <a:solidFill>
                <a:srgbClr val="9C231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6" name="Graphic 25" descr="Watering Plant outline">
                <a:extLst>
                  <a:ext uri="{FF2B5EF4-FFF2-40B4-BE49-F238E27FC236}">
                    <a16:creationId xmlns:a16="http://schemas.microsoft.com/office/drawing/2014/main" id="{DE74207D-AB62-2A15-27C1-C972F8E614E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06873" y="2743103"/>
                <a:ext cx="437184" cy="437184"/>
              </a:xfrm>
              <a:prstGeom prst="rect">
                <a:avLst/>
              </a:prstGeom>
            </p:spPr>
          </p:pic>
        </p:grpSp>
      </p:grpSp>
      <p:sp>
        <p:nvSpPr>
          <p:cNvPr id="18" name="TextBox 17">
            <a:extLst>
              <a:ext uri="{FF2B5EF4-FFF2-40B4-BE49-F238E27FC236}">
                <a16:creationId xmlns:a16="http://schemas.microsoft.com/office/drawing/2014/main" id="{92908EA9-9C8F-EE9E-ED6D-6A21E5CA1CDF}"/>
              </a:ext>
            </a:extLst>
          </p:cNvPr>
          <p:cNvSpPr txBox="1"/>
          <p:nvPr/>
        </p:nvSpPr>
        <p:spPr>
          <a:xfrm>
            <a:off x="604508" y="5077326"/>
            <a:ext cx="6975391" cy="230832"/>
          </a:xfrm>
          <a:prstGeom prst="rect">
            <a:avLst/>
          </a:prstGeom>
          <a:noFill/>
        </p:spPr>
        <p:txBody>
          <a:bodyPr wrap="square" rtlCol="0">
            <a:spAutoFit/>
          </a:bodyPr>
          <a:lstStyle/>
          <a:p>
            <a:r>
              <a:rPr lang="en-GB" sz="900">
                <a:solidFill>
                  <a:schemeClr val="bg2"/>
                </a:solidFill>
                <a:latin typeface="Avenir Next" panose="020B0503020202020204" pitchFamily="34" charset="0"/>
              </a:rPr>
              <a:t>Source: Adapted from the Capability Maturity Model for Software and the Five levels of Software Process Maturity  </a:t>
            </a:r>
          </a:p>
        </p:txBody>
      </p:sp>
    </p:spTree>
    <p:extLst>
      <p:ext uri="{BB962C8B-B14F-4D97-AF65-F5344CB8AC3E}">
        <p14:creationId xmlns:p14="http://schemas.microsoft.com/office/powerpoint/2010/main" val="3008385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2" name="Title 1">
            <a:extLst>
              <a:ext uri="{FF2B5EF4-FFF2-40B4-BE49-F238E27FC236}">
                <a16:creationId xmlns:a16="http://schemas.microsoft.com/office/drawing/2014/main" id="{9247893A-0387-AFAB-A699-FCC3633186F5}"/>
              </a:ext>
            </a:extLst>
          </p:cNvPr>
          <p:cNvSpPr>
            <a:spLocks noGrp="1"/>
          </p:cNvSpPr>
          <p:nvPr>
            <p:ph type="title"/>
          </p:nvPr>
        </p:nvSpPr>
        <p:spPr/>
        <p:txBody>
          <a:bodyPr/>
          <a:lstStyle/>
          <a:p>
            <a:r>
              <a:rPr lang="en-GB"/>
              <a:t>Impact management capability dimensions</a:t>
            </a:r>
          </a:p>
        </p:txBody>
      </p:sp>
      <p:sp>
        <p:nvSpPr>
          <p:cNvPr id="54" name="Google Shape;54;p2"/>
          <p:cNvSpPr/>
          <p:nvPr/>
        </p:nvSpPr>
        <p:spPr>
          <a:xfrm rot="5400000">
            <a:off x="6935470" y="2511936"/>
            <a:ext cx="4286500" cy="1199479"/>
          </a:xfrm>
          <a:prstGeom prst="triangle">
            <a:avLst>
              <a:gd name="adj" fmla="val 50000"/>
            </a:avLst>
          </a:prstGeom>
          <a:solidFill>
            <a:schemeClr val="bg2"/>
          </a:solidFill>
          <a:ln>
            <a:noFill/>
          </a:ln>
        </p:spPr>
        <p:txBody>
          <a:bodyPr spcFirstLastPara="1" wrap="square" lIns="38094" tIns="19042" rIns="38094" bIns="19042" anchor="ctr" anchorCtr="0">
            <a:noAutofit/>
          </a:bodyPr>
          <a:lstStyle/>
          <a:p>
            <a:pPr algn="ctr"/>
            <a:endParaRPr sz="1500">
              <a:solidFill>
                <a:schemeClr val="dk1"/>
              </a:solidFill>
              <a:latin typeface="Avenir Next" panose="020B0503020202020204" pitchFamily="34" charset="0"/>
              <a:ea typeface="Lato Light"/>
              <a:cs typeface="Lato Light"/>
              <a:sym typeface="Lato Light"/>
            </a:endParaRPr>
          </a:p>
        </p:txBody>
      </p:sp>
      <p:grpSp>
        <p:nvGrpSpPr>
          <p:cNvPr id="79" name="Group 78">
            <a:extLst>
              <a:ext uri="{FF2B5EF4-FFF2-40B4-BE49-F238E27FC236}">
                <a16:creationId xmlns:a16="http://schemas.microsoft.com/office/drawing/2014/main" id="{B9178B5E-20FB-C04A-81F7-E9C8D99AEF6C}"/>
              </a:ext>
            </a:extLst>
          </p:cNvPr>
          <p:cNvGrpSpPr/>
          <p:nvPr/>
        </p:nvGrpSpPr>
        <p:grpSpPr>
          <a:xfrm>
            <a:off x="814730" y="2351440"/>
            <a:ext cx="7652376" cy="349304"/>
            <a:chOff x="826606" y="2838315"/>
            <a:chExt cx="7214856" cy="349304"/>
          </a:xfrm>
        </p:grpSpPr>
        <p:sp>
          <p:nvSpPr>
            <p:cNvPr id="50" name="Google Shape;50;p2"/>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60" name="Google Shape;60;p2"/>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dirty="0">
                  <a:solidFill>
                    <a:schemeClr val="bg2"/>
                  </a:solidFill>
                  <a:latin typeface="Avenir Next Ultra Light" panose="020B0203020202020204" pitchFamily="34" charset="77"/>
                  <a:ea typeface="Poppins"/>
                  <a:cs typeface="Poppins"/>
                  <a:sym typeface="Poppins"/>
                </a:rPr>
                <a:t>STRATEGY: </a:t>
              </a:r>
              <a:r>
                <a:rPr lang="en-US" sz="800" dirty="0">
                  <a:solidFill>
                    <a:schemeClr val="bg2"/>
                  </a:solidFill>
                  <a:latin typeface="Avenir Book" panose="02000503020000020003" pitchFamily="2" charset="0"/>
                </a:rPr>
                <a:t>Defines the organization’s </a:t>
              </a:r>
              <a:r>
                <a:rPr lang="en-US" sz="800" dirty="0">
                  <a:solidFill>
                    <a:srgbClr val="425369"/>
                  </a:solidFill>
                  <a:latin typeface="Avenir Book" panose="02000503020000020003" pitchFamily="2" charset="0"/>
                </a:rPr>
                <a:t>purpose goals, objectives, target outcomes, pathways and milestones of change, and priority areas. Defines the purpose of the capability and its alignment to the purpose and strategy of the organization. </a:t>
              </a:r>
            </a:p>
          </p:txBody>
        </p:sp>
      </p:grpSp>
      <p:sp>
        <p:nvSpPr>
          <p:cNvPr id="66" name="Google Shape;66;p2"/>
          <p:cNvSpPr txBox="1"/>
          <p:nvPr/>
        </p:nvSpPr>
        <p:spPr>
          <a:xfrm rot="-5400000">
            <a:off x="-200483" y="1615888"/>
            <a:ext cx="1588640" cy="243577"/>
          </a:xfrm>
          <a:prstGeom prst="rect">
            <a:avLst/>
          </a:prstGeom>
          <a:noFill/>
          <a:ln>
            <a:noFill/>
          </a:ln>
        </p:spPr>
        <p:txBody>
          <a:bodyPr spcFirstLastPara="1" wrap="square" lIns="38094" tIns="19042" rIns="38094" bIns="19042" anchor="ctr" anchorCtr="0">
            <a:spAutoFit/>
          </a:bodyPr>
          <a:lstStyle/>
          <a:p>
            <a:pPr algn="ctr"/>
            <a:r>
              <a:rPr lang="en-US" sz="1333" b="1">
                <a:solidFill>
                  <a:schemeClr val="dk2"/>
                </a:solidFill>
                <a:latin typeface="Avenir Next" panose="020B0503020202020204" pitchFamily="34" charset="0"/>
                <a:ea typeface="Poppins"/>
                <a:cs typeface="Poppins"/>
                <a:sym typeface="Poppins"/>
              </a:rPr>
              <a:t>Maturity Level</a:t>
            </a:r>
            <a:endParaRPr sz="583">
              <a:latin typeface="Avenir Next" panose="020B0503020202020204" pitchFamily="34" charset="0"/>
            </a:endParaRPr>
          </a:p>
        </p:txBody>
      </p:sp>
      <p:sp>
        <p:nvSpPr>
          <p:cNvPr id="5" name="Text Placeholder 4">
            <a:extLst>
              <a:ext uri="{FF2B5EF4-FFF2-40B4-BE49-F238E27FC236}">
                <a16:creationId xmlns:a16="http://schemas.microsoft.com/office/drawing/2014/main" id="{A8210B53-69DB-0400-5CEF-EF2998958C30}"/>
              </a:ext>
            </a:extLst>
          </p:cNvPr>
          <p:cNvSpPr>
            <a:spLocks noGrp="1"/>
          </p:cNvSpPr>
          <p:nvPr>
            <p:ph type="body" sz="quarter" idx="13"/>
          </p:nvPr>
        </p:nvSpPr>
        <p:spPr/>
        <p:txBody>
          <a:bodyPr/>
          <a:lstStyle/>
          <a:p>
            <a:r>
              <a:rPr lang="en-GB"/>
              <a:t>Capability maturity model For Impact Management</a:t>
            </a:r>
          </a:p>
        </p:txBody>
      </p:sp>
      <p:sp>
        <p:nvSpPr>
          <p:cNvPr id="57" name="Google Shape;57;p2"/>
          <p:cNvSpPr/>
          <p:nvPr/>
        </p:nvSpPr>
        <p:spPr>
          <a:xfrm>
            <a:off x="3882499" y="968427"/>
            <a:ext cx="1512000" cy="1356444"/>
          </a:xfrm>
          <a:prstGeom prst="rect">
            <a:avLst/>
          </a:prstGeom>
          <a:noFill/>
          <a:ln>
            <a:solidFill>
              <a:srgbClr val="41618B"/>
            </a:solid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13" name="Subtitle 2">
            <a:extLst>
              <a:ext uri="{FF2B5EF4-FFF2-40B4-BE49-F238E27FC236}">
                <a16:creationId xmlns:a16="http://schemas.microsoft.com/office/drawing/2014/main" id="{7A51E838-E0EF-23F4-2667-EA9DA410A313}"/>
              </a:ext>
            </a:extLst>
          </p:cNvPr>
          <p:cNvSpPr txBox="1">
            <a:spLocks/>
          </p:cNvSpPr>
          <p:nvPr/>
        </p:nvSpPr>
        <p:spPr>
          <a:xfrm>
            <a:off x="3902819" y="1682140"/>
            <a:ext cx="1511735" cy="455066"/>
          </a:xfrm>
          <a:prstGeom prst="rect">
            <a:avLst/>
          </a:prstGeom>
        </p:spPr>
        <p:txBody>
          <a:bodyPr vert="horz" wrap="square" lIns="90621" tIns="45310" rIns="90621" bIns="45310" rtlCol="0">
            <a:spAutoFit/>
          </a:bodyPr>
          <a:lstStyle>
            <a:defPPr marR="0" lvl="0" algn="l" rtl="0">
              <a:lnSpc>
                <a:spcPct val="100000"/>
              </a:lnSpc>
              <a:spcBef>
                <a:spcPts val="0"/>
              </a:spcBef>
              <a:spcAft>
                <a:spcPts val="0"/>
              </a:spcAft>
              <a:defRPr/>
            </a:defPPr>
            <a:lvl1pPr marL="0" indent="0" algn="ctr" defTabSz="1087636" eaLnBrk="1" latinLnBrk="0" hangingPunct="1">
              <a:lnSpc>
                <a:spcPts val="1458"/>
              </a:lnSpc>
              <a:spcBef>
                <a:spcPct val="20000"/>
              </a:spcBef>
              <a:buNone/>
              <a:defRPr sz="800" kern="1200">
                <a:solidFill>
                  <a:schemeClr val="bg1"/>
                </a:solidFill>
                <a:latin typeface="Avenir Next" panose="020B0503020202020204" pitchFamily="34" charset="0"/>
                <a:ea typeface="Open Sans Light" panose="020B0306030504020204" pitchFamily="34" charset="0"/>
                <a:cs typeface="Open Sans Light" panose="020B0306030504020204" pitchFamily="34" charset="0"/>
              </a:defRPr>
            </a:lvl1pPr>
            <a:lvl2pPr marL="108763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2pPr>
            <a:lvl3pPr marL="2175271"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3pPr>
            <a:lvl4pPr marL="3262912"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4pPr>
            <a:lvl5pPr marL="435054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5pPr>
            <a:lvl6pPr marL="5438184" indent="0" algn="ctr" defTabSz="1087636" eaLnBrk="1" latinLnBrk="0" hangingPunct="1">
              <a:spcBef>
                <a:spcPct val="20000"/>
              </a:spcBef>
              <a:buNone/>
              <a:defRPr sz="4800" kern="1200">
                <a:solidFill>
                  <a:schemeClr val="tx1">
                    <a:tint val="75000"/>
                  </a:schemeClr>
                </a:solidFill>
                <a:latin typeface="+mn-lt"/>
                <a:ea typeface="+mn-ea"/>
                <a:cs typeface="+mn-cs"/>
              </a:defRPr>
            </a:lvl6pPr>
            <a:lvl7pPr marL="6525820" indent="0" algn="ctr" defTabSz="1087636" eaLnBrk="1" latinLnBrk="0" hangingPunct="1">
              <a:spcBef>
                <a:spcPct val="20000"/>
              </a:spcBef>
              <a:buNone/>
              <a:defRPr sz="4800" kern="1200">
                <a:solidFill>
                  <a:schemeClr val="tx1">
                    <a:tint val="75000"/>
                  </a:schemeClr>
                </a:solidFill>
                <a:latin typeface="+mn-lt"/>
                <a:ea typeface="+mn-ea"/>
                <a:cs typeface="+mn-cs"/>
              </a:defRPr>
            </a:lvl7pPr>
            <a:lvl8pPr marL="7613455" indent="0" algn="ctr" defTabSz="1087636" eaLnBrk="1" latinLnBrk="0" hangingPunct="1">
              <a:spcBef>
                <a:spcPct val="20000"/>
              </a:spcBef>
              <a:buNone/>
              <a:defRPr sz="4800" kern="1200">
                <a:solidFill>
                  <a:schemeClr val="tx1">
                    <a:tint val="75000"/>
                  </a:schemeClr>
                </a:solidFill>
                <a:latin typeface="+mn-lt"/>
                <a:ea typeface="+mn-ea"/>
                <a:cs typeface="+mn-cs"/>
              </a:defRPr>
            </a:lvl8pPr>
            <a:lvl9pPr marL="8701091" indent="0" algn="ctr" defTabSz="1087636" eaLnBrk="1" latinLnBrk="0" hangingPunct="1">
              <a:spcBef>
                <a:spcPct val="20000"/>
              </a:spcBef>
              <a:buNone/>
              <a:defRPr sz="4800" kern="1200">
                <a:solidFill>
                  <a:schemeClr val="tx1">
                    <a:tint val="75000"/>
                  </a:schemeClr>
                </a:solidFill>
                <a:latin typeface="+mn-lt"/>
                <a:ea typeface="+mn-ea"/>
                <a:cs typeface="+mn-cs"/>
              </a:defRPr>
            </a:lvl9pPr>
          </a:lstStyle>
          <a:p>
            <a:r>
              <a:rPr lang="en-US" sz="700">
                <a:solidFill>
                  <a:schemeClr val="bg2"/>
                </a:solidFill>
              </a:rPr>
              <a:t>This capability  is established, but still developing.</a:t>
            </a:r>
          </a:p>
        </p:txBody>
      </p:sp>
      <p:sp>
        <p:nvSpPr>
          <p:cNvPr id="14" name="TextBox 13">
            <a:extLst>
              <a:ext uri="{FF2B5EF4-FFF2-40B4-BE49-F238E27FC236}">
                <a16:creationId xmlns:a16="http://schemas.microsoft.com/office/drawing/2014/main" id="{E8E79ADC-1852-25AA-6367-6F21B209222B}"/>
              </a:ext>
            </a:extLst>
          </p:cNvPr>
          <p:cNvSpPr txBox="1"/>
          <p:nvPr/>
        </p:nvSpPr>
        <p:spPr>
          <a:xfrm>
            <a:off x="4031430" y="1543009"/>
            <a:ext cx="1071656" cy="192344"/>
          </a:xfrm>
          <a:prstGeom prst="rect">
            <a:avLst/>
          </a:prstGeom>
          <a:noFill/>
          <a:ln>
            <a:noFill/>
          </a:ln>
        </p:spPr>
        <p:txBody>
          <a:bodyPr spcFirstLastPara="1" wrap="square" lIns="38094" tIns="19042" rIns="38094" bIns="19042" anchor="t" anchorCtr="0">
            <a:spAutoFit/>
          </a:bodyPr>
          <a:lstStyle>
            <a:defPPr marR="0" lvl="0" algn="l" rtl="0">
              <a:lnSpc>
                <a:spcPct val="100000"/>
              </a:lnSpc>
              <a:spcBef>
                <a:spcPts val="0"/>
              </a:spcBef>
              <a:spcAft>
                <a:spcPts val="0"/>
              </a:spcAft>
              <a:defRPr/>
            </a:defPPr>
            <a:lvl1pPr algn="ctr">
              <a:defRPr sz="1000" cap="all">
                <a:solidFill>
                  <a:schemeClr val="lt1"/>
                </a:solidFill>
                <a:latin typeface="Avenir Next Ultra Light" panose="020B0203020202020204" pitchFamily="34" charset="77"/>
                <a:ea typeface="Poppins"/>
                <a:cs typeface="Poppins"/>
              </a:defRPr>
            </a:lvl1pPr>
          </a:lstStyle>
          <a:p>
            <a:r>
              <a:rPr lang="en-US">
                <a:solidFill>
                  <a:schemeClr val="bg2"/>
                </a:solidFill>
              </a:rPr>
              <a:t>Expanding</a:t>
            </a:r>
          </a:p>
        </p:txBody>
      </p:sp>
      <p:grpSp>
        <p:nvGrpSpPr>
          <p:cNvPr id="98" name="Group 97">
            <a:extLst>
              <a:ext uri="{FF2B5EF4-FFF2-40B4-BE49-F238E27FC236}">
                <a16:creationId xmlns:a16="http://schemas.microsoft.com/office/drawing/2014/main" id="{84AE787B-F4D7-1E10-7B8D-69054AA282F0}"/>
              </a:ext>
            </a:extLst>
          </p:cNvPr>
          <p:cNvGrpSpPr/>
          <p:nvPr/>
        </p:nvGrpSpPr>
        <p:grpSpPr>
          <a:xfrm>
            <a:off x="810588" y="968427"/>
            <a:ext cx="1512000" cy="1355510"/>
            <a:chOff x="810588" y="968427"/>
            <a:chExt cx="1512000" cy="1355510"/>
          </a:xfrm>
        </p:grpSpPr>
        <p:sp>
          <p:nvSpPr>
            <p:cNvPr id="55" name="Google Shape;55;p2"/>
            <p:cNvSpPr/>
            <p:nvPr/>
          </p:nvSpPr>
          <p:spPr>
            <a:xfrm>
              <a:off x="810588" y="968427"/>
              <a:ext cx="1512000" cy="1355510"/>
            </a:xfrm>
            <a:prstGeom prst="rect">
              <a:avLst/>
            </a:prstGeom>
            <a:noFill/>
            <a:ln>
              <a:solidFill>
                <a:srgbClr val="41618B"/>
              </a:solid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67" name="Google Shape;67;p2"/>
            <p:cNvSpPr txBox="1"/>
            <p:nvPr/>
          </p:nvSpPr>
          <p:spPr>
            <a:xfrm>
              <a:off x="1007583" y="1547209"/>
              <a:ext cx="1118011" cy="192344"/>
            </a:xfrm>
            <a:prstGeom prst="rect">
              <a:avLst/>
            </a:prstGeom>
            <a:noFill/>
            <a:ln>
              <a:noFill/>
            </a:ln>
          </p:spPr>
          <p:txBody>
            <a:bodyPr spcFirstLastPara="1" wrap="square" lIns="38094" tIns="19042" rIns="38094" bIns="19042" anchor="t" anchorCtr="0">
              <a:spAutoFit/>
            </a:bodyPr>
            <a:lstStyle/>
            <a:p>
              <a:pPr algn="ctr"/>
              <a:r>
                <a:rPr lang="en-US" sz="1000" cap="all">
                  <a:solidFill>
                    <a:schemeClr val="bg2"/>
                  </a:solidFill>
                  <a:latin typeface="Avenir Next Ultra Light" panose="020B0203020202020204" pitchFamily="34" charset="77"/>
                  <a:ea typeface="Poppins"/>
                  <a:cs typeface="Poppins"/>
                  <a:sym typeface="Poppins"/>
                </a:rPr>
                <a:t>Nascent</a:t>
              </a:r>
              <a:endParaRPr sz="1000" cap="all">
                <a:solidFill>
                  <a:schemeClr val="bg2"/>
                </a:solidFill>
                <a:latin typeface="Avenir Next Ultra Light" panose="020B0203020202020204" pitchFamily="34" charset="77"/>
              </a:endParaRPr>
            </a:p>
          </p:txBody>
        </p:sp>
        <p:sp>
          <p:nvSpPr>
            <p:cNvPr id="15" name="Subtitle 2">
              <a:extLst>
                <a:ext uri="{FF2B5EF4-FFF2-40B4-BE49-F238E27FC236}">
                  <a16:creationId xmlns:a16="http://schemas.microsoft.com/office/drawing/2014/main" id="{B0CFF938-59F2-1A92-7063-401F0B4EDF84}"/>
                </a:ext>
              </a:extLst>
            </p:cNvPr>
            <p:cNvSpPr txBox="1">
              <a:spLocks/>
            </p:cNvSpPr>
            <p:nvPr/>
          </p:nvSpPr>
          <p:spPr>
            <a:xfrm>
              <a:off x="828028" y="1661533"/>
              <a:ext cx="1477121" cy="647426"/>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1458"/>
                </a:lnSpc>
              </a:pPr>
              <a:r>
                <a:rPr lang="en-US" sz="700">
                  <a:solidFill>
                    <a:schemeClr val="bg2"/>
                  </a:solidFill>
                  <a:latin typeface="Avenir Next" panose="020B0503020202020204" pitchFamily="34" charset="0"/>
                  <a:ea typeface="Open Sans Light" panose="020B0306030504020204" pitchFamily="34" charset="0"/>
                  <a:cs typeface="Open Sans Light" panose="020B0306030504020204" pitchFamily="34" charset="0"/>
                </a:rPr>
                <a:t>There is currently little or no formal capability in this dimension.</a:t>
              </a:r>
            </a:p>
          </p:txBody>
        </p:sp>
        <p:grpSp>
          <p:nvGrpSpPr>
            <p:cNvPr id="17" name="Group 16">
              <a:extLst>
                <a:ext uri="{FF2B5EF4-FFF2-40B4-BE49-F238E27FC236}">
                  <a16:creationId xmlns:a16="http://schemas.microsoft.com/office/drawing/2014/main" id="{A4C1409A-49D3-FEF8-9539-6A3357CDBE0B}"/>
                </a:ext>
              </a:extLst>
            </p:cNvPr>
            <p:cNvGrpSpPr/>
            <p:nvPr/>
          </p:nvGrpSpPr>
          <p:grpSpPr>
            <a:xfrm>
              <a:off x="1362677" y="1022238"/>
              <a:ext cx="407822" cy="407822"/>
              <a:chOff x="2400348" y="4234284"/>
              <a:chExt cx="668440" cy="668440"/>
            </a:xfrm>
          </p:grpSpPr>
          <p:sp>
            <p:nvSpPr>
              <p:cNvPr id="18" name="Oval 17">
                <a:extLst>
                  <a:ext uri="{FF2B5EF4-FFF2-40B4-BE49-F238E27FC236}">
                    <a16:creationId xmlns:a16="http://schemas.microsoft.com/office/drawing/2014/main" id="{D3A50186-F551-4231-BC4A-3015C231B8FC}"/>
                  </a:ext>
                </a:extLst>
              </p:cNvPr>
              <p:cNvSpPr/>
              <p:nvPr/>
            </p:nvSpPr>
            <p:spPr>
              <a:xfrm>
                <a:off x="2400348" y="4234284"/>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9" name="Graphic 18" descr="Seed Packet outline">
                <a:extLst>
                  <a:ext uri="{FF2B5EF4-FFF2-40B4-BE49-F238E27FC236}">
                    <a16:creationId xmlns:a16="http://schemas.microsoft.com/office/drawing/2014/main" id="{E1CD2C8E-CE59-9300-1EE2-F350F43005F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91249" y="4313372"/>
                <a:ext cx="528903" cy="528903"/>
              </a:xfrm>
              <a:prstGeom prst="rect">
                <a:avLst/>
              </a:prstGeom>
            </p:spPr>
          </p:pic>
        </p:grpSp>
      </p:grpSp>
      <p:grpSp>
        <p:nvGrpSpPr>
          <p:cNvPr id="99" name="Group 98">
            <a:extLst>
              <a:ext uri="{FF2B5EF4-FFF2-40B4-BE49-F238E27FC236}">
                <a16:creationId xmlns:a16="http://schemas.microsoft.com/office/drawing/2014/main" id="{B4350D6A-56A9-5E73-0A01-172658686A9F}"/>
              </a:ext>
            </a:extLst>
          </p:cNvPr>
          <p:cNvGrpSpPr/>
          <p:nvPr/>
        </p:nvGrpSpPr>
        <p:grpSpPr>
          <a:xfrm>
            <a:off x="2340605" y="968427"/>
            <a:ext cx="1512000" cy="1356444"/>
            <a:chOff x="2340605" y="968427"/>
            <a:chExt cx="1512000" cy="1356444"/>
          </a:xfrm>
        </p:grpSpPr>
        <p:sp>
          <p:nvSpPr>
            <p:cNvPr id="56" name="Google Shape;56;p2"/>
            <p:cNvSpPr/>
            <p:nvPr/>
          </p:nvSpPr>
          <p:spPr>
            <a:xfrm>
              <a:off x="2340605" y="968427"/>
              <a:ext cx="1512000" cy="1356444"/>
            </a:xfrm>
            <a:prstGeom prst="rect">
              <a:avLst/>
            </a:prstGeom>
            <a:noFill/>
            <a:ln>
              <a:solidFill>
                <a:srgbClr val="41618B"/>
              </a:solid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9" name="Subtitle 2">
              <a:extLst>
                <a:ext uri="{FF2B5EF4-FFF2-40B4-BE49-F238E27FC236}">
                  <a16:creationId xmlns:a16="http://schemas.microsoft.com/office/drawing/2014/main" id="{7E0399DC-4AFC-8382-664B-C81E6809A2C9}"/>
                </a:ext>
              </a:extLst>
            </p:cNvPr>
            <p:cNvSpPr txBox="1">
              <a:spLocks/>
            </p:cNvSpPr>
            <p:nvPr/>
          </p:nvSpPr>
          <p:spPr>
            <a:xfrm>
              <a:off x="2340606" y="1677444"/>
              <a:ext cx="1511998" cy="647426"/>
            </a:xfrm>
            <a:prstGeom prst="rect">
              <a:avLst/>
            </a:prstGeom>
          </p:spPr>
          <p:txBody>
            <a:bodyPr vert="horz" wrap="square" lIns="90621" tIns="45310" rIns="90621" bIns="45310" rtlCol="0">
              <a:spAutoFit/>
            </a:bodyPr>
            <a:lstStyle>
              <a:defPPr marR="0" lvl="0" algn="l" rtl="0">
                <a:lnSpc>
                  <a:spcPct val="100000"/>
                </a:lnSpc>
                <a:spcBef>
                  <a:spcPts val="0"/>
                </a:spcBef>
                <a:spcAft>
                  <a:spcPts val="0"/>
                </a:spcAft>
              </a:defPPr>
              <a:lvl1pPr marL="0" indent="0" algn="ctr" defTabSz="1087636" eaLnBrk="1" latinLnBrk="0" hangingPunct="1">
                <a:lnSpc>
                  <a:spcPts val="1458"/>
                </a:lnSpc>
                <a:spcBef>
                  <a:spcPct val="20000"/>
                </a:spcBef>
                <a:buNone/>
                <a:defRPr sz="800" kern="1200">
                  <a:solidFill>
                    <a:schemeClr val="bg1"/>
                  </a:solidFill>
                  <a:latin typeface="Avenir Next" panose="020B0503020202020204" pitchFamily="34" charset="0"/>
                  <a:ea typeface="Open Sans Light" panose="020B0306030504020204" pitchFamily="34" charset="0"/>
                  <a:cs typeface="Open Sans Light" panose="020B0306030504020204" pitchFamily="34" charset="0"/>
                </a:defRPr>
              </a:lvl1pPr>
              <a:lvl2pPr marL="108763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2pPr>
              <a:lvl3pPr marL="2175271"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3pPr>
              <a:lvl4pPr marL="3262912"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4pPr>
              <a:lvl5pPr marL="435054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5pPr>
              <a:lvl6pPr marL="5438184" indent="0" algn="ctr" defTabSz="1087636" eaLnBrk="1" latinLnBrk="0" hangingPunct="1">
                <a:spcBef>
                  <a:spcPct val="20000"/>
                </a:spcBef>
                <a:buNone/>
                <a:defRPr sz="4800" kern="1200">
                  <a:solidFill>
                    <a:schemeClr val="tx1">
                      <a:tint val="75000"/>
                    </a:schemeClr>
                  </a:solidFill>
                  <a:latin typeface="+mn-lt"/>
                  <a:ea typeface="+mn-ea"/>
                  <a:cs typeface="+mn-cs"/>
                </a:defRPr>
              </a:lvl6pPr>
              <a:lvl7pPr marL="6525820" indent="0" algn="ctr" defTabSz="1087636" eaLnBrk="1" latinLnBrk="0" hangingPunct="1">
                <a:spcBef>
                  <a:spcPct val="20000"/>
                </a:spcBef>
                <a:buNone/>
                <a:defRPr sz="4800" kern="1200">
                  <a:solidFill>
                    <a:schemeClr val="tx1">
                      <a:tint val="75000"/>
                    </a:schemeClr>
                  </a:solidFill>
                  <a:latin typeface="+mn-lt"/>
                  <a:ea typeface="+mn-ea"/>
                  <a:cs typeface="+mn-cs"/>
                </a:defRPr>
              </a:lvl7pPr>
              <a:lvl8pPr marL="7613455" indent="0" algn="ctr" defTabSz="1087636" eaLnBrk="1" latinLnBrk="0" hangingPunct="1">
                <a:spcBef>
                  <a:spcPct val="20000"/>
                </a:spcBef>
                <a:buNone/>
                <a:defRPr sz="4800" kern="1200">
                  <a:solidFill>
                    <a:schemeClr val="tx1">
                      <a:tint val="75000"/>
                    </a:schemeClr>
                  </a:solidFill>
                  <a:latin typeface="+mn-lt"/>
                  <a:ea typeface="+mn-ea"/>
                  <a:cs typeface="+mn-cs"/>
                </a:defRPr>
              </a:lvl8pPr>
              <a:lvl9pPr marL="8701091" indent="0" algn="ctr" defTabSz="1087636" eaLnBrk="1" latinLnBrk="0" hangingPunct="1">
                <a:spcBef>
                  <a:spcPct val="20000"/>
                </a:spcBef>
                <a:buNone/>
                <a:defRPr sz="4800" kern="1200">
                  <a:solidFill>
                    <a:schemeClr val="tx1">
                      <a:tint val="75000"/>
                    </a:schemeClr>
                  </a:solidFill>
                  <a:latin typeface="+mn-lt"/>
                  <a:ea typeface="+mn-ea"/>
                  <a:cs typeface="+mn-cs"/>
                </a:defRPr>
              </a:lvl9pPr>
            </a:lstStyle>
            <a:p>
              <a:r>
                <a:rPr lang="en-US" sz="700">
                  <a:solidFill>
                    <a:schemeClr val="bg2"/>
                  </a:solidFill>
                </a:rPr>
                <a:t>There is some establishment of this capability, but it is still at an early-stages / basic level.</a:t>
              </a:r>
            </a:p>
          </p:txBody>
        </p:sp>
        <p:sp>
          <p:nvSpPr>
            <p:cNvPr id="10" name="TextBox 9">
              <a:extLst>
                <a:ext uri="{FF2B5EF4-FFF2-40B4-BE49-F238E27FC236}">
                  <a16:creationId xmlns:a16="http://schemas.microsoft.com/office/drawing/2014/main" id="{29A0060E-CC37-F611-EFF7-8407F8743704}"/>
                </a:ext>
              </a:extLst>
            </p:cNvPr>
            <p:cNvSpPr txBox="1"/>
            <p:nvPr/>
          </p:nvSpPr>
          <p:spPr>
            <a:xfrm>
              <a:off x="2596982" y="1543009"/>
              <a:ext cx="999247" cy="192344"/>
            </a:xfrm>
            <a:prstGeom prst="rect">
              <a:avLst/>
            </a:prstGeom>
            <a:noFill/>
            <a:ln>
              <a:noFill/>
            </a:ln>
          </p:spPr>
          <p:txBody>
            <a:bodyPr spcFirstLastPara="1" wrap="square" lIns="38094" tIns="19042" rIns="38094" bIns="19042" anchor="t" anchorCtr="0">
              <a:spAutoFit/>
            </a:bodyPr>
            <a:lstStyle>
              <a:defPPr marR="0" lvl="0" algn="l" rtl="0">
                <a:lnSpc>
                  <a:spcPct val="100000"/>
                </a:lnSpc>
                <a:spcBef>
                  <a:spcPts val="0"/>
                </a:spcBef>
                <a:spcAft>
                  <a:spcPts val="0"/>
                </a:spcAft>
              </a:defPPr>
              <a:lvl1pPr algn="ctr">
                <a:defRPr sz="1000" cap="all">
                  <a:solidFill>
                    <a:schemeClr val="lt1"/>
                  </a:solidFill>
                  <a:latin typeface="Avenir Next Ultra Light" panose="020B0203020202020204" pitchFamily="34" charset="77"/>
                  <a:ea typeface="Poppins"/>
                  <a:cs typeface="Poppins"/>
                </a:defRPr>
              </a:lvl1pPr>
            </a:lstStyle>
            <a:p>
              <a:r>
                <a:rPr lang="en-US">
                  <a:solidFill>
                    <a:schemeClr val="bg2"/>
                  </a:solidFill>
                </a:rPr>
                <a:t>Emerging</a:t>
              </a:r>
            </a:p>
          </p:txBody>
        </p:sp>
        <p:grpSp>
          <p:nvGrpSpPr>
            <p:cNvPr id="20" name="Group 19">
              <a:extLst>
                <a:ext uri="{FF2B5EF4-FFF2-40B4-BE49-F238E27FC236}">
                  <a16:creationId xmlns:a16="http://schemas.microsoft.com/office/drawing/2014/main" id="{282F9962-7349-8A70-8F0B-8D282C2A6675}"/>
                </a:ext>
              </a:extLst>
            </p:cNvPr>
            <p:cNvGrpSpPr/>
            <p:nvPr/>
          </p:nvGrpSpPr>
          <p:grpSpPr>
            <a:xfrm>
              <a:off x="2885035" y="1022238"/>
              <a:ext cx="423141" cy="423141"/>
              <a:chOff x="7123676" y="3350723"/>
              <a:chExt cx="668440" cy="668440"/>
            </a:xfrm>
          </p:grpSpPr>
          <p:sp>
            <p:nvSpPr>
              <p:cNvPr id="21" name="Oval 20">
                <a:extLst>
                  <a:ext uri="{FF2B5EF4-FFF2-40B4-BE49-F238E27FC236}">
                    <a16:creationId xmlns:a16="http://schemas.microsoft.com/office/drawing/2014/main" id="{EE7637AD-C4B2-86D1-BEC3-DA228CD18C51}"/>
                  </a:ext>
                </a:extLst>
              </p:cNvPr>
              <p:cNvSpPr/>
              <p:nvPr/>
            </p:nvSpPr>
            <p:spPr>
              <a:xfrm>
                <a:off x="7123676" y="3350723"/>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2" name="Graphic 21" descr="Sprouting Seed outline">
                <a:extLst>
                  <a:ext uri="{FF2B5EF4-FFF2-40B4-BE49-F238E27FC236}">
                    <a16:creationId xmlns:a16="http://schemas.microsoft.com/office/drawing/2014/main" id="{C79234D5-DCDD-B0B5-CB60-630AB6947A0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162197" y="3362597"/>
                <a:ext cx="580632" cy="580632"/>
              </a:xfrm>
              <a:prstGeom prst="rect">
                <a:avLst/>
              </a:prstGeom>
            </p:spPr>
          </p:pic>
        </p:grpSp>
      </p:grpSp>
      <p:grpSp>
        <p:nvGrpSpPr>
          <p:cNvPr id="100" name="Group 99">
            <a:extLst>
              <a:ext uri="{FF2B5EF4-FFF2-40B4-BE49-F238E27FC236}">
                <a16:creationId xmlns:a16="http://schemas.microsoft.com/office/drawing/2014/main" id="{CE0AE84D-6487-3610-67FF-7073765E4240}"/>
              </a:ext>
            </a:extLst>
          </p:cNvPr>
          <p:cNvGrpSpPr/>
          <p:nvPr/>
        </p:nvGrpSpPr>
        <p:grpSpPr>
          <a:xfrm>
            <a:off x="5357733" y="968427"/>
            <a:ext cx="1612940" cy="1356444"/>
            <a:chOff x="5357733" y="968427"/>
            <a:chExt cx="1612940" cy="1356444"/>
          </a:xfrm>
        </p:grpSpPr>
        <p:sp>
          <p:nvSpPr>
            <p:cNvPr id="58" name="Google Shape;58;p2"/>
            <p:cNvSpPr/>
            <p:nvPr/>
          </p:nvSpPr>
          <p:spPr>
            <a:xfrm>
              <a:off x="5408204" y="968427"/>
              <a:ext cx="1511999" cy="1356444"/>
            </a:xfrm>
            <a:prstGeom prst="rect">
              <a:avLst/>
            </a:prstGeom>
            <a:noFill/>
            <a:ln>
              <a:solidFill>
                <a:srgbClr val="41618B"/>
              </a:solid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7" name="Subtitle 2">
              <a:extLst>
                <a:ext uri="{FF2B5EF4-FFF2-40B4-BE49-F238E27FC236}">
                  <a16:creationId xmlns:a16="http://schemas.microsoft.com/office/drawing/2014/main" id="{EE03D377-1706-7B96-F3B6-F5D0C0FC76BE}"/>
                </a:ext>
              </a:extLst>
            </p:cNvPr>
            <p:cNvSpPr txBox="1">
              <a:spLocks/>
            </p:cNvSpPr>
            <p:nvPr/>
          </p:nvSpPr>
          <p:spPr>
            <a:xfrm>
              <a:off x="5357733" y="1669778"/>
              <a:ext cx="1612940" cy="647426"/>
            </a:xfrm>
            <a:prstGeom prst="rect">
              <a:avLst/>
            </a:prstGeom>
          </p:spPr>
          <p:txBody>
            <a:bodyPr vert="horz" wrap="square" lIns="90621" tIns="45310" rIns="90621" bIns="45310" rtlCol="0">
              <a:spAutoFit/>
            </a:bodyPr>
            <a:lstStyle>
              <a:defPPr marR="0" lvl="0" algn="l" rtl="0">
                <a:lnSpc>
                  <a:spcPct val="100000"/>
                </a:lnSpc>
                <a:spcBef>
                  <a:spcPts val="0"/>
                </a:spcBef>
                <a:spcAft>
                  <a:spcPts val="0"/>
                </a:spcAft>
                <a:defRPr/>
              </a:defPPr>
              <a:lvl1pPr marL="0" indent="0" algn="ctr" defTabSz="1087636" eaLnBrk="1" latinLnBrk="0" hangingPunct="1">
                <a:lnSpc>
                  <a:spcPts val="1458"/>
                </a:lnSpc>
                <a:spcBef>
                  <a:spcPct val="20000"/>
                </a:spcBef>
                <a:buNone/>
                <a:defRPr sz="800" kern="1200">
                  <a:solidFill>
                    <a:schemeClr val="bg1"/>
                  </a:solidFill>
                  <a:latin typeface="Avenir Next" panose="020B0503020202020204" pitchFamily="34" charset="0"/>
                  <a:ea typeface="Open Sans Light" panose="020B0306030504020204" pitchFamily="34" charset="0"/>
                  <a:cs typeface="Open Sans Light" panose="020B0306030504020204" pitchFamily="34" charset="0"/>
                </a:defRPr>
              </a:lvl1pPr>
              <a:lvl2pPr marL="108763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2pPr>
              <a:lvl3pPr marL="2175271"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3pPr>
              <a:lvl4pPr marL="3262912"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4pPr>
              <a:lvl5pPr marL="435054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5pPr>
              <a:lvl6pPr marL="5438184" indent="0" algn="ctr" defTabSz="1087636" eaLnBrk="1" latinLnBrk="0" hangingPunct="1">
                <a:spcBef>
                  <a:spcPct val="20000"/>
                </a:spcBef>
                <a:buNone/>
                <a:defRPr sz="4800" kern="1200">
                  <a:solidFill>
                    <a:schemeClr val="tx1">
                      <a:tint val="75000"/>
                    </a:schemeClr>
                  </a:solidFill>
                  <a:latin typeface="+mn-lt"/>
                  <a:ea typeface="+mn-ea"/>
                  <a:cs typeface="+mn-cs"/>
                </a:defRPr>
              </a:lvl6pPr>
              <a:lvl7pPr marL="6525820" indent="0" algn="ctr" defTabSz="1087636" eaLnBrk="1" latinLnBrk="0" hangingPunct="1">
                <a:spcBef>
                  <a:spcPct val="20000"/>
                </a:spcBef>
                <a:buNone/>
                <a:defRPr sz="4800" kern="1200">
                  <a:solidFill>
                    <a:schemeClr val="tx1">
                      <a:tint val="75000"/>
                    </a:schemeClr>
                  </a:solidFill>
                  <a:latin typeface="+mn-lt"/>
                  <a:ea typeface="+mn-ea"/>
                  <a:cs typeface="+mn-cs"/>
                </a:defRPr>
              </a:lvl7pPr>
              <a:lvl8pPr marL="7613455" indent="0" algn="ctr" defTabSz="1087636" eaLnBrk="1" latinLnBrk="0" hangingPunct="1">
                <a:spcBef>
                  <a:spcPct val="20000"/>
                </a:spcBef>
                <a:buNone/>
                <a:defRPr sz="4800" kern="1200">
                  <a:solidFill>
                    <a:schemeClr val="tx1">
                      <a:tint val="75000"/>
                    </a:schemeClr>
                  </a:solidFill>
                  <a:latin typeface="+mn-lt"/>
                  <a:ea typeface="+mn-ea"/>
                  <a:cs typeface="+mn-cs"/>
                </a:defRPr>
              </a:lvl8pPr>
              <a:lvl9pPr marL="8701091" indent="0" algn="ctr" defTabSz="1087636" eaLnBrk="1" latinLnBrk="0" hangingPunct="1">
                <a:spcBef>
                  <a:spcPct val="20000"/>
                </a:spcBef>
                <a:buNone/>
                <a:defRPr sz="4800" kern="1200">
                  <a:solidFill>
                    <a:schemeClr val="tx1">
                      <a:tint val="75000"/>
                    </a:schemeClr>
                  </a:solidFill>
                  <a:latin typeface="+mn-lt"/>
                  <a:ea typeface="+mn-ea"/>
                  <a:cs typeface="+mn-cs"/>
                </a:defRPr>
              </a:lvl9pPr>
            </a:lstStyle>
            <a:p>
              <a:r>
                <a:rPr lang="en-US" sz="700">
                  <a:solidFill>
                    <a:schemeClr val="bg2"/>
                  </a:solidFill>
                </a:rPr>
                <a:t>Established, and in the process of improving through application of early-stage lessons.</a:t>
              </a:r>
            </a:p>
          </p:txBody>
        </p:sp>
        <p:sp>
          <p:nvSpPr>
            <p:cNvPr id="8" name="TextBox 7">
              <a:extLst>
                <a:ext uri="{FF2B5EF4-FFF2-40B4-BE49-F238E27FC236}">
                  <a16:creationId xmlns:a16="http://schemas.microsoft.com/office/drawing/2014/main" id="{4C1D76A9-60CC-E7EA-719F-A1C8E36B89DF}"/>
                </a:ext>
              </a:extLst>
            </p:cNvPr>
            <p:cNvSpPr txBox="1"/>
            <p:nvPr/>
          </p:nvSpPr>
          <p:spPr>
            <a:xfrm>
              <a:off x="5628376" y="1526551"/>
              <a:ext cx="1071655" cy="192344"/>
            </a:xfrm>
            <a:prstGeom prst="rect">
              <a:avLst/>
            </a:prstGeom>
            <a:noFill/>
            <a:ln>
              <a:noFill/>
            </a:ln>
          </p:spPr>
          <p:txBody>
            <a:bodyPr spcFirstLastPara="1" wrap="square" lIns="38094" tIns="19042" rIns="38094" bIns="19042" anchor="t" anchorCtr="0">
              <a:spAutoFit/>
            </a:bodyPr>
            <a:lstStyle>
              <a:defPPr marR="0" lvl="0" algn="l" rtl="0">
                <a:lnSpc>
                  <a:spcPct val="100000"/>
                </a:lnSpc>
                <a:spcBef>
                  <a:spcPts val="0"/>
                </a:spcBef>
                <a:spcAft>
                  <a:spcPts val="0"/>
                </a:spcAft>
                <a:defRPr/>
              </a:defPPr>
              <a:lvl1pPr algn="ctr">
                <a:defRPr sz="1000" cap="all">
                  <a:solidFill>
                    <a:schemeClr val="lt1"/>
                  </a:solidFill>
                  <a:latin typeface="Avenir Next Ultra Light" panose="020B0203020202020204" pitchFamily="34" charset="77"/>
                  <a:ea typeface="Poppins"/>
                  <a:cs typeface="Poppins"/>
                </a:defRPr>
              </a:lvl1pPr>
            </a:lstStyle>
            <a:p>
              <a:r>
                <a:rPr lang="en-US">
                  <a:solidFill>
                    <a:schemeClr val="bg2"/>
                  </a:solidFill>
                </a:rPr>
                <a:t>Optimizing</a:t>
              </a:r>
            </a:p>
          </p:txBody>
        </p:sp>
        <p:grpSp>
          <p:nvGrpSpPr>
            <p:cNvPr id="23" name="Group 22">
              <a:extLst>
                <a:ext uri="{FF2B5EF4-FFF2-40B4-BE49-F238E27FC236}">
                  <a16:creationId xmlns:a16="http://schemas.microsoft.com/office/drawing/2014/main" id="{6A7B30EF-D7A3-F2FA-A5D4-876C3F6F3526}"/>
                </a:ext>
              </a:extLst>
            </p:cNvPr>
            <p:cNvGrpSpPr/>
            <p:nvPr/>
          </p:nvGrpSpPr>
          <p:grpSpPr>
            <a:xfrm>
              <a:off x="5950579" y="1022238"/>
              <a:ext cx="427249" cy="427249"/>
              <a:chOff x="6915702" y="909873"/>
              <a:chExt cx="668440" cy="668440"/>
            </a:xfrm>
          </p:grpSpPr>
          <p:sp>
            <p:nvSpPr>
              <p:cNvPr id="24" name="Oval 23">
                <a:extLst>
                  <a:ext uri="{FF2B5EF4-FFF2-40B4-BE49-F238E27FC236}">
                    <a16:creationId xmlns:a16="http://schemas.microsoft.com/office/drawing/2014/main" id="{7B266FF1-5206-4EE3-5E09-385171DA5967}"/>
                  </a:ext>
                </a:extLst>
              </p:cNvPr>
              <p:cNvSpPr/>
              <p:nvPr/>
            </p:nvSpPr>
            <p:spPr>
              <a:xfrm>
                <a:off x="6915702" y="909873"/>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5" name="Graphic 24" descr="Open hand with plant outline">
                <a:extLst>
                  <a:ext uri="{FF2B5EF4-FFF2-40B4-BE49-F238E27FC236}">
                    <a16:creationId xmlns:a16="http://schemas.microsoft.com/office/drawing/2014/main" id="{6D713EC6-0C4A-D3FD-96DC-9463F6664AF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965294" y="952563"/>
                <a:ext cx="545478" cy="545478"/>
              </a:xfrm>
              <a:prstGeom prst="rect">
                <a:avLst/>
              </a:prstGeom>
            </p:spPr>
          </p:pic>
        </p:grpSp>
      </p:grpSp>
      <p:grpSp>
        <p:nvGrpSpPr>
          <p:cNvPr id="101" name="Group 100">
            <a:extLst>
              <a:ext uri="{FF2B5EF4-FFF2-40B4-BE49-F238E27FC236}">
                <a16:creationId xmlns:a16="http://schemas.microsoft.com/office/drawing/2014/main" id="{1AD09381-C1FC-01CB-7D43-2C5CA9AE3BDA}"/>
              </a:ext>
            </a:extLst>
          </p:cNvPr>
          <p:cNvGrpSpPr/>
          <p:nvPr/>
        </p:nvGrpSpPr>
        <p:grpSpPr>
          <a:xfrm>
            <a:off x="6889791" y="969361"/>
            <a:ext cx="1609248" cy="1355510"/>
            <a:chOff x="6889791" y="969361"/>
            <a:chExt cx="1609248" cy="1355510"/>
          </a:xfrm>
        </p:grpSpPr>
        <p:sp>
          <p:nvSpPr>
            <p:cNvPr id="59" name="Google Shape;59;p2"/>
            <p:cNvSpPr/>
            <p:nvPr/>
          </p:nvSpPr>
          <p:spPr>
            <a:xfrm flipH="1">
              <a:off x="6938414" y="969361"/>
              <a:ext cx="1512001" cy="1355510"/>
            </a:xfrm>
            <a:prstGeom prst="rect">
              <a:avLst/>
            </a:prstGeom>
            <a:noFill/>
            <a:ln>
              <a:solidFill>
                <a:srgbClr val="41618B"/>
              </a:solid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11" name="Subtitle 2">
              <a:extLst>
                <a:ext uri="{FF2B5EF4-FFF2-40B4-BE49-F238E27FC236}">
                  <a16:creationId xmlns:a16="http://schemas.microsoft.com/office/drawing/2014/main" id="{B1009C78-CF6D-8CA6-C259-1A766AB9BB72}"/>
                </a:ext>
              </a:extLst>
            </p:cNvPr>
            <p:cNvSpPr txBox="1">
              <a:spLocks/>
            </p:cNvSpPr>
            <p:nvPr/>
          </p:nvSpPr>
          <p:spPr>
            <a:xfrm>
              <a:off x="6889791" y="1672205"/>
              <a:ext cx="1609248" cy="647426"/>
            </a:xfrm>
            <a:prstGeom prst="rect">
              <a:avLst/>
            </a:prstGeom>
          </p:spPr>
          <p:txBody>
            <a:bodyPr vert="horz" wrap="square" lIns="90621" tIns="45310" rIns="90621" bIns="45310" rtlCol="0">
              <a:spAutoFit/>
            </a:bodyPr>
            <a:lstStyle>
              <a:defPPr marR="0" lvl="0" algn="l" rtl="0">
                <a:lnSpc>
                  <a:spcPct val="100000"/>
                </a:lnSpc>
                <a:spcBef>
                  <a:spcPts val="0"/>
                </a:spcBef>
                <a:spcAft>
                  <a:spcPts val="0"/>
                </a:spcAft>
                <a:defRPr/>
              </a:defPPr>
              <a:lvl1pPr marL="0" indent="0" algn="ctr" defTabSz="1087636" eaLnBrk="1" latinLnBrk="0" hangingPunct="1">
                <a:lnSpc>
                  <a:spcPts val="1458"/>
                </a:lnSpc>
                <a:spcBef>
                  <a:spcPct val="20000"/>
                </a:spcBef>
                <a:buNone/>
                <a:defRPr sz="800" kern="1200">
                  <a:solidFill>
                    <a:schemeClr val="bg1"/>
                  </a:solidFill>
                  <a:latin typeface="Avenir Next" panose="020B0503020202020204" pitchFamily="34" charset="0"/>
                  <a:ea typeface="Open Sans Light" panose="020B0306030504020204" pitchFamily="34" charset="0"/>
                  <a:cs typeface="Open Sans Light" panose="020B0306030504020204" pitchFamily="34" charset="0"/>
                </a:defRPr>
              </a:lvl1pPr>
              <a:lvl2pPr marL="108763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2pPr>
              <a:lvl3pPr marL="2175271"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3pPr>
              <a:lvl4pPr marL="3262912"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4pPr>
              <a:lvl5pPr marL="435054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5pPr>
              <a:lvl6pPr marL="5438184" indent="0" algn="ctr" defTabSz="1087636" eaLnBrk="1" latinLnBrk="0" hangingPunct="1">
                <a:spcBef>
                  <a:spcPct val="20000"/>
                </a:spcBef>
                <a:buNone/>
                <a:defRPr sz="4800" kern="1200">
                  <a:solidFill>
                    <a:schemeClr val="tx1">
                      <a:tint val="75000"/>
                    </a:schemeClr>
                  </a:solidFill>
                  <a:latin typeface="+mn-lt"/>
                  <a:ea typeface="+mn-ea"/>
                  <a:cs typeface="+mn-cs"/>
                </a:defRPr>
              </a:lvl6pPr>
              <a:lvl7pPr marL="6525820" indent="0" algn="ctr" defTabSz="1087636" eaLnBrk="1" latinLnBrk="0" hangingPunct="1">
                <a:spcBef>
                  <a:spcPct val="20000"/>
                </a:spcBef>
                <a:buNone/>
                <a:defRPr sz="4800" kern="1200">
                  <a:solidFill>
                    <a:schemeClr val="tx1">
                      <a:tint val="75000"/>
                    </a:schemeClr>
                  </a:solidFill>
                  <a:latin typeface="+mn-lt"/>
                  <a:ea typeface="+mn-ea"/>
                  <a:cs typeface="+mn-cs"/>
                </a:defRPr>
              </a:lvl7pPr>
              <a:lvl8pPr marL="7613455" indent="0" algn="ctr" defTabSz="1087636" eaLnBrk="1" latinLnBrk="0" hangingPunct="1">
                <a:spcBef>
                  <a:spcPct val="20000"/>
                </a:spcBef>
                <a:buNone/>
                <a:defRPr sz="4800" kern="1200">
                  <a:solidFill>
                    <a:schemeClr val="tx1">
                      <a:tint val="75000"/>
                    </a:schemeClr>
                  </a:solidFill>
                  <a:latin typeface="+mn-lt"/>
                  <a:ea typeface="+mn-ea"/>
                  <a:cs typeface="+mn-cs"/>
                </a:defRPr>
              </a:lvl8pPr>
              <a:lvl9pPr marL="8701091" indent="0" algn="ctr" defTabSz="1087636" eaLnBrk="1" latinLnBrk="0" hangingPunct="1">
                <a:spcBef>
                  <a:spcPct val="20000"/>
                </a:spcBef>
                <a:buNone/>
                <a:defRPr sz="4800" kern="1200">
                  <a:solidFill>
                    <a:schemeClr val="tx1">
                      <a:tint val="75000"/>
                    </a:schemeClr>
                  </a:solidFill>
                  <a:latin typeface="+mn-lt"/>
                  <a:ea typeface="+mn-ea"/>
                  <a:cs typeface="+mn-cs"/>
                </a:defRPr>
              </a:lvl9pPr>
            </a:lstStyle>
            <a:p>
              <a:r>
                <a:rPr lang="en-US" sz="700" dirty="0">
                  <a:solidFill>
                    <a:schemeClr val="bg2"/>
                  </a:solidFill>
                </a:rPr>
                <a:t>This is now a fully-fledged, developed and integrated capability within the organization.</a:t>
              </a:r>
            </a:p>
          </p:txBody>
        </p:sp>
        <p:sp>
          <p:nvSpPr>
            <p:cNvPr id="12" name="TextBox 11">
              <a:extLst>
                <a:ext uri="{FF2B5EF4-FFF2-40B4-BE49-F238E27FC236}">
                  <a16:creationId xmlns:a16="http://schemas.microsoft.com/office/drawing/2014/main" id="{7A058081-0386-9574-711A-D0B741BA8956}"/>
                </a:ext>
              </a:extLst>
            </p:cNvPr>
            <p:cNvSpPr txBox="1"/>
            <p:nvPr/>
          </p:nvSpPr>
          <p:spPr>
            <a:xfrm>
              <a:off x="7288552" y="1523104"/>
              <a:ext cx="811726" cy="192344"/>
            </a:xfrm>
            <a:prstGeom prst="rect">
              <a:avLst/>
            </a:prstGeom>
            <a:noFill/>
            <a:ln>
              <a:noFill/>
            </a:ln>
          </p:spPr>
          <p:txBody>
            <a:bodyPr spcFirstLastPara="1" wrap="square" lIns="38094" tIns="19042" rIns="38094" bIns="19042" anchor="t" anchorCtr="0">
              <a:spAutoFit/>
            </a:bodyPr>
            <a:lstStyle>
              <a:defPPr marR="0" lvl="0" algn="l" rtl="0">
                <a:lnSpc>
                  <a:spcPct val="100000"/>
                </a:lnSpc>
                <a:spcBef>
                  <a:spcPts val="0"/>
                </a:spcBef>
                <a:spcAft>
                  <a:spcPts val="0"/>
                </a:spcAft>
                <a:defRPr/>
              </a:defPPr>
              <a:lvl1pPr algn="ctr">
                <a:defRPr sz="1000" cap="all">
                  <a:solidFill>
                    <a:schemeClr val="lt1"/>
                  </a:solidFill>
                  <a:latin typeface="Avenir Next Ultra Light" panose="020B0203020202020204" pitchFamily="34" charset="77"/>
                  <a:ea typeface="Poppins"/>
                  <a:cs typeface="Poppins"/>
                </a:defRPr>
              </a:lvl1pPr>
            </a:lstStyle>
            <a:p>
              <a:r>
                <a:rPr lang="en-US">
                  <a:solidFill>
                    <a:schemeClr val="bg2"/>
                  </a:solidFill>
                </a:rPr>
                <a:t>Mature</a:t>
              </a:r>
            </a:p>
          </p:txBody>
        </p:sp>
        <p:grpSp>
          <p:nvGrpSpPr>
            <p:cNvPr id="26" name="Group 25">
              <a:extLst>
                <a:ext uri="{FF2B5EF4-FFF2-40B4-BE49-F238E27FC236}">
                  <a16:creationId xmlns:a16="http://schemas.microsoft.com/office/drawing/2014/main" id="{02956E5D-2E04-D723-8F8E-117ACF382CF4}"/>
                </a:ext>
              </a:extLst>
            </p:cNvPr>
            <p:cNvGrpSpPr/>
            <p:nvPr/>
          </p:nvGrpSpPr>
          <p:grpSpPr>
            <a:xfrm>
              <a:off x="7477403" y="1022590"/>
              <a:ext cx="434024" cy="434024"/>
              <a:chOff x="1321753" y="1233420"/>
              <a:chExt cx="668440" cy="668440"/>
            </a:xfrm>
          </p:grpSpPr>
          <p:sp>
            <p:nvSpPr>
              <p:cNvPr id="27" name="Oval 26">
                <a:extLst>
                  <a:ext uri="{FF2B5EF4-FFF2-40B4-BE49-F238E27FC236}">
                    <a16:creationId xmlns:a16="http://schemas.microsoft.com/office/drawing/2014/main" id="{79F7B429-1BAC-5B7B-8B1F-50C9477A8B67}"/>
                  </a:ext>
                </a:extLst>
              </p:cNvPr>
              <p:cNvSpPr/>
              <p:nvPr/>
            </p:nvSpPr>
            <p:spPr>
              <a:xfrm>
                <a:off x="1321753" y="1233420"/>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8" name="Graphic 27" descr="Sustainability outline">
                <a:extLst>
                  <a:ext uri="{FF2B5EF4-FFF2-40B4-BE49-F238E27FC236}">
                    <a16:creationId xmlns:a16="http://schemas.microsoft.com/office/drawing/2014/main" id="{8F365880-7A82-A90E-A43B-A03662DFFF3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366173" y="1262934"/>
                <a:ext cx="555044" cy="555044"/>
              </a:xfrm>
              <a:prstGeom prst="rect">
                <a:avLst/>
              </a:prstGeom>
            </p:spPr>
          </p:pic>
        </p:grpSp>
      </p:grpSp>
      <p:grpSp>
        <p:nvGrpSpPr>
          <p:cNvPr id="29" name="Group 28">
            <a:extLst>
              <a:ext uri="{FF2B5EF4-FFF2-40B4-BE49-F238E27FC236}">
                <a16:creationId xmlns:a16="http://schemas.microsoft.com/office/drawing/2014/main" id="{39D2DC5F-3D26-32AE-C901-8B46DE452BAB}"/>
              </a:ext>
            </a:extLst>
          </p:cNvPr>
          <p:cNvGrpSpPr/>
          <p:nvPr/>
        </p:nvGrpSpPr>
        <p:grpSpPr>
          <a:xfrm>
            <a:off x="4353633" y="1034126"/>
            <a:ext cx="427250" cy="427250"/>
            <a:chOff x="618324" y="2630668"/>
            <a:chExt cx="668440" cy="668440"/>
          </a:xfrm>
        </p:grpSpPr>
        <p:sp>
          <p:nvSpPr>
            <p:cNvPr id="30" name="Oval 29">
              <a:extLst>
                <a:ext uri="{FF2B5EF4-FFF2-40B4-BE49-F238E27FC236}">
                  <a16:creationId xmlns:a16="http://schemas.microsoft.com/office/drawing/2014/main" id="{F4009704-EAFE-78F6-4B6F-78BE1F26FA3B}"/>
                </a:ext>
              </a:extLst>
            </p:cNvPr>
            <p:cNvSpPr/>
            <p:nvPr/>
          </p:nvSpPr>
          <p:spPr>
            <a:xfrm>
              <a:off x="618324" y="2630668"/>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1" name="Graphic 30" descr="Watering Plant outline">
              <a:extLst>
                <a:ext uri="{FF2B5EF4-FFF2-40B4-BE49-F238E27FC236}">
                  <a16:creationId xmlns:a16="http://schemas.microsoft.com/office/drawing/2014/main" id="{89DD70E1-C0AE-CBAC-A70B-8A0D80552EF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06873" y="2743103"/>
              <a:ext cx="437184" cy="437184"/>
            </a:xfrm>
            <a:prstGeom prst="rect">
              <a:avLst/>
            </a:prstGeom>
          </p:spPr>
        </p:pic>
      </p:grpSp>
      <p:grpSp>
        <p:nvGrpSpPr>
          <p:cNvPr id="80" name="Group 79">
            <a:extLst>
              <a:ext uri="{FF2B5EF4-FFF2-40B4-BE49-F238E27FC236}">
                <a16:creationId xmlns:a16="http://schemas.microsoft.com/office/drawing/2014/main" id="{D96DA65E-06FB-C72F-1661-30BD19DDDBAC}"/>
              </a:ext>
            </a:extLst>
          </p:cNvPr>
          <p:cNvGrpSpPr/>
          <p:nvPr/>
        </p:nvGrpSpPr>
        <p:grpSpPr>
          <a:xfrm>
            <a:off x="814728" y="2719119"/>
            <a:ext cx="7652376" cy="349304"/>
            <a:chOff x="826606" y="2838315"/>
            <a:chExt cx="7214856" cy="349304"/>
          </a:xfrm>
        </p:grpSpPr>
        <p:sp>
          <p:nvSpPr>
            <p:cNvPr id="81" name="Google Shape;50;p2">
              <a:extLst>
                <a:ext uri="{FF2B5EF4-FFF2-40B4-BE49-F238E27FC236}">
                  <a16:creationId xmlns:a16="http://schemas.microsoft.com/office/drawing/2014/main" id="{50A1A7A3-527B-851C-BAB9-EB395741618A}"/>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82" name="Google Shape;60;p2">
              <a:extLst>
                <a:ext uri="{FF2B5EF4-FFF2-40B4-BE49-F238E27FC236}">
                  <a16:creationId xmlns:a16="http://schemas.microsoft.com/office/drawing/2014/main" id="{9DF40630-6ED6-DB55-E4DE-34FB7FBAF1C7}"/>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dirty="0">
                  <a:solidFill>
                    <a:schemeClr val="bg2"/>
                  </a:solidFill>
                  <a:latin typeface="Avenir Next Ultra Light" panose="020B0203020202020204" pitchFamily="34" charset="77"/>
                  <a:ea typeface="Poppins"/>
                  <a:cs typeface="Poppins"/>
                  <a:sym typeface="Poppins"/>
                </a:rPr>
                <a:t>TALENT: </a:t>
              </a:r>
              <a:r>
                <a:rPr lang="en-US" sz="800" dirty="0">
                  <a:solidFill>
                    <a:schemeClr val="bg2"/>
                  </a:solidFill>
                  <a:latin typeface="Avenir Book" panose="02000503020000020003" pitchFamily="2" charset="0"/>
                </a:rPr>
                <a:t>Encompasses the staff and partners (service providers) that implement the activities of the organization broadly, and specifically within the Impact Management Capability and sub-capabilities, the organization and structure of talent to measure and management impact for the organization. </a:t>
              </a:r>
              <a:endParaRPr lang="en-US" sz="800" dirty="0">
                <a:solidFill>
                  <a:srgbClr val="425369"/>
                </a:solidFill>
                <a:latin typeface="Avenir Book" panose="02000503020000020003" pitchFamily="2" charset="0"/>
              </a:endParaRPr>
            </a:p>
          </p:txBody>
        </p:sp>
      </p:grpSp>
      <p:grpSp>
        <p:nvGrpSpPr>
          <p:cNvPr id="83" name="Group 82">
            <a:extLst>
              <a:ext uri="{FF2B5EF4-FFF2-40B4-BE49-F238E27FC236}">
                <a16:creationId xmlns:a16="http://schemas.microsoft.com/office/drawing/2014/main" id="{D3DBB9D6-BF8C-D836-B15B-9213CFDD79BE}"/>
              </a:ext>
            </a:extLst>
          </p:cNvPr>
          <p:cNvGrpSpPr/>
          <p:nvPr/>
        </p:nvGrpSpPr>
        <p:grpSpPr>
          <a:xfrm>
            <a:off x="814726" y="3086798"/>
            <a:ext cx="7652376" cy="349304"/>
            <a:chOff x="826606" y="2838315"/>
            <a:chExt cx="7214856" cy="349304"/>
          </a:xfrm>
        </p:grpSpPr>
        <p:sp>
          <p:nvSpPr>
            <p:cNvPr id="84" name="Google Shape;50;p2">
              <a:extLst>
                <a:ext uri="{FF2B5EF4-FFF2-40B4-BE49-F238E27FC236}">
                  <a16:creationId xmlns:a16="http://schemas.microsoft.com/office/drawing/2014/main" id="{AB3EC9B1-409C-4E1D-DA3C-F7285D147BE7}"/>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85" name="Google Shape;60;p2">
              <a:extLst>
                <a:ext uri="{FF2B5EF4-FFF2-40B4-BE49-F238E27FC236}">
                  <a16:creationId xmlns:a16="http://schemas.microsoft.com/office/drawing/2014/main" id="{6804D664-E1B4-4715-025E-B307F12CF365}"/>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dirty="0">
                  <a:solidFill>
                    <a:schemeClr val="bg2"/>
                  </a:solidFill>
                  <a:latin typeface="Avenir Next Ultra Light" panose="020B0203020202020204" pitchFamily="34" charset="77"/>
                  <a:ea typeface="Poppins"/>
                  <a:cs typeface="Poppins"/>
                  <a:sym typeface="Poppins"/>
                </a:rPr>
                <a:t>Processes: </a:t>
              </a:r>
              <a:r>
                <a:rPr lang="en-US" sz="800" dirty="0">
                  <a:solidFill>
                    <a:schemeClr val="bg2"/>
                  </a:solidFill>
                  <a:latin typeface="Avenir Book" panose="02000503020000020003" pitchFamily="2" charset="0"/>
                </a:rPr>
                <a:t>The processes (sets of related activities) required for the Impact Management capability and sub-capabilities to operate optimally and support the organization to achieve its intended purpose.  </a:t>
              </a:r>
              <a:endParaRPr lang="en-US" sz="800" dirty="0">
                <a:solidFill>
                  <a:srgbClr val="425369"/>
                </a:solidFill>
                <a:latin typeface="Avenir Book" panose="02000503020000020003" pitchFamily="2" charset="0"/>
              </a:endParaRPr>
            </a:p>
          </p:txBody>
        </p:sp>
      </p:grpSp>
      <p:grpSp>
        <p:nvGrpSpPr>
          <p:cNvPr id="86" name="Group 85">
            <a:extLst>
              <a:ext uri="{FF2B5EF4-FFF2-40B4-BE49-F238E27FC236}">
                <a16:creationId xmlns:a16="http://schemas.microsoft.com/office/drawing/2014/main" id="{EBC7C477-09EE-F617-A992-9110DF6B4332}"/>
              </a:ext>
            </a:extLst>
          </p:cNvPr>
          <p:cNvGrpSpPr/>
          <p:nvPr/>
        </p:nvGrpSpPr>
        <p:grpSpPr>
          <a:xfrm>
            <a:off x="823142" y="3454477"/>
            <a:ext cx="7652376" cy="349304"/>
            <a:chOff x="826606" y="2838315"/>
            <a:chExt cx="7214856" cy="349304"/>
          </a:xfrm>
        </p:grpSpPr>
        <p:sp>
          <p:nvSpPr>
            <p:cNvPr id="87" name="Google Shape;50;p2">
              <a:extLst>
                <a:ext uri="{FF2B5EF4-FFF2-40B4-BE49-F238E27FC236}">
                  <a16:creationId xmlns:a16="http://schemas.microsoft.com/office/drawing/2014/main" id="{0F3A3BDA-BF4C-6139-3CB5-28BA7965092D}"/>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88" name="Google Shape;60;p2">
              <a:extLst>
                <a:ext uri="{FF2B5EF4-FFF2-40B4-BE49-F238E27FC236}">
                  <a16:creationId xmlns:a16="http://schemas.microsoft.com/office/drawing/2014/main" id="{4C5D29EC-38A4-7641-1CD8-F0AB4DE2BB88}"/>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dirty="0">
                  <a:solidFill>
                    <a:schemeClr val="bg2"/>
                  </a:solidFill>
                  <a:latin typeface="Avenir Next Ultra Light" panose="020B0203020202020204" pitchFamily="34" charset="77"/>
                  <a:ea typeface="Poppins"/>
                  <a:cs typeface="Poppins"/>
                  <a:sym typeface="Poppins"/>
                </a:rPr>
                <a:t>Technology: </a:t>
              </a:r>
              <a:r>
                <a:rPr lang="en-US" sz="800" dirty="0">
                  <a:solidFill>
                    <a:schemeClr val="bg2"/>
                  </a:solidFill>
                  <a:latin typeface="Avenir Book" panose="02000503020000020003" pitchFamily="2" charset="0"/>
                </a:rPr>
                <a:t>Technology infrastructure and software requirements that enable capabilities within the organization. </a:t>
              </a:r>
            </a:p>
            <a:p>
              <a:pPr algn="ctr"/>
              <a:endParaRPr lang="en-US" sz="800" dirty="0">
                <a:solidFill>
                  <a:srgbClr val="425369"/>
                </a:solidFill>
                <a:latin typeface="Avenir Book" panose="02000503020000020003" pitchFamily="2" charset="0"/>
              </a:endParaRPr>
            </a:p>
          </p:txBody>
        </p:sp>
      </p:grpSp>
      <p:grpSp>
        <p:nvGrpSpPr>
          <p:cNvPr id="89" name="Group 88">
            <a:extLst>
              <a:ext uri="{FF2B5EF4-FFF2-40B4-BE49-F238E27FC236}">
                <a16:creationId xmlns:a16="http://schemas.microsoft.com/office/drawing/2014/main" id="{C4CE434D-AF8A-67D3-6FC0-8345BB6EA60E}"/>
              </a:ext>
            </a:extLst>
          </p:cNvPr>
          <p:cNvGrpSpPr/>
          <p:nvPr/>
        </p:nvGrpSpPr>
        <p:grpSpPr>
          <a:xfrm>
            <a:off x="810589" y="3822156"/>
            <a:ext cx="7652376" cy="349304"/>
            <a:chOff x="826606" y="2838315"/>
            <a:chExt cx="7214856" cy="349304"/>
          </a:xfrm>
        </p:grpSpPr>
        <p:sp>
          <p:nvSpPr>
            <p:cNvPr id="90" name="Google Shape;50;p2">
              <a:extLst>
                <a:ext uri="{FF2B5EF4-FFF2-40B4-BE49-F238E27FC236}">
                  <a16:creationId xmlns:a16="http://schemas.microsoft.com/office/drawing/2014/main" id="{51E0D49D-EA50-45C6-DB94-47F3807115F5}"/>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91" name="Google Shape;60;p2">
              <a:extLst>
                <a:ext uri="{FF2B5EF4-FFF2-40B4-BE49-F238E27FC236}">
                  <a16:creationId xmlns:a16="http://schemas.microsoft.com/office/drawing/2014/main" id="{99410D7F-69FB-0951-146D-FBFAE804176F}"/>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dirty="0">
                  <a:solidFill>
                    <a:schemeClr val="bg2"/>
                  </a:solidFill>
                  <a:latin typeface="Avenir Next Ultra Light" panose="020B0203020202020204" pitchFamily="34" charset="77"/>
                  <a:ea typeface="Poppins"/>
                  <a:cs typeface="Poppins"/>
                  <a:sym typeface="Poppins"/>
                </a:rPr>
                <a:t>DATA: </a:t>
              </a:r>
              <a:r>
                <a:rPr lang="en-US" sz="800" dirty="0">
                  <a:solidFill>
                    <a:schemeClr val="bg2"/>
                  </a:solidFill>
                  <a:latin typeface="Avenir Book" panose="02000503020000020003" pitchFamily="2" charset="0"/>
                </a:rPr>
                <a:t>Data architecture, governance, policies rules and standards that govern the collection, storage, arrangement, integration and use of data across the organization. </a:t>
              </a:r>
              <a:endParaRPr lang="en-US" sz="800" dirty="0">
                <a:solidFill>
                  <a:srgbClr val="425369"/>
                </a:solidFill>
                <a:latin typeface="Avenir Book" panose="02000503020000020003" pitchFamily="2" charset="0"/>
              </a:endParaRPr>
            </a:p>
          </p:txBody>
        </p:sp>
      </p:grpSp>
      <p:grpSp>
        <p:nvGrpSpPr>
          <p:cNvPr id="92" name="Group 91">
            <a:extLst>
              <a:ext uri="{FF2B5EF4-FFF2-40B4-BE49-F238E27FC236}">
                <a16:creationId xmlns:a16="http://schemas.microsoft.com/office/drawing/2014/main" id="{D3A43774-FD27-369C-3B82-3E4CA00BCE69}"/>
              </a:ext>
            </a:extLst>
          </p:cNvPr>
          <p:cNvGrpSpPr/>
          <p:nvPr/>
        </p:nvGrpSpPr>
        <p:grpSpPr>
          <a:xfrm>
            <a:off x="810587" y="4189835"/>
            <a:ext cx="7652376" cy="349304"/>
            <a:chOff x="826606" y="2838315"/>
            <a:chExt cx="7214856" cy="349304"/>
          </a:xfrm>
        </p:grpSpPr>
        <p:sp>
          <p:nvSpPr>
            <p:cNvPr id="93" name="Google Shape;50;p2">
              <a:extLst>
                <a:ext uri="{FF2B5EF4-FFF2-40B4-BE49-F238E27FC236}">
                  <a16:creationId xmlns:a16="http://schemas.microsoft.com/office/drawing/2014/main" id="{2141170F-BFCD-91EC-3170-3DF6E5D21004}"/>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94" name="Google Shape;60;p2">
              <a:extLst>
                <a:ext uri="{FF2B5EF4-FFF2-40B4-BE49-F238E27FC236}">
                  <a16:creationId xmlns:a16="http://schemas.microsoft.com/office/drawing/2014/main" id="{46551DB4-3083-8DE2-55F5-D610D0AA2C45}"/>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dirty="0">
                  <a:solidFill>
                    <a:schemeClr val="bg2"/>
                  </a:solidFill>
                  <a:latin typeface="Avenir Next Ultra Light" panose="020B0203020202020204" pitchFamily="34" charset="77"/>
                  <a:ea typeface="Poppins"/>
                  <a:cs typeface="Poppins"/>
                  <a:sym typeface="Poppins"/>
                </a:rPr>
                <a:t>MEASUREMENT: </a:t>
              </a:r>
              <a:r>
                <a:rPr lang="en-US" sz="800" dirty="0">
                  <a:solidFill>
                    <a:schemeClr val="bg2"/>
                  </a:solidFill>
                  <a:latin typeface="Avenir Book" panose="02000503020000020003" pitchFamily="2" charset="0"/>
                </a:rPr>
                <a:t>Develops and maintains the impact measurement frameworks (including definition of metrics, data collection methods, frequency, processes, tools, templates, baselines, targets and benchmarks) that track progress against strategy  (at an organizational and programmatic level).</a:t>
              </a:r>
              <a:endParaRPr lang="en-US" sz="800" dirty="0">
                <a:solidFill>
                  <a:srgbClr val="425369"/>
                </a:solidFill>
                <a:latin typeface="Avenir Book" panose="02000503020000020003" pitchFamily="2" charset="0"/>
              </a:endParaRPr>
            </a:p>
          </p:txBody>
        </p:sp>
      </p:grpSp>
      <p:grpSp>
        <p:nvGrpSpPr>
          <p:cNvPr id="95" name="Group 94">
            <a:extLst>
              <a:ext uri="{FF2B5EF4-FFF2-40B4-BE49-F238E27FC236}">
                <a16:creationId xmlns:a16="http://schemas.microsoft.com/office/drawing/2014/main" id="{CF5EABBF-C42A-0AE5-18C3-E95F70509A22}"/>
              </a:ext>
            </a:extLst>
          </p:cNvPr>
          <p:cNvGrpSpPr/>
          <p:nvPr/>
        </p:nvGrpSpPr>
        <p:grpSpPr>
          <a:xfrm>
            <a:off x="810585" y="4557514"/>
            <a:ext cx="7652376" cy="349304"/>
            <a:chOff x="826606" y="2838315"/>
            <a:chExt cx="7214856" cy="349304"/>
          </a:xfrm>
        </p:grpSpPr>
        <p:sp>
          <p:nvSpPr>
            <p:cNvPr id="96" name="Google Shape;50;p2">
              <a:extLst>
                <a:ext uri="{FF2B5EF4-FFF2-40B4-BE49-F238E27FC236}">
                  <a16:creationId xmlns:a16="http://schemas.microsoft.com/office/drawing/2014/main" id="{2E840884-5282-0D77-290A-EC78983D2991}"/>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97" name="Google Shape;60;p2">
              <a:extLst>
                <a:ext uri="{FF2B5EF4-FFF2-40B4-BE49-F238E27FC236}">
                  <a16:creationId xmlns:a16="http://schemas.microsoft.com/office/drawing/2014/main" id="{5DE36DE8-1334-E0A1-BCC3-77767AEA8E4A}"/>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dirty="0">
                  <a:solidFill>
                    <a:schemeClr val="bg2"/>
                  </a:solidFill>
                  <a:latin typeface="Avenir Next Ultra Light" panose="020B0203020202020204" pitchFamily="34" charset="77"/>
                  <a:ea typeface="Poppins"/>
                  <a:cs typeface="Poppins"/>
                  <a:sym typeface="Poppins"/>
                </a:rPr>
                <a:t>RESEARCH: </a:t>
              </a:r>
              <a:r>
                <a:rPr lang="en-US" sz="800" dirty="0">
                  <a:solidFill>
                    <a:schemeClr val="bg2"/>
                  </a:solidFill>
                  <a:latin typeface="Avenir Book" panose="02000503020000020003" pitchFamily="2" charset="0"/>
                </a:rPr>
                <a:t>The sourcing, collation, implementation and presentation of research that assists the organization to develop, future proof and continuously improve. </a:t>
              </a:r>
            </a:p>
            <a:p>
              <a:pPr algn="ctr"/>
              <a:endParaRPr lang="en-US" sz="800" dirty="0">
                <a:solidFill>
                  <a:srgbClr val="425369"/>
                </a:solidFill>
                <a:latin typeface="Avenir Book" panose="02000503020000020003" pitchFamily="2" charset="0"/>
              </a:endParaRPr>
            </a:p>
          </p:txBody>
        </p:sp>
      </p:grpSp>
      <p:grpSp>
        <p:nvGrpSpPr>
          <p:cNvPr id="102" name="Group 101">
            <a:extLst>
              <a:ext uri="{FF2B5EF4-FFF2-40B4-BE49-F238E27FC236}">
                <a16:creationId xmlns:a16="http://schemas.microsoft.com/office/drawing/2014/main" id="{C5A6953F-5C98-35E3-D249-96642CEF15D1}"/>
              </a:ext>
            </a:extLst>
          </p:cNvPr>
          <p:cNvGrpSpPr/>
          <p:nvPr/>
        </p:nvGrpSpPr>
        <p:grpSpPr>
          <a:xfrm>
            <a:off x="818595" y="4925193"/>
            <a:ext cx="7652376" cy="349304"/>
            <a:chOff x="826606" y="2838315"/>
            <a:chExt cx="7214856" cy="349304"/>
          </a:xfrm>
        </p:grpSpPr>
        <p:sp>
          <p:nvSpPr>
            <p:cNvPr id="103" name="Google Shape;50;p2">
              <a:extLst>
                <a:ext uri="{FF2B5EF4-FFF2-40B4-BE49-F238E27FC236}">
                  <a16:creationId xmlns:a16="http://schemas.microsoft.com/office/drawing/2014/main" id="{E56F0D66-3EFB-63C6-F74E-0DAF893CE87C}"/>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104" name="Google Shape;60;p2">
              <a:extLst>
                <a:ext uri="{FF2B5EF4-FFF2-40B4-BE49-F238E27FC236}">
                  <a16:creationId xmlns:a16="http://schemas.microsoft.com/office/drawing/2014/main" id="{33667FB2-75B9-C3B0-36B9-6EEE1C8697B3}"/>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a:solidFill>
                    <a:schemeClr val="bg2"/>
                  </a:solidFill>
                  <a:latin typeface="Avenir Next Ultra Light" panose="020B0203020202020204" pitchFamily="34" charset="77"/>
                  <a:ea typeface="Poppins"/>
                  <a:cs typeface="Poppins"/>
                  <a:sym typeface="Poppins"/>
                </a:rPr>
                <a:t>Reporting: </a:t>
              </a:r>
              <a:r>
                <a:rPr lang="en-US" sz="800">
                  <a:solidFill>
                    <a:schemeClr val="bg2"/>
                  </a:solidFill>
                  <a:latin typeface="Avenir Book" panose="02000503020000020003" pitchFamily="2" charset="0"/>
                </a:rPr>
                <a:t>Analysis of impact data, generation of  actionable insights and reports that guide decision-making, evidence, improvement  and accountability to key stakeholders (internal and external)</a:t>
              </a:r>
              <a:endParaRPr lang="en-US" sz="800">
                <a:solidFill>
                  <a:srgbClr val="425369"/>
                </a:solidFill>
                <a:latin typeface="Avenir Book" panose="02000503020000020003" pitchFamily="2" charset="0"/>
              </a:endParaRPr>
            </a:p>
          </p:txBody>
        </p:sp>
      </p:grpSp>
      <p:sp>
        <p:nvSpPr>
          <p:cNvPr id="105" name="Google Shape;66;p2">
            <a:extLst>
              <a:ext uri="{FF2B5EF4-FFF2-40B4-BE49-F238E27FC236}">
                <a16:creationId xmlns:a16="http://schemas.microsoft.com/office/drawing/2014/main" id="{A3D67AD1-AC6C-47C1-635F-96D8FD5CD719}"/>
              </a:ext>
            </a:extLst>
          </p:cNvPr>
          <p:cNvSpPr txBox="1"/>
          <p:nvPr/>
        </p:nvSpPr>
        <p:spPr>
          <a:xfrm rot="-5400000">
            <a:off x="-373431" y="3697255"/>
            <a:ext cx="1932892" cy="243577"/>
          </a:xfrm>
          <a:prstGeom prst="rect">
            <a:avLst/>
          </a:prstGeom>
          <a:noFill/>
          <a:ln>
            <a:noFill/>
          </a:ln>
        </p:spPr>
        <p:txBody>
          <a:bodyPr spcFirstLastPara="1" wrap="square" lIns="38094" tIns="19042" rIns="38094" bIns="19042" anchor="ctr" anchorCtr="0">
            <a:spAutoFit/>
          </a:bodyPr>
          <a:lstStyle/>
          <a:p>
            <a:pPr algn="ctr"/>
            <a:r>
              <a:rPr lang="en-US" sz="1333" b="1">
                <a:solidFill>
                  <a:schemeClr val="dk2"/>
                </a:solidFill>
                <a:latin typeface="Avenir Next" panose="020B0503020202020204" pitchFamily="34" charset="0"/>
                <a:ea typeface="Poppins"/>
                <a:cs typeface="Poppins"/>
                <a:sym typeface="Poppins"/>
              </a:rPr>
              <a:t>Capability Dimension</a:t>
            </a:r>
            <a:endParaRPr sz="583">
              <a:latin typeface="Avenir Next" panose="020B0503020202020204"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6EA2E-0DE2-2789-C34C-EACE7394F276}"/>
              </a:ext>
            </a:extLst>
          </p:cNvPr>
          <p:cNvSpPr>
            <a:spLocks noGrp="1"/>
          </p:cNvSpPr>
          <p:nvPr>
            <p:ph type="title"/>
          </p:nvPr>
        </p:nvSpPr>
        <p:spPr/>
        <p:txBody>
          <a:bodyPr>
            <a:normAutofit fontScale="90000"/>
          </a:bodyPr>
          <a:lstStyle/>
          <a:p>
            <a:r>
              <a:rPr lang="en-GB" dirty="0"/>
              <a:t>APPENDIX 2: CAPABILITY ASSESSMENT MATRIX</a:t>
            </a:r>
          </a:p>
        </p:txBody>
      </p:sp>
      <p:sp>
        <p:nvSpPr>
          <p:cNvPr id="4" name="Text Placeholder 3">
            <a:extLst>
              <a:ext uri="{FF2B5EF4-FFF2-40B4-BE49-F238E27FC236}">
                <a16:creationId xmlns:a16="http://schemas.microsoft.com/office/drawing/2014/main" id="{EC25D926-5095-D411-116F-8FF797F21F3E}"/>
              </a:ext>
            </a:extLst>
          </p:cNvPr>
          <p:cNvSpPr>
            <a:spLocks noGrp="1"/>
          </p:cNvSpPr>
          <p:nvPr>
            <p:ph type="body" sz="quarter" idx="10"/>
          </p:nvPr>
        </p:nvSpPr>
        <p:spPr/>
        <p:txBody>
          <a:bodyPr>
            <a:normAutofit lnSpcReduction="10000"/>
          </a:bodyPr>
          <a:lstStyle/>
          <a:p>
            <a:r>
              <a:rPr lang="en-GB"/>
              <a:t>2</a:t>
            </a:r>
          </a:p>
        </p:txBody>
      </p:sp>
      <p:sp>
        <p:nvSpPr>
          <p:cNvPr id="5" name="TextBox 4"/>
          <p:cNvSpPr txBox="1"/>
          <p:nvPr/>
        </p:nvSpPr>
        <p:spPr>
          <a:xfrm>
            <a:off x="8412480" y="457200"/>
            <a:ext cx="914400" cy="457200"/>
          </a:xfrm>
          <a:prstGeom prst="rect">
            <a:avLst/>
          </a:prstGeom>
          <a:noFill/>
        </p:spPr>
        <p:txBody>
          <a:bodyPr wrap="none">
            <a:spAutoFit/>
          </a:bodyPr>
          <a:lstStyle/>
          <a:p>
            <a:pPr algn="r">
              <a:defRPr b="0" sz="1800">
                <a:solidFill>
                  <a:srgbClr val="425369"/>
                </a:solidFill>
                <a:latin typeface="Lato"/>
              </a:defRPr>
            </a:pPr>
            <a:r>
              <a:rPr/>
              <a:t>Business X</a:t>
            </a:r>
          </a:p>
        </p:txBody>
      </p:sp>
    </p:spTree>
    <p:extLst>
      <p:ext uri="{BB962C8B-B14F-4D97-AF65-F5344CB8AC3E}">
        <p14:creationId xmlns:p14="http://schemas.microsoft.com/office/powerpoint/2010/main" val="19337299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FC392EA-6030-E594-4F3B-D0D9CDB86E1E}"/>
              </a:ext>
            </a:extLst>
          </p:cNvPr>
          <p:cNvSpPr>
            <a:spLocks noGrp="1"/>
          </p:cNvSpPr>
          <p:nvPr>
            <p:ph type="body" idx="1"/>
          </p:nvPr>
        </p:nvSpPr>
        <p:spPr>
          <a:xfrm>
            <a:off x="484327" y="1448983"/>
            <a:ext cx="9191346" cy="3794226"/>
          </a:xfrm>
        </p:spPr>
        <p:txBody>
          <a:bodyPr>
            <a:normAutofit/>
          </a:bodyPr>
          <a:lstStyle/>
          <a:p>
            <a:pPr marL="2794" indent="0">
              <a:buNone/>
            </a:pPr>
            <a:r>
              <a:rPr lang="en-GB" dirty="0"/>
              <a:t>Thank you for taking the time to complete this assessment. It is a facilitated self-assessment tool that will assist us to gauge your current stage of development in the respective Impact Management (IM) Capability areas and Elements. </a:t>
            </a:r>
          </a:p>
          <a:p>
            <a:pPr marL="2794" indent="0">
              <a:buNone/>
            </a:pPr>
            <a:endParaRPr lang="en-GB" dirty="0"/>
          </a:p>
          <a:p>
            <a:pPr marL="2794" indent="0">
              <a:buNone/>
            </a:pPr>
            <a:r>
              <a:rPr lang="en-GB" dirty="0"/>
              <a:t>The result will enable us to identify gaps, required shifts and plot a roadmap and recommendations for activities that will further support development towards your optimum level of maturity. There are no right or wrong answers. In each capability area, please select the maturity description that most closely aligns to or describes your current state.  Please assign "Current state” and Future state – as the statement most accurately represents the level you would seek to attain </a:t>
            </a:r>
            <a:r>
              <a:rPr lang="en-GB" u="sng" dirty="0"/>
              <a:t>in the next year, </a:t>
            </a:r>
            <a:r>
              <a:rPr lang="en-GB" dirty="0"/>
              <a:t>according to:</a:t>
            </a:r>
          </a:p>
          <a:p>
            <a:pPr marL="2794" indent="0">
              <a:buNone/>
            </a:pPr>
            <a:endParaRPr lang="en-GB" dirty="0"/>
          </a:p>
          <a:p>
            <a:pPr marL="2794" indent="0">
              <a:buNone/>
            </a:pPr>
            <a:endParaRPr lang="en-GB" dirty="0"/>
          </a:p>
          <a:p>
            <a:pPr marL="2794" indent="0">
              <a:buNone/>
            </a:pPr>
            <a:endParaRPr lang="en-GB" dirty="0"/>
          </a:p>
          <a:p>
            <a:pPr marL="2794" indent="0">
              <a:buNone/>
            </a:pPr>
            <a:r>
              <a:rPr lang="en-GB" dirty="0"/>
              <a:t>If ideal state and current state are the same, indicate as current state only. </a:t>
            </a:r>
          </a:p>
          <a:p>
            <a:pPr marL="2794" indent="0">
              <a:buNone/>
            </a:pPr>
            <a:r>
              <a:rPr lang="en-GB" dirty="0"/>
              <a:t>Please provide a rationale / comments for your selection in column, "Rationale". </a:t>
            </a:r>
          </a:p>
        </p:txBody>
      </p:sp>
      <p:sp>
        <p:nvSpPr>
          <p:cNvPr id="3" name="Title 2">
            <a:extLst>
              <a:ext uri="{FF2B5EF4-FFF2-40B4-BE49-F238E27FC236}">
                <a16:creationId xmlns:a16="http://schemas.microsoft.com/office/drawing/2014/main" id="{E02CBFEA-CE6A-C779-8E2D-04795D33A324}"/>
              </a:ext>
            </a:extLst>
          </p:cNvPr>
          <p:cNvSpPr>
            <a:spLocks noGrp="1"/>
          </p:cNvSpPr>
          <p:nvPr>
            <p:ph type="title"/>
          </p:nvPr>
        </p:nvSpPr>
        <p:spPr/>
        <p:txBody>
          <a:bodyPr/>
          <a:lstStyle/>
          <a:p>
            <a:r>
              <a:rPr lang="en-GB" dirty="0"/>
              <a:t>INTRODUCTION</a:t>
            </a:r>
          </a:p>
        </p:txBody>
      </p:sp>
      <p:sp>
        <p:nvSpPr>
          <p:cNvPr id="4" name="Slide Number Placeholder 3">
            <a:extLst>
              <a:ext uri="{FF2B5EF4-FFF2-40B4-BE49-F238E27FC236}">
                <a16:creationId xmlns:a16="http://schemas.microsoft.com/office/drawing/2014/main" id="{13E8358E-B260-620C-2B35-2F211AF63E2F}"/>
              </a:ext>
            </a:extLst>
          </p:cNvPr>
          <p:cNvSpPr>
            <a:spLocks noGrp="1"/>
          </p:cNvSpPr>
          <p:nvPr>
            <p:ph type="sldNum" idx="12"/>
          </p:nvPr>
        </p:nvSpPr>
        <p:spPr/>
        <p:txBody>
          <a:bodyPr/>
          <a:lstStyle/>
          <a:p>
            <a:fld id="{00000000-1234-1234-1234-123412341234}" type="slidenum">
              <a:rPr lang="en-US" smtClean="0"/>
              <a:pPr/>
              <a:t>47</a:t>
            </a:fld>
            <a:endParaRPr lang="en-US"/>
          </a:p>
        </p:txBody>
      </p:sp>
      <p:sp>
        <p:nvSpPr>
          <p:cNvPr id="6" name="Text Placeholder 5">
            <a:extLst>
              <a:ext uri="{FF2B5EF4-FFF2-40B4-BE49-F238E27FC236}">
                <a16:creationId xmlns:a16="http://schemas.microsoft.com/office/drawing/2014/main" id="{E2101A1C-AC4B-F3B3-4554-AA4A9EB6B183}"/>
              </a:ext>
            </a:extLst>
          </p:cNvPr>
          <p:cNvSpPr>
            <a:spLocks noGrp="1"/>
          </p:cNvSpPr>
          <p:nvPr>
            <p:ph type="body" sz="quarter" idx="13"/>
          </p:nvPr>
        </p:nvSpPr>
        <p:spPr/>
        <p:txBody>
          <a:bodyPr/>
          <a:lstStyle/>
          <a:p>
            <a:r>
              <a:rPr lang="en-GB"/>
              <a:t>CAPABILITY ASSESSMENT</a:t>
            </a:r>
          </a:p>
        </p:txBody>
      </p:sp>
    </p:spTree>
    <p:extLst>
      <p:ext uri="{BB962C8B-B14F-4D97-AF65-F5344CB8AC3E}">
        <p14:creationId xmlns:p14="http://schemas.microsoft.com/office/powerpoint/2010/main" val="8404172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48</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nvGraphicFramePr>
        <p:xfrm>
          <a:off x="135064" y="196028"/>
          <a:ext cx="9894900" cy="4996584"/>
        </p:xfrm>
        <a:graphic>
          <a:graphicData uri="http://schemas.openxmlformats.org/drawingml/2006/table">
            <a:tbl>
              <a:tblPr/>
              <a:tblGrid>
                <a:gridCol w="552303">
                  <a:extLst>
                    <a:ext uri="{9D8B030D-6E8A-4147-A177-3AD203B41FA5}">
                      <a16:colId xmlns:a16="http://schemas.microsoft.com/office/drawing/2014/main" val="555261871"/>
                    </a:ext>
                  </a:extLst>
                </a:gridCol>
                <a:gridCol w="630597">
                  <a:extLst>
                    <a:ext uri="{9D8B030D-6E8A-4147-A177-3AD203B41FA5}">
                      <a16:colId xmlns:a16="http://schemas.microsoft.com/office/drawing/2014/main" val="2842129280"/>
                    </a:ext>
                  </a:extLst>
                </a:gridCol>
                <a:gridCol w="1404000">
                  <a:extLst>
                    <a:ext uri="{9D8B030D-6E8A-4147-A177-3AD203B41FA5}">
                      <a16:colId xmlns:a16="http://schemas.microsoft.com/office/drawing/2014/main" val="1365397801"/>
                    </a:ext>
                  </a:extLst>
                </a:gridCol>
                <a:gridCol w="1404000">
                  <a:extLst>
                    <a:ext uri="{9D8B030D-6E8A-4147-A177-3AD203B41FA5}">
                      <a16:colId xmlns:a16="http://schemas.microsoft.com/office/drawing/2014/main" val="3731496163"/>
                    </a:ext>
                  </a:extLst>
                </a:gridCol>
                <a:gridCol w="1404000">
                  <a:extLst>
                    <a:ext uri="{9D8B030D-6E8A-4147-A177-3AD203B41FA5}">
                      <a16:colId xmlns:a16="http://schemas.microsoft.com/office/drawing/2014/main" val="2891714252"/>
                    </a:ext>
                  </a:extLst>
                </a:gridCol>
                <a:gridCol w="1404000">
                  <a:extLst>
                    <a:ext uri="{9D8B030D-6E8A-4147-A177-3AD203B41FA5}">
                      <a16:colId xmlns:a16="http://schemas.microsoft.com/office/drawing/2014/main" val="4028138778"/>
                    </a:ext>
                  </a:extLst>
                </a:gridCol>
                <a:gridCol w="1404000">
                  <a:extLst>
                    <a:ext uri="{9D8B030D-6E8A-4147-A177-3AD203B41FA5}">
                      <a16:colId xmlns:a16="http://schemas.microsoft.com/office/drawing/2014/main" val="206134796"/>
                    </a:ext>
                  </a:extLst>
                </a:gridCol>
                <a:gridCol w="1692000">
                  <a:extLst>
                    <a:ext uri="{9D8B030D-6E8A-4147-A177-3AD203B41FA5}">
                      <a16:colId xmlns:a16="http://schemas.microsoft.com/office/drawing/2014/main" val="2052276475"/>
                    </a:ext>
                  </a:extLst>
                </a:gridCol>
              </a:tblGrid>
              <a:tr h="366631">
                <a:tc>
                  <a:txBody>
                    <a:bodyPr/>
                    <a:lstStyle/>
                    <a:p>
                      <a:pPr marL="71755" algn="l" fontAlgn="ctr"/>
                      <a:r>
                        <a:rPr lang="en-ZA" sz="800" b="1" i="0" u="none" strike="noStrike">
                          <a:solidFill>
                            <a:srgbClr val="FFFFFF"/>
                          </a:solidFill>
                          <a:effectLst/>
                          <a:latin typeface="Avenir Next Regular"/>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5. Mature - Fully-fledged and developed capability </a:t>
                      </a: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just" fontAlgn="ctr"/>
                      <a:r>
                        <a:rPr lang="en-ZA" sz="800" b="1" i="0" u="none" strike="noStrike">
                          <a:solidFill>
                            <a:srgbClr val="FFFFFF"/>
                          </a:solidFill>
                          <a:effectLst/>
                          <a:latin typeface="Avenir Next Regular"/>
                        </a:rPr>
                        <a:t>Rationale | Comments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452426">
                <a:tc rowSpan="4">
                  <a:txBody>
                    <a:bodyPr/>
                    <a:lstStyle/>
                    <a:p>
                      <a:pPr algn="ctr" fontAlgn="ctr"/>
                      <a:r>
                        <a:rPr lang="en-ZA" sz="800" b="1" i="0" u="none" strike="noStrike">
                          <a:solidFill>
                            <a:srgbClr val="FFFFFF"/>
                          </a:solidFill>
                          <a:effectLst/>
                          <a:latin typeface="Avenir Next Regular"/>
                        </a:rPr>
                        <a:t>Strategy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rgbClr val="41618B"/>
                    </a:solidFill>
                  </a:tcPr>
                </a:tc>
                <a:tc>
                  <a:txBody>
                    <a:bodyPr/>
                    <a:lstStyle/>
                    <a:p>
                      <a:pPr algn="ctr" fontAlgn="ctr"/>
                      <a:r>
                        <a:rPr lang="en-ZA" sz="800" b="1" i="0" u="none" strike="noStrike">
                          <a:solidFill>
                            <a:srgbClr val="425369"/>
                          </a:solidFill>
                          <a:effectLst/>
                          <a:latin typeface="Avenir Next Regular"/>
                        </a:rPr>
                        <a:t>Impact Strategy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do not have a  defined impact strategy in place - lack of clarity, consensus or documentation on specific goals, objectives, target outcomes and priority areas.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consensus on our impact strategy; however, we are in the early stages of formalising and documenting this in the form of a Theory of Change (or similar). It is not yet articulated in an explicit form and is not widely known, adopted or utilised within the organisation.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documented Impact Strategy. It distinguishes between different levels of results and milestones along the change pathway towards our impact goals ( e.g., outputs, outcomes, impact goals)  We are validating this and getting input and / consensus from our key stakeholders.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lvl="0" algn="ctr">
                        <a:buNone/>
                      </a:pPr>
                      <a:r>
                        <a:rPr lang="en-ZA" sz="800" b="0" i="0" u="none" strike="noStrike">
                          <a:solidFill>
                            <a:srgbClr val="425369"/>
                          </a:solidFill>
                          <a:effectLst/>
                          <a:latin typeface="Avenir Next Regular"/>
                        </a:rPr>
                        <a:t>We have implemented a full Impact management and measurement lifecycle with our defined Impact Strategy and are in the process of updating this based on lessons. </a:t>
                      </a:r>
                      <a:endParaRPr lang="en-US">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clearly defined and articulated Impact Strategy that is routinely reviewed and updated; widely accessible and utilised within our organisation to guide IMM and impact improvement on an ongoing basis.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803770">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a:rPr>
                        <a:t> Capability Purpose</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do not have a defined Impact Management Capability to date. We have an identified need for Impact Management capability development within our organisation.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some elements of an Impact Management Capability, and an implicit purpose, but this is not yet explicitly articulated and is not evident in the organisational strategy and structure.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defined purpose for our Impact Management Capability, but it is not widely known or understood yet within the organisation.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defined purpose for Impact Management Capability. We are able to review this and ensure its relevance based on some time and early implementation efforts.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clearly defined purpose for our Impact Management Capability that is embedded and known throughout the organisation and its key stakeholders.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r h="1226807">
                <a:tc vMerge="1">
                  <a:txBody>
                    <a:bodyPr/>
                    <a:lstStyle/>
                    <a:p>
                      <a:endParaRPr lang="en-GB"/>
                    </a:p>
                  </a:txBody>
                  <a:tcPr/>
                </a:tc>
                <a:tc>
                  <a:txBody>
                    <a:bodyPr/>
                    <a:lstStyle/>
                    <a:p>
                      <a:pPr algn="ctr" fontAlgn="ctr"/>
                      <a:r>
                        <a:rPr lang="en-ZA" sz="800" b="1" i="0" u="none" strike="noStrike">
                          <a:solidFill>
                            <a:srgbClr val="425369"/>
                          </a:solidFill>
                          <a:effectLst/>
                          <a:latin typeface="Avenir Next Regular"/>
                        </a:rPr>
                        <a:t>Capability Stakeholder</a:t>
                      </a:r>
                      <a:r>
                        <a:rPr lang="en-ZA" sz="800" b="1" i="0" u="none" strike="noStrike" dirty="0">
                          <a:solidFill>
                            <a:srgbClr val="425369"/>
                          </a:solidFill>
                          <a:effectLst/>
                          <a:latin typeface="Avenir Next Regular"/>
                        </a:rPr>
                        <a:t>s</a:t>
                      </a:r>
                      <a:endParaRPr lang="en-US"/>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a:rPr>
                        <a:t>We are in the earliest stages of developing this capability and have not yet identified </a:t>
                      </a:r>
                      <a:r>
                        <a:rPr lang="en-ZA" sz="800" b="0" i="0" u="none" strike="noStrike">
                          <a:solidFill>
                            <a:srgbClr val="425369"/>
                          </a:solidFill>
                          <a:effectLst/>
                          <a:latin typeface="Avenir Next Regular"/>
                        </a:rPr>
                        <a:t>the stakeholders that it needs </a:t>
                      </a:r>
                      <a:r>
                        <a:rPr lang="en-ZA" sz="800" b="0" i="0" u="none" strike="noStrike" dirty="0">
                          <a:solidFill>
                            <a:srgbClr val="425369"/>
                          </a:solidFill>
                          <a:effectLst/>
                          <a:latin typeface="Avenir Next Regular"/>
                        </a:rPr>
                        <a:t>to serve. </a:t>
                      </a:r>
                      <a:endParaRPr lang="en-ZA" sz="800" b="0" i="0" u="none" strike="noStrike" dirty="0">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identified internal and external stakeholders that will have an interest in / be affected / served by our Impact Management Capability.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are engaging our internal stakeholders to validate our identified stakeholders (of this capability) and refining these accordingly.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During a full life-cycle of implementing IMM within our organisation, we have gained insight into our stakeholders and their needs and are refining our stakeholder maps and engagement strategies accordingly.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clearly identified Impact Management Capability stakeholders and understanding of their needs and how we serve them. We continue to engage our stakeholders to serve their needs in line with our mandate.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537800090"/>
                  </a:ext>
                </a:extLst>
              </a:tr>
              <a:tr h="1022338">
                <a:tc vMerge="1">
                  <a:txBody>
                    <a:bodyPr/>
                    <a:lstStyle/>
                    <a:p>
                      <a:endParaRPr lang="en-GB"/>
                    </a:p>
                  </a:txBody>
                  <a:tcPr/>
                </a:tc>
                <a:tc>
                  <a:txBody>
                    <a:bodyPr/>
                    <a:lstStyle/>
                    <a:p>
                      <a:pPr algn="ctr" fontAlgn="ctr"/>
                      <a:r>
                        <a:rPr lang="en-ZA" sz="800" b="1" i="0" u="none" strike="noStrike">
                          <a:solidFill>
                            <a:srgbClr val="425369"/>
                          </a:solidFill>
                          <a:effectLst/>
                          <a:latin typeface="Avenir Next Regular"/>
                        </a:rPr>
                        <a:t>Purpose Alignment</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Impact Management Capability purpose and problem / opportunity it is addressing are not</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aligned to the  business strategy</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and desired impact. It is not</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documented with clarity and articulation.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Impact Management Capability purpose and problem / opportunity it is addressing are misaligned to the  business strategy and desired impact. It is outlined with limited clarity and articulation.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Impact Management Capability purpose and problem / opportunity it is addressing are partially aligned to the  business strategy and desired impact. It is outlined with limited clarity and articulation and is being further developed.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Impact Management Capability purpose and problem / opportunity it is addressing are outlined with clarity. It is being further aligned  to the business strategy and desired impact based on lessons learnt from implementation in practice.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Impact Management Capability purpose and problem/ opportunity it is addressing are aligned to the business strategy and desired impact.  It is outlined with clarity and articulation.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617362127"/>
                  </a:ext>
                </a:extLst>
              </a:tr>
            </a:tbl>
          </a:graphicData>
        </a:graphic>
      </p:graphicFrame>
    </p:spTree>
    <p:extLst>
      <p:ext uri="{BB962C8B-B14F-4D97-AF65-F5344CB8AC3E}">
        <p14:creationId xmlns:p14="http://schemas.microsoft.com/office/powerpoint/2010/main" val="31425167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49</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nvGraphicFramePr>
        <p:xfrm>
          <a:off x="135064" y="196028"/>
          <a:ext cx="9894900" cy="4867057"/>
        </p:xfrm>
        <a:graphic>
          <a:graphicData uri="http://schemas.openxmlformats.org/drawingml/2006/table">
            <a:tbl>
              <a:tblPr/>
              <a:tblGrid>
                <a:gridCol w="552303">
                  <a:extLst>
                    <a:ext uri="{9D8B030D-6E8A-4147-A177-3AD203B41FA5}">
                      <a16:colId xmlns:a16="http://schemas.microsoft.com/office/drawing/2014/main" val="555261871"/>
                    </a:ext>
                  </a:extLst>
                </a:gridCol>
                <a:gridCol w="630597">
                  <a:extLst>
                    <a:ext uri="{9D8B030D-6E8A-4147-A177-3AD203B41FA5}">
                      <a16:colId xmlns:a16="http://schemas.microsoft.com/office/drawing/2014/main" val="2842129280"/>
                    </a:ext>
                  </a:extLst>
                </a:gridCol>
                <a:gridCol w="1404000">
                  <a:extLst>
                    <a:ext uri="{9D8B030D-6E8A-4147-A177-3AD203B41FA5}">
                      <a16:colId xmlns:a16="http://schemas.microsoft.com/office/drawing/2014/main" val="1365397801"/>
                    </a:ext>
                  </a:extLst>
                </a:gridCol>
                <a:gridCol w="1404000">
                  <a:extLst>
                    <a:ext uri="{9D8B030D-6E8A-4147-A177-3AD203B41FA5}">
                      <a16:colId xmlns:a16="http://schemas.microsoft.com/office/drawing/2014/main" val="3731496163"/>
                    </a:ext>
                  </a:extLst>
                </a:gridCol>
                <a:gridCol w="1404000">
                  <a:extLst>
                    <a:ext uri="{9D8B030D-6E8A-4147-A177-3AD203B41FA5}">
                      <a16:colId xmlns:a16="http://schemas.microsoft.com/office/drawing/2014/main" val="2891714252"/>
                    </a:ext>
                  </a:extLst>
                </a:gridCol>
                <a:gridCol w="1404000">
                  <a:extLst>
                    <a:ext uri="{9D8B030D-6E8A-4147-A177-3AD203B41FA5}">
                      <a16:colId xmlns:a16="http://schemas.microsoft.com/office/drawing/2014/main" val="4028138778"/>
                    </a:ext>
                  </a:extLst>
                </a:gridCol>
                <a:gridCol w="1404000">
                  <a:extLst>
                    <a:ext uri="{9D8B030D-6E8A-4147-A177-3AD203B41FA5}">
                      <a16:colId xmlns:a16="http://schemas.microsoft.com/office/drawing/2014/main" val="206134796"/>
                    </a:ext>
                  </a:extLst>
                </a:gridCol>
                <a:gridCol w="1692000">
                  <a:extLst>
                    <a:ext uri="{9D8B030D-6E8A-4147-A177-3AD203B41FA5}">
                      <a16:colId xmlns:a16="http://schemas.microsoft.com/office/drawing/2014/main" val="2052276475"/>
                    </a:ext>
                  </a:extLst>
                </a:gridCol>
              </a:tblGrid>
              <a:tr h="366631">
                <a:tc>
                  <a:txBody>
                    <a:bodyPr/>
                    <a:lstStyle/>
                    <a:p>
                      <a:pPr marL="71755" algn="l" fontAlgn="ctr"/>
                      <a:r>
                        <a:rPr lang="en-ZA" sz="800" b="1" i="0" u="none" strike="noStrike">
                          <a:solidFill>
                            <a:srgbClr val="FFFFFF"/>
                          </a:solidFill>
                          <a:effectLst/>
                          <a:latin typeface="Avenir Next Regular"/>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5. Mature - Fully-fledged and developed capability </a:t>
                      </a: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just" fontAlgn="ctr"/>
                      <a:r>
                        <a:rPr lang="en-ZA" sz="800" b="1" i="0" u="none" strike="noStrike">
                          <a:solidFill>
                            <a:srgbClr val="FFFFFF"/>
                          </a:solidFill>
                          <a:effectLst/>
                          <a:latin typeface="Avenir Next Regular"/>
                        </a:rPr>
                        <a:t>Rationale | Comments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452426">
                <a:tc rowSpan="3">
                  <a:txBody>
                    <a:bodyPr/>
                    <a:lstStyle/>
                    <a:p>
                      <a:pPr algn="ctr" fontAlgn="ctr"/>
                      <a:r>
                        <a:rPr lang="en-ZA" sz="800" b="1" i="0" u="none" strike="noStrike">
                          <a:solidFill>
                            <a:srgbClr val="FFFFFF"/>
                          </a:solidFill>
                          <a:effectLst/>
                          <a:latin typeface="Avenir Next Regular"/>
                        </a:rPr>
                        <a:t>Talent</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rgbClr val="5C82B3"/>
                    </a:solidFill>
                  </a:tcPr>
                </a:tc>
                <a:tc>
                  <a:txBody>
                    <a:bodyPr/>
                    <a:lstStyle/>
                    <a:p>
                      <a:pPr algn="ctr" fontAlgn="ctr"/>
                      <a:r>
                        <a:rPr lang="en-ZA" sz="800" b="1" i="0" u="none" strike="noStrike">
                          <a:solidFill>
                            <a:srgbClr val="425369"/>
                          </a:solidFill>
                          <a:effectLst/>
                          <a:latin typeface="Avenir Next Regular"/>
                        </a:rPr>
                        <a:t>Team Composition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do not fully understand the resources we require to execute the Impact Management function and achieving the desired impact. </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some idea of the resources we require to operationalise our Impact Management Capability. This is in its early stages of development and responsibility is still distributed across the organisation  and / with no senior accountability and specialised expertise.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clear plan of the resources required to effectively operationalise our Impact Management Capability. We have at least one specialist role filled and senior leadership with defined accountability for driving this forward.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are continuing to recruit to fill our Impact Management Capability resource requirements at all levels to support effective operationalisation of the Capability and its intended purpose. </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the optimum resources in place to execute our Impact Management Capability purpose and  support the organisation to achieve the desired impact.</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803770">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a:rPr>
                        <a:t>Impact Performance</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Scorecards for performance management within the organisation are not aligned to desired outcomes and impact goals (as defined in our Impact Strategy). It is not clear how individuals within the Capability contribute to the achievement of the Impact Strategy.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 Scorecards for performance management within the organisation are not aligned to desired outcomes and impact goals (as defined in our Impact Strategy). It is informally understood how individuals within the organisation contribute to the achievement of the Impact Strategy.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Scorecards are not aligned to desired outcomes and impact goals. HR is working with the Impact Management Capability to revise its Impact Performance to accommodate for this and developing a plan to execute and integrate (including required communications and training of talent across all levels of the organisation).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Scorecards are partially aligned to desired outcomes and impact goals - this has been piloted and lessons are informing refinements and updates.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fully integrated approach to Impact Performance Management that clearly aligns individual contributions (via Scorecards)  to the achievement of the Impact Strategy.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r h="803770">
                <a:tc vMerge="1">
                  <a:txBody>
                    <a:bodyPr/>
                    <a:lstStyle/>
                    <a:p>
                      <a:pPr algn="ctr" fontAlgn="ct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T w="12700" cap="flat" cmpd="sng" algn="ctr">
                      <a:solidFill>
                        <a:srgbClr val="425369"/>
                      </a:solidFill>
                      <a:prstDash val="solid"/>
                      <a:round/>
                      <a:headEnd type="none" w="med" len="med"/>
                      <a:tailEnd type="none" w="med" len="med"/>
                    </a:lnT>
                    <a:solidFill>
                      <a:srgbClr val="5C82B3"/>
                    </a:solidFill>
                  </a:tcPr>
                </a:tc>
                <a:tc>
                  <a:txBody>
                    <a:bodyPr/>
                    <a:lstStyle/>
                    <a:p>
                      <a:pPr algn="ctr" fontAlgn="ctr"/>
                      <a:r>
                        <a:rPr lang="en-ZA" sz="800" b="1" i="0" u="none" strike="noStrike">
                          <a:solidFill>
                            <a:srgbClr val="425369"/>
                          </a:solidFill>
                          <a:effectLst/>
                          <a:latin typeface="Avenir Next Regular"/>
                        </a:rPr>
                        <a:t>Equipping</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N/A The Capability is not yet functional and in turn not supporting other capabilities.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provides some templates to other units to support selected elements of the Impact Management life-cycle in their work. This is not consistent and does not include support, training and / guidelines to equip teams for effective use.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is developing standardised collateral (processes, tools, and templates) for other units to adopt and integrate.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The Capability is developing training and support to continuously equip other units to effectively integrate these processes, tools, and templates into their work.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has an established sub-capability to  provide continuous support and equipping other teams to ensure effective utilisation and implementation of Impact Management-lead processes, tools and templates. These contribute positively towards adoption and effective Impact Management across the organisation.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has a well-developed sub-capability to provide continuous support and equipping to other teams to ensure effective utilisation and implementation of Impact Management-lead processes, tools and templates. These contribute positively towards adoption and effective Impact Management across the organisation.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2134567068"/>
                  </a:ext>
                </a:extLst>
              </a:tr>
            </a:tbl>
          </a:graphicData>
        </a:graphic>
      </p:graphicFrame>
    </p:spTree>
    <p:extLst>
      <p:ext uri="{BB962C8B-B14F-4D97-AF65-F5344CB8AC3E}">
        <p14:creationId xmlns:p14="http://schemas.microsoft.com/office/powerpoint/2010/main" val="4263708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9CBBE-503B-4BE5-ED40-9102014CA58B}"/>
              </a:ext>
            </a:extLst>
          </p:cNvPr>
          <p:cNvSpPr>
            <a:spLocks noGrp="1"/>
          </p:cNvSpPr>
          <p:nvPr>
            <p:ph type="title"/>
          </p:nvPr>
        </p:nvSpPr>
        <p:spPr>
          <a:xfrm>
            <a:off x="484327" y="96549"/>
            <a:ext cx="9191347" cy="724114"/>
          </a:xfrm>
        </p:spPr>
        <p:txBody>
          <a:bodyPr/>
          <a:lstStyle/>
          <a:p>
            <a:r>
              <a:rPr lang="en-GB"/>
              <a:t>Shifts</a:t>
            </a:r>
          </a:p>
        </p:txBody>
      </p:sp>
      <p:sp>
        <p:nvSpPr>
          <p:cNvPr id="7" name="Slide Number Placeholder 6">
            <a:extLst>
              <a:ext uri="{FF2B5EF4-FFF2-40B4-BE49-F238E27FC236}">
                <a16:creationId xmlns:a16="http://schemas.microsoft.com/office/drawing/2014/main" id="{73A51AD9-9149-AD61-8675-F4A04687004F}"/>
              </a:ext>
            </a:extLst>
          </p:cNvPr>
          <p:cNvSpPr>
            <a:spLocks noGrp="1"/>
          </p:cNvSpPr>
          <p:nvPr>
            <p:ph type="sldNum" idx="12"/>
          </p:nvPr>
        </p:nvSpPr>
        <p:spPr/>
        <p:txBody>
          <a:bodyPr/>
          <a:lstStyle/>
          <a:p>
            <a:fld id="{86090335-C4D0-47A9-AEF2-EA7D08E0063F}" type="slidenum">
              <a:rPr lang="en-ZA" smtClean="0"/>
              <a:pPr/>
              <a:t>5</a:t>
            </a:fld>
            <a:endParaRPr lang="en-ZA"/>
          </a:p>
        </p:txBody>
      </p:sp>
      <p:sp>
        <p:nvSpPr>
          <p:cNvPr id="3" name="Text Placeholder 2">
            <a:extLst>
              <a:ext uri="{FF2B5EF4-FFF2-40B4-BE49-F238E27FC236}">
                <a16:creationId xmlns:a16="http://schemas.microsoft.com/office/drawing/2014/main" id="{09BAE455-75BB-6C60-E39F-3A4EC2DCA447}"/>
              </a:ext>
            </a:extLst>
          </p:cNvPr>
          <p:cNvSpPr>
            <a:spLocks noGrp="1"/>
          </p:cNvSpPr>
          <p:nvPr>
            <p:ph type="body" idx="2"/>
          </p:nvPr>
        </p:nvSpPr>
        <p:spPr>
          <a:xfrm>
            <a:off x="484188" y="627891"/>
            <a:ext cx="9191625" cy="334963"/>
          </a:xfrm>
        </p:spPr>
        <p:txBody>
          <a:bodyPr/>
          <a:lstStyle/>
          <a:p>
            <a:r>
              <a:rPr lang="en-ZA" sz="1200" dirty="0"/>
              <a:t>Current and future state is considered to identify required shifts in key areas of the organisation’s impact management capability. These shifts can be used to develop an action plan (development path) to close gaps in each dimension. </a:t>
            </a:r>
            <a:endParaRPr lang="en-US" sz="1200" dirty="0"/>
          </a:p>
          <a:p>
            <a:endParaRPr lang="en-GB" sz="1200" dirty="0"/>
          </a:p>
        </p:txBody>
      </p:sp>
      <p:sp>
        <p:nvSpPr>
          <p:cNvPr id="4" name="Text Placeholder 3">
            <a:extLst>
              <a:ext uri="{FF2B5EF4-FFF2-40B4-BE49-F238E27FC236}">
                <a16:creationId xmlns:a16="http://schemas.microsoft.com/office/drawing/2014/main" id="{C39CB2B6-767B-CAFC-A1CE-101456168C50}"/>
              </a:ext>
            </a:extLst>
          </p:cNvPr>
          <p:cNvSpPr>
            <a:spLocks noGrp="1"/>
          </p:cNvSpPr>
          <p:nvPr>
            <p:ph type="body" sz="quarter" idx="13"/>
          </p:nvPr>
        </p:nvSpPr>
        <p:spPr/>
        <p:txBody>
          <a:bodyPr/>
          <a:lstStyle/>
          <a:p>
            <a:r>
              <a:rPr lang="en-GB"/>
              <a:t>Capability maturity model</a:t>
            </a:r>
          </a:p>
        </p:txBody>
      </p:sp>
      <p:sp>
        <p:nvSpPr>
          <p:cNvPr id="22" name="Freeform 2">
            <a:extLst>
              <a:ext uri="{FF2B5EF4-FFF2-40B4-BE49-F238E27FC236}">
                <a16:creationId xmlns:a16="http://schemas.microsoft.com/office/drawing/2014/main" id="{E46AF4D2-6123-F44C-8256-F20F234EA82F}"/>
              </a:ext>
            </a:extLst>
          </p:cNvPr>
          <p:cNvSpPr>
            <a:spLocks noChangeArrowheads="1"/>
          </p:cNvSpPr>
          <p:nvPr/>
        </p:nvSpPr>
        <p:spPr bwMode="auto">
          <a:xfrm>
            <a:off x="4512384" y="1341593"/>
            <a:ext cx="1132943" cy="228877"/>
          </a:xfrm>
          <a:prstGeom prst="roundRect">
            <a:avLst>
              <a:gd name="adj" fmla="val 50000"/>
            </a:avLst>
          </a:prstGeom>
          <a:solidFill>
            <a:schemeClr val="accent4"/>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3" name="Freeform 210">
            <a:extLst>
              <a:ext uri="{FF2B5EF4-FFF2-40B4-BE49-F238E27FC236}">
                <a16:creationId xmlns:a16="http://schemas.microsoft.com/office/drawing/2014/main" id="{7068D70B-101B-0144-AB5E-FD4DCB6585BC}"/>
              </a:ext>
            </a:extLst>
          </p:cNvPr>
          <p:cNvSpPr>
            <a:spLocks noChangeArrowheads="1"/>
          </p:cNvSpPr>
          <p:nvPr/>
        </p:nvSpPr>
        <p:spPr bwMode="auto">
          <a:xfrm>
            <a:off x="1500364" y="2172620"/>
            <a:ext cx="1139808" cy="1139808"/>
          </a:xfrm>
          <a:custGeom>
            <a:avLst/>
            <a:gdLst>
              <a:gd name="T0" fmla="*/ 2194 w 2195"/>
              <a:gd name="T1" fmla="*/ 1096 h 2195"/>
              <a:gd name="T2" fmla="*/ 2194 w 2195"/>
              <a:gd name="T3" fmla="*/ 1096 h 2195"/>
              <a:gd name="T4" fmla="*/ 1097 w 2195"/>
              <a:gd name="T5" fmla="*/ 2194 h 2195"/>
              <a:gd name="T6" fmla="*/ 1097 w 2195"/>
              <a:gd name="T7" fmla="*/ 2194 h 2195"/>
              <a:gd name="T8" fmla="*/ 0 w 2195"/>
              <a:gd name="T9" fmla="*/ 1096 h 2195"/>
              <a:gd name="T10" fmla="*/ 0 w 2195"/>
              <a:gd name="T11" fmla="*/ 1096 h 2195"/>
              <a:gd name="T12" fmla="*/ 1097 w 2195"/>
              <a:gd name="T13" fmla="*/ 0 h 2195"/>
              <a:gd name="T14" fmla="*/ 1097 w 2195"/>
              <a:gd name="T15" fmla="*/ 0 h 2195"/>
              <a:gd name="T16" fmla="*/ 2194 w 2195"/>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5" h="2195">
                <a:moveTo>
                  <a:pt x="2194" y="1096"/>
                </a:moveTo>
                <a:lnTo>
                  <a:pt x="2194" y="1096"/>
                </a:lnTo>
                <a:cubicBezTo>
                  <a:pt x="2194" y="1703"/>
                  <a:pt x="1703" y="2194"/>
                  <a:pt x="1097" y="2194"/>
                </a:cubicBezTo>
                <a:lnTo>
                  <a:pt x="1097" y="2194"/>
                </a:lnTo>
                <a:cubicBezTo>
                  <a:pt x="491" y="2194"/>
                  <a:pt x="0" y="1703"/>
                  <a:pt x="0" y="1096"/>
                </a:cubicBezTo>
                <a:lnTo>
                  <a:pt x="0" y="1096"/>
                </a:lnTo>
                <a:cubicBezTo>
                  <a:pt x="0" y="491"/>
                  <a:pt x="491" y="0"/>
                  <a:pt x="1097" y="0"/>
                </a:cubicBezTo>
                <a:lnTo>
                  <a:pt x="1097" y="0"/>
                </a:lnTo>
                <a:cubicBezTo>
                  <a:pt x="1703" y="0"/>
                  <a:pt x="2194" y="491"/>
                  <a:pt x="2194" y="1096"/>
                </a:cubicBezTo>
              </a:path>
            </a:pathLst>
          </a:custGeom>
          <a:solidFill>
            <a:schemeClr val="accent1"/>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4" name="Freeform 211">
            <a:extLst>
              <a:ext uri="{FF2B5EF4-FFF2-40B4-BE49-F238E27FC236}">
                <a16:creationId xmlns:a16="http://schemas.microsoft.com/office/drawing/2014/main" id="{11BA20D9-C5E7-7241-8FFC-3DEC0AEC7B29}"/>
              </a:ext>
            </a:extLst>
          </p:cNvPr>
          <p:cNvSpPr>
            <a:spLocks noChangeArrowheads="1"/>
          </p:cNvSpPr>
          <p:nvPr/>
        </p:nvSpPr>
        <p:spPr bwMode="auto">
          <a:xfrm>
            <a:off x="1344727" y="2016983"/>
            <a:ext cx="1451080" cy="1451080"/>
          </a:xfrm>
          <a:custGeom>
            <a:avLst/>
            <a:gdLst>
              <a:gd name="T0" fmla="*/ 2795 w 2796"/>
              <a:gd name="T1" fmla="*/ 1396 h 2795"/>
              <a:gd name="T2" fmla="*/ 2795 w 2796"/>
              <a:gd name="T3" fmla="*/ 1396 h 2795"/>
              <a:gd name="T4" fmla="*/ 1398 w 2796"/>
              <a:gd name="T5" fmla="*/ 2794 h 2795"/>
              <a:gd name="T6" fmla="*/ 1398 w 2796"/>
              <a:gd name="T7" fmla="*/ 2794 h 2795"/>
              <a:gd name="T8" fmla="*/ 0 w 2796"/>
              <a:gd name="T9" fmla="*/ 1396 h 2795"/>
              <a:gd name="T10" fmla="*/ 0 w 2796"/>
              <a:gd name="T11" fmla="*/ 1396 h 2795"/>
              <a:gd name="T12" fmla="*/ 1398 w 2796"/>
              <a:gd name="T13" fmla="*/ 0 h 2795"/>
              <a:gd name="T14" fmla="*/ 1398 w 2796"/>
              <a:gd name="T15" fmla="*/ 0 h 2795"/>
              <a:gd name="T16" fmla="*/ 2795 w 2796"/>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6" h="2795">
                <a:moveTo>
                  <a:pt x="2795" y="1396"/>
                </a:moveTo>
                <a:lnTo>
                  <a:pt x="2795" y="1396"/>
                </a:lnTo>
                <a:cubicBezTo>
                  <a:pt x="2795" y="2168"/>
                  <a:pt x="2170" y="2794"/>
                  <a:pt x="1398" y="2794"/>
                </a:cubicBezTo>
                <a:lnTo>
                  <a:pt x="1398" y="2794"/>
                </a:lnTo>
                <a:cubicBezTo>
                  <a:pt x="626" y="2794"/>
                  <a:pt x="0" y="2168"/>
                  <a:pt x="0" y="1396"/>
                </a:cubicBezTo>
                <a:lnTo>
                  <a:pt x="0" y="1396"/>
                </a:lnTo>
                <a:cubicBezTo>
                  <a:pt x="0" y="625"/>
                  <a:pt x="626" y="0"/>
                  <a:pt x="1398" y="0"/>
                </a:cubicBezTo>
                <a:lnTo>
                  <a:pt x="1398" y="0"/>
                </a:lnTo>
                <a:cubicBezTo>
                  <a:pt x="2170" y="0"/>
                  <a:pt x="2795" y="625"/>
                  <a:pt x="2795" y="1396"/>
                </a:cubicBezTo>
              </a:path>
            </a:pathLst>
          </a:custGeom>
          <a:noFill/>
          <a:ln w="63500" cap="flat">
            <a:solidFill>
              <a:schemeClr val="accent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5" name="Freeform 24">
            <a:extLst>
              <a:ext uri="{FF2B5EF4-FFF2-40B4-BE49-F238E27FC236}">
                <a16:creationId xmlns:a16="http://schemas.microsoft.com/office/drawing/2014/main" id="{F8B3380A-9DA7-1C42-9263-1EC29FFC9B69}"/>
              </a:ext>
            </a:extLst>
          </p:cNvPr>
          <p:cNvSpPr>
            <a:spLocks noChangeArrowheads="1"/>
          </p:cNvSpPr>
          <p:nvPr/>
        </p:nvSpPr>
        <p:spPr bwMode="auto">
          <a:xfrm>
            <a:off x="1784171" y="2490757"/>
            <a:ext cx="571675" cy="503010"/>
          </a:xfrm>
          <a:custGeom>
            <a:avLst/>
            <a:gdLst>
              <a:gd name="connsiteX0" fmla="*/ 417951 w 1372019"/>
              <a:gd name="connsiteY0" fmla="*/ 905328 h 1207224"/>
              <a:gd name="connsiteX1" fmla="*/ 384365 w 1372019"/>
              <a:gd name="connsiteY1" fmla="*/ 963961 h 1207224"/>
              <a:gd name="connsiteX2" fmla="*/ 384365 w 1372019"/>
              <a:gd name="connsiteY2" fmla="*/ 965208 h 1207224"/>
              <a:gd name="connsiteX3" fmla="*/ 403024 w 1372019"/>
              <a:gd name="connsiteY3" fmla="*/ 1169799 h 1207224"/>
              <a:gd name="connsiteX4" fmla="*/ 633146 w 1372019"/>
              <a:gd name="connsiteY4" fmla="*/ 1169799 h 1207224"/>
              <a:gd name="connsiteX5" fmla="*/ 648072 w 1372019"/>
              <a:gd name="connsiteY5" fmla="*/ 1156077 h 1207224"/>
              <a:gd name="connsiteX6" fmla="*/ 648072 w 1372019"/>
              <a:gd name="connsiteY6" fmla="*/ 1061266 h 1207224"/>
              <a:gd name="connsiteX7" fmla="*/ 492585 w 1372019"/>
              <a:gd name="connsiteY7" fmla="*/ 905328 h 1207224"/>
              <a:gd name="connsiteX8" fmla="*/ 194049 w 1372019"/>
              <a:gd name="connsiteY8" fmla="*/ 905328 h 1207224"/>
              <a:gd name="connsiteX9" fmla="*/ 38561 w 1372019"/>
              <a:gd name="connsiteY9" fmla="*/ 1061266 h 1207224"/>
              <a:gd name="connsiteX10" fmla="*/ 38561 w 1372019"/>
              <a:gd name="connsiteY10" fmla="*/ 1156077 h 1207224"/>
              <a:gd name="connsiteX11" fmla="*/ 52244 w 1372019"/>
              <a:gd name="connsiteY11" fmla="*/ 1169799 h 1207224"/>
              <a:gd name="connsiteX12" fmla="*/ 283610 w 1372019"/>
              <a:gd name="connsiteY12" fmla="*/ 1169799 h 1207224"/>
              <a:gd name="connsiteX13" fmla="*/ 302268 w 1372019"/>
              <a:gd name="connsiteY13" fmla="*/ 965208 h 1207224"/>
              <a:gd name="connsiteX14" fmla="*/ 302268 w 1372019"/>
              <a:gd name="connsiteY14" fmla="*/ 963961 h 1207224"/>
              <a:gd name="connsiteX15" fmla="*/ 267439 w 1372019"/>
              <a:gd name="connsiteY15" fmla="*/ 905328 h 1207224"/>
              <a:gd name="connsiteX16" fmla="*/ 194049 w 1372019"/>
              <a:gd name="connsiteY16" fmla="*/ 867903 h 1207224"/>
              <a:gd name="connsiteX17" fmla="*/ 246293 w 1372019"/>
              <a:gd name="connsiteY17" fmla="*/ 867903 h 1207224"/>
              <a:gd name="connsiteX18" fmla="*/ 440341 w 1372019"/>
              <a:gd name="connsiteY18" fmla="*/ 867903 h 1207224"/>
              <a:gd name="connsiteX19" fmla="*/ 492585 w 1372019"/>
              <a:gd name="connsiteY19" fmla="*/ 867903 h 1207224"/>
              <a:gd name="connsiteX20" fmla="*/ 685389 w 1372019"/>
              <a:gd name="connsiteY20" fmla="*/ 1061266 h 1207224"/>
              <a:gd name="connsiteX21" fmla="*/ 685389 w 1372019"/>
              <a:gd name="connsiteY21" fmla="*/ 1156077 h 1207224"/>
              <a:gd name="connsiteX22" fmla="*/ 633146 w 1372019"/>
              <a:gd name="connsiteY22" fmla="*/ 1207224 h 1207224"/>
              <a:gd name="connsiteX23" fmla="*/ 52244 w 1372019"/>
              <a:gd name="connsiteY23" fmla="*/ 1207224 h 1207224"/>
              <a:gd name="connsiteX24" fmla="*/ 0 w 1372019"/>
              <a:gd name="connsiteY24" fmla="*/ 1156077 h 1207224"/>
              <a:gd name="connsiteX25" fmla="*/ 0 w 1372019"/>
              <a:gd name="connsiteY25" fmla="*/ 1061266 h 1207224"/>
              <a:gd name="connsiteX26" fmla="*/ 194049 w 1372019"/>
              <a:gd name="connsiteY26" fmla="*/ 867903 h 1207224"/>
              <a:gd name="connsiteX27" fmla="*/ 346094 w 1372019"/>
              <a:gd name="connsiteY27" fmla="*/ 556688 h 1207224"/>
              <a:gd name="connsiteX28" fmla="*/ 235149 w 1372019"/>
              <a:gd name="connsiteY28" fmla="*/ 667527 h 1207224"/>
              <a:gd name="connsiteX29" fmla="*/ 346094 w 1372019"/>
              <a:gd name="connsiteY29" fmla="*/ 778367 h 1207224"/>
              <a:gd name="connsiteX30" fmla="*/ 457038 w 1372019"/>
              <a:gd name="connsiteY30" fmla="*/ 667527 h 1207224"/>
              <a:gd name="connsiteX31" fmla="*/ 346094 w 1372019"/>
              <a:gd name="connsiteY31" fmla="*/ 556688 h 1207224"/>
              <a:gd name="connsiteX32" fmla="*/ 952357 w 1372019"/>
              <a:gd name="connsiteY32" fmla="*/ 521842 h 1207224"/>
              <a:gd name="connsiteX33" fmla="*/ 1113029 w 1372019"/>
              <a:gd name="connsiteY33" fmla="*/ 521842 h 1207224"/>
              <a:gd name="connsiteX34" fmla="*/ 1130332 w 1372019"/>
              <a:gd name="connsiteY34" fmla="*/ 539785 h 1207224"/>
              <a:gd name="connsiteX35" fmla="*/ 1113029 w 1372019"/>
              <a:gd name="connsiteY35" fmla="*/ 559009 h 1207224"/>
              <a:gd name="connsiteX36" fmla="*/ 952357 w 1372019"/>
              <a:gd name="connsiteY36" fmla="*/ 559009 h 1207224"/>
              <a:gd name="connsiteX37" fmla="*/ 933818 w 1372019"/>
              <a:gd name="connsiteY37" fmla="*/ 539785 h 1207224"/>
              <a:gd name="connsiteX38" fmla="*/ 952357 w 1372019"/>
              <a:gd name="connsiteY38" fmla="*/ 521842 h 1207224"/>
              <a:gd name="connsiteX39" fmla="*/ 871347 w 1372019"/>
              <a:gd name="connsiteY39" fmla="*/ 439445 h 1207224"/>
              <a:gd name="connsiteX40" fmla="*/ 1112894 w 1372019"/>
              <a:gd name="connsiteY40" fmla="*/ 439445 h 1207224"/>
              <a:gd name="connsiteX41" fmla="*/ 1130325 w 1372019"/>
              <a:gd name="connsiteY41" fmla="*/ 458051 h 1207224"/>
              <a:gd name="connsiteX42" fmla="*/ 1112894 w 1372019"/>
              <a:gd name="connsiteY42" fmla="*/ 476657 h 1207224"/>
              <a:gd name="connsiteX43" fmla="*/ 871347 w 1372019"/>
              <a:gd name="connsiteY43" fmla="*/ 476657 h 1207224"/>
              <a:gd name="connsiteX44" fmla="*/ 851425 w 1372019"/>
              <a:gd name="connsiteY44" fmla="*/ 458051 h 1207224"/>
              <a:gd name="connsiteX45" fmla="*/ 871347 w 1372019"/>
              <a:gd name="connsiteY45" fmla="*/ 439445 h 1207224"/>
              <a:gd name="connsiteX46" fmla="*/ 871347 w 1372019"/>
              <a:gd name="connsiteY46" fmla="*/ 357050 h 1207224"/>
              <a:gd name="connsiteX47" fmla="*/ 1112894 w 1372019"/>
              <a:gd name="connsiteY47" fmla="*/ 357050 h 1207224"/>
              <a:gd name="connsiteX48" fmla="*/ 1130325 w 1372019"/>
              <a:gd name="connsiteY48" fmla="*/ 375654 h 1207224"/>
              <a:gd name="connsiteX49" fmla="*/ 1112894 w 1372019"/>
              <a:gd name="connsiteY49" fmla="*/ 394258 h 1207224"/>
              <a:gd name="connsiteX50" fmla="*/ 871347 w 1372019"/>
              <a:gd name="connsiteY50" fmla="*/ 394258 h 1207224"/>
              <a:gd name="connsiteX51" fmla="*/ 851425 w 1372019"/>
              <a:gd name="connsiteY51" fmla="*/ 375654 h 1207224"/>
              <a:gd name="connsiteX52" fmla="*/ 871347 w 1372019"/>
              <a:gd name="connsiteY52" fmla="*/ 357050 h 1207224"/>
              <a:gd name="connsiteX53" fmla="*/ 710460 w 1372019"/>
              <a:gd name="connsiteY53" fmla="*/ 329712 h 1207224"/>
              <a:gd name="connsiteX54" fmla="*/ 631321 w 1372019"/>
              <a:gd name="connsiteY54" fmla="*/ 407812 h 1207224"/>
              <a:gd name="connsiteX55" fmla="*/ 625040 w 1372019"/>
              <a:gd name="connsiteY55" fmla="*/ 414010 h 1207224"/>
              <a:gd name="connsiteX56" fmla="*/ 539620 w 1372019"/>
              <a:gd name="connsiteY56" fmla="*/ 498309 h 1207224"/>
              <a:gd name="connsiteX57" fmla="*/ 611222 w 1372019"/>
              <a:gd name="connsiteY57" fmla="*/ 521863 h 1207224"/>
              <a:gd name="connsiteX58" fmla="*/ 734327 w 1372019"/>
              <a:gd name="connsiteY58" fmla="*/ 400374 h 1207224"/>
              <a:gd name="connsiteX59" fmla="*/ 710460 w 1372019"/>
              <a:gd name="connsiteY59" fmla="*/ 329712 h 1207224"/>
              <a:gd name="connsiteX60" fmla="*/ 831567 w 1372019"/>
              <a:gd name="connsiteY60" fmla="*/ 280148 h 1207224"/>
              <a:gd name="connsiteX61" fmla="*/ 1112975 w 1372019"/>
              <a:gd name="connsiteY61" fmla="*/ 280148 h 1207224"/>
              <a:gd name="connsiteX62" fmla="*/ 1130331 w 1372019"/>
              <a:gd name="connsiteY62" fmla="*/ 298091 h 1207224"/>
              <a:gd name="connsiteX63" fmla="*/ 1112975 w 1372019"/>
              <a:gd name="connsiteY63" fmla="*/ 317315 h 1207224"/>
              <a:gd name="connsiteX64" fmla="*/ 831567 w 1372019"/>
              <a:gd name="connsiteY64" fmla="*/ 317315 h 1207224"/>
              <a:gd name="connsiteX65" fmla="*/ 812972 w 1372019"/>
              <a:gd name="connsiteY65" fmla="*/ 298091 h 1207224"/>
              <a:gd name="connsiteX66" fmla="*/ 831567 w 1372019"/>
              <a:gd name="connsiteY66" fmla="*/ 280148 h 1207224"/>
              <a:gd name="connsiteX67" fmla="*/ 631321 w 1372019"/>
              <a:gd name="connsiteY67" fmla="*/ 280125 h 1207224"/>
              <a:gd name="connsiteX68" fmla="*/ 631321 w 1372019"/>
              <a:gd name="connsiteY68" fmla="*/ 354506 h 1207224"/>
              <a:gd name="connsiteX69" fmla="*/ 684080 w 1372019"/>
              <a:gd name="connsiteY69" fmla="*/ 302439 h 1207224"/>
              <a:gd name="connsiteX70" fmla="*/ 631321 w 1372019"/>
              <a:gd name="connsiteY70" fmla="*/ 280125 h 1207224"/>
              <a:gd name="connsiteX71" fmla="*/ 592380 w 1372019"/>
              <a:gd name="connsiteY71" fmla="*/ 280125 h 1207224"/>
              <a:gd name="connsiteX72" fmla="*/ 489374 w 1372019"/>
              <a:gd name="connsiteY72" fmla="*/ 400374 h 1207224"/>
              <a:gd name="connsiteX73" fmla="*/ 511985 w 1372019"/>
              <a:gd name="connsiteY73" fmla="*/ 472275 h 1207224"/>
              <a:gd name="connsiteX74" fmla="*/ 592380 w 1372019"/>
              <a:gd name="connsiteY74" fmla="*/ 392936 h 1207224"/>
              <a:gd name="connsiteX75" fmla="*/ 611222 w 1372019"/>
              <a:gd name="connsiteY75" fmla="*/ 241695 h 1207224"/>
              <a:gd name="connsiteX76" fmla="*/ 725534 w 1372019"/>
              <a:gd name="connsiteY76" fmla="*/ 287563 h 1207224"/>
              <a:gd name="connsiteX77" fmla="*/ 773268 w 1372019"/>
              <a:gd name="connsiteY77" fmla="*/ 400374 h 1207224"/>
              <a:gd name="connsiteX78" fmla="*/ 611222 w 1372019"/>
              <a:gd name="connsiteY78" fmla="*/ 559053 h 1207224"/>
              <a:gd name="connsiteX79" fmla="*/ 450432 w 1372019"/>
              <a:gd name="connsiteY79" fmla="*/ 400374 h 1207224"/>
              <a:gd name="connsiteX80" fmla="*/ 611222 w 1372019"/>
              <a:gd name="connsiteY80" fmla="*/ 241695 h 1207224"/>
              <a:gd name="connsiteX81" fmla="*/ 364792 w 1372019"/>
              <a:gd name="connsiteY81" fmla="*/ 158164 h 1207224"/>
              <a:gd name="connsiteX82" fmla="*/ 364792 w 1372019"/>
              <a:gd name="connsiteY82" fmla="*/ 520572 h 1207224"/>
              <a:gd name="connsiteX83" fmla="*/ 494435 w 1372019"/>
              <a:gd name="connsiteY83" fmla="*/ 667527 h 1207224"/>
              <a:gd name="connsiteX84" fmla="*/ 483216 w 1372019"/>
              <a:gd name="connsiteY84" fmla="*/ 724815 h 1207224"/>
              <a:gd name="connsiteX85" fmla="*/ 1206225 w 1372019"/>
              <a:gd name="connsiteY85" fmla="*/ 724815 h 1207224"/>
              <a:gd name="connsiteX86" fmla="*/ 1254841 w 1372019"/>
              <a:gd name="connsiteY86" fmla="*/ 676245 h 1207224"/>
              <a:gd name="connsiteX87" fmla="*/ 1254841 w 1372019"/>
              <a:gd name="connsiteY87" fmla="*/ 158164 h 1207224"/>
              <a:gd name="connsiteX88" fmla="*/ 327395 w 1372019"/>
              <a:gd name="connsiteY88" fmla="*/ 37361 h 1207224"/>
              <a:gd name="connsiteX89" fmla="*/ 286259 w 1372019"/>
              <a:gd name="connsiteY89" fmla="*/ 78459 h 1207224"/>
              <a:gd name="connsiteX90" fmla="*/ 327395 w 1372019"/>
              <a:gd name="connsiteY90" fmla="*/ 120802 h 1207224"/>
              <a:gd name="connsiteX91" fmla="*/ 1292238 w 1372019"/>
              <a:gd name="connsiteY91" fmla="*/ 120802 h 1207224"/>
              <a:gd name="connsiteX92" fmla="*/ 1334622 w 1372019"/>
              <a:gd name="connsiteY92" fmla="*/ 78459 h 1207224"/>
              <a:gd name="connsiteX93" fmla="*/ 1292238 w 1372019"/>
              <a:gd name="connsiteY93" fmla="*/ 37361 h 1207224"/>
              <a:gd name="connsiteX94" fmla="*/ 327395 w 1372019"/>
              <a:gd name="connsiteY94" fmla="*/ 0 h 1207224"/>
              <a:gd name="connsiteX95" fmla="*/ 1292238 w 1372019"/>
              <a:gd name="connsiteY95" fmla="*/ 0 h 1207224"/>
              <a:gd name="connsiteX96" fmla="*/ 1372019 w 1372019"/>
              <a:gd name="connsiteY96" fmla="*/ 78459 h 1207224"/>
              <a:gd name="connsiteX97" fmla="*/ 1293485 w 1372019"/>
              <a:gd name="connsiteY97" fmla="*/ 158164 h 1207224"/>
              <a:gd name="connsiteX98" fmla="*/ 1293485 w 1372019"/>
              <a:gd name="connsiteY98" fmla="*/ 676245 h 1207224"/>
              <a:gd name="connsiteX99" fmla="*/ 1206225 w 1372019"/>
              <a:gd name="connsiteY99" fmla="*/ 762177 h 1207224"/>
              <a:gd name="connsiteX100" fmla="*/ 829762 w 1372019"/>
              <a:gd name="connsiteY100" fmla="*/ 762177 h 1207224"/>
              <a:gd name="connsiteX101" fmla="*/ 829762 w 1372019"/>
              <a:gd name="connsiteY101" fmla="*/ 851845 h 1207224"/>
              <a:gd name="connsiteX102" fmla="*/ 849707 w 1372019"/>
              <a:gd name="connsiteY102" fmla="*/ 884225 h 1207224"/>
              <a:gd name="connsiteX103" fmla="*/ 811063 w 1372019"/>
              <a:gd name="connsiteY103" fmla="*/ 921587 h 1207224"/>
              <a:gd name="connsiteX104" fmla="*/ 772420 w 1372019"/>
              <a:gd name="connsiteY104" fmla="*/ 884225 h 1207224"/>
              <a:gd name="connsiteX105" fmla="*/ 792365 w 1372019"/>
              <a:gd name="connsiteY105" fmla="*/ 851845 h 1207224"/>
              <a:gd name="connsiteX106" fmla="*/ 792365 w 1372019"/>
              <a:gd name="connsiteY106" fmla="*/ 762177 h 1207224"/>
              <a:gd name="connsiteX107" fmla="*/ 459531 w 1372019"/>
              <a:gd name="connsiteY107" fmla="*/ 762177 h 1207224"/>
              <a:gd name="connsiteX108" fmla="*/ 346094 w 1372019"/>
              <a:gd name="connsiteY108" fmla="*/ 815728 h 1207224"/>
              <a:gd name="connsiteX109" fmla="*/ 197752 w 1372019"/>
              <a:gd name="connsiteY109" fmla="*/ 667527 h 1207224"/>
              <a:gd name="connsiteX110" fmla="*/ 327395 w 1372019"/>
              <a:gd name="connsiteY110" fmla="*/ 520572 h 1207224"/>
              <a:gd name="connsiteX111" fmla="*/ 327395 w 1372019"/>
              <a:gd name="connsiteY111" fmla="*/ 158164 h 1207224"/>
              <a:gd name="connsiteX112" fmla="*/ 248862 w 1372019"/>
              <a:gd name="connsiteY112" fmla="*/ 78459 h 1207224"/>
              <a:gd name="connsiteX113" fmla="*/ 327395 w 1372019"/>
              <a:gd name="connsiteY113" fmla="*/ 0 h 120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1372019" h="1207224">
                <a:moveTo>
                  <a:pt x="417951" y="905328"/>
                </a:moveTo>
                <a:lnTo>
                  <a:pt x="384365" y="963961"/>
                </a:lnTo>
                <a:lnTo>
                  <a:pt x="384365" y="965208"/>
                </a:lnTo>
                <a:lnTo>
                  <a:pt x="403024" y="1169799"/>
                </a:lnTo>
                <a:lnTo>
                  <a:pt x="633146" y="1169799"/>
                </a:lnTo>
                <a:cubicBezTo>
                  <a:pt x="641853" y="1169799"/>
                  <a:pt x="648072" y="1163562"/>
                  <a:pt x="648072" y="1156077"/>
                </a:cubicBezTo>
                <a:lnTo>
                  <a:pt x="648072" y="1061266"/>
                </a:lnTo>
                <a:cubicBezTo>
                  <a:pt x="648072" y="975188"/>
                  <a:pt x="578414" y="905328"/>
                  <a:pt x="492585" y="905328"/>
                </a:cubicBezTo>
                <a:close/>
                <a:moveTo>
                  <a:pt x="194049" y="905328"/>
                </a:moveTo>
                <a:cubicBezTo>
                  <a:pt x="108220" y="905328"/>
                  <a:pt x="38561" y="975188"/>
                  <a:pt x="38561" y="1061266"/>
                </a:cubicBezTo>
                <a:lnTo>
                  <a:pt x="38561" y="1156077"/>
                </a:lnTo>
                <a:cubicBezTo>
                  <a:pt x="38561" y="1163562"/>
                  <a:pt x="44781" y="1169799"/>
                  <a:pt x="52244" y="1169799"/>
                </a:cubicBezTo>
                <a:lnTo>
                  <a:pt x="283610" y="1169799"/>
                </a:lnTo>
                <a:lnTo>
                  <a:pt x="302268" y="965208"/>
                </a:lnTo>
                <a:lnTo>
                  <a:pt x="302268" y="963961"/>
                </a:lnTo>
                <a:lnTo>
                  <a:pt x="267439" y="905328"/>
                </a:lnTo>
                <a:close/>
                <a:moveTo>
                  <a:pt x="194049" y="867903"/>
                </a:moveTo>
                <a:lnTo>
                  <a:pt x="246293" y="867903"/>
                </a:lnTo>
                <a:lnTo>
                  <a:pt x="440341" y="867903"/>
                </a:lnTo>
                <a:lnTo>
                  <a:pt x="492585" y="867903"/>
                </a:lnTo>
                <a:cubicBezTo>
                  <a:pt x="598316" y="867903"/>
                  <a:pt x="685389" y="953981"/>
                  <a:pt x="685389" y="1061266"/>
                </a:cubicBezTo>
                <a:lnTo>
                  <a:pt x="685389" y="1156077"/>
                </a:lnTo>
                <a:cubicBezTo>
                  <a:pt x="685389" y="1184769"/>
                  <a:pt x="662999" y="1207224"/>
                  <a:pt x="633146" y="1207224"/>
                </a:cubicBezTo>
                <a:lnTo>
                  <a:pt x="52244" y="1207224"/>
                </a:lnTo>
                <a:cubicBezTo>
                  <a:pt x="24878" y="1207224"/>
                  <a:pt x="0" y="1184769"/>
                  <a:pt x="0" y="1156077"/>
                </a:cubicBezTo>
                <a:lnTo>
                  <a:pt x="0" y="1061266"/>
                </a:lnTo>
                <a:cubicBezTo>
                  <a:pt x="0" y="953981"/>
                  <a:pt x="87073" y="867903"/>
                  <a:pt x="194049" y="867903"/>
                </a:cubicBezTo>
                <a:close/>
                <a:moveTo>
                  <a:pt x="346094" y="556688"/>
                </a:moveTo>
                <a:cubicBezTo>
                  <a:pt x="285012" y="556688"/>
                  <a:pt x="235149" y="606503"/>
                  <a:pt x="235149" y="667527"/>
                </a:cubicBezTo>
                <a:cubicBezTo>
                  <a:pt x="235149" y="728551"/>
                  <a:pt x="285012" y="778367"/>
                  <a:pt x="346094" y="778367"/>
                </a:cubicBezTo>
                <a:cubicBezTo>
                  <a:pt x="407176" y="778367"/>
                  <a:pt x="457038" y="728551"/>
                  <a:pt x="457038" y="667527"/>
                </a:cubicBezTo>
                <a:cubicBezTo>
                  <a:pt x="457038" y="606503"/>
                  <a:pt x="407176" y="556688"/>
                  <a:pt x="346094" y="556688"/>
                </a:cubicBezTo>
                <a:close/>
                <a:moveTo>
                  <a:pt x="952357" y="521842"/>
                </a:moveTo>
                <a:lnTo>
                  <a:pt x="1113029" y="521842"/>
                </a:lnTo>
                <a:cubicBezTo>
                  <a:pt x="1122917" y="521842"/>
                  <a:pt x="1130332" y="529532"/>
                  <a:pt x="1130332" y="539785"/>
                </a:cubicBezTo>
                <a:cubicBezTo>
                  <a:pt x="1130332" y="551319"/>
                  <a:pt x="1122917" y="559009"/>
                  <a:pt x="1113029" y="559009"/>
                </a:cubicBezTo>
                <a:lnTo>
                  <a:pt x="952357" y="559009"/>
                </a:lnTo>
                <a:cubicBezTo>
                  <a:pt x="942470" y="559009"/>
                  <a:pt x="933818" y="551319"/>
                  <a:pt x="933818" y="539785"/>
                </a:cubicBezTo>
                <a:cubicBezTo>
                  <a:pt x="933818" y="529532"/>
                  <a:pt x="942470" y="521842"/>
                  <a:pt x="952357" y="521842"/>
                </a:cubicBezTo>
                <a:close/>
                <a:moveTo>
                  <a:pt x="871347" y="439445"/>
                </a:moveTo>
                <a:lnTo>
                  <a:pt x="1112894" y="439445"/>
                </a:lnTo>
                <a:cubicBezTo>
                  <a:pt x="1122855" y="439445"/>
                  <a:pt x="1130325" y="446887"/>
                  <a:pt x="1130325" y="458051"/>
                </a:cubicBezTo>
                <a:cubicBezTo>
                  <a:pt x="1130325" y="467974"/>
                  <a:pt x="1122855" y="476657"/>
                  <a:pt x="1112894" y="476657"/>
                </a:cubicBezTo>
                <a:lnTo>
                  <a:pt x="871347" y="476657"/>
                </a:lnTo>
                <a:cubicBezTo>
                  <a:pt x="860141" y="476657"/>
                  <a:pt x="851425" y="467974"/>
                  <a:pt x="851425" y="458051"/>
                </a:cubicBezTo>
                <a:cubicBezTo>
                  <a:pt x="851425" y="446887"/>
                  <a:pt x="860141" y="439445"/>
                  <a:pt x="871347" y="439445"/>
                </a:cubicBezTo>
                <a:close/>
                <a:moveTo>
                  <a:pt x="871347" y="357050"/>
                </a:moveTo>
                <a:lnTo>
                  <a:pt x="1112894" y="357050"/>
                </a:lnTo>
                <a:cubicBezTo>
                  <a:pt x="1122855" y="357050"/>
                  <a:pt x="1130325" y="364491"/>
                  <a:pt x="1130325" y="375654"/>
                </a:cubicBezTo>
                <a:cubicBezTo>
                  <a:pt x="1130325" y="386817"/>
                  <a:pt x="1122855" y="394258"/>
                  <a:pt x="1112894" y="394258"/>
                </a:cubicBezTo>
                <a:lnTo>
                  <a:pt x="871347" y="394258"/>
                </a:lnTo>
                <a:cubicBezTo>
                  <a:pt x="860141" y="394258"/>
                  <a:pt x="851425" y="386817"/>
                  <a:pt x="851425" y="375654"/>
                </a:cubicBezTo>
                <a:cubicBezTo>
                  <a:pt x="851425" y="364491"/>
                  <a:pt x="860141" y="357050"/>
                  <a:pt x="871347" y="357050"/>
                </a:cubicBezTo>
                <a:close/>
                <a:moveTo>
                  <a:pt x="710460" y="329712"/>
                </a:moveTo>
                <a:lnTo>
                  <a:pt x="631321" y="407812"/>
                </a:lnTo>
                <a:lnTo>
                  <a:pt x="625040" y="414010"/>
                </a:lnTo>
                <a:lnTo>
                  <a:pt x="539620" y="498309"/>
                </a:lnTo>
                <a:cubicBezTo>
                  <a:pt x="559719" y="513185"/>
                  <a:pt x="584842" y="521863"/>
                  <a:pt x="611222" y="521863"/>
                </a:cubicBezTo>
                <a:cubicBezTo>
                  <a:pt x="679055" y="521863"/>
                  <a:pt x="734327" y="467317"/>
                  <a:pt x="734327" y="400374"/>
                </a:cubicBezTo>
                <a:cubicBezTo>
                  <a:pt x="734327" y="373101"/>
                  <a:pt x="726790" y="349547"/>
                  <a:pt x="710460" y="329712"/>
                </a:cubicBezTo>
                <a:close/>
                <a:moveTo>
                  <a:pt x="831567" y="280148"/>
                </a:moveTo>
                <a:lnTo>
                  <a:pt x="1112975" y="280148"/>
                </a:lnTo>
                <a:cubicBezTo>
                  <a:pt x="1122892" y="280148"/>
                  <a:pt x="1130331" y="287838"/>
                  <a:pt x="1130331" y="298091"/>
                </a:cubicBezTo>
                <a:cubicBezTo>
                  <a:pt x="1130331" y="309625"/>
                  <a:pt x="1122892" y="317315"/>
                  <a:pt x="1112975" y="317315"/>
                </a:cubicBezTo>
                <a:lnTo>
                  <a:pt x="831567" y="317315"/>
                </a:lnTo>
                <a:cubicBezTo>
                  <a:pt x="821650" y="317315"/>
                  <a:pt x="812972" y="309625"/>
                  <a:pt x="812972" y="298091"/>
                </a:cubicBezTo>
                <a:cubicBezTo>
                  <a:pt x="812972" y="287838"/>
                  <a:pt x="821650" y="280148"/>
                  <a:pt x="831567" y="280148"/>
                </a:cubicBezTo>
                <a:close/>
                <a:moveTo>
                  <a:pt x="631321" y="280125"/>
                </a:moveTo>
                <a:lnTo>
                  <a:pt x="631321" y="354506"/>
                </a:lnTo>
                <a:lnTo>
                  <a:pt x="684080" y="302439"/>
                </a:lnTo>
                <a:cubicBezTo>
                  <a:pt x="669006" y="291282"/>
                  <a:pt x="650163" y="283844"/>
                  <a:pt x="631321" y="280125"/>
                </a:cubicBezTo>
                <a:close/>
                <a:moveTo>
                  <a:pt x="592380" y="280125"/>
                </a:moveTo>
                <a:cubicBezTo>
                  <a:pt x="534596" y="290042"/>
                  <a:pt x="489374" y="339630"/>
                  <a:pt x="489374" y="400374"/>
                </a:cubicBezTo>
                <a:cubicBezTo>
                  <a:pt x="489374" y="427647"/>
                  <a:pt x="496911" y="451201"/>
                  <a:pt x="511985" y="472275"/>
                </a:cubicBezTo>
                <a:lnTo>
                  <a:pt x="592380" y="392936"/>
                </a:lnTo>
                <a:close/>
                <a:moveTo>
                  <a:pt x="611222" y="241695"/>
                </a:moveTo>
                <a:cubicBezTo>
                  <a:pt x="656444" y="241695"/>
                  <a:pt x="696642" y="259050"/>
                  <a:pt x="725534" y="287563"/>
                </a:cubicBezTo>
                <a:cubicBezTo>
                  <a:pt x="754426" y="317315"/>
                  <a:pt x="773268" y="356985"/>
                  <a:pt x="773268" y="400374"/>
                </a:cubicBezTo>
                <a:cubicBezTo>
                  <a:pt x="773268" y="488391"/>
                  <a:pt x="700410" y="559053"/>
                  <a:pt x="611222" y="559053"/>
                </a:cubicBezTo>
                <a:cubicBezTo>
                  <a:pt x="523290" y="559053"/>
                  <a:pt x="450432" y="488391"/>
                  <a:pt x="450432" y="400374"/>
                </a:cubicBezTo>
                <a:cubicBezTo>
                  <a:pt x="450432" y="313596"/>
                  <a:pt x="523290" y="241695"/>
                  <a:pt x="611222" y="241695"/>
                </a:cubicBezTo>
                <a:close/>
                <a:moveTo>
                  <a:pt x="364792" y="158164"/>
                </a:moveTo>
                <a:lnTo>
                  <a:pt x="364792" y="520572"/>
                </a:lnTo>
                <a:cubicBezTo>
                  <a:pt x="438340" y="530535"/>
                  <a:pt x="494435" y="592804"/>
                  <a:pt x="494435" y="667527"/>
                </a:cubicBezTo>
                <a:cubicBezTo>
                  <a:pt x="494435" y="688699"/>
                  <a:pt x="490696" y="707380"/>
                  <a:pt x="483216" y="724815"/>
                </a:cubicBezTo>
                <a:lnTo>
                  <a:pt x="1206225" y="724815"/>
                </a:lnTo>
                <a:cubicBezTo>
                  <a:pt x="1233650" y="724815"/>
                  <a:pt x="1254841" y="702398"/>
                  <a:pt x="1254841" y="676245"/>
                </a:cubicBezTo>
                <a:lnTo>
                  <a:pt x="1254841" y="158164"/>
                </a:lnTo>
                <a:close/>
                <a:moveTo>
                  <a:pt x="327395" y="37361"/>
                </a:moveTo>
                <a:cubicBezTo>
                  <a:pt x="304957" y="37361"/>
                  <a:pt x="286259" y="56042"/>
                  <a:pt x="286259" y="78459"/>
                </a:cubicBezTo>
                <a:cubicBezTo>
                  <a:pt x="286259" y="102122"/>
                  <a:pt x="304957" y="120802"/>
                  <a:pt x="327395" y="120802"/>
                </a:cubicBezTo>
                <a:lnTo>
                  <a:pt x="1292238" y="120802"/>
                </a:lnTo>
                <a:cubicBezTo>
                  <a:pt x="1315923" y="120802"/>
                  <a:pt x="1334622" y="102122"/>
                  <a:pt x="1334622" y="78459"/>
                </a:cubicBezTo>
                <a:cubicBezTo>
                  <a:pt x="1334622" y="56042"/>
                  <a:pt x="1315923" y="37361"/>
                  <a:pt x="1292238" y="37361"/>
                </a:cubicBezTo>
                <a:close/>
                <a:moveTo>
                  <a:pt x="327395" y="0"/>
                </a:moveTo>
                <a:lnTo>
                  <a:pt x="1292238" y="0"/>
                </a:lnTo>
                <a:cubicBezTo>
                  <a:pt x="1335868" y="0"/>
                  <a:pt x="1372019" y="36116"/>
                  <a:pt x="1372019" y="78459"/>
                </a:cubicBezTo>
                <a:cubicBezTo>
                  <a:pt x="1372019" y="123293"/>
                  <a:pt x="1337115" y="158164"/>
                  <a:pt x="1293485" y="158164"/>
                </a:cubicBezTo>
                <a:lnTo>
                  <a:pt x="1293485" y="676245"/>
                </a:lnTo>
                <a:cubicBezTo>
                  <a:pt x="1293485" y="723570"/>
                  <a:pt x="1254841" y="762177"/>
                  <a:pt x="1206225" y="762177"/>
                </a:cubicBezTo>
                <a:lnTo>
                  <a:pt x="829762" y="762177"/>
                </a:lnTo>
                <a:lnTo>
                  <a:pt x="829762" y="851845"/>
                </a:lnTo>
                <a:cubicBezTo>
                  <a:pt x="840981" y="858072"/>
                  <a:pt x="849707" y="870526"/>
                  <a:pt x="849707" y="884225"/>
                </a:cubicBezTo>
                <a:cubicBezTo>
                  <a:pt x="849707" y="905397"/>
                  <a:pt x="832255" y="921587"/>
                  <a:pt x="811063" y="921587"/>
                </a:cubicBezTo>
                <a:cubicBezTo>
                  <a:pt x="789872" y="921587"/>
                  <a:pt x="772420" y="905397"/>
                  <a:pt x="772420" y="884225"/>
                </a:cubicBezTo>
                <a:cubicBezTo>
                  <a:pt x="772420" y="870526"/>
                  <a:pt x="779899" y="858072"/>
                  <a:pt x="792365" y="851845"/>
                </a:cubicBezTo>
                <a:lnTo>
                  <a:pt x="792365" y="762177"/>
                </a:lnTo>
                <a:lnTo>
                  <a:pt x="459531" y="762177"/>
                </a:lnTo>
                <a:cubicBezTo>
                  <a:pt x="433353" y="794557"/>
                  <a:pt x="392217" y="815728"/>
                  <a:pt x="346094" y="815728"/>
                </a:cubicBezTo>
                <a:cubicBezTo>
                  <a:pt x="263820" y="815728"/>
                  <a:pt x="197752" y="749723"/>
                  <a:pt x="197752" y="667527"/>
                </a:cubicBezTo>
                <a:cubicBezTo>
                  <a:pt x="197752" y="592804"/>
                  <a:pt x="253848" y="530535"/>
                  <a:pt x="327395" y="520572"/>
                </a:cubicBezTo>
                <a:lnTo>
                  <a:pt x="327395" y="158164"/>
                </a:lnTo>
                <a:cubicBezTo>
                  <a:pt x="283765" y="158164"/>
                  <a:pt x="248862" y="123293"/>
                  <a:pt x="248862" y="78459"/>
                </a:cubicBezTo>
                <a:cubicBezTo>
                  <a:pt x="248862" y="36116"/>
                  <a:pt x="283765" y="0"/>
                  <a:pt x="327395" y="0"/>
                </a:cubicBezTo>
                <a:close/>
              </a:path>
            </a:pathLst>
          </a:custGeom>
          <a:solidFill>
            <a:schemeClr val="bg1"/>
          </a:solidFill>
          <a:ln>
            <a:noFill/>
          </a:ln>
          <a:effectLst/>
        </p:spPr>
        <p:txBody>
          <a:bodyPr wrap="square" anchor="ctr">
            <a:noAutofit/>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6" name="Line 219">
            <a:extLst>
              <a:ext uri="{FF2B5EF4-FFF2-40B4-BE49-F238E27FC236}">
                <a16:creationId xmlns:a16="http://schemas.microsoft.com/office/drawing/2014/main" id="{BDCD734D-1B98-9142-9B3C-A81F023D074F}"/>
              </a:ext>
            </a:extLst>
          </p:cNvPr>
          <p:cNvSpPr>
            <a:spLocks noChangeShapeType="1"/>
          </p:cNvSpPr>
          <p:nvPr/>
        </p:nvSpPr>
        <p:spPr bwMode="auto">
          <a:xfrm>
            <a:off x="1740685" y="3731270"/>
            <a:ext cx="659166" cy="0"/>
          </a:xfrm>
          <a:prstGeom prst="line">
            <a:avLst/>
          </a:prstGeom>
          <a:noFill/>
          <a:ln w="63500" cap="flat">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7" name="Line 220">
            <a:extLst>
              <a:ext uri="{FF2B5EF4-FFF2-40B4-BE49-F238E27FC236}">
                <a16:creationId xmlns:a16="http://schemas.microsoft.com/office/drawing/2014/main" id="{3AF83AC7-DE78-8947-B2B0-5D5622A87277}"/>
              </a:ext>
            </a:extLst>
          </p:cNvPr>
          <p:cNvSpPr>
            <a:spLocks noChangeShapeType="1"/>
          </p:cNvSpPr>
          <p:nvPr/>
        </p:nvSpPr>
        <p:spPr bwMode="auto">
          <a:xfrm>
            <a:off x="2070268" y="3468062"/>
            <a:ext cx="0" cy="265498"/>
          </a:xfrm>
          <a:prstGeom prst="line">
            <a:avLst/>
          </a:prstGeom>
          <a:noFill/>
          <a:ln w="63500" cap="flat">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8" name="Freeform 295">
            <a:extLst>
              <a:ext uri="{FF2B5EF4-FFF2-40B4-BE49-F238E27FC236}">
                <a16:creationId xmlns:a16="http://schemas.microsoft.com/office/drawing/2014/main" id="{34EC075B-7F7E-534B-97DF-AFEFD33F15DA}"/>
              </a:ext>
            </a:extLst>
          </p:cNvPr>
          <p:cNvSpPr>
            <a:spLocks noChangeArrowheads="1"/>
          </p:cNvSpPr>
          <p:nvPr/>
        </p:nvSpPr>
        <p:spPr bwMode="auto">
          <a:xfrm>
            <a:off x="4510097" y="2172620"/>
            <a:ext cx="1139808" cy="1139808"/>
          </a:xfrm>
          <a:custGeom>
            <a:avLst/>
            <a:gdLst>
              <a:gd name="T0" fmla="*/ 2193 w 2194"/>
              <a:gd name="T1" fmla="*/ 1096 h 2195"/>
              <a:gd name="T2" fmla="*/ 2193 w 2194"/>
              <a:gd name="T3" fmla="*/ 1096 h 2195"/>
              <a:gd name="T4" fmla="*/ 1097 w 2194"/>
              <a:gd name="T5" fmla="*/ 2194 h 2195"/>
              <a:gd name="T6" fmla="*/ 1097 w 2194"/>
              <a:gd name="T7" fmla="*/ 2194 h 2195"/>
              <a:gd name="T8" fmla="*/ 0 w 2194"/>
              <a:gd name="T9" fmla="*/ 1096 h 2195"/>
              <a:gd name="T10" fmla="*/ 0 w 2194"/>
              <a:gd name="T11" fmla="*/ 1096 h 2195"/>
              <a:gd name="T12" fmla="*/ 1097 w 2194"/>
              <a:gd name="T13" fmla="*/ 0 h 2195"/>
              <a:gd name="T14" fmla="*/ 1097 w 2194"/>
              <a:gd name="T15" fmla="*/ 0 h 2195"/>
              <a:gd name="T16" fmla="*/ 2193 w 2194"/>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4" h="2195">
                <a:moveTo>
                  <a:pt x="2193" y="1096"/>
                </a:moveTo>
                <a:lnTo>
                  <a:pt x="2193" y="1096"/>
                </a:lnTo>
                <a:cubicBezTo>
                  <a:pt x="2193" y="1703"/>
                  <a:pt x="1702" y="2194"/>
                  <a:pt x="1097" y="2194"/>
                </a:cubicBezTo>
                <a:lnTo>
                  <a:pt x="1097" y="2194"/>
                </a:lnTo>
                <a:cubicBezTo>
                  <a:pt x="491" y="2194"/>
                  <a:pt x="0" y="1703"/>
                  <a:pt x="0" y="1096"/>
                </a:cubicBezTo>
                <a:lnTo>
                  <a:pt x="0" y="1096"/>
                </a:lnTo>
                <a:cubicBezTo>
                  <a:pt x="0" y="491"/>
                  <a:pt x="491" y="0"/>
                  <a:pt x="1097" y="0"/>
                </a:cubicBezTo>
                <a:lnTo>
                  <a:pt x="1097" y="0"/>
                </a:lnTo>
                <a:cubicBezTo>
                  <a:pt x="1702" y="0"/>
                  <a:pt x="2193" y="491"/>
                  <a:pt x="2193" y="1096"/>
                </a:cubicBezTo>
              </a:path>
            </a:pathLst>
          </a:custGeom>
          <a:solidFill>
            <a:schemeClr val="accent2"/>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9" name="Freeform 296">
            <a:extLst>
              <a:ext uri="{FF2B5EF4-FFF2-40B4-BE49-F238E27FC236}">
                <a16:creationId xmlns:a16="http://schemas.microsoft.com/office/drawing/2014/main" id="{E7E8EE6A-8DDE-B742-B5F3-56D155924EF6}"/>
              </a:ext>
            </a:extLst>
          </p:cNvPr>
          <p:cNvSpPr>
            <a:spLocks noChangeArrowheads="1"/>
          </p:cNvSpPr>
          <p:nvPr/>
        </p:nvSpPr>
        <p:spPr bwMode="auto">
          <a:xfrm>
            <a:off x="4354460" y="2016983"/>
            <a:ext cx="1451080" cy="1451080"/>
          </a:xfrm>
          <a:custGeom>
            <a:avLst/>
            <a:gdLst>
              <a:gd name="T0" fmla="*/ 2793 w 2794"/>
              <a:gd name="T1" fmla="*/ 1396 h 2795"/>
              <a:gd name="T2" fmla="*/ 2793 w 2794"/>
              <a:gd name="T3" fmla="*/ 1396 h 2795"/>
              <a:gd name="T4" fmla="*/ 1397 w 2794"/>
              <a:gd name="T5" fmla="*/ 2794 h 2795"/>
              <a:gd name="T6" fmla="*/ 1397 w 2794"/>
              <a:gd name="T7" fmla="*/ 2794 h 2795"/>
              <a:gd name="T8" fmla="*/ 0 w 2794"/>
              <a:gd name="T9" fmla="*/ 1396 h 2795"/>
              <a:gd name="T10" fmla="*/ 0 w 2794"/>
              <a:gd name="T11" fmla="*/ 1396 h 2795"/>
              <a:gd name="T12" fmla="*/ 1397 w 2794"/>
              <a:gd name="T13" fmla="*/ 0 h 2795"/>
              <a:gd name="T14" fmla="*/ 1397 w 2794"/>
              <a:gd name="T15" fmla="*/ 0 h 2795"/>
              <a:gd name="T16" fmla="*/ 2793 w 2794"/>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4" h="2795">
                <a:moveTo>
                  <a:pt x="2793" y="1396"/>
                </a:moveTo>
                <a:lnTo>
                  <a:pt x="2793" y="1396"/>
                </a:lnTo>
                <a:cubicBezTo>
                  <a:pt x="2793" y="2168"/>
                  <a:pt x="2168" y="2794"/>
                  <a:pt x="1397" y="2794"/>
                </a:cubicBezTo>
                <a:lnTo>
                  <a:pt x="1397" y="2794"/>
                </a:lnTo>
                <a:cubicBezTo>
                  <a:pt x="625" y="2794"/>
                  <a:pt x="0" y="2168"/>
                  <a:pt x="0" y="1396"/>
                </a:cubicBezTo>
                <a:lnTo>
                  <a:pt x="0" y="1396"/>
                </a:lnTo>
                <a:cubicBezTo>
                  <a:pt x="0" y="625"/>
                  <a:pt x="625" y="0"/>
                  <a:pt x="1397" y="0"/>
                </a:cubicBezTo>
                <a:lnTo>
                  <a:pt x="1397" y="0"/>
                </a:lnTo>
                <a:cubicBezTo>
                  <a:pt x="2168" y="0"/>
                  <a:pt x="2793" y="625"/>
                  <a:pt x="2793" y="1396"/>
                </a:cubicBezTo>
              </a:path>
            </a:pathLst>
          </a:custGeom>
          <a:noFill/>
          <a:ln w="63500" cap="flat">
            <a:solidFill>
              <a:schemeClr val="accent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0" name="Line 297">
            <a:extLst>
              <a:ext uri="{FF2B5EF4-FFF2-40B4-BE49-F238E27FC236}">
                <a16:creationId xmlns:a16="http://schemas.microsoft.com/office/drawing/2014/main" id="{332B4AF3-1C57-7C4A-85B0-7B35FF67EAC3}"/>
              </a:ext>
            </a:extLst>
          </p:cNvPr>
          <p:cNvSpPr>
            <a:spLocks noChangeShapeType="1"/>
          </p:cNvSpPr>
          <p:nvPr/>
        </p:nvSpPr>
        <p:spPr bwMode="auto">
          <a:xfrm>
            <a:off x="4750417" y="3731270"/>
            <a:ext cx="656878" cy="0"/>
          </a:xfrm>
          <a:prstGeom prst="line">
            <a:avLst/>
          </a:prstGeom>
          <a:noFill/>
          <a:ln w="63500" cap="flat">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1" name="Line 298">
            <a:extLst>
              <a:ext uri="{FF2B5EF4-FFF2-40B4-BE49-F238E27FC236}">
                <a16:creationId xmlns:a16="http://schemas.microsoft.com/office/drawing/2014/main" id="{7430265E-AC10-934D-846E-7B00561ECFD5}"/>
              </a:ext>
            </a:extLst>
          </p:cNvPr>
          <p:cNvSpPr>
            <a:spLocks noChangeShapeType="1"/>
          </p:cNvSpPr>
          <p:nvPr/>
        </p:nvSpPr>
        <p:spPr bwMode="auto">
          <a:xfrm>
            <a:off x="5079999" y="3468062"/>
            <a:ext cx="0" cy="265498"/>
          </a:xfrm>
          <a:prstGeom prst="line">
            <a:avLst/>
          </a:prstGeom>
          <a:noFill/>
          <a:ln w="63500" cap="flat">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2" name="Freeform 375">
            <a:extLst>
              <a:ext uri="{FF2B5EF4-FFF2-40B4-BE49-F238E27FC236}">
                <a16:creationId xmlns:a16="http://schemas.microsoft.com/office/drawing/2014/main" id="{99F94ABD-6661-0043-A34C-2FD0345EEF91}"/>
              </a:ext>
            </a:extLst>
          </p:cNvPr>
          <p:cNvSpPr>
            <a:spLocks noChangeArrowheads="1"/>
          </p:cNvSpPr>
          <p:nvPr/>
        </p:nvSpPr>
        <p:spPr bwMode="auto">
          <a:xfrm>
            <a:off x="7519829" y="2172620"/>
            <a:ext cx="1139808" cy="1139808"/>
          </a:xfrm>
          <a:custGeom>
            <a:avLst/>
            <a:gdLst>
              <a:gd name="T0" fmla="*/ 2195 w 2196"/>
              <a:gd name="T1" fmla="*/ 1096 h 2195"/>
              <a:gd name="T2" fmla="*/ 2195 w 2196"/>
              <a:gd name="T3" fmla="*/ 1096 h 2195"/>
              <a:gd name="T4" fmla="*/ 1097 w 2196"/>
              <a:gd name="T5" fmla="*/ 2194 h 2195"/>
              <a:gd name="T6" fmla="*/ 1097 w 2196"/>
              <a:gd name="T7" fmla="*/ 2194 h 2195"/>
              <a:gd name="T8" fmla="*/ 0 w 2196"/>
              <a:gd name="T9" fmla="*/ 1096 h 2195"/>
              <a:gd name="T10" fmla="*/ 0 w 2196"/>
              <a:gd name="T11" fmla="*/ 1096 h 2195"/>
              <a:gd name="T12" fmla="*/ 1097 w 2196"/>
              <a:gd name="T13" fmla="*/ 0 h 2195"/>
              <a:gd name="T14" fmla="*/ 1097 w 2196"/>
              <a:gd name="T15" fmla="*/ 0 h 2195"/>
              <a:gd name="T16" fmla="*/ 2195 w 2196"/>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6" h="2195">
                <a:moveTo>
                  <a:pt x="2195" y="1096"/>
                </a:moveTo>
                <a:lnTo>
                  <a:pt x="2195" y="1096"/>
                </a:lnTo>
                <a:cubicBezTo>
                  <a:pt x="2195" y="1703"/>
                  <a:pt x="1703" y="2194"/>
                  <a:pt x="1097" y="2194"/>
                </a:cubicBezTo>
                <a:lnTo>
                  <a:pt x="1097" y="2194"/>
                </a:lnTo>
                <a:cubicBezTo>
                  <a:pt x="491" y="2194"/>
                  <a:pt x="0" y="1703"/>
                  <a:pt x="0" y="1096"/>
                </a:cubicBezTo>
                <a:lnTo>
                  <a:pt x="0" y="1096"/>
                </a:lnTo>
                <a:cubicBezTo>
                  <a:pt x="0" y="491"/>
                  <a:pt x="491" y="0"/>
                  <a:pt x="1097" y="0"/>
                </a:cubicBezTo>
                <a:lnTo>
                  <a:pt x="1097" y="0"/>
                </a:lnTo>
                <a:cubicBezTo>
                  <a:pt x="1703" y="0"/>
                  <a:pt x="2195" y="491"/>
                  <a:pt x="2195" y="1096"/>
                </a:cubicBezTo>
              </a:path>
            </a:pathLst>
          </a:custGeom>
          <a:solidFill>
            <a:schemeClr val="accent3"/>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3" name="Freeform 376">
            <a:extLst>
              <a:ext uri="{FF2B5EF4-FFF2-40B4-BE49-F238E27FC236}">
                <a16:creationId xmlns:a16="http://schemas.microsoft.com/office/drawing/2014/main" id="{5CF1BF98-1C64-E94B-B5A5-E6BEA76C38A5}"/>
              </a:ext>
            </a:extLst>
          </p:cNvPr>
          <p:cNvSpPr>
            <a:spLocks noChangeArrowheads="1"/>
          </p:cNvSpPr>
          <p:nvPr/>
        </p:nvSpPr>
        <p:spPr bwMode="auto">
          <a:xfrm>
            <a:off x="7364192" y="2016983"/>
            <a:ext cx="1451080" cy="1451080"/>
          </a:xfrm>
          <a:custGeom>
            <a:avLst/>
            <a:gdLst>
              <a:gd name="T0" fmla="*/ 2795 w 2796"/>
              <a:gd name="T1" fmla="*/ 1396 h 2795"/>
              <a:gd name="T2" fmla="*/ 2795 w 2796"/>
              <a:gd name="T3" fmla="*/ 1396 h 2795"/>
              <a:gd name="T4" fmla="*/ 1397 w 2796"/>
              <a:gd name="T5" fmla="*/ 2794 h 2795"/>
              <a:gd name="T6" fmla="*/ 1397 w 2796"/>
              <a:gd name="T7" fmla="*/ 2794 h 2795"/>
              <a:gd name="T8" fmla="*/ 0 w 2796"/>
              <a:gd name="T9" fmla="*/ 1396 h 2795"/>
              <a:gd name="T10" fmla="*/ 0 w 2796"/>
              <a:gd name="T11" fmla="*/ 1396 h 2795"/>
              <a:gd name="T12" fmla="*/ 1397 w 2796"/>
              <a:gd name="T13" fmla="*/ 0 h 2795"/>
              <a:gd name="T14" fmla="*/ 1397 w 2796"/>
              <a:gd name="T15" fmla="*/ 0 h 2795"/>
              <a:gd name="T16" fmla="*/ 2795 w 2796"/>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6" h="2795">
                <a:moveTo>
                  <a:pt x="2795" y="1396"/>
                </a:moveTo>
                <a:lnTo>
                  <a:pt x="2795" y="1396"/>
                </a:lnTo>
                <a:cubicBezTo>
                  <a:pt x="2795" y="2168"/>
                  <a:pt x="2169" y="2794"/>
                  <a:pt x="1397" y="2794"/>
                </a:cubicBezTo>
                <a:lnTo>
                  <a:pt x="1397" y="2794"/>
                </a:lnTo>
                <a:cubicBezTo>
                  <a:pt x="626" y="2794"/>
                  <a:pt x="0" y="2168"/>
                  <a:pt x="0" y="1396"/>
                </a:cubicBezTo>
                <a:lnTo>
                  <a:pt x="0" y="1396"/>
                </a:lnTo>
                <a:cubicBezTo>
                  <a:pt x="0" y="625"/>
                  <a:pt x="626" y="0"/>
                  <a:pt x="1397" y="0"/>
                </a:cubicBezTo>
                <a:lnTo>
                  <a:pt x="1397" y="0"/>
                </a:lnTo>
                <a:cubicBezTo>
                  <a:pt x="2169" y="0"/>
                  <a:pt x="2795" y="625"/>
                  <a:pt x="2795" y="1396"/>
                </a:cubicBezTo>
              </a:path>
            </a:pathLst>
          </a:custGeom>
          <a:noFill/>
          <a:ln w="63500" cap="flat">
            <a:solidFill>
              <a:schemeClr val="accent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4" name="Line 377">
            <a:extLst>
              <a:ext uri="{FF2B5EF4-FFF2-40B4-BE49-F238E27FC236}">
                <a16:creationId xmlns:a16="http://schemas.microsoft.com/office/drawing/2014/main" id="{CE1447C5-0523-E741-85BF-B4482803C0D9}"/>
              </a:ext>
            </a:extLst>
          </p:cNvPr>
          <p:cNvSpPr>
            <a:spLocks noChangeShapeType="1"/>
          </p:cNvSpPr>
          <p:nvPr/>
        </p:nvSpPr>
        <p:spPr bwMode="auto">
          <a:xfrm>
            <a:off x="7760150" y="3731270"/>
            <a:ext cx="659166" cy="0"/>
          </a:xfrm>
          <a:prstGeom prst="line">
            <a:avLst/>
          </a:prstGeom>
          <a:noFill/>
          <a:ln w="63500" cap="flat">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5" name="Line 378">
            <a:extLst>
              <a:ext uri="{FF2B5EF4-FFF2-40B4-BE49-F238E27FC236}">
                <a16:creationId xmlns:a16="http://schemas.microsoft.com/office/drawing/2014/main" id="{04A0E75C-387F-BB45-ABB3-2EBC18B743B8}"/>
              </a:ext>
            </a:extLst>
          </p:cNvPr>
          <p:cNvSpPr>
            <a:spLocks noChangeShapeType="1"/>
          </p:cNvSpPr>
          <p:nvPr/>
        </p:nvSpPr>
        <p:spPr bwMode="auto">
          <a:xfrm>
            <a:off x="8089733" y="3468062"/>
            <a:ext cx="0" cy="265498"/>
          </a:xfrm>
          <a:prstGeom prst="line">
            <a:avLst/>
          </a:prstGeom>
          <a:noFill/>
          <a:ln w="63500" cap="flat">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6" name="Freeform 35">
            <a:extLst>
              <a:ext uri="{FF2B5EF4-FFF2-40B4-BE49-F238E27FC236}">
                <a16:creationId xmlns:a16="http://schemas.microsoft.com/office/drawing/2014/main" id="{89E28A95-609C-9245-8964-34671D789E86}"/>
              </a:ext>
            </a:extLst>
          </p:cNvPr>
          <p:cNvSpPr>
            <a:spLocks noChangeArrowheads="1"/>
          </p:cNvSpPr>
          <p:nvPr/>
        </p:nvSpPr>
        <p:spPr bwMode="auto">
          <a:xfrm>
            <a:off x="4772039" y="2440405"/>
            <a:ext cx="617779" cy="585406"/>
          </a:xfrm>
          <a:custGeom>
            <a:avLst/>
            <a:gdLst>
              <a:gd name="connsiteX0" fmla="*/ 780502 w 1482670"/>
              <a:gd name="connsiteY0" fmla="*/ 1223124 h 1404974"/>
              <a:gd name="connsiteX1" fmla="*/ 779255 w 1482670"/>
              <a:gd name="connsiteY1" fmla="*/ 1229352 h 1404974"/>
              <a:gd name="connsiteX2" fmla="*/ 739359 w 1482670"/>
              <a:gd name="connsiteY2" fmla="*/ 1266718 h 1404974"/>
              <a:gd name="connsiteX3" fmla="*/ 701957 w 1482670"/>
              <a:gd name="connsiteY3" fmla="*/ 1240562 h 1404974"/>
              <a:gd name="connsiteX4" fmla="*/ 679516 w 1482670"/>
              <a:gd name="connsiteY4" fmla="*/ 1310312 h 1404974"/>
              <a:gd name="connsiteX5" fmla="*/ 711931 w 1482670"/>
              <a:gd name="connsiteY5" fmla="*/ 1356397 h 1404974"/>
              <a:gd name="connsiteX6" fmla="*/ 765541 w 1482670"/>
              <a:gd name="connsiteY6" fmla="*/ 1356397 h 1404974"/>
              <a:gd name="connsiteX7" fmla="*/ 804190 w 1482670"/>
              <a:gd name="connsiteY7" fmla="*/ 1304084 h 1404974"/>
              <a:gd name="connsiteX8" fmla="*/ 780502 w 1482670"/>
              <a:gd name="connsiteY8" fmla="*/ 1223124 h 1404974"/>
              <a:gd name="connsiteX9" fmla="*/ 1033591 w 1482670"/>
              <a:gd name="connsiteY9" fmla="*/ 1157110 h 1404974"/>
              <a:gd name="connsiteX10" fmla="*/ 978735 w 1482670"/>
              <a:gd name="connsiteY10" fmla="*/ 1177039 h 1404974"/>
              <a:gd name="connsiteX11" fmla="*/ 978735 w 1482670"/>
              <a:gd name="connsiteY11" fmla="*/ 1223124 h 1404974"/>
              <a:gd name="connsiteX12" fmla="*/ 1033591 w 1482670"/>
              <a:gd name="connsiteY12" fmla="*/ 1157110 h 1404974"/>
              <a:gd name="connsiteX13" fmla="*/ 445128 w 1482670"/>
              <a:gd name="connsiteY13" fmla="*/ 1157110 h 1404974"/>
              <a:gd name="connsiteX14" fmla="*/ 499984 w 1482670"/>
              <a:gd name="connsiteY14" fmla="*/ 1223124 h 1404974"/>
              <a:gd name="connsiteX15" fmla="*/ 499984 w 1482670"/>
              <a:gd name="connsiteY15" fmla="*/ 1177039 h 1404974"/>
              <a:gd name="connsiteX16" fmla="*/ 445128 w 1482670"/>
              <a:gd name="connsiteY16" fmla="*/ 1157110 h 1404974"/>
              <a:gd name="connsiteX17" fmla="*/ 930112 w 1482670"/>
              <a:gd name="connsiteY17" fmla="*/ 1045011 h 1404974"/>
              <a:gd name="connsiteX18" fmla="*/ 861541 w 1482670"/>
              <a:gd name="connsiteY18" fmla="*/ 1062449 h 1404974"/>
              <a:gd name="connsiteX19" fmla="*/ 842839 w 1482670"/>
              <a:gd name="connsiteY19" fmla="*/ 1103552 h 1404974"/>
              <a:gd name="connsiteX20" fmla="*/ 807931 w 1482670"/>
              <a:gd name="connsiteY20" fmla="*/ 1144655 h 1404974"/>
              <a:gd name="connsiteX21" fmla="*/ 831619 w 1482670"/>
              <a:gd name="connsiteY21" fmla="*/ 1266718 h 1404974"/>
              <a:gd name="connsiteX22" fmla="*/ 872761 w 1482670"/>
              <a:gd name="connsiteY22" fmla="*/ 1209423 h 1404974"/>
              <a:gd name="connsiteX23" fmla="*/ 874008 w 1482670"/>
              <a:gd name="connsiteY23" fmla="*/ 1208178 h 1404974"/>
              <a:gd name="connsiteX24" fmla="*/ 941332 w 1482670"/>
              <a:gd name="connsiteY24" fmla="*/ 1154619 h 1404974"/>
              <a:gd name="connsiteX25" fmla="*/ 941332 w 1482670"/>
              <a:gd name="connsiteY25" fmla="*/ 1052484 h 1404974"/>
              <a:gd name="connsiteX26" fmla="*/ 938839 w 1482670"/>
              <a:gd name="connsiteY26" fmla="*/ 1046257 h 1404974"/>
              <a:gd name="connsiteX27" fmla="*/ 930112 w 1482670"/>
              <a:gd name="connsiteY27" fmla="*/ 1045011 h 1404974"/>
              <a:gd name="connsiteX28" fmla="*/ 547361 w 1482670"/>
              <a:gd name="connsiteY28" fmla="*/ 1045011 h 1404974"/>
              <a:gd name="connsiteX29" fmla="*/ 539880 w 1482670"/>
              <a:gd name="connsiteY29" fmla="*/ 1046257 h 1404974"/>
              <a:gd name="connsiteX30" fmla="*/ 536140 w 1482670"/>
              <a:gd name="connsiteY30" fmla="*/ 1052484 h 1404974"/>
              <a:gd name="connsiteX31" fmla="*/ 536140 w 1482670"/>
              <a:gd name="connsiteY31" fmla="*/ 1154619 h 1404974"/>
              <a:gd name="connsiteX32" fmla="*/ 604711 w 1482670"/>
              <a:gd name="connsiteY32" fmla="*/ 1208178 h 1404974"/>
              <a:gd name="connsiteX33" fmla="*/ 605958 w 1482670"/>
              <a:gd name="connsiteY33" fmla="*/ 1209423 h 1404974"/>
              <a:gd name="connsiteX34" fmla="*/ 653334 w 1482670"/>
              <a:gd name="connsiteY34" fmla="*/ 1274191 h 1404974"/>
              <a:gd name="connsiteX35" fmla="*/ 670789 w 1482670"/>
              <a:gd name="connsiteY35" fmla="*/ 1145900 h 1404974"/>
              <a:gd name="connsiteX36" fmla="*/ 634633 w 1482670"/>
              <a:gd name="connsiteY36" fmla="*/ 1103552 h 1404974"/>
              <a:gd name="connsiteX37" fmla="*/ 617178 w 1482670"/>
              <a:gd name="connsiteY37" fmla="*/ 1062449 h 1404974"/>
              <a:gd name="connsiteX38" fmla="*/ 913904 w 1482670"/>
              <a:gd name="connsiteY38" fmla="*/ 904265 h 1404974"/>
              <a:gd name="connsiteX39" fmla="*/ 878995 w 1482670"/>
              <a:gd name="connsiteY39" fmla="*/ 1018855 h 1404974"/>
              <a:gd name="connsiteX40" fmla="*/ 921384 w 1482670"/>
              <a:gd name="connsiteY40" fmla="*/ 1007645 h 1404974"/>
              <a:gd name="connsiteX41" fmla="*/ 932605 w 1482670"/>
              <a:gd name="connsiteY41" fmla="*/ 1006400 h 1404974"/>
              <a:gd name="connsiteX42" fmla="*/ 961280 w 1482670"/>
              <a:gd name="connsiteY42" fmla="*/ 1016364 h 1404974"/>
              <a:gd name="connsiteX43" fmla="*/ 978735 w 1482670"/>
              <a:gd name="connsiteY43" fmla="*/ 1052484 h 1404974"/>
              <a:gd name="connsiteX44" fmla="*/ 978735 w 1482670"/>
              <a:gd name="connsiteY44" fmla="*/ 1135936 h 1404974"/>
              <a:gd name="connsiteX45" fmla="*/ 1051046 w 1482670"/>
              <a:gd name="connsiteY45" fmla="*/ 1116007 h 1404974"/>
              <a:gd name="connsiteX46" fmla="*/ 1062267 w 1482670"/>
              <a:gd name="connsiteY46" fmla="*/ 1046257 h 1404974"/>
              <a:gd name="connsiteX47" fmla="*/ 920138 w 1482670"/>
              <a:gd name="connsiteY47" fmla="*/ 904265 h 1404974"/>
              <a:gd name="connsiteX48" fmla="*/ 814164 w 1482670"/>
              <a:gd name="connsiteY48" fmla="*/ 904265 h 1404974"/>
              <a:gd name="connsiteX49" fmla="*/ 792970 w 1482670"/>
              <a:gd name="connsiteY49" fmla="*/ 1108534 h 1404974"/>
              <a:gd name="connsiteX50" fmla="*/ 809177 w 1482670"/>
              <a:gd name="connsiteY50" fmla="*/ 1086114 h 1404974"/>
              <a:gd name="connsiteX51" fmla="*/ 830372 w 1482670"/>
              <a:gd name="connsiteY51" fmla="*/ 1037538 h 1404974"/>
              <a:gd name="connsiteX52" fmla="*/ 845333 w 1482670"/>
              <a:gd name="connsiteY52" fmla="*/ 1001417 h 1404974"/>
              <a:gd name="connsiteX53" fmla="*/ 846580 w 1482670"/>
              <a:gd name="connsiteY53" fmla="*/ 998926 h 1404974"/>
              <a:gd name="connsiteX54" fmla="*/ 857800 w 1482670"/>
              <a:gd name="connsiteY54" fmla="*/ 964051 h 1404974"/>
              <a:gd name="connsiteX55" fmla="*/ 860294 w 1482670"/>
              <a:gd name="connsiteY55" fmla="*/ 960315 h 1404974"/>
              <a:gd name="connsiteX56" fmla="*/ 875255 w 1482670"/>
              <a:gd name="connsiteY56" fmla="*/ 904265 h 1404974"/>
              <a:gd name="connsiteX57" fmla="*/ 602217 w 1482670"/>
              <a:gd name="connsiteY57" fmla="*/ 904265 h 1404974"/>
              <a:gd name="connsiteX58" fmla="*/ 619672 w 1482670"/>
              <a:gd name="connsiteY58" fmla="*/ 960315 h 1404974"/>
              <a:gd name="connsiteX59" fmla="*/ 619672 w 1482670"/>
              <a:gd name="connsiteY59" fmla="*/ 964051 h 1404974"/>
              <a:gd name="connsiteX60" fmla="*/ 632139 w 1482670"/>
              <a:gd name="connsiteY60" fmla="*/ 998926 h 1404974"/>
              <a:gd name="connsiteX61" fmla="*/ 633386 w 1482670"/>
              <a:gd name="connsiteY61" fmla="*/ 1001417 h 1404974"/>
              <a:gd name="connsiteX62" fmla="*/ 647100 w 1482670"/>
              <a:gd name="connsiteY62" fmla="*/ 1038784 h 1404974"/>
              <a:gd name="connsiteX63" fmla="*/ 669542 w 1482670"/>
              <a:gd name="connsiteY63" fmla="*/ 1086114 h 1404974"/>
              <a:gd name="connsiteX64" fmla="*/ 685749 w 1482670"/>
              <a:gd name="connsiteY64" fmla="*/ 1109780 h 1404974"/>
              <a:gd name="connsiteX65" fmla="*/ 664555 w 1482670"/>
              <a:gd name="connsiteY65" fmla="*/ 904265 h 1404974"/>
              <a:gd name="connsiteX66" fmla="*/ 558581 w 1482670"/>
              <a:gd name="connsiteY66" fmla="*/ 904265 h 1404974"/>
              <a:gd name="connsiteX67" fmla="*/ 416452 w 1482670"/>
              <a:gd name="connsiteY67" fmla="*/ 1046257 h 1404974"/>
              <a:gd name="connsiteX68" fmla="*/ 427673 w 1482670"/>
              <a:gd name="connsiteY68" fmla="*/ 1116007 h 1404974"/>
              <a:gd name="connsiteX69" fmla="*/ 499984 w 1482670"/>
              <a:gd name="connsiteY69" fmla="*/ 1135936 h 1404974"/>
              <a:gd name="connsiteX70" fmla="*/ 499984 w 1482670"/>
              <a:gd name="connsiteY70" fmla="*/ 1052484 h 1404974"/>
              <a:gd name="connsiteX71" fmla="*/ 517439 w 1482670"/>
              <a:gd name="connsiteY71" fmla="*/ 1016364 h 1404974"/>
              <a:gd name="connsiteX72" fmla="*/ 556088 w 1482670"/>
              <a:gd name="connsiteY72" fmla="*/ 1007645 h 1404974"/>
              <a:gd name="connsiteX73" fmla="*/ 599724 w 1482670"/>
              <a:gd name="connsiteY73" fmla="*/ 1018855 h 1404974"/>
              <a:gd name="connsiteX74" fmla="*/ 563568 w 1482670"/>
              <a:gd name="connsiteY74" fmla="*/ 904265 h 1404974"/>
              <a:gd name="connsiteX75" fmla="*/ 739359 w 1482670"/>
              <a:gd name="connsiteY75" fmla="*/ 823305 h 1404974"/>
              <a:gd name="connsiteX76" fmla="*/ 698217 w 1482670"/>
              <a:gd name="connsiteY76" fmla="*/ 864408 h 1404974"/>
              <a:gd name="connsiteX77" fmla="*/ 736866 w 1482670"/>
              <a:gd name="connsiteY77" fmla="*/ 1225615 h 1404974"/>
              <a:gd name="connsiteX78" fmla="*/ 743100 w 1482670"/>
              <a:gd name="connsiteY78" fmla="*/ 1225615 h 1404974"/>
              <a:gd name="connsiteX79" fmla="*/ 780502 w 1482670"/>
              <a:gd name="connsiteY79" fmla="*/ 864408 h 1404974"/>
              <a:gd name="connsiteX80" fmla="*/ 739359 w 1482670"/>
              <a:gd name="connsiteY80" fmla="*/ 823305 h 1404974"/>
              <a:gd name="connsiteX81" fmla="*/ 735745 w 1482670"/>
              <a:gd name="connsiteY81" fmla="*/ 389172 h 1404974"/>
              <a:gd name="connsiteX82" fmla="*/ 660674 w 1482670"/>
              <a:gd name="connsiteY82" fmla="*/ 465656 h 1404974"/>
              <a:gd name="connsiteX83" fmla="*/ 735745 w 1482670"/>
              <a:gd name="connsiteY83" fmla="*/ 542141 h 1404974"/>
              <a:gd name="connsiteX84" fmla="*/ 809585 w 1482670"/>
              <a:gd name="connsiteY84" fmla="*/ 465656 h 1404974"/>
              <a:gd name="connsiteX85" fmla="*/ 735745 w 1482670"/>
              <a:gd name="connsiteY85" fmla="*/ 389172 h 1404974"/>
              <a:gd name="connsiteX86" fmla="*/ 735745 w 1482670"/>
              <a:gd name="connsiteY86" fmla="*/ 351556 h 1404974"/>
              <a:gd name="connsiteX87" fmla="*/ 847735 w 1482670"/>
              <a:gd name="connsiteY87" fmla="*/ 465656 h 1404974"/>
              <a:gd name="connsiteX88" fmla="*/ 735745 w 1482670"/>
              <a:gd name="connsiteY88" fmla="*/ 581010 h 1404974"/>
              <a:gd name="connsiteX89" fmla="*/ 623754 w 1482670"/>
              <a:gd name="connsiteY89" fmla="*/ 465656 h 1404974"/>
              <a:gd name="connsiteX90" fmla="*/ 735745 w 1482670"/>
              <a:gd name="connsiteY90" fmla="*/ 351556 h 1404974"/>
              <a:gd name="connsiteX91" fmla="*/ 633386 w 1482670"/>
              <a:gd name="connsiteY91" fmla="*/ 239145 h 1404974"/>
              <a:gd name="connsiteX92" fmla="*/ 567309 w 1482670"/>
              <a:gd name="connsiteY92" fmla="*/ 624018 h 1404974"/>
              <a:gd name="connsiteX93" fmla="*/ 593490 w 1482670"/>
              <a:gd name="connsiteY93" fmla="*/ 866899 h 1404974"/>
              <a:gd name="connsiteX94" fmla="*/ 660815 w 1482670"/>
              <a:gd name="connsiteY94" fmla="*/ 866899 h 1404974"/>
              <a:gd name="connsiteX95" fmla="*/ 660815 w 1482670"/>
              <a:gd name="connsiteY95" fmla="*/ 864408 h 1404974"/>
              <a:gd name="connsiteX96" fmla="*/ 664555 w 1482670"/>
              <a:gd name="connsiteY96" fmla="*/ 841988 h 1404974"/>
              <a:gd name="connsiteX97" fmla="*/ 739359 w 1482670"/>
              <a:gd name="connsiteY97" fmla="*/ 785938 h 1404974"/>
              <a:gd name="connsiteX98" fmla="*/ 811671 w 1482670"/>
              <a:gd name="connsiteY98" fmla="*/ 834515 h 1404974"/>
              <a:gd name="connsiteX99" fmla="*/ 817905 w 1482670"/>
              <a:gd name="connsiteY99" fmla="*/ 864408 h 1404974"/>
              <a:gd name="connsiteX100" fmla="*/ 817905 w 1482670"/>
              <a:gd name="connsiteY100" fmla="*/ 866899 h 1404974"/>
              <a:gd name="connsiteX101" fmla="*/ 885229 w 1482670"/>
              <a:gd name="connsiteY101" fmla="*/ 866899 h 1404974"/>
              <a:gd name="connsiteX102" fmla="*/ 911410 w 1482670"/>
              <a:gd name="connsiteY102" fmla="*/ 624018 h 1404974"/>
              <a:gd name="connsiteX103" fmla="*/ 845333 w 1482670"/>
              <a:gd name="connsiteY103" fmla="*/ 239145 h 1404974"/>
              <a:gd name="connsiteX104" fmla="*/ 739359 w 1482670"/>
              <a:gd name="connsiteY104" fmla="*/ 37367 h 1404974"/>
              <a:gd name="connsiteX105" fmla="*/ 735619 w 1482670"/>
              <a:gd name="connsiteY105" fmla="*/ 39858 h 1404974"/>
              <a:gd name="connsiteX106" fmla="*/ 648347 w 1482670"/>
              <a:gd name="connsiteY106" fmla="*/ 201778 h 1404974"/>
              <a:gd name="connsiteX107" fmla="*/ 830372 w 1482670"/>
              <a:gd name="connsiteY107" fmla="*/ 201778 h 1404974"/>
              <a:gd name="connsiteX108" fmla="*/ 744347 w 1482670"/>
              <a:gd name="connsiteY108" fmla="*/ 39858 h 1404974"/>
              <a:gd name="connsiteX109" fmla="*/ 739359 w 1482670"/>
              <a:gd name="connsiteY109" fmla="*/ 37367 h 1404974"/>
              <a:gd name="connsiteX110" fmla="*/ 739359 w 1482670"/>
              <a:gd name="connsiteY110" fmla="*/ 0 h 1404974"/>
              <a:gd name="connsiteX111" fmla="*/ 774268 w 1482670"/>
              <a:gd name="connsiteY111" fmla="*/ 18683 h 1404974"/>
              <a:gd name="connsiteX112" fmla="*/ 948813 w 1482670"/>
              <a:gd name="connsiteY112" fmla="*/ 624018 h 1404974"/>
              <a:gd name="connsiteX113" fmla="*/ 923878 w 1482670"/>
              <a:gd name="connsiteY113" fmla="*/ 866899 h 1404974"/>
              <a:gd name="connsiteX114" fmla="*/ 1099669 w 1482670"/>
              <a:gd name="connsiteY114" fmla="*/ 1046257 h 1404974"/>
              <a:gd name="connsiteX115" fmla="*/ 1090942 w 1482670"/>
              <a:gd name="connsiteY115" fmla="*/ 1113516 h 1404974"/>
              <a:gd name="connsiteX116" fmla="*/ 1113383 w 1482670"/>
              <a:gd name="connsiteY116" fmla="*/ 1113516 h 1404974"/>
              <a:gd name="connsiteX117" fmla="*/ 1322836 w 1482670"/>
              <a:gd name="connsiteY117" fmla="*/ 1216896 h 1404974"/>
              <a:gd name="connsiteX118" fmla="*/ 1451251 w 1482670"/>
              <a:gd name="connsiteY118" fmla="*/ 1071168 h 1404974"/>
              <a:gd name="connsiteX119" fmla="*/ 1478679 w 1482670"/>
              <a:gd name="connsiteY119" fmla="*/ 1072413 h 1404974"/>
              <a:gd name="connsiteX120" fmla="*/ 1476186 w 1482670"/>
              <a:gd name="connsiteY120" fmla="*/ 1099815 h 1404974"/>
              <a:gd name="connsiteX121" fmla="*/ 1337797 w 1482670"/>
              <a:gd name="connsiteY121" fmla="*/ 1259245 h 1404974"/>
              <a:gd name="connsiteX122" fmla="*/ 1322836 w 1482670"/>
              <a:gd name="connsiteY122" fmla="*/ 1266718 h 1404974"/>
              <a:gd name="connsiteX123" fmla="*/ 1306629 w 1482670"/>
              <a:gd name="connsiteY123" fmla="*/ 1259245 h 1404974"/>
              <a:gd name="connsiteX124" fmla="*/ 1110890 w 1482670"/>
              <a:gd name="connsiteY124" fmla="*/ 1150882 h 1404974"/>
              <a:gd name="connsiteX125" fmla="*/ 1077227 w 1482670"/>
              <a:gd name="connsiteY125" fmla="*/ 1150882 h 1404974"/>
              <a:gd name="connsiteX126" fmla="*/ 991202 w 1482670"/>
              <a:gd name="connsiteY126" fmla="*/ 1260490 h 1404974"/>
              <a:gd name="connsiteX127" fmla="*/ 973748 w 1482670"/>
              <a:gd name="connsiteY127" fmla="*/ 1266718 h 1404974"/>
              <a:gd name="connsiteX128" fmla="*/ 957540 w 1482670"/>
              <a:gd name="connsiteY128" fmla="*/ 1262982 h 1404974"/>
              <a:gd name="connsiteX129" fmla="*/ 941332 w 1482670"/>
              <a:gd name="connsiteY129" fmla="*/ 1234334 h 1404974"/>
              <a:gd name="connsiteX130" fmla="*/ 941332 w 1482670"/>
              <a:gd name="connsiteY130" fmla="*/ 1199459 h 1404974"/>
              <a:gd name="connsiteX131" fmla="*/ 902683 w 1482670"/>
              <a:gd name="connsiteY131" fmla="*/ 1233088 h 1404974"/>
              <a:gd name="connsiteX132" fmla="*/ 795463 w 1482670"/>
              <a:gd name="connsiteY132" fmla="*/ 1378817 h 1404974"/>
              <a:gd name="connsiteX133" fmla="*/ 794216 w 1482670"/>
              <a:gd name="connsiteY133" fmla="*/ 1380063 h 1404974"/>
              <a:gd name="connsiteX134" fmla="*/ 739359 w 1482670"/>
              <a:gd name="connsiteY134" fmla="*/ 1404974 h 1404974"/>
              <a:gd name="connsiteX135" fmla="*/ 684503 w 1482670"/>
              <a:gd name="connsiteY135" fmla="*/ 1380063 h 1404974"/>
              <a:gd name="connsiteX136" fmla="*/ 683256 w 1482670"/>
              <a:gd name="connsiteY136" fmla="*/ 1378817 h 1404974"/>
              <a:gd name="connsiteX137" fmla="*/ 576036 w 1482670"/>
              <a:gd name="connsiteY137" fmla="*/ 1233088 h 1404974"/>
              <a:gd name="connsiteX138" fmla="*/ 536140 w 1482670"/>
              <a:gd name="connsiteY138" fmla="*/ 1199459 h 1404974"/>
              <a:gd name="connsiteX139" fmla="*/ 536140 w 1482670"/>
              <a:gd name="connsiteY139" fmla="*/ 1234334 h 1404974"/>
              <a:gd name="connsiteX140" fmla="*/ 519932 w 1482670"/>
              <a:gd name="connsiteY140" fmla="*/ 1262982 h 1404974"/>
              <a:gd name="connsiteX141" fmla="*/ 504971 w 1482670"/>
              <a:gd name="connsiteY141" fmla="*/ 1266718 h 1404974"/>
              <a:gd name="connsiteX142" fmla="*/ 487517 w 1482670"/>
              <a:gd name="connsiteY142" fmla="*/ 1260490 h 1404974"/>
              <a:gd name="connsiteX143" fmla="*/ 400245 w 1482670"/>
              <a:gd name="connsiteY143" fmla="*/ 1150882 h 1404974"/>
              <a:gd name="connsiteX144" fmla="*/ 367829 w 1482670"/>
              <a:gd name="connsiteY144" fmla="*/ 1150882 h 1404974"/>
              <a:gd name="connsiteX145" fmla="*/ 170844 w 1482670"/>
              <a:gd name="connsiteY145" fmla="*/ 1259245 h 1404974"/>
              <a:gd name="connsiteX146" fmla="*/ 154636 w 1482670"/>
              <a:gd name="connsiteY146" fmla="*/ 1266718 h 1404974"/>
              <a:gd name="connsiteX147" fmla="*/ 139675 w 1482670"/>
              <a:gd name="connsiteY147" fmla="*/ 1257999 h 1404974"/>
              <a:gd name="connsiteX148" fmla="*/ 6273 w 1482670"/>
              <a:gd name="connsiteY148" fmla="*/ 1088605 h 1404974"/>
              <a:gd name="connsiteX149" fmla="*/ 5026 w 1482670"/>
              <a:gd name="connsiteY149" fmla="*/ 1062449 h 1404974"/>
              <a:gd name="connsiteX150" fmla="*/ 31208 w 1482670"/>
              <a:gd name="connsiteY150" fmla="*/ 1059958 h 1404974"/>
              <a:gd name="connsiteX151" fmla="*/ 155883 w 1482670"/>
              <a:gd name="connsiteY151" fmla="*/ 1215651 h 1404974"/>
              <a:gd name="connsiteX152" fmla="*/ 365336 w 1482670"/>
              <a:gd name="connsiteY152" fmla="*/ 1113516 h 1404974"/>
              <a:gd name="connsiteX153" fmla="*/ 387777 w 1482670"/>
              <a:gd name="connsiteY153" fmla="*/ 1112271 h 1404974"/>
              <a:gd name="connsiteX154" fmla="*/ 377803 w 1482670"/>
              <a:gd name="connsiteY154" fmla="*/ 1046257 h 1404974"/>
              <a:gd name="connsiteX155" fmla="*/ 554841 w 1482670"/>
              <a:gd name="connsiteY155" fmla="*/ 866899 h 1404974"/>
              <a:gd name="connsiteX156" fmla="*/ 528660 w 1482670"/>
              <a:gd name="connsiteY156" fmla="*/ 624018 h 1404974"/>
              <a:gd name="connsiteX157" fmla="*/ 704451 w 1482670"/>
              <a:gd name="connsiteY157" fmla="*/ 18683 h 1404974"/>
              <a:gd name="connsiteX158" fmla="*/ 739359 w 1482670"/>
              <a:gd name="connsiteY158" fmla="*/ 0 h 14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Lst>
            <a:rect l="l" t="t" r="r" b="b"/>
            <a:pathLst>
              <a:path w="1482670" h="1404974">
                <a:moveTo>
                  <a:pt x="780502" y="1223124"/>
                </a:moveTo>
                <a:lnTo>
                  <a:pt x="779255" y="1229352"/>
                </a:lnTo>
                <a:cubicBezTo>
                  <a:pt x="776762" y="1250526"/>
                  <a:pt x="759307" y="1266718"/>
                  <a:pt x="739359" y="1266718"/>
                </a:cubicBezTo>
                <a:cubicBezTo>
                  <a:pt x="721905" y="1266718"/>
                  <a:pt x="708191" y="1255508"/>
                  <a:pt x="701957" y="1240562"/>
                </a:cubicBezTo>
                <a:cubicBezTo>
                  <a:pt x="695723" y="1265472"/>
                  <a:pt x="686996" y="1290383"/>
                  <a:pt x="679516" y="1310312"/>
                </a:cubicBezTo>
                <a:lnTo>
                  <a:pt x="711931" y="1356397"/>
                </a:lnTo>
                <a:cubicBezTo>
                  <a:pt x="726892" y="1371344"/>
                  <a:pt x="753074" y="1371344"/>
                  <a:pt x="765541" y="1356397"/>
                </a:cubicBezTo>
                <a:lnTo>
                  <a:pt x="804190" y="1304084"/>
                </a:lnTo>
                <a:cubicBezTo>
                  <a:pt x="795463" y="1280419"/>
                  <a:pt x="786736" y="1250526"/>
                  <a:pt x="780502" y="1223124"/>
                </a:cubicBezTo>
                <a:close/>
                <a:moveTo>
                  <a:pt x="1033591" y="1157110"/>
                </a:moveTo>
                <a:cubicBezTo>
                  <a:pt x="1014890" y="1162092"/>
                  <a:pt x="996189" y="1169566"/>
                  <a:pt x="978735" y="1177039"/>
                </a:cubicBezTo>
                <a:lnTo>
                  <a:pt x="978735" y="1223124"/>
                </a:lnTo>
                <a:cubicBezTo>
                  <a:pt x="1001176" y="1206932"/>
                  <a:pt x="1018631" y="1183267"/>
                  <a:pt x="1033591" y="1157110"/>
                </a:cubicBezTo>
                <a:close/>
                <a:moveTo>
                  <a:pt x="445128" y="1157110"/>
                </a:moveTo>
                <a:cubicBezTo>
                  <a:pt x="458842" y="1183267"/>
                  <a:pt x="477543" y="1206932"/>
                  <a:pt x="499984" y="1223124"/>
                </a:cubicBezTo>
                <a:lnTo>
                  <a:pt x="499984" y="1177039"/>
                </a:lnTo>
                <a:cubicBezTo>
                  <a:pt x="482530" y="1169566"/>
                  <a:pt x="463829" y="1162092"/>
                  <a:pt x="445128" y="1157110"/>
                </a:cubicBezTo>
                <a:close/>
                <a:moveTo>
                  <a:pt x="930112" y="1045011"/>
                </a:moveTo>
                <a:lnTo>
                  <a:pt x="861541" y="1062449"/>
                </a:lnTo>
                <a:cubicBezTo>
                  <a:pt x="855307" y="1076150"/>
                  <a:pt x="849073" y="1089851"/>
                  <a:pt x="842839" y="1103552"/>
                </a:cubicBezTo>
                <a:cubicBezTo>
                  <a:pt x="835359" y="1119744"/>
                  <a:pt x="822891" y="1134690"/>
                  <a:pt x="807931" y="1144655"/>
                </a:cubicBezTo>
                <a:cubicBezTo>
                  <a:pt x="806684" y="1162092"/>
                  <a:pt x="814164" y="1210669"/>
                  <a:pt x="831619" y="1266718"/>
                </a:cubicBezTo>
                <a:lnTo>
                  <a:pt x="872761" y="1209423"/>
                </a:lnTo>
                <a:cubicBezTo>
                  <a:pt x="874008" y="1209423"/>
                  <a:pt x="874008" y="1208178"/>
                  <a:pt x="874008" y="1208178"/>
                </a:cubicBezTo>
                <a:cubicBezTo>
                  <a:pt x="893956" y="1187003"/>
                  <a:pt x="916397" y="1169566"/>
                  <a:pt x="941332" y="1154619"/>
                </a:cubicBezTo>
                <a:lnTo>
                  <a:pt x="941332" y="1052484"/>
                </a:lnTo>
                <a:cubicBezTo>
                  <a:pt x="941332" y="1049994"/>
                  <a:pt x="938839" y="1047502"/>
                  <a:pt x="938839" y="1046257"/>
                </a:cubicBezTo>
                <a:cubicBezTo>
                  <a:pt x="936345" y="1045011"/>
                  <a:pt x="933852" y="1043766"/>
                  <a:pt x="930112" y="1045011"/>
                </a:cubicBezTo>
                <a:close/>
                <a:moveTo>
                  <a:pt x="547361" y="1045011"/>
                </a:moveTo>
                <a:cubicBezTo>
                  <a:pt x="543621" y="1043766"/>
                  <a:pt x="541127" y="1045011"/>
                  <a:pt x="539880" y="1046257"/>
                </a:cubicBezTo>
                <a:cubicBezTo>
                  <a:pt x="539880" y="1047502"/>
                  <a:pt x="536140" y="1049994"/>
                  <a:pt x="536140" y="1052484"/>
                </a:cubicBezTo>
                <a:lnTo>
                  <a:pt x="536140" y="1154619"/>
                </a:lnTo>
                <a:cubicBezTo>
                  <a:pt x="561075" y="1169566"/>
                  <a:pt x="584763" y="1187003"/>
                  <a:pt x="604711" y="1208178"/>
                </a:cubicBezTo>
                <a:cubicBezTo>
                  <a:pt x="604711" y="1208178"/>
                  <a:pt x="604711" y="1209423"/>
                  <a:pt x="605958" y="1209423"/>
                </a:cubicBezTo>
                <a:lnTo>
                  <a:pt x="653334" y="1274191"/>
                </a:lnTo>
                <a:cubicBezTo>
                  <a:pt x="673282" y="1213160"/>
                  <a:pt x="677022" y="1159601"/>
                  <a:pt x="670789" y="1145900"/>
                </a:cubicBezTo>
                <a:cubicBezTo>
                  <a:pt x="655828" y="1135936"/>
                  <a:pt x="643360" y="1120990"/>
                  <a:pt x="634633" y="1103552"/>
                </a:cubicBezTo>
                <a:cubicBezTo>
                  <a:pt x="628399" y="1089851"/>
                  <a:pt x="622165" y="1076150"/>
                  <a:pt x="617178" y="1062449"/>
                </a:cubicBezTo>
                <a:close/>
                <a:moveTo>
                  <a:pt x="913904" y="904265"/>
                </a:moveTo>
                <a:cubicBezTo>
                  <a:pt x="905177" y="942877"/>
                  <a:pt x="892709" y="981489"/>
                  <a:pt x="878995" y="1018855"/>
                </a:cubicBezTo>
                <a:lnTo>
                  <a:pt x="921384" y="1007645"/>
                </a:lnTo>
                <a:cubicBezTo>
                  <a:pt x="925125" y="1007645"/>
                  <a:pt x="928865" y="1006400"/>
                  <a:pt x="932605" y="1006400"/>
                </a:cubicBezTo>
                <a:cubicBezTo>
                  <a:pt x="942579" y="1006400"/>
                  <a:pt x="952553" y="1010136"/>
                  <a:pt x="961280" y="1016364"/>
                </a:cubicBezTo>
                <a:cubicBezTo>
                  <a:pt x="972501" y="1026328"/>
                  <a:pt x="978735" y="1038784"/>
                  <a:pt x="978735" y="1052484"/>
                </a:cubicBezTo>
                <a:lnTo>
                  <a:pt x="978735" y="1135936"/>
                </a:lnTo>
                <a:cubicBezTo>
                  <a:pt x="1002423" y="1125972"/>
                  <a:pt x="1026111" y="1119744"/>
                  <a:pt x="1051046" y="1116007"/>
                </a:cubicBezTo>
                <a:cubicBezTo>
                  <a:pt x="1057280" y="1093588"/>
                  <a:pt x="1062267" y="1069922"/>
                  <a:pt x="1062267" y="1046257"/>
                </a:cubicBezTo>
                <a:cubicBezTo>
                  <a:pt x="1062267" y="967788"/>
                  <a:pt x="998683" y="904265"/>
                  <a:pt x="920138" y="904265"/>
                </a:cubicBezTo>
                <a:close/>
                <a:moveTo>
                  <a:pt x="814164" y="904265"/>
                </a:moveTo>
                <a:lnTo>
                  <a:pt x="792970" y="1108534"/>
                </a:lnTo>
                <a:cubicBezTo>
                  <a:pt x="799203" y="1103552"/>
                  <a:pt x="805437" y="1096079"/>
                  <a:pt x="809177" y="1086114"/>
                </a:cubicBezTo>
                <a:cubicBezTo>
                  <a:pt x="816658" y="1071168"/>
                  <a:pt x="824138" y="1054976"/>
                  <a:pt x="830372" y="1037538"/>
                </a:cubicBezTo>
                <a:cubicBezTo>
                  <a:pt x="835359" y="1026328"/>
                  <a:pt x="840346" y="1013873"/>
                  <a:pt x="845333" y="1001417"/>
                </a:cubicBezTo>
                <a:cubicBezTo>
                  <a:pt x="845333" y="1000172"/>
                  <a:pt x="846580" y="1000172"/>
                  <a:pt x="846580" y="998926"/>
                </a:cubicBezTo>
                <a:cubicBezTo>
                  <a:pt x="850320" y="987716"/>
                  <a:pt x="854060" y="975261"/>
                  <a:pt x="857800" y="964051"/>
                </a:cubicBezTo>
                <a:cubicBezTo>
                  <a:pt x="859047" y="962806"/>
                  <a:pt x="859047" y="961560"/>
                  <a:pt x="860294" y="960315"/>
                </a:cubicBezTo>
                <a:cubicBezTo>
                  <a:pt x="865281" y="941631"/>
                  <a:pt x="870268" y="922948"/>
                  <a:pt x="875255" y="904265"/>
                </a:cubicBezTo>
                <a:close/>
                <a:moveTo>
                  <a:pt x="602217" y="904265"/>
                </a:moveTo>
                <a:cubicBezTo>
                  <a:pt x="607205" y="922948"/>
                  <a:pt x="613438" y="941631"/>
                  <a:pt x="619672" y="960315"/>
                </a:cubicBezTo>
                <a:cubicBezTo>
                  <a:pt x="619672" y="961560"/>
                  <a:pt x="619672" y="962806"/>
                  <a:pt x="619672" y="964051"/>
                </a:cubicBezTo>
                <a:cubicBezTo>
                  <a:pt x="623412" y="975261"/>
                  <a:pt x="627152" y="987716"/>
                  <a:pt x="632139" y="998926"/>
                </a:cubicBezTo>
                <a:cubicBezTo>
                  <a:pt x="632139" y="1000172"/>
                  <a:pt x="633386" y="1000172"/>
                  <a:pt x="633386" y="1001417"/>
                </a:cubicBezTo>
                <a:cubicBezTo>
                  <a:pt x="637126" y="1013873"/>
                  <a:pt x="643360" y="1026328"/>
                  <a:pt x="647100" y="1038784"/>
                </a:cubicBezTo>
                <a:cubicBezTo>
                  <a:pt x="654581" y="1054976"/>
                  <a:pt x="660815" y="1071168"/>
                  <a:pt x="669542" y="1086114"/>
                </a:cubicBezTo>
                <a:cubicBezTo>
                  <a:pt x="674529" y="1096079"/>
                  <a:pt x="679516" y="1104797"/>
                  <a:pt x="685749" y="1109780"/>
                </a:cubicBezTo>
                <a:lnTo>
                  <a:pt x="664555" y="904265"/>
                </a:lnTo>
                <a:close/>
                <a:moveTo>
                  <a:pt x="558581" y="904265"/>
                </a:moveTo>
                <a:cubicBezTo>
                  <a:pt x="480036" y="904265"/>
                  <a:pt x="416452" y="967788"/>
                  <a:pt x="416452" y="1046257"/>
                </a:cubicBezTo>
                <a:cubicBezTo>
                  <a:pt x="416452" y="1069922"/>
                  <a:pt x="420193" y="1093588"/>
                  <a:pt x="427673" y="1116007"/>
                </a:cubicBezTo>
                <a:cubicBezTo>
                  <a:pt x="452608" y="1119744"/>
                  <a:pt x="476296" y="1125972"/>
                  <a:pt x="499984" y="1135936"/>
                </a:cubicBezTo>
                <a:lnTo>
                  <a:pt x="499984" y="1052484"/>
                </a:lnTo>
                <a:cubicBezTo>
                  <a:pt x="499984" y="1038784"/>
                  <a:pt x="506218" y="1026328"/>
                  <a:pt x="517439" y="1016364"/>
                </a:cubicBezTo>
                <a:cubicBezTo>
                  <a:pt x="528660" y="1007645"/>
                  <a:pt x="542374" y="1005154"/>
                  <a:pt x="556088" y="1007645"/>
                </a:cubicBezTo>
                <a:lnTo>
                  <a:pt x="599724" y="1018855"/>
                </a:lnTo>
                <a:cubicBezTo>
                  <a:pt x="586010" y="981489"/>
                  <a:pt x="573542" y="942877"/>
                  <a:pt x="563568" y="904265"/>
                </a:cubicBezTo>
                <a:close/>
                <a:moveTo>
                  <a:pt x="739359" y="823305"/>
                </a:moveTo>
                <a:cubicBezTo>
                  <a:pt x="716918" y="823305"/>
                  <a:pt x="698217" y="841988"/>
                  <a:pt x="698217" y="864408"/>
                </a:cubicBezTo>
                <a:lnTo>
                  <a:pt x="736866" y="1225615"/>
                </a:lnTo>
                <a:cubicBezTo>
                  <a:pt x="736866" y="1229352"/>
                  <a:pt x="743100" y="1229352"/>
                  <a:pt x="743100" y="1225615"/>
                </a:cubicBezTo>
                <a:lnTo>
                  <a:pt x="780502" y="864408"/>
                </a:lnTo>
                <a:cubicBezTo>
                  <a:pt x="779255" y="841988"/>
                  <a:pt x="761801" y="823305"/>
                  <a:pt x="739359" y="823305"/>
                </a:cubicBezTo>
                <a:close/>
                <a:moveTo>
                  <a:pt x="735745" y="389172"/>
                </a:moveTo>
                <a:cubicBezTo>
                  <a:pt x="695133" y="389172"/>
                  <a:pt x="660674" y="423026"/>
                  <a:pt x="660674" y="465656"/>
                </a:cubicBezTo>
                <a:cubicBezTo>
                  <a:pt x="660674" y="508287"/>
                  <a:pt x="695133" y="542141"/>
                  <a:pt x="735745" y="542141"/>
                </a:cubicBezTo>
                <a:cubicBezTo>
                  <a:pt x="776357" y="542141"/>
                  <a:pt x="809585" y="508287"/>
                  <a:pt x="809585" y="465656"/>
                </a:cubicBezTo>
                <a:cubicBezTo>
                  <a:pt x="809585" y="423026"/>
                  <a:pt x="776357" y="389172"/>
                  <a:pt x="735745" y="389172"/>
                </a:cubicBezTo>
                <a:close/>
                <a:moveTo>
                  <a:pt x="735745" y="351556"/>
                </a:moveTo>
                <a:cubicBezTo>
                  <a:pt x="797278" y="351556"/>
                  <a:pt x="847735" y="402964"/>
                  <a:pt x="847735" y="465656"/>
                </a:cubicBezTo>
                <a:cubicBezTo>
                  <a:pt x="847735" y="529603"/>
                  <a:pt x="797278" y="581010"/>
                  <a:pt x="735745" y="581010"/>
                </a:cubicBezTo>
                <a:cubicBezTo>
                  <a:pt x="674211" y="581010"/>
                  <a:pt x="623754" y="529603"/>
                  <a:pt x="623754" y="465656"/>
                </a:cubicBezTo>
                <a:cubicBezTo>
                  <a:pt x="623754" y="402964"/>
                  <a:pt x="674211" y="351556"/>
                  <a:pt x="735745" y="351556"/>
                </a:cubicBezTo>
                <a:close/>
                <a:moveTo>
                  <a:pt x="633386" y="239145"/>
                </a:moveTo>
                <a:cubicBezTo>
                  <a:pt x="590997" y="357471"/>
                  <a:pt x="567309" y="488253"/>
                  <a:pt x="567309" y="624018"/>
                </a:cubicBezTo>
                <a:cubicBezTo>
                  <a:pt x="567309" y="706224"/>
                  <a:pt x="576036" y="788429"/>
                  <a:pt x="593490" y="866899"/>
                </a:cubicBezTo>
                <a:lnTo>
                  <a:pt x="660815" y="866899"/>
                </a:lnTo>
                <a:lnTo>
                  <a:pt x="660815" y="864408"/>
                </a:lnTo>
                <a:cubicBezTo>
                  <a:pt x="660815" y="856934"/>
                  <a:pt x="662061" y="849461"/>
                  <a:pt x="664555" y="841988"/>
                </a:cubicBezTo>
                <a:cubicBezTo>
                  <a:pt x="674529" y="809604"/>
                  <a:pt x="704451" y="785938"/>
                  <a:pt x="739359" y="785938"/>
                </a:cubicBezTo>
                <a:cubicBezTo>
                  <a:pt x="770528" y="785938"/>
                  <a:pt x="799203" y="805867"/>
                  <a:pt x="811671" y="834515"/>
                </a:cubicBezTo>
                <a:cubicBezTo>
                  <a:pt x="815411" y="843233"/>
                  <a:pt x="817905" y="854443"/>
                  <a:pt x="817905" y="864408"/>
                </a:cubicBezTo>
                <a:lnTo>
                  <a:pt x="817905" y="866899"/>
                </a:lnTo>
                <a:lnTo>
                  <a:pt x="885229" y="866899"/>
                </a:lnTo>
                <a:cubicBezTo>
                  <a:pt x="902683" y="788429"/>
                  <a:pt x="911410" y="706224"/>
                  <a:pt x="911410" y="624018"/>
                </a:cubicBezTo>
                <a:cubicBezTo>
                  <a:pt x="911410" y="488253"/>
                  <a:pt x="887722" y="357471"/>
                  <a:pt x="845333" y="239145"/>
                </a:cubicBezTo>
                <a:close/>
                <a:moveTo>
                  <a:pt x="739359" y="37367"/>
                </a:moveTo>
                <a:cubicBezTo>
                  <a:pt x="739359" y="37367"/>
                  <a:pt x="736866" y="37367"/>
                  <a:pt x="735619" y="39858"/>
                </a:cubicBezTo>
                <a:cubicBezTo>
                  <a:pt x="700710" y="89679"/>
                  <a:pt x="672035" y="144483"/>
                  <a:pt x="648347" y="201778"/>
                </a:cubicBezTo>
                <a:lnTo>
                  <a:pt x="830372" y="201778"/>
                </a:lnTo>
                <a:cubicBezTo>
                  <a:pt x="806684" y="144483"/>
                  <a:pt x="776762" y="89679"/>
                  <a:pt x="744347" y="39858"/>
                </a:cubicBezTo>
                <a:cubicBezTo>
                  <a:pt x="743100" y="37367"/>
                  <a:pt x="741853" y="37367"/>
                  <a:pt x="739359" y="37367"/>
                </a:cubicBezTo>
                <a:close/>
                <a:moveTo>
                  <a:pt x="739359" y="0"/>
                </a:moveTo>
                <a:cubicBezTo>
                  <a:pt x="754320" y="0"/>
                  <a:pt x="766788" y="7474"/>
                  <a:pt x="774268" y="18683"/>
                </a:cubicBezTo>
                <a:cubicBezTo>
                  <a:pt x="886475" y="184341"/>
                  <a:pt x="948813" y="398574"/>
                  <a:pt x="948813" y="624018"/>
                </a:cubicBezTo>
                <a:cubicBezTo>
                  <a:pt x="948813" y="706224"/>
                  <a:pt x="940085" y="788429"/>
                  <a:pt x="923878" y="866899"/>
                </a:cubicBezTo>
                <a:cubicBezTo>
                  <a:pt x="1021124" y="868144"/>
                  <a:pt x="1099669" y="947859"/>
                  <a:pt x="1099669" y="1046257"/>
                </a:cubicBezTo>
                <a:cubicBezTo>
                  <a:pt x="1099669" y="1068677"/>
                  <a:pt x="1097175" y="1091096"/>
                  <a:pt x="1090942" y="1113516"/>
                </a:cubicBezTo>
                <a:cubicBezTo>
                  <a:pt x="1098422" y="1112271"/>
                  <a:pt x="1104656" y="1112271"/>
                  <a:pt x="1113383" y="1113516"/>
                </a:cubicBezTo>
                <a:cubicBezTo>
                  <a:pt x="1194422" y="1118498"/>
                  <a:pt x="1270473" y="1155865"/>
                  <a:pt x="1322836" y="1216896"/>
                </a:cubicBezTo>
                <a:cubicBezTo>
                  <a:pt x="1351511" y="1180776"/>
                  <a:pt x="1415095" y="1101061"/>
                  <a:pt x="1451251" y="1071168"/>
                </a:cubicBezTo>
                <a:cubicBezTo>
                  <a:pt x="1459978" y="1063694"/>
                  <a:pt x="1472446" y="1064940"/>
                  <a:pt x="1478679" y="1072413"/>
                </a:cubicBezTo>
                <a:cubicBezTo>
                  <a:pt x="1484913" y="1079886"/>
                  <a:pt x="1483667" y="1092342"/>
                  <a:pt x="1476186" y="1099815"/>
                </a:cubicBezTo>
                <a:cubicBezTo>
                  <a:pt x="1431303" y="1135936"/>
                  <a:pt x="1339044" y="1256754"/>
                  <a:pt x="1337797" y="1259245"/>
                </a:cubicBezTo>
                <a:cubicBezTo>
                  <a:pt x="1334057" y="1262982"/>
                  <a:pt x="1329070" y="1266718"/>
                  <a:pt x="1322836" y="1266718"/>
                </a:cubicBezTo>
                <a:cubicBezTo>
                  <a:pt x="1316603" y="1266718"/>
                  <a:pt x="1311616" y="1262982"/>
                  <a:pt x="1306629" y="1259245"/>
                </a:cubicBezTo>
                <a:cubicBezTo>
                  <a:pt x="1260499" y="1194476"/>
                  <a:pt x="1189435" y="1155865"/>
                  <a:pt x="1110890" y="1150882"/>
                </a:cubicBezTo>
                <a:cubicBezTo>
                  <a:pt x="1099669" y="1150882"/>
                  <a:pt x="1089695" y="1150882"/>
                  <a:pt x="1077227" y="1150882"/>
                </a:cubicBezTo>
                <a:cubicBezTo>
                  <a:pt x="1058526" y="1195722"/>
                  <a:pt x="1028604" y="1235580"/>
                  <a:pt x="991202" y="1260490"/>
                </a:cubicBezTo>
                <a:cubicBezTo>
                  <a:pt x="984968" y="1264227"/>
                  <a:pt x="978735" y="1266718"/>
                  <a:pt x="973748" y="1266718"/>
                </a:cubicBezTo>
                <a:cubicBezTo>
                  <a:pt x="967514" y="1266718"/>
                  <a:pt x="962527" y="1265472"/>
                  <a:pt x="957540" y="1262982"/>
                </a:cubicBezTo>
                <a:cubicBezTo>
                  <a:pt x="947566" y="1256754"/>
                  <a:pt x="941332" y="1245544"/>
                  <a:pt x="941332" y="1234334"/>
                </a:cubicBezTo>
                <a:lnTo>
                  <a:pt x="941332" y="1199459"/>
                </a:lnTo>
                <a:cubicBezTo>
                  <a:pt x="927618" y="1209423"/>
                  <a:pt x="913904" y="1220633"/>
                  <a:pt x="902683" y="1233088"/>
                </a:cubicBezTo>
                <a:lnTo>
                  <a:pt x="795463" y="1378817"/>
                </a:lnTo>
                <a:cubicBezTo>
                  <a:pt x="795463" y="1380063"/>
                  <a:pt x="795463" y="1380063"/>
                  <a:pt x="794216" y="1380063"/>
                </a:cubicBezTo>
                <a:cubicBezTo>
                  <a:pt x="779255" y="1396255"/>
                  <a:pt x="759307" y="1404974"/>
                  <a:pt x="739359" y="1404974"/>
                </a:cubicBezTo>
                <a:cubicBezTo>
                  <a:pt x="719412" y="1404974"/>
                  <a:pt x="698217" y="1396255"/>
                  <a:pt x="684503" y="1380063"/>
                </a:cubicBezTo>
                <a:cubicBezTo>
                  <a:pt x="683256" y="1380063"/>
                  <a:pt x="683256" y="1380063"/>
                  <a:pt x="683256" y="1378817"/>
                </a:cubicBezTo>
                <a:lnTo>
                  <a:pt x="576036" y="1233088"/>
                </a:lnTo>
                <a:cubicBezTo>
                  <a:pt x="563568" y="1220633"/>
                  <a:pt x="549854" y="1209423"/>
                  <a:pt x="536140" y="1199459"/>
                </a:cubicBezTo>
                <a:lnTo>
                  <a:pt x="536140" y="1234334"/>
                </a:lnTo>
                <a:cubicBezTo>
                  <a:pt x="536140" y="1245544"/>
                  <a:pt x="531153" y="1256754"/>
                  <a:pt x="519932" y="1262982"/>
                </a:cubicBezTo>
                <a:cubicBezTo>
                  <a:pt x="514945" y="1265472"/>
                  <a:pt x="509958" y="1266718"/>
                  <a:pt x="504971" y="1266718"/>
                </a:cubicBezTo>
                <a:cubicBezTo>
                  <a:pt x="498738" y="1266718"/>
                  <a:pt x="492504" y="1264227"/>
                  <a:pt x="487517" y="1260490"/>
                </a:cubicBezTo>
                <a:cubicBezTo>
                  <a:pt x="450115" y="1235580"/>
                  <a:pt x="418946" y="1195722"/>
                  <a:pt x="400245" y="1150882"/>
                </a:cubicBezTo>
                <a:cubicBezTo>
                  <a:pt x="390271" y="1150882"/>
                  <a:pt x="379050" y="1150882"/>
                  <a:pt x="367829" y="1150882"/>
                </a:cubicBezTo>
                <a:cubicBezTo>
                  <a:pt x="289284" y="1155865"/>
                  <a:pt x="216973" y="1194476"/>
                  <a:pt x="170844" y="1259245"/>
                </a:cubicBezTo>
                <a:cubicBezTo>
                  <a:pt x="167103" y="1262982"/>
                  <a:pt x="160870" y="1266718"/>
                  <a:pt x="154636" y="1266718"/>
                </a:cubicBezTo>
                <a:cubicBezTo>
                  <a:pt x="148402" y="1266718"/>
                  <a:pt x="143415" y="1262982"/>
                  <a:pt x="139675" y="1257999"/>
                </a:cubicBezTo>
                <a:cubicBezTo>
                  <a:pt x="138428" y="1256754"/>
                  <a:pt x="51156" y="1127217"/>
                  <a:pt x="6273" y="1088605"/>
                </a:cubicBezTo>
                <a:cubicBezTo>
                  <a:pt x="-1207" y="1082378"/>
                  <a:pt x="-2454" y="1069922"/>
                  <a:pt x="5026" y="1062449"/>
                </a:cubicBezTo>
                <a:cubicBezTo>
                  <a:pt x="11260" y="1053730"/>
                  <a:pt x="23728" y="1052484"/>
                  <a:pt x="31208" y="1059958"/>
                </a:cubicBezTo>
                <a:cubicBezTo>
                  <a:pt x="68610" y="1092342"/>
                  <a:pt x="128454" y="1177039"/>
                  <a:pt x="155883" y="1215651"/>
                </a:cubicBezTo>
                <a:cubicBezTo>
                  <a:pt x="209493" y="1155865"/>
                  <a:pt x="284297" y="1117253"/>
                  <a:pt x="365336" y="1113516"/>
                </a:cubicBezTo>
                <a:cubicBezTo>
                  <a:pt x="372816" y="1112271"/>
                  <a:pt x="380297" y="1112271"/>
                  <a:pt x="387777" y="1112271"/>
                </a:cubicBezTo>
                <a:cubicBezTo>
                  <a:pt x="381544" y="1091096"/>
                  <a:pt x="377803" y="1068677"/>
                  <a:pt x="377803" y="1046257"/>
                </a:cubicBezTo>
                <a:cubicBezTo>
                  <a:pt x="377803" y="947859"/>
                  <a:pt x="457595" y="868144"/>
                  <a:pt x="554841" y="866899"/>
                </a:cubicBezTo>
                <a:cubicBezTo>
                  <a:pt x="538633" y="788429"/>
                  <a:pt x="528660" y="706224"/>
                  <a:pt x="528660" y="624018"/>
                </a:cubicBezTo>
                <a:cubicBezTo>
                  <a:pt x="528660" y="398574"/>
                  <a:pt x="590997" y="184341"/>
                  <a:pt x="704451" y="18683"/>
                </a:cubicBezTo>
                <a:cubicBezTo>
                  <a:pt x="711931" y="7474"/>
                  <a:pt x="725645" y="0"/>
                  <a:pt x="739359" y="0"/>
                </a:cubicBezTo>
                <a:close/>
              </a:path>
            </a:pathLst>
          </a:custGeom>
          <a:solidFill>
            <a:schemeClr val="bg1"/>
          </a:solidFill>
          <a:ln>
            <a:noFill/>
          </a:ln>
          <a:effectLst/>
        </p:spPr>
        <p:txBody>
          <a:bodyPr wrap="square" anchor="ctr">
            <a:noAutofit/>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8" name="Line 394">
            <a:extLst>
              <a:ext uri="{FF2B5EF4-FFF2-40B4-BE49-F238E27FC236}">
                <a16:creationId xmlns:a16="http://schemas.microsoft.com/office/drawing/2014/main" id="{9063E70C-0342-A746-95A5-1EF9357F3E8C}"/>
              </a:ext>
            </a:extLst>
          </p:cNvPr>
          <p:cNvSpPr>
            <a:spLocks noChangeShapeType="1"/>
          </p:cNvSpPr>
          <p:nvPr/>
        </p:nvSpPr>
        <p:spPr bwMode="auto">
          <a:xfrm>
            <a:off x="3480150" y="2825647"/>
            <a:ext cx="192257" cy="0"/>
          </a:xfrm>
          <a:prstGeom prst="line">
            <a:avLst/>
          </a:prstGeom>
          <a:noFill/>
          <a:ln w="38100" cap="flat">
            <a:solidFill>
              <a:schemeClr val="accent6">
                <a:lumMod val="50000"/>
              </a:schemeClr>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9" name="Freeform 396">
            <a:extLst>
              <a:ext uri="{FF2B5EF4-FFF2-40B4-BE49-F238E27FC236}">
                <a16:creationId xmlns:a16="http://schemas.microsoft.com/office/drawing/2014/main" id="{8EFF64C7-2F4C-274C-962C-45F795200A60}"/>
              </a:ext>
            </a:extLst>
          </p:cNvPr>
          <p:cNvSpPr>
            <a:spLocks noChangeArrowheads="1"/>
          </p:cNvSpPr>
          <p:nvPr/>
        </p:nvSpPr>
        <p:spPr bwMode="auto">
          <a:xfrm>
            <a:off x="3448107" y="2697477"/>
            <a:ext cx="254053" cy="254054"/>
          </a:xfrm>
          <a:custGeom>
            <a:avLst/>
            <a:gdLst>
              <a:gd name="T0" fmla="*/ 488 w 489"/>
              <a:gd name="T1" fmla="*/ 243 h 489"/>
              <a:gd name="T2" fmla="*/ 488 w 489"/>
              <a:gd name="T3" fmla="*/ 243 h 489"/>
              <a:gd name="T4" fmla="*/ 244 w 489"/>
              <a:gd name="T5" fmla="*/ 488 h 489"/>
              <a:gd name="T6" fmla="*/ 244 w 489"/>
              <a:gd name="T7" fmla="*/ 488 h 489"/>
              <a:gd name="T8" fmla="*/ 0 w 489"/>
              <a:gd name="T9" fmla="*/ 243 h 489"/>
              <a:gd name="T10" fmla="*/ 0 w 489"/>
              <a:gd name="T11" fmla="*/ 243 h 489"/>
              <a:gd name="T12" fmla="*/ 244 w 489"/>
              <a:gd name="T13" fmla="*/ 0 h 489"/>
              <a:gd name="T14" fmla="*/ 244 w 489"/>
              <a:gd name="T15" fmla="*/ 0 h 489"/>
              <a:gd name="T16" fmla="*/ 488 w 489"/>
              <a:gd name="T17" fmla="*/ 243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9" h="489">
                <a:moveTo>
                  <a:pt x="488" y="243"/>
                </a:moveTo>
                <a:lnTo>
                  <a:pt x="488" y="243"/>
                </a:lnTo>
                <a:cubicBezTo>
                  <a:pt x="488" y="379"/>
                  <a:pt x="379" y="488"/>
                  <a:pt x="244" y="488"/>
                </a:cubicBezTo>
                <a:lnTo>
                  <a:pt x="244" y="488"/>
                </a:lnTo>
                <a:cubicBezTo>
                  <a:pt x="109" y="488"/>
                  <a:pt x="0" y="379"/>
                  <a:pt x="0" y="243"/>
                </a:cubicBezTo>
                <a:lnTo>
                  <a:pt x="0" y="243"/>
                </a:lnTo>
                <a:cubicBezTo>
                  <a:pt x="0" y="109"/>
                  <a:pt x="109" y="0"/>
                  <a:pt x="244" y="0"/>
                </a:cubicBezTo>
                <a:lnTo>
                  <a:pt x="244" y="0"/>
                </a:lnTo>
                <a:cubicBezTo>
                  <a:pt x="379" y="0"/>
                  <a:pt x="488" y="109"/>
                  <a:pt x="488" y="243"/>
                </a:cubicBezTo>
              </a:path>
            </a:pathLst>
          </a:custGeom>
          <a:noFill/>
          <a:ln w="38100" cap="flat">
            <a:solidFill>
              <a:schemeClr val="accent6">
                <a:lumMod val="5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0" name="Line 397">
            <a:extLst>
              <a:ext uri="{FF2B5EF4-FFF2-40B4-BE49-F238E27FC236}">
                <a16:creationId xmlns:a16="http://schemas.microsoft.com/office/drawing/2014/main" id="{2CAAB758-EB53-CE43-BA0C-105C01C88071}"/>
              </a:ext>
            </a:extLst>
          </p:cNvPr>
          <p:cNvSpPr>
            <a:spLocks noChangeShapeType="1"/>
          </p:cNvSpPr>
          <p:nvPr/>
        </p:nvSpPr>
        <p:spPr bwMode="auto">
          <a:xfrm>
            <a:off x="6489881" y="2825647"/>
            <a:ext cx="187680" cy="0"/>
          </a:xfrm>
          <a:prstGeom prst="line">
            <a:avLst/>
          </a:prstGeom>
          <a:noFill/>
          <a:ln w="38100" cap="flat">
            <a:solidFill>
              <a:schemeClr val="accent6">
                <a:lumMod val="50000"/>
              </a:schemeClr>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1" name="Freeform 399">
            <a:extLst>
              <a:ext uri="{FF2B5EF4-FFF2-40B4-BE49-F238E27FC236}">
                <a16:creationId xmlns:a16="http://schemas.microsoft.com/office/drawing/2014/main" id="{D4173FBA-B2DF-DD41-8C76-DCBA813DF9B6}"/>
              </a:ext>
            </a:extLst>
          </p:cNvPr>
          <p:cNvSpPr>
            <a:spLocks noChangeArrowheads="1"/>
          </p:cNvSpPr>
          <p:nvPr/>
        </p:nvSpPr>
        <p:spPr bwMode="auto">
          <a:xfrm>
            <a:off x="6457840" y="2697477"/>
            <a:ext cx="254054" cy="254054"/>
          </a:xfrm>
          <a:custGeom>
            <a:avLst/>
            <a:gdLst>
              <a:gd name="T0" fmla="*/ 487 w 488"/>
              <a:gd name="T1" fmla="*/ 243 h 489"/>
              <a:gd name="T2" fmla="*/ 487 w 488"/>
              <a:gd name="T3" fmla="*/ 243 h 489"/>
              <a:gd name="T4" fmla="*/ 243 w 488"/>
              <a:gd name="T5" fmla="*/ 488 h 489"/>
              <a:gd name="T6" fmla="*/ 243 w 488"/>
              <a:gd name="T7" fmla="*/ 488 h 489"/>
              <a:gd name="T8" fmla="*/ 0 w 488"/>
              <a:gd name="T9" fmla="*/ 243 h 489"/>
              <a:gd name="T10" fmla="*/ 0 w 488"/>
              <a:gd name="T11" fmla="*/ 243 h 489"/>
              <a:gd name="T12" fmla="*/ 243 w 488"/>
              <a:gd name="T13" fmla="*/ 0 h 489"/>
              <a:gd name="T14" fmla="*/ 243 w 488"/>
              <a:gd name="T15" fmla="*/ 0 h 489"/>
              <a:gd name="T16" fmla="*/ 487 w 488"/>
              <a:gd name="T17" fmla="*/ 243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8" h="489">
                <a:moveTo>
                  <a:pt x="487" y="243"/>
                </a:moveTo>
                <a:lnTo>
                  <a:pt x="487" y="243"/>
                </a:lnTo>
                <a:cubicBezTo>
                  <a:pt x="487" y="379"/>
                  <a:pt x="378" y="488"/>
                  <a:pt x="243" y="488"/>
                </a:cubicBezTo>
                <a:lnTo>
                  <a:pt x="243" y="488"/>
                </a:lnTo>
                <a:cubicBezTo>
                  <a:pt x="108" y="488"/>
                  <a:pt x="0" y="379"/>
                  <a:pt x="0" y="243"/>
                </a:cubicBezTo>
                <a:lnTo>
                  <a:pt x="0" y="243"/>
                </a:lnTo>
                <a:cubicBezTo>
                  <a:pt x="0" y="109"/>
                  <a:pt x="108" y="0"/>
                  <a:pt x="243" y="0"/>
                </a:cubicBezTo>
                <a:lnTo>
                  <a:pt x="243" y="0"/>
                </a:lnTo>
                <a:cubicBezTo>
                  <a:pt x="378" y="0"/>
                  <a:pt x="487" y="109"/>
                  <a:pt x="487" y="243"/>
                </a:cubicBezTo>
              </a:path>
            </a:pathLst>
          </a:custGeom>
          <a:noFill/>
          <a:ln w="38100" cap="flat">
            <a:solidFill>
              <a:schemeClr val="accent6">
                <a:lumMod val="5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2" name="Freeform 41">
            <a:extLst>
              <a:ext uri="{FF2B5EF4-FFF2-40B4-BE49-F238E27FC236}">
                <a16:creationId xmlns:a16="http://schemas.microsoft.com/office/drawing/2014/main" id="{972B0999-42F5-884C-B3B7-128E43AAF2A3}"/>
              </a:ext>
            </a:extLst>
          </p:cNvPr>
          <p:cNvSpPr/>
          <p:nvPr/>
        </p:nvSpPr>
        <p:spPr>
          <a:xfrm>
            <a:off x="3578490" y="1458587"/>
            <a:ext cx="926042" cy="1260000"/>
          </a:xfrm>
          <a:custGeom>
            <a:avLst/>
            <a:gdLst>
              <a:gd name="connsiteX0" fmla="*/ 0 w 2222500"/>
              <a:gd name="connsiteY0" fmla="*/ 3949700 h 3949700"/>
              <a:gd name="connsiteX1" fmla="*/ 0 w 2222500"/>
              <a:gd name="connsiteY1" fmla="*/ 0 h 3949700"/>
              <a:gd name="connsiteX2" fmla="*/ 2222500 w 2222500"/>
              <a:gd name="connsiteY2" fmla="*/ 0 h 3949700"/>
            </a:gdLst>
            <a:ahLst/>
            <a:cxnLst>
              <a:cxn ang="0">
                <a:pos x="connsiteX0" y="connsiteY0"/>
              </a:cxn>
              <a:cxn ang="0">
                <a:pos x="connsiteX1" y="connsiteY1"/>
              </a:cxn>
              <a:cxn ang="0">
                <a:pos x="connsiteX2" y="connsiteY2"/>
              </a:cxn>
            </a:cxnLst>
            <a:rect l="l" t="t" r="r" b="b"/>
            <a:pathLst>
              <a:path w="2222500" h="3949700">
                <a:moveTo>
                  <a:pt x="0" y="3949700"/>
                </a:moveTo>
                <a:lnTo>
                  <a:pt x="0" y="0"/>
                </a:lnTo>
                <a:lnTo>
                  <a:pt x="2222500" y="0"/>
                </a:lnTo>
              </a:path>
            </a:pathLst>
          </a:custGeom>
          <a:noFill/>
          <a:ln w="25400">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Open Sans" panose="020B0606030504020204" pitchFamily="34" charset="0"/>
              <a:ea typeface="Open Sans" panose="020B0606030504020204" pitchFamily="34" charset="0"/>
              <a:cs typeface="Open Sans" panose="020B0606030504020204" pitchFamily="34" charset="0"/>
            </a:endParaRPr>
          </a:p>
        </p:txBody>
      </p:sp>
      <p:sp>
        <p:nvSpPr>
          <p:cNvPr id="43" name="Freeform 42">
            <a:extLst>
              <a:ext uri="{FF2B5EF4-FFF2-40B4-BE49-F238E27FC236}">
                <a16:creationId xmlns:a16="http://schemas.microsoft.com/office/drawing/2014/main" id="{FF273095-903F-6D45-B5B9-8DB4483B6DF9}"/>
              </a:ext>
            </a:extLst>
          </p:cNvPr>
          <p:cNvSpPr/>
          <p:nvPr/>
        </p:nvSpPr>
        <p:spPr>
          <a:xfrm flipH="1">
            <a:off x="5649904" y="1458587"/>
            <a:ext cx="926042" cy="1260000"/>
          </a:xfrm>
          <a:custGeom>
            <a:avLst/>
            <a:gdLst>
              <a:gd name="connsiteX0" fmla="*/ 0 w 2222500"/>
              <a:gd name="connsiteY0" fmla="*/ 3949700 h 3949700"/>
              <a:gd name="connsiteX1" fmla="*/ 0 w 2222500"/>
              <a:gd name="connsiteY1" fmla="*/ 0 h 3949700"/>
              <a:gd name="connsiteX2" fmla="*/ 2222500 w 2222500"/>
              <a:gd name="connsiteY2" fmla="*/ 0 h 3949700"/>
            </a:gdLst>
            <a:ahLst/>
            <a:cxnLst>
              <a:cxn ang="0">
                <a:pos x="connsiteX0" y="connsiteY0"/>
              </a:cxn>
              <a:cxn ang="0">
                <a:pos x="connsiteX1" y="connsiteY1"/>
              </a:cxn>
              <a:cxn ang="0">
                <a:pos x="connsiteX2" y="connsiteY2"/>
              </a:cxn>
            </a:cxnLst>
            <a:rect l="l" t="t" r="r" b="b"/>
            <a:pathLst>
              <a:path w="2222500" h="3949700">
                <a:moveTo>
                  <a:pt x="0" y="3949700"/>
                </a:moveTo>
                <a:lnTo>
                  <a:pt x="0" y="0"/>
                </a:lnTo>
                <a:lnTo>
                  <a:pt x="2222500" y="0"/>
                </a:lnTo>
              </a:path>
            </a:pathLst>
          </a:custGeom>
          <a:noFill/>
          <a:ln w="25400">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Open Sans" panose="020B0606030504020204" pitchFamily="34" charset="0"/>
              <a:ea typeface="Open Sans" panose="020B0606030504020204" pitchFamily="34" charset="0"/>
              <a:cs typeface="Open Sans" panose="020B0606030504020204" pitchFamily="34" charset="0"/>
            </a:endParaRPr>
          </a:p>
        </p:txBody>
      </p:sp>
      <p:sp>
        <p:nvSpPr>
          <p:cNvPr id="12" name="TextBox 11">
            <a:extLst>
              <a:ext uri="{FF2B5EF4-FFF2-40B4-BE49-F238E27FC236}">
                <a16:creationId xmlns:a16="http://schemas.microsoft.com/office/drawing/2014/main" id="{96E8AA70-3524-B24E-A3E2-CAB3E8211E4D}"/>
              </a:ext>
            </a:extLst>
          </p:cNvPr>
          <p:cNvSpPr txBox="1"/>
          <p:nvPr/>
        </p:nvSpPr>
        <p:spPr>
          <a:xfrm>
            <a:off x="856947" y="3908837"/>
            <a:ext cx="2428046" cy="310406"/>
          </a:xfrm>
          <a:prstGeom prst="rect">
            <a:avLst/>
          </a:prstGeom>
          <a:noFill/>
        </p:spPr>
        <p:txBody>
          <a:bodyPr wrap="square" rtlCol="0" anchor="b">
            <a:spAutoFit/>
          </a:bodyPr>
          <a:lstStyle/>
          <a:p>
            <a:pPr algn="ctr"/>
            <a:r>
              <a:rPr lang="en-US" sz="1417" spc="-12">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CURRENT STATE</a:t>
            </a:r>
          </a:p>
        </p:txBody>
      </p:sp>
      <p:sp>
        <p:nvSpPr>
          <p:cNvPr id="13" name="TextBox 12">
            <a:extLst>
              <a:ext uri="{FF2B5EF4-FFF2-40B4-BE49-F238E27FC236}">
                <a16:creationId xmlns:a16="http://schemas.microsoft.com/office/drawing/2014/main" id="{FF4E5D9B-43BE-2C4C-BA6B-CE25975E41EF}"/>
              </a:ext>
            </a:extLst>
          </p:cNvPr>
          <p:cNvSpPr txBox="1"/>
          <p:nvPr/>
        </p:nvSpPr>
        <p:spPr>
          <a:xfrm>
            <a:off x="856948" y="4179191"/>
            <a:ext cx="2428046" cy="467436"/>
          </a:xfrm>
          <a:prstGeom prst="rect">
            <a:avLst/>
          </a:prstGeom>
          <a:noFill/>
        </p:spPr>
        <p:txBody>
          <a:bodyPr wrap="square" rtlCol="0">
            <a:spAutoFit/>
          </a:bodyPr>
          <a:lstStyle/>
          <a:p>
            <a:pPr algn="ctr">
              <a:lnSpc>
                <a:spcPts val="1500"/>
              </a:lnSpc>
            </a:pP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Unpack what is your current state of this capability per dimension</a:t>
            </a:r>
          </a:p>
        </p:txBody>
      </p:sp>
      <p:sp>
        <p:nvSpPr>
          <p:cNvPr id="16" name="TextBox 15">
            <a:extLst>
              <a:ext uri="{FF2B5EF4-FFF2-40B4-BE49-F238E27FC236}">
                <a16:creationId xmlns:a16="http://schemas.microsoft.com/office/drawing/2014/main" id="{15666E7C-FA55-BE40-B6D2-F1E83A167A6D}"/>
              </a:ext>
            </a:extLst>
          </p:cNvPr>
          <p:cNvSpPr txBox="1"/>
          <p:nvPr/>
        </p:nvSpPr>
        <p:spPr>
          <a:xfrm>
            <a:off x="3865977" y="3908837"/>
            <a:ext cx="2428046" cy="310406"/>
          </a:xfrm>
          <a:prstGeom prst="rect">
            <a:avLst/>
          </a:prstGeom>
          <a:noFill/>
        </p:spPr>
        <p:txBody>
          <a:bodyPr wrap="square" rtlCol="0" anchor="b">
            <a:spAutoFit/>
          </a:bodyPr>
          <a:lstStyle/>
          <a:p>
            <a:pPr algn="ctr"/>
            <a:r>
              <a:rPr lang="en-US" sz="1417" spc="-12">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SHIFTS</a:t>
            </a:r>
          </a:p>
        </p:txBody>
      </p:sp>
      <p:sp>
        <p:nvSpPr>
          <p:cNvPr id="17" name="TextBox 16">
            <a:extLst>
              <a:ext uri="{FF2B5EF4-FFF2-40B4-BE49-F238E27FC236}">
                <a16:creationId xmlns:a16="http://schemas.microsoft.com/office/drawing/2014/main" id="{A139D30E-9A94-D043-972C-7666264A7D2E}"/>
              </a:ext>
            </a:extLst>
          </p:cNvPr>
          <p:cNvSpPr txBox="1"/>
          <p:nvPr/>
        </p:nvSpPr>
        <p:spPr>
          <a:xfrm>
            <a:off x="3784698" y="4179191"/>
            <a:ext cx="2591862" cy="467436"/>
          </a:xfrm>
          <a:prstGeom prst="rect">
            <a:avLst/>
          </a:prstGeom>
          <a:noFill/>
        </p:spPr>
        <p:txBody>
          <a:bodyPr wrap="square" rtlCol="0">
            <a:spAutoFit/>
          </a:bodyPr>
          <a:lstStyle/>
          <a:p>
            <a:pPr algn="ctr">
              <a:lnSpc>
                <a:spcPts val="1500"/>
              </a:lnSpc>
            </a:pPr>
            <a:r>
              <a:rPr lang="en-US" sz="1000" spc="-8">
                <a:solidFill>
                  <a:schemeClr val="bg2"/>
                </a:solidFill>
                <a:latin typeface="Avenir Next" panose="020B0503020202020204" pitchFamily="34" charset="0"/>
                <a:ea typeface="Open Sans" panose="020B0606030504020204" pitchFamily="34" charset="0"/>
                <a:cs typeface="Open Sans" panose="020B0606030504020204" pitchFamily="34" charset="0"/>
              </a:rPr>
              <a:t>Pin-point the shifts we need to make to realise your ideal state in each dimension</a:t>
            </a:r>
          </a:p>
        </p:txBody>
      </p:sp>
      <p:sp>
        <p:nvSpPr>
          <p:cNvPr id="18" name="TextBox 17">
            <a:extLst>
              <a:ext uri="{FF2B5EF4-FFF2-40B4-BE49-F238E27FC236}">
                <a16:creationId xmlns:a16="http://schemas.microsoft.com/office/drawing/2014/main" id="{530D7C58-BDDF-C741-86FB-D18B25928347}"/>
              </a:ext>
            </a:extLst>
          </p:cNvPr>
          <p:cNvSpPr txBox="1"/>
          <p:nvPr/>
        </p:nvSpPr>
        <p:spPr>
          <a:xfrm>
            <a:off x="6875007" y="3908837"/>
            <a:ext cx="2428046" cy="310406"/>
          </a:xfrm>
          <a:prstGeom prst="rect">
            <a:avLst/>
          </a:prstGeom>
          <a:noFill/>
        </p:spPr>
        <p:txBody>
          <a:bodyPr wrap="square" rtlCol="0" anchor="b">
            <a:spAutoFit/>
          </a:bodyPr>
          <a:lstStyle/>
          <a:p>
            <a:pPr algn="ctr"/>
            <a:r>
              <a:rPr lang="en-US" sz="1417" spc="-12" dirty="0">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DESIRED STATE</a:t>
            </a:r>
          </a:p>
        </p:txBody>
      </p:sp>
      <p:sp>
        <p:nvSpPr>
          <p:cNvPr id="19" name="TextBox 18">
            <a:extLst>
              <a:ext uri="{FF2B5EF4-FFF2-40B4-BE49-F238E27FC236}">
                <a16:creationId xmlns:a16="http://schemas.microsoft.com/office/drawing/2014/main" id="{4FD880AE-D293-5F46-9211-61CA11C06CF1}"/>
              </a:ext>
            </a:extLst>
          </p:cNvPr>
          <p:cNvSpPr txBox="1"/>
          <p:nvPr/>
        </p:nvSpPr>
        <p:spPr>
          <a:xfrm>
            <a:off x="6875008" y="4179191"/>
            <a:ext cx="2428046" cy="467436"/>
          </a:xfrm>
          <a:prstGeom prst="rect">
            <a:avLst/>
          </a:prstGeom>
          <a:noFill/>
        </p:spPr>
        <p:txBody>
          <a:bodyPr wrap="square" rtlCol="0">
            <a:spAutoFit/>
          </a:bodyPr>
          <a:lstStyle/>
          <a:p>
            <a:pPr algn="ctr">
              <a:lnSpc>
                <a:spcPts val="1500"/>
              </a:lnSpc>
            </a:pP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Ideal future state is considered to be ‘mature’ in each dimension </a:t>
            </a:r>
          </a:p>
        </p:txBody>
      </p:sp>
      <p:sp>
        <p:nvSpPr>
          <p:cNvPr id="20" name="TextBox 19">
            <a:extLst>
              <a:ext uri="{FF2B5EF4-FFF2-40B4-BE49-F238E27FC236}">
                <a16:creationId xmlns:a16="http://schemas.microsoft.com/office/drawing/2014/main" id="{B400E91B-D212-8246-9263-B697C893C690}"/>
              </a:ext>
            </a:extLst>
          </p:cNvPr>
          <p:cNvSpPr txBox="1"/>
          <p:nvPr/>
        </p:nvSpPr>
        <p:spPr>
          <a:xfrm>
            <a:off x="4591668" y="1304011"/>
            <a:ext cx="976664" cy="310406"/>
          </a:xfrm>
          <a:prstGeom prst="rect">
            <a:avLst/>
          </a:prstGeom>
          <a:noFill/>
        </p:spPr>
        <p:txBody>
          <a:bodyPr wrap="square" rtlCol="0" anchor="ctr">
            <a:spAutoFit/>
          </a:bodyPr>
          <a:lstStyle/>
          <a:p>
            <a:pPr algn="ctr"/>
            <a:r>
              <a:rPr lang="en-US" sz="1417" b="1" spc="-12">
                <a:solidFill>
                  <a:schemeClr val="bg1"/>
                </a:solidFill>
                <a:latin typeface="Open Sans" panose="020B0606030504020204" pitchFamily="34" charset="0"/>
                <a:ea typeface="Open Sans" panose="020B0606030504020204" pitchFamily="34" charset="0"/>
                <a:cs typeface="Open Sans" panose="020B0606030504020204" pitchFamily="34" charset="0"/>
              </a:rPr>
              <a:t>GAP</a:t>
            </a:r>
          </a:p>
        </p:txBody>
      </p:sp>
      <p:pic>
        <p:nvPicPr>
          <p:cNvPr id="5" name="Graphic 4" descr="Excellent outline">
            <a:extLst>
              <a:ext uri="{FF2B5EF4-FFF2-40B4-BE49-F238E27FC236}">
                <a16:creationId xmlns:a16="http://schemas.microsoft.com/office/drawing/2014/main" id="{3E3C9E13-CF33-4329-7467-50F53CAE751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05491" y="2316150"/>
            <a:ext cx="762000" cy="762000"/>
          </a:xfrm>
          <a:prstGeom prst="rect">
            <a:avLst/>
          </a:prstGeom>
        </p:spPr>
      </p:pic>
      <p:sp>
        <p:nvSpPr>
          <p:cNvPr id="6" name="TextBox 5">
            <a:extLst>
              <a:ext uri="{FF2B5EF4-FFF2-40B4-BE49-F238E27FC236}">
                <a16:creationId xmlns:a16="http://schemas.microsoft.com/office/drawing/2014/main" id="{2317ADD2-C2A3-F808-80B1-9AA763472802}"/>
              </a:ext>
            </a:extLst>
          </p:cNvPr>
          <p:cNvSpPr txBox="1"/>
          <p:nvPr/>
        </p:nvSpPr>
        <p:spPr>
          <a:xfrm>
            <a:off x="856947" y="4617312"/>
            <a:ext cx="2428046" cy="467436"/>
          </a:xfrm>
          <a:prstGeom prst="rect">
            <a:avLst/>
          </a:prstGeom>
          <a:noFill/>
        </p:spPr>
        <p:txBody>
          <a:bodyPr wrap="square" rtlCol="0">
            <a:spAutoFit/>
          </a:bodyPr>
          <a:lstStyle/>
          <a:p>
            <a:pPr algn="ctr">
              <a:lnSpc>
                <a:spcPts val="1500"/>
              </a:lnSpc>
            </a:pPr>
            <a:r>
              <a:rPr lang="en-US" sz="1000" spc="-8" dirty="0">
                <a:solidFill>
                  <a:schemeClr val="accent1"/>
                </a:solidFill>
                <a:latin typeface="Avenir Next" panose="020B0503020202020204" pitchFamily="34" charset="0"/>
                <a:ea typeface="Open Sans" panose="020B0606030504020204" pitchFamily="34" charset="0"/>
                <a:cs typeface="Open Sans" panose="020B0606030504020204" pitchFamily="34" charset="0"/>
              </a:rPr>
              <a:t>Complete the Impact Management Capability Assessment</a:t>
            </a:r>
          </a:p>
        </p:txBody>
      </p:sp>
      <p:sp>
        <p:nvSpPr>
          <p:cNvPr id="8" name="TextBox 7">
            <a:extLst>
              <a:ext uri="{FF2B5EF4-FFF2-40B4-BE49-F238E27FC236}">
                <a16:creationId xmlns:a16="http://schemas.microsoft.com/office/drawing/2014/main" id="{9160EEAC-268D-2DEE-02F8-00803B843AA1}"/>
              </a:ext>
            </a:extLst>
          </p:cNvPr>
          <p:cNvSpPr txBox="1"/>
          <p:nvPr/>
        </p:nvSpPr>
        <p:spPr>
          <a:xfrm>
            <a:off x="6872468" y="4586583"/>
            <a:ext cx="2428046" cy="659796"/>
          </a:xfrm>
          <a:prstGeom prst="rect">
            <a:avLst/>
          </a:prstGeom>
          <a:noFill/>
        </p:spPr>
        <p:txBody>
          <a:bodyPr wrap="square" rtlCol="0">
            <a:spAutoFit/>
          </a:bodyPr>
          <a:lstStyle/>
          <a:p>
            <a:pPr algn="ctr">
              <a:lnSpc>
                <a:spcPts val="1500"/>
              </a:lnSpc>
            </a:pPr>
            <a:r>
              <a:rPr lang="en-US" sz="1000" spc="-8" dirty="0">
                <a:solidFill>
                  <a:schemeClr val="accent1"/>
                </a:solidFill>
                <a:latin typeface="Avenir Next" panose="020B0503020202020204" pitchFamily="34" charset="0"/>
                <a:ea typeface="Open Sans" panose="020B0606030504020204" pitchFamily="34" charset="0"/>
                <a:cs typeface="Open Sans" panose="020B0606030504020204" pitchFamily="34" charset="0"/>
              </a:rPr>
              <a:t>Automated assessment of gaps and recommended actions to close gaps and enhance maturity</a:t>
            </a:r>
          </a:p>
        </p:txBody>
      </p:sp>
    </p:spTree>
    <p:extLst>
      <p:ext uri="{BB962C8B-B14F-4D97-AF65-F5344CB8AC3E}">
        <p14:creationId xmlns:p14="http://schemas.microsoft.com/office/powerpoint/2010/main" val="4041525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8" grpId="0" animBg="1"/>
      <p:bldP spid="39" grpId="0" animBg="1"/>
      <p:bldP spid="40" grpId="0" animBg="1"/>
      <p:bldP spid="41" grpId="0" animBg="1"/>
      <p:bldP spid="42" grpId="0" animBg="1"/>
      <p:bldP spid="43" grpId="0" animBg="1"/>
      <p:bldP spid="12" grpId="0"/>
      <p:bldP spid="13" grpId="0"/>
      <p:bldP spid="16" grpId="0"/>
      <p:bldP spid="17" grpId="0"/>
      <p:bldP spid="18" grpId="0"/>
      <p:bldP spid="19" grpId="0"/>
      <p:bldP spid="20" grpId="0"/>
      <p:bldP spid="6" grpId="0"/>
      <p:bldP spid="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50</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nvGraphicFramePr>
        <p:xfrm>
          <a:off x="135064" y="196028"/>
          <a:ext cx="9894900" cy="3414631"/>
        </p:xfrm>
        <a:graphic>
          <a:graphicData uri="http://schemas.openxmlformats.org/drawingml/2006/table">
            <a:tbl>
              <a:tblPr/>
              <a:tblGrid>
                <a:gridCol w="552303">
                  <a:extLst>
                    <a:ext uri="{9D8B030D-6E8A-4147-A177-3AD203B41FA5}">
                      <a16:colId xmlns:a16="http://schemas.microsoft.com/office/drawing/2014/main" val="555261871"/>
                    </a:ext>
                  </a:extLst>
                </a:gridCol>
                <a:gridCol w="630597">
                  <a:extLst>
                    <a:ext uri="{9D8B030D-6E8A-4147-A177-3AD203B41FA5}">
                      <a16:colId xmlns:a16="http://schemas.microsoft.com/office/drawing/2014/main" val="2842129280"/>
                    </a:ext>
                  </a:extLst>
                </a:gridCol>
                <a:gridCol w="1404000">
                  <a:extLst>
                    <a:ext uri="{9D8B030D-6E8A-4147-A177-3AD203B41FA5}">
                      <a16:colId xmlns:a16="http://schemas.microsoft.com/office/drawing/2014/main" val="1365397801"/>
                    </a:ext>
                  </a:extLst>
                </a:gridCol>
                <a:gridCol w="1404000">
                  <a:extLst>
                    <a:ext uri="{9D8B030D-6E8A-4147-A177-3AD203B41FA5}">
                      <a16:colId xmlns:a16="http://schemas.microsoft.com/office/drawing/2014/main" val="3731496163"/>
                    </a:ext>
                  </a:extLst>
                </a:gridCol>
                <a:gridCol w="1404000">
                  <a:extLst>
                    <a:ext uri="{9D8B030D-6E8A-4147-A177-3AD203B41FA5}">
                      <a16:colId xmlns:a16="http://schemas.microsoft.com/office/drawing/2014/main" val="2891714252"/>
                    </a:ext>
                  </a:extLst>
                </a:gridCol>
                <a:gridCol w="1404000">
                  <a:extLst>
                    <a:ext uri="{9D8B030D-6E8A-4147-A177-3AD203B41FA5}">
                      <a16:colId xmlns:a16="http://schemas.microsoft.com/office/drawing/2014/main" val="4028138778"/>
                    </a:ext>
                  </a:extLst>
                </a:gridCol>
                <a:gridCol w="1404000">
                  <a:extLst>
                    <a:ext uri="{9D8B030D-6E8A-4147-A177-3AD203B41FA5}">
                      <a16:colId xmlns:a16="http://schemas.microsoft.com/office/drawing/2014/main" val="206134796"/>
                    </a:ext>
                  </a:extLst>
                </a:gridCol>
                <a:gridCol w="1692000">
                  <a:extLst>
                    <a:ext uri="{9D8B030D-6E8A-4147-A177-3AD203B41FA5}">
                      <a16:colId xmlns:a16="http://schemas.microsoft.com/office/drawing/2014/main" val="2052276475"/>
                    </a:ext>
                  </a:extLst>
                </a:gridCol>
              </a:tblGrid>
              <a:tr h="366631">
                <a:tc>
                  <a:txBody>
                    <a:bodyPr/>
                    <a:lstStyle/>
                    <a:p>
                      <a:pPr marL="71755" algn="l" fontAlgn="ctr"/>
                      <a:r>
                        <a:rPr lang="en-ZA" sz="800" b="1" i="0" u="none" strike="noStrike">
                          <a:solidFill>
                            <a:srgbClr val="FFFFFF"/>
                          </a:solidFill>
                          <a:effectLst/>
                          <a:latin typeface="Avenir Next Regular"/>
                        </a:rPr>
                        <a:t>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5. Mature - Fully-fledged and developed capability </a:t>
                      </a: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just" fontAlgn="ctr"/>
                      <a:r>
                        <a:rPr lang="en-ZA" sz="800" b="1" i="0" u="none" strike="noStrike">
                          <a:solidFill>
                            <a:srgbClr val="FFFFFF"/>
                          </a:solidFill>
                          <a:effectLst/>
                          <a:latin typeface="Avenir Next Regular"/>
                        </a:rPr>
                        <a:t>Rationale | Comments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452426">
                <a:tc rowSpan="2">
                  <a:txBody>
                    <a:bodyPr/>
                    <a:lstStyle/>
                    <a:p>
                      <a:pPr algn="ctr" fontAlgn="ctr"/>
                      <a:r>
                        <a:rPr lang="en-ZA" sz="800" b="1" i="0" u="none" strike="noStrike">
                          <a:solidFill>
                            <a:srgbClr val="FFFFFF"/>
                          </a:solidFill>
                          <a:effectLst/>
                          <a:latin typeface="Avenir Next Regular"/>
                        </a:rPr>
                        <a:t>Processes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chemeClr val="accent2"/>
                    </a:solidFill>
                  </a:tcPr>
                </a:tc>
                <a:tc>
                  <a:txBody>
                    <a:bodyPr/>
                    <a:lstStyle/>
                    <a:p>
                      <a:pPr algn="ctr" fontAlgn="ctr"/>
                      <a:r>
                        <a:rPr lang="en-ZA" sz="800" b="1" i="0" u="none" strike="noStrike">
                          <a:solidFill>
                            <a:srgbClr val="425369"/>
                          </a:solidFill>
                          <a:effectLst/>
                          <a:latin typeface="Avenir Next Regular"/>
                        </a:rPr>
                        <a:t>Processes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processes lead by and / performed within the Impact Management Capability (supporting each stage of the Impact Management lifecycle)  are not yet defined. </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The processes lead by and / performed within the Impact Management Capability are partially understood and defined.  They are not clearly  linked to the overall organisational value chain. They are not implemented consistently and are not managed and continuously improved using lessons learnt.</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processes lead by and / performed within the Impact Management Capability are being developed to contribute towards advancing or realising impact goals.</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Processes are partially understood and defined within the unit, but not across the organisation.  Consistency is increasing, but they are not managed and continuously improved using lessons learnt.</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processes lead by and / performed within the Impact Management Capability contribute towards advancing or realising impact goals as defined in the Impact Strategy.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Processes are understood and defined across the organisation. They are implemented with some consistency and are under review based on lessons learnt to date.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Processes and activities performed within the capability effectively contribute towards advancing or realising impact goals.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Processes are clearly understood and defined. They are implemented consistently and are managed and continuously improved using insights gained from measurement, therefore ensuring continuous alignment to impact.</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803770">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a:rPr>
                        <a:t>Responsibility Framework</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processes lead by and / performed within the Impact Management Capability  do not have a framework delineating roles and responsibilities for delivery.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Some roles and responsibilities are defined  in relation to execution of the processes lead by and / performed within the Impact Management Capability. However, this is not consistent and needs to be developed in line with the definition and development of processes.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responsibility assignment framework is being developed in parallel with and in support of the Impact Management Capability process development.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This is not fully integrated and / understood across the Capability or the organisation and is not executed consistently to plan.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responsibility assignment framework has been established and implemented to support execution of processes  lead by the Impact Management Capability. </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responsibility assignment framework is understood and utilised across the organisation to guide consistent execution of the processes led by the Impact Management Capability.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bl>
          </a:graphicData>
        </a:graphic>
      </p:graphicFrame>
    </p:spTree>
    <p:extLst>
      <p:ext uri="{BB962C8B-B14F-4D97-AF65-F5344CB8AC3E}">
        <p14:creationId xmlns:p14="http://schemas.microsoft.com/office/powerpoint/2010/main" val="36666694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51</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nvGraphicFramePr>
        <p:xfrm>
          <a:off x="135064" y="156272"/>
          <a:ext cx="9894900" cy="4511911"/>
        </p:xfrm>
        <a:graphic>
          <a:graphicData uri="http://schemas.openxmlformats.org/drawingml/2006/table">
            <a:tbl>
              <a:tblPr/>
              <a:tblGrid>
                <a:gridCol w="552303">
                  <a:extLst>
                    <a:ext uri="{9D8B030D-6E8A-4147-A177-3AD203B41FA5}">
                      <a16:colId xmlns:a16="http://schemas.microsoft.com/office/drawing/2014/main" val="555261871"/>
                    </a:ext>
                  </a:extLst>
                </a:gridCol>
                <a:gridCol w="630597">
                  <a:extLst>
                    <a:ext uri="{9D8B030D-6E8A-4147-A177-3AD203B41FA5}">
                      <a16:colId xmlns:a16="http://schemas.microsoft.com/office/drawing/2014/main" val="2842129280"/>
                    </a:ext>
                  </a:extLst>
                </a:gridCol>
                <a:gridCol w="1404000">
                  <a:extLst>
                    <a:ext uri="{9D8B030D-6E8A-4147-A177-3AD203B41FA5}">
                      <a16:colId xmlns:a16="http://schemas.microsoft.com/office/drawing/2014/main" val="1365397801"/>
                    </a:ext>
                  </a:extLst>
                </a:gridCol>
                <a:gridCol w="1404000">
                  <a:extLst>
                    <a:ext uri="{9D8B030D-6E8A-4147-A177-3AD203B41FA5}">
                      <a16:colId xmlns:a16="http://schemas.microsoft.com/office/drawing/2014/main" val="3731496163"/>
                    </a:ext>
                  </a:extLst>
                </a:gridCol>
                <a:gridCol w="1404000">
                  <a:extLst>
                    <a:ext uri="{9D8B030D-6E8A-4147-A177-3AD203B41FA5}">
                      <a16:colId xmlns:a16="http://schemas.microsoft.com/office/drawing/2014/main" val="2891714252"/>
                    </a:ext>
                  </a:extLst>
                </a:gridCol>
                <a:gridCol w="1404000">
                  <a:extLst>
                    <a:ext uri="{9D8B030D-6E8A-4147-A177-3AD203B41FA5}">
                      <a16:colId xmlns:a16="http://schemas.microsoft.com/office/drawing/2014/main" val="4028138778"/>
                    </a:ext>
                  </a:extLst>
                </a:gridCol>
                <a:gridCol w="1404000">
                  <a:extLst>
                    <a:ext uri="{9D8B030D-6E8A-4147-A177-3AD203B41FA5}">
                      <a16:colId xmlns:a16="http://schemas.microsoft.com/office/drawing/2014/main" val="206134796"/>
                    </a:ext>
                  </a:extLst>
                </a:gridCol>
                <a:gridCol w="1692000">
                  <a:extLst>
                    <a:ext uri="{9D8B030D-6E8A-4147-A177-3AD203B41FA5}">
                      <a16:colId xmlns:a16="http://schemas.microsoft.com/office/drawing/2014/main" val="2052276475"/>
                    </a:ext>
                  </a:extLst>
                </a:gridCol>
              </a:tblGrid>
              <a:tr h="366631">
                <a:tc>
                  <a:txBody>
                    <a:bodyPr/>
                    <a:lstStyle/>
                    <a:p>
                      <a:pPr marL="71755" algn="l" fontAlgn="ctr"/>
                      <a:r>
                        <a:rPr lang="en-ZA" sz="800" b="1" i="0" u="none" strike="noStrike">
                          <a:solidFill>
                            <a:srgbClr val="FFFFFF"/>
                          </a:solidFill>
                          <a:effectLst/>
                          <a:latin typeface="Avenir Next Regular"/>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5. Mature - Fully-fledged and developed capability </a:t>
                      </a: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just" fontAlgn="ctr"/>
                      <a:r>
                        <a:rPr lang="en-ZA" sz="800" b="1" i="0" u="none" strike="noStrike">
                          <a:solidFill>
                            <a:srgbClr val="FFFFFF"/>
                          </a:solidFill>
                          <a:effectLst/>
                          <a:latin typeface="Avenir Next Regular"/>
                        </a:rPr>
                        <a:t>Rationale | Comments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452426">
                <a:tc rowSpan="2">
                  <a:txBody>
                    <a:bodyPr/>
                    <a:lstStyle/>
                    <a:p>
                      <a:pPr algn="ctr" fontAlgn="ctr"/>
                      <a:r>
                        <a:rPr lang="en-ZA" sz="800" b="1" i="0" u="none" strike="noStrike">
                          <a:solidFill>
                            <a:srgbClr val="FFFFFF"/>
                          </a:solidFill>
                          <a:effectLst/>
                          <a:latin typeface="Avenir Next Regular"/>
                        </a:rPr>
                        <a:t>Data (1)</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chemeClr val="accent3"/>
                    </a:solidFill>
                  </a:tcPr>
                </a:tc>
                <a:tc>
                  <a:txBody>
                    <a:bodyPr/>
                    <a:lstStyle/>
                    <a:p>
                      <a:pPr algn="ctr" fontAlgn="ctr"/>
                      <a:r>
                        <a:rPr lang="en-ZA" sz="800" b="1" i="0" u="none" strike="noStrike">
                          <a:solidFill>
                            <a:srgbClr val="425369"/>
                          </a:solidFill>
                          <a:effectLst/>
                          <a:latin typeface="Avenir Next Regular"/>
                        </a:rPr>
                        <a:t>Data access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is not readily accessible to relevant internal and external stakeholders to meet their needs.</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Decision-makers are not</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empowered with access to data insights in real-time and there is a lag before data is available to them in an accessible format.</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 </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is not readily available to relevant users consistently and across all areas to meet user needs. Pockets of data access exist.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Decision-makers receive packaged data at key intervals, but do not have access on an ongoing basis. Bottle-necks are regular in accessing data that is needed, but 'trapped' with gate-keepers who may not be available as needs arise.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is typically available and accessible to relevant users in line with their information and timing requirements.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This is still dependent on gate-keepers but is being further developed to ensure consistent access in line with user requirements (including decision-makers).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is typically available and accessible by all users (including decision-makers) in line with their information and timing requirements.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Bottle-necks may still occur due to key-person dependency and availability to respond to data requests.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is consistently available and accessible by all users (including decision-makers) in line with their information and timing requirements.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Access is supported either by systems that facilitate independent user access in line with defined access rights or sufficient capacity exists with multiple team members able to manage information requests timeously.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803770">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a:rPr>
                        <a:t>Data collection</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 No formal system and / processes exist for data collection and analysis.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A basic system and processes exist to support data collection and analysis, but it is not consistently and / regularly used by teams. It is not likely understood in terms of its value-add to the work of teams in their day-to-day work.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Limited or single types of data collected from single or limited stakeholder perspectives.</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There are no principles and practices in place to ensure ethical application of consent and privacy.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collection systems and processes exist; however, these are not yet sufficiently streamlined, prioritised and aligned with IMF execution. Monitoring data collected provides some promising information to track progress and assist teams to begin gauge progress.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Limited types of data collected from limited stakeholder perspectives.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Ethical considerations and best practices have been defined and are being integrated into data collection analysis end-to-end.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Established data collection systems and processes; aligned to Impact Strategy and IMF. Assessing utilisation, effectiveness and relevance  to  stakeholders. Routinely collected monitoring data tracks progress and builds evidence to prepare for evaluation.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Multiple types of data collected; represent diverse stakeholder perspectives (for  triangulation).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Defined ethical considerations and best practices; integrated into data collection analysis end-to-end. They will be reviewed and refined.</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collection systems and processes are fully integrated; with clear alignment to Impact Strategy and IMF. These are effectively utilised across teams and perceived to provide useful and practical information. Routinely collected monitoring data tracks progress and builds evidence to prepare for evaluation.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Multiple types of data are collected;  represent diverse stakeholder perspectives (for triangulation).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Embedded ethical considerations and best practices; with routine reviews and updates applied.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bl>
          </a:graphicData>
        </a:graphic>
      </p:graphicFrame>
    </p:spTree>
    <p:extLst>
      <p:ext uri="{BB962C8B-B14F-4D97-AF65-F5344CB8AC3E}">
        <p14:creationId xmlns:p14="http://schemas.microsoft.com/office/powerpoint/2010/main" val="34497286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52</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nvGraphicFramePr>
        <p:xfrm>
          <a:off x="135064" y="156272"/>
          <a:ext cx="9894900" cy="2073511"/>
        </p:xfrm>
        <a:graphic>
          <a:graphicData uri="http://schemas.openxmlformats.org/drawingml/2006/table">
            <a:tbl>
              <a:tblPr/>
              <a:tblGrid>
                <a:gridCol w="552303">
                  <a:extLst>
                    <a:ext uri="{9D8B030D-6E8A-4147-A177-3AD203B41FA5}">
                      <a16:colId xmlns:a16="http://schemas.microsoft.com/office/drawing/2014/main" val="555261871"/>
                    </a:ext>
                  </a:extLst>
                </a:gridCol>
                <a:gridCol w="630597">
                  <a:extLst>
                    <a:ext uri="{9D8B030D-6E8A-4147-A177-3AD203B41FA5}">
                      <a16:colId xmlns:a16="http://schemas.microsoft.com/office/drawing/2014/main" val="2842129280"/>
                    </a:ext>
                  </a:extLst>
                </a:gridCol>
                <a:gridCol w="1404000">
                  <a:extLst>
                    <a:ext uri="{9D8B030D-6E8A-4147-A177-3AD203B41FA5}">
                      <a16:colId xmlns:a16="http://schemas.microsoft.com/office/drawing/2014/main" val="1365397801"/>
                    </a:ext>
                  </a:extLst>
                </a:gridCol>
                <a:gridCol w="1404000">
                  <a:extLst>
                    <a:ext uri="{9D8B030D-6E8A-4147-A177-3AD203B41FA5}">
                      <a16:colId xmlns:a16="http://schemas.microsoft.com/office/drawing/2014/main" val="3731496163"/>
                    </a:ext>
                  </a:extLst>
                </a:gridCol>
                <a:gridCol w="1404000">
                  <a:extLst>
                    <a:ext uri="{9D8B030D-6E8A-4147-A177-3AD203B41FA5}">
                      <a16:colId xmlns:a16="http://schemas.microsoft.com/office/drawing/2014/main" val="2891714252"/>
                    </a:ext>
                  </a:extLst>
                </a:gridCol>
                <a:gridCol w="1404000">
                  <a:extLst>
                    <a:ext uri="{9D8B030D-6E8A-4147-A177-3AD203B41FA5}">
                      <a16:colId xmlns:a16="http://schemas.microsoft.com/office/drawing/2014/main" val="4028138778"/>
                    </a:ext>
                  </a:extLst>
                </a:gridCol>
                <a:gridCol w="1404000">
                  <a:extLst>
                    <a:ext uri="{9D8B030D-6E8A-4147-A177-3AD203B41FA5}">
                      <a16:colId xmlns:a16="http://schemas.microsoft.com/office/drawing/2014/main" val="206134796"/>
                    </a:ext>
                  </a:extLst>
                </a:gridCol>
                <a:gridCol w="1692000">
                  <a:extLst>
                    <a:ext uri="{9D8B030D-6E8A-4147-A177-3AD203B41FA5}">
                      <a16:colId xmlns:a16="http://schemas.microsoft.com/office/drawing/2014/main" val="2052276475"/>
                    </a:ext>
                  </a:extLst>
                </a:gridCol>
              </a:tblGrid>
              <a:tr h="366631">
                <a:tc>
                  <a:txBody>
                    <a:bodyPr/>
                    <a:lstStyle/>
                    <a:p>
                      <a:pPr marL="72000" algn="l" fontAlgn="ctr"/>
                      <a:r>
                        <a:rPr lang="en-ZA" sz="800" b="1" i="0" u="none" strike="noStrike">
                          <a:solidFill>
                            <a:srgbClr val="FFFFFF"/>
                          </a:solidFill>
                          <a:effectLst/>
                          <a:latin typeface="Avenir Next Regular" panose="020B0503020202020204" pitchFamily="34" charset="0"/>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5. Mature - Fully-fledged and developed capability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just" fontAlgn="ctr"/>
                      <a:r>
                        <a:rPr lang="en-ZA" sz="800" b="1" i="0" u="none" strike="noStrike">
                          <a:solidFill>
                            <a:srgbClr val="FFFFFF"/>
                          </a:solidFill>
                          <a:effectLst/>
                          <a:latin typeface="Avenir Next Regular" panose="020B0503020202020204" pitchFamily="34" charset="0"/>
                        </a:rPr>
                        <a:t>Rationale | Comments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226807">
                <a:tc>
                  <a:txBody>
                    <a:bodyPr/>
                    <a:lstStyle/>
                    <a:p>
                      <a:pPr algn="ctr"/>
                      <a:r>
                        <a:rPr lang="en-GB" sz="800" b="1">
                          <a:solidFill>
                            <a:schemeClr val="bg1"/>
                          </a:solidFill>
                          <a:latin typeface="Avenir Next" panose="020B0503020202020204" pitchFamily="34" charset="0"/>
                        </a:rPr>
                        <a:t>Data (2)</a:t>
                      </a:r>
                    </a:p>
                  </a:txBody>
                  <a:tcPr anchor="ctr">
                    <a:lnT w="12700" cap="flat" cmpd="sng" algn="ctr">
                      <a:solidFill>
                        <a:srgbClr val="425369"/>
                      </a:solidFill>
                      <a:prstDash val="solid"/>
                      <a:round/>
                      <a:headEnd type="none" w="med" len="med"/>
                      <a:tailEnd type="none" w="med" len="med"/>
                    </a:lnT>
                    <a:solidFill>
                      <a:schemeClr val="accent3"/>
                    </a:solidFill>
                  </a:tcPr>
                </a:tc>
                <a:tc>
                  <a:txBody>
                    <a:bodyPr/>
                    <a:lstStyle/>
                    <a:p>
                      <a:pPr algn="ctr" fontAlgn="ctr"/>
                      <a:r>
                        <a:rPr lang="en-ZA" sz="800" b="1" i="0" u="none" strike="noStrike">
                          <a:solidFill>
                            <a:srgbClr val="425369"/>
                          </a:solidFill>
                          <a:effectLst/>
                          <a:latin typeface="Avenir Next Regular" panose="020B0503020202020204" pitchFamily="34" charset="0"/>
                        </a:rPr>
                        <a:t>Data quality</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Data quality (accuracy, reliability, completeness, precision, timeliness, integrity, confidentiality) and standards have not been defined.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Data is not consistently collected, translated, stored and managed in a defined and trusted data architecture protected with strong data governance integrated into processes.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Data quality and standards are loosely defined, but do not have integrated processes and procedures to facilitate implementation and maintenance of these standards in practice.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Data is not consistently collected, translated, stored and managed in a defined and trusted data architecture protected with strong data governance</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integrated into processes.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Data quality has been defined with minimum standards.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Data is increasingly consistently collected, translated, stored and managed in a defined and trusted data architecture protected with strong data governance. Process integration has been planned but is still underway to ensure data governance and quality are implemented and maintained to plan.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Data quality, minimum standards and supporting processes and procedures are defined and widely understood.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Data is consistently collected, translated, stored and managed in a defined data architecture protected, with</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strong data governance and quality assurance integrated into processes. Improvements in progress.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Data quality, minimum standards and supporting processes and procedures are defined and widely understood.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Data is consistently collected,  translated, stored and managed in a defined and trusted data architecture, protected with strong data governance and quality assurance integrated into processes. Routine review and improvement processes.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r>
                        <a:rPr lang="en-ZA" sz="800" b="0" i="0" u="none" strike="noStrike">
                          <a:solidFill>
                            <a:srgbClr val="425369"/>
                          </a:solidFill>
                          <a:effectLst/>
                          <a:latin typeface="Avenir Next Regular" panose="020B0503020202020204" pitchFamily="34" charset="0"/>
                        </a:rPr>
                        <a:t>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537800090"/>
                  </a:ext>
                </a:extLst>
              </a:tr>
            </a:tbl>
          </a:graphicData>
        </a:graphic>
      </p:graphicFrame>
    </p:spTree>
    <p:extLst>
      <p:ext uri="{BB962C8B-B14F-4D97-AF65-F5344CB8AC3E}">
        <p14:creationId xmlns:p14="http://schemas.microsoft.com/office/powerpoint/2010/main" val="2637218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53</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nvGraphicFramePr>
        <p:xfrm>
          <a:off x="135064" y="314972"/>
          <a:ext cx="9894900" cy="4268071"/>
        </p:xfrm>
        <a:graphic>
          <a:graphicData uri="http://schemas.openxmlformats.org/drawingml/2006/table">
            <a:tbl>
              <a:tblPr/>
              <a:tblGrid>
                <a:gridCol w="620310">
                  <a:extLst>
                    <a:ext uri="{9D8B030D-6E8A-4147-A177-3AD203B41FA5}">
                      <a16:colId xmlns:a16="http://schemas.microsoft.com/office/drawing/2014/main" val="555261871"/>
                    </a:ext>
                  </a:extLst>
                </a:gridCol>
                <a:gridCol w="606287">
                  <a:extLst>
                    <a:ext uri="{9D8B030D-6E8A-4147-A177-3AD203B41FA5}">
                      <a16:colId xmlns:a16="http://schemas.microsoft.com/office/drawing/2014/main" val="2842129280"/>
                    </a:ext>
                  </a:extLst>
                </a:gridCol>
                <a:gridCol w="1360303">
                  <a:extLst>
                    <a:ext uri="{9D8B030D-6E8A-4147-A177-3AD203B41FA5}">
                      <a16:colId xmlns:a16="http://schemas.microsoft.com/office/drawing/2014/main" val="1365397801"/>
                    </a:ext>
                  </a:extLst>
                </a:gridCol>
                <a:gridCol w="1404000">
                  <a:extLst>
                    <a:ext uri="{9D8B030D-6E8A-4147-A177-3AD203B41FA5}">
                      <a16:colId xmlns:a16="http://schemas.microsoft.com/office/drawing/2014/main" val="3731496163"/>
                    </a:ext>
                  </a:extLst>
                </a:gridCol>
                <a:gridCol w="1404000">
                  <a:extLst>
                    <a:ext uri="{9D8B030D-6E8A-4147-A177-3AD203B41FA5}">
                      <a16:colId xmlns:a16="http://schemas.microsoft.com/office/drawing/2014/main" val="2891714252"/>
                    </a:ext>
                  </a:extLst>
                </a:gridCol>
                <a:gridCol w="1404000">
                  <a:extLst>
                    <a:ext uri="{9D8B030D-6E8A-4147-A177-3AD203B41FA5}">
                      <a16:colId xmlns:a16="http://schemas.microsoft.com/office/drawing/2014/main" val="4028138778"/>
                    </a:ext>
                  </a:extLst>
                </a:gridCol>
                <a:gridCol w="1404000">
                  <a:extLst>
                    <a:ext uri="{9D8B030D-6E8A-4147-A177-3AD203B41FA5}">
                      <a16:colId xmlns:a16="http://schemas.microsoft.com/office/drawing/2014/main" val="206134796"/>
                    </a:ext>
                  </a:extLst>
                </a:gridCol>
                <a:gridCol w="1692000">
                  <a:extLst>
                    <a:ext uri="{9D8B030D-6E8A-4147-A177-3AD203B41FA5}">
                      <a16:colId xmlns:a16="http://schemas.microsoft.com/office/drawing/2014/main" val="2052276475"/>
                    </a:ext>
                  </a:extLst>
                </a:gridCol>
              </a:tblGrid>
              <a:tr h="366631">
                <a:tc>
                  <a:txBody>
                    <a:bodyPr/>
                    <a:lstStyle/>
                    <a:p>
                      <a:pPr marL="72000" algn="l" fontAlgn="ctr"/>
                      <a:r>
                        <a:rPr lang="en-ZA" sz="800" b="1" i="0" u="none" strike="noStrike">
                          <a:solidFill>
                            <a:srgbClr val="FFFFFF"/>
                          </a:solidFill>
                          <a:effectLst/>
                          <a:latin typeface="Avenir Next Regular" panose="020B0503020202020204" pitchFamily="34" charset="0"/>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5. Mature - Fully-fledged and developed capability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just" fontAlgn="ctr"/>
                      <a:r>
                        <a:rPr lang="en-ZA" sz="800" b="1" i="0" u="none" strike="noStrike">
                          <a:solidFill>
                            <a:srgbClr val="FFFFFF"/>
                          </a:solidFill>
                          <a:effectLst/>
                          <a:latin typeface="Avenir Next Regular" panose="020B0503020202020204" pitchFamily="34" charset="0"/>
                        </a:rPr>
                        <a:t>Rationale | Comments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452426">
                <a:tc rowSpan="2">
                  <a:txBody>
                    <a:bodyPr/>
                    <a:lstStyle/>
                    <a:p>
                      <a:pPr algn="ctr" fontAlgn="ctr"/>
                      <a:r>
                        <a:rPr lang="en-ZA" sz="800" b="1" i="0" u="none" strike="noStrike">
                          <a:solidFill>
                            <a:srgbClr val="FFFFFF"/>
                          </a:solidFill>
                          <a:effectLst/>
                          <a:latin typeface="Avenir Next Regular" panose="020B0503020202020204" pitchFamily="34" charset="0"/>
                        </a:rPr>
                        <a:t>Measurement (1)</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chemeClr val="accent4"/>
                    </a:solidFill>
                  </a:tcPr>
                </a:tc>
                <a:tc>
                  <a:txBody>
                    <a:bodyPr/>
                    <a:lstStyle/>
                    <a:p>
                      <a:pPr algn="ctr" fontAlgn="ctr"/>
                      <a:r>
                        <a:rPr lang="en-ZA" sz="800" b="1" i="0" u="none" strike="noStrike">
                          <a:solidFill>
                            <a:srgbClr val="425369"/>
                          </a:solidFill>
                          <a:effectLst/>
                          <a:latin typeface="Avenir Next Regular" panose="020B0503020202020204" pitchFamily="34" charset="0"/>
                        </a:rPr>
                        <a:t>Impact Measurement Framework (IMF)</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No defined framework for impact measurement in line with Impact Strategy - no integration with structure, scorecards, processes and</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technology to inform the elements of business strategy and desired impact enabling reliable, comparable</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tracking of performance towards advancing or realising desired impact goals. Measurement data is reactive and ad hoc, with no alignment to Impact Strategy.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Partially defined Impact Measurement Framework. Some defined metrics, with certain elements and parameters defined. Not integrated with structure, scorecards, processes and technology - does not provide comprehensive information to guide practical implementation. Does not facilitate reliable, comparable tracking of performance towards</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advancing or realising desired</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impact goals. Pockets of measurement data remain purely reactive and ad hoc, with no alignment to Impact Strategy.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 Partially developed IMF (based on stakeholder consultation). Provides guidance for implementation. Not widely understood, validated and implemented. Integration with structure, scorecards, processes and technology is underway. Does not yet facilitate reliable, comparable tracking of performance towards advancing or realising desired</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impact goals. Pockets of measurement data remain purely reactive and ad hoc, with no alignment to Impact Strategy.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Defined IMF (based on stakeholder consultation) and alignment to Impact Strategy. Comprehensive to facilitate consistent and reliable execution; details level of change (e.g., baselines, targets, counterfactual). All programmes and / efforts have aligned IMFs. Partially integrated with structure, scorecards, processes and technology.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Measurement data is collected to plan. Assessing and adapting.</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Clearly defined, consistent, and fully integrated IMF.  Aligned to Impact Strategy and underpins continuous 'proving' and 'improving' efforts amongst stakeholders.  Faithful execution and routine review and update facilitates effective progress tracking, adaptive insights and evidence to support evaluation.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r>
                        <a:rPr lang="en-ZA" sz="800" b="0" i="0" u="none" strike="noStrike">
                          <a:solidFill>
                            <a:srgbClr val="425369"/>
                          </a:solidFill>
                          <a:effectLst/>
                          <a:latin typeface="Avenir Next Regular" panose="020B0503020202020204" pitchFamily="34" charset="0"/>
                        </a:rPr>
                        <a:t>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803770">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panose="020B0503020202020204" pitchFamily="34" charset="0"/>
                        </a:rPr>
                        <a:t>Tools and templates</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Different teams use a range of tools and templates across Impact Management. These are ad hoc and inconsistently used and applied.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Impact Management Capability has identified some relevant tools in line with the development of the IMF. Adoption across teams is inconsistent.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Partial development and sharing of templates, though without guidance and support to understand and utilise in context. Adoption is inconsistent.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Relevant tools identified (with consensus) in consultation with stakeholders and  development of the IMF. Adoption across teams is inconsistent but improving with support and training.</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A comprehensive set of templates and guidelines is in development (see "Talent: Equipping") to support teams throughout the IMM life-cycle.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Relevant tools identified (with consensus) in consultation with stakeholders and development of the IMF. Consistent adoption across teams with support and training.</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A comprehensive set of templates and guidelines is available (see "Talent: Equipping") to support teams throughout the IMM life-cycle.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Impact Management Capability defines, manages and disseminates a comprehensive set of tools and templates to support stakeholders to effectively execute Impact Management practices at each stage of the life-cycle, in line with the IMF and Impact Strategy.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r>
                        <a:rPr lang="en-ZA" sz="800" b="0" i="0" u="none" strike="noStrike">
                          <a:solidFill>
                            <a:srgbClr val="425369"/>
                          </a:solidFill>
                          <a:effectLst/>
                          <a:latin typeface="Avenir Next Regular" panose="020B0503020202020204" pitchFamily="34" charset="0"/>
                        </a:rPr>
                        <a:t>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bl>
          </a:graphicData>
        </a:graphic>
      </p:graphicFrame>
    </p:spTree>
    <p:extLst>
      <p:ext uri="{BB962C8B-B14F-4D97-AF65-F5344CB8AC3E}">
        <p14:creationId xmlns:p14="http://schemas.microsoft.com/office/powerpoint/2010/main" val="19787566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54</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nvGraphicFramePr>
        <p:xfrm>
          <a:off x="135064" y="108108"/>
          <a:ext cx="9894900" cy="5365351"/>
        </p:xfrm>
        <a:graphic>
          <a:graphicData uri="http://schemas.openxmlformats.org/drawingml/2006/table">
            <a:tbl>
              <a:tblPr/>
              <a:tblGrid>
                <a:gridCol w="620310">
                  <a:extLst>
                    <a:ext uri="{9D8B030D-6E8A-4147-A177-3AD203B41FA5}">
                      <a16:colId xmlns:a16="http://schemas.microsoft.com/office/drawing/2014/main" val="555261871"/>
                    </a:ext>
                  </a:extLst>
                </a:gridCol>
                <a:gridCol w="606287">
                  <a:extLst>
                    <a:ext uri="{9D8B030D-6E8A-4147-A177-3AD203B41FA5}">
                      <a16:colId xmlns:a16="http://schemas.microsoft.com/office/drawing/2014/main" val="2842129280"/>
                    </a:ext>
                  </a:extLst>
                </a:gridCol>
                <a:gridCol w="1360303">
                  <a:extLst>
                    <a:ext uri="{9D8B030D-6E8A-4147-A177-3AD203B41FA5}">
                      <a16:colId xmlns:a16="http://schemas.microsoft.com/office/drawing/2014/main" val="1365397801"/>
                    </a:ext>
                  </a:extLst>
                </a:gridCol>
                <a:gridCol w="1404000">
                  <a:extLst>
                    <a:ext uri="{9D8B030D-6E8A-4147-A177-3AD203B41FA5}">
                      <a16:colId xmlns:a16="http://schemas.microsoft.com/office/drawing/2014/main" val="3731496163"/>
                    </a:ext>
                  </a:extLst>
                </a:gridCol>
                <a:gridCol w="1404000">
                  <a:extLst>
                    <a:ext uri="{9D8B030D-6E8A-4147-A177-3AD203B41FA5}">
                      <a16:colId xmlns:a16="http://schemas.microsoft.com/office/drawing/2014/main" val="2891714252"/>
                    </a:ext>
                  </a:extLst>
                </a:gridCol>
                <a:gridCol w="1404000">
                  <a:extLst>
                    <a:ext uri="{9D8B030D-6E8A-4147-A177-3AD203B41FA5}">
                      <a16:colId xmlns:a16="http://schemas.microsoft.com/office/drawing/2014/main" val="4028138778"/>
                    </a:ext>
                  </a:extLst>
                </a:gridCol>
                <a:gridCol w="1404000">
                  <a:extLst>
                    <a:ext uri="{9D8B030D-6E8A-4147-A177-3AD203B41FA5}">
                      <a16:colId xmlns:a16="http://schemas.microsoft.com/office/drawing/2014/main" val="206134796"/>
                    </a:ext>
                  </a:extLst>
                </a:gridCol>
                <a:gridCol w="1692000">
                  <a:extLst>
                    <a:ext uri="{9D8B030D-6E8A-4147-A177-3AD203B41FA5}">
                      <a16:colId xmlns:a16="http://schemas.microsoft.com/office/drawing/2014/main" val="2052276475"/>
                    </a:ext>
                  </a:extLst>
                </a:gridCol>
              </a:tblGrid>
              <a:tr h="366631">
                <a:tc>
                  <a:txBody>
                    <a:bodyPr/>
                    <a:lstStyle/>
                    <a:p>
                      <a:pPr marL="71755" algn="l" fontAlgn="ctr"/>
                      <a:r>
                        <a:rPr lang="en-ZA" sz="800" b="1" i="0" u="none" strike="noStrike">
                          <a:solidFill>
                            <a:srgbClr val="FFFFFF"/>
                          </a:solidFill>
                          <a:effectLst/>
                          <a:latin typeface="Avenir Next Regular"/>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5. Mature - Fully-fledged and developed capability </a:t>
                      </a: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just" fontAlgn="ctr"/>
                      <a:r>
                        <a:rPr lang="en-ZA" sz="800" b="1" i="0" u="none" strike="noStrike">
                          <a:solidFill>
                            <a:srgbClr val="FFFFFF"/>
                          </a:solidFill>
                          <a:effectLst/>
                          <a:latin typeface="Avenir Next Regular"/>
                        </a:rPr>
                        <a:t>Rationale | Comments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226807">
                <a:tc rowSpan="2">
                  <a:txBody>
                    <a:bodyPr/>
                    <a:lstStyle/>
                    <a:p>
                      <a:r>
                        <a:rPr lang="en-GB" sz="800" b="1">
                          <a:solidFill>
                            <a:schemeClr val="bg1"/>
                          </a:solidFill>
                          <a:latin typeface="Avenir Next"/>
                        </a:rPr>
                        <a:t>Measurement (2)</a:t>
                      </a:r>
                    </a:p>
                  </a:txBody>
                  <a:tcPr anchor="ctr">
                    <a:lnT w="12700" cap="flat" cmpd="sng" algn="ctr">
                      <a:solidFill>
                        <a:srgbClr val="425369"/>
                      </a:solidFill>
                      <a:prstDash val="solid"/>
                      <a:round/>
                      <a:headEnd type="none" w="med" len="med"/>
                      <a:tailEnd type="none" w="med" len="med"/>
                    </a:lnT>
                    <a:solidFill>
                      <a:schemeClr val="accent4"/>
                    </a:solidFill>
                  </a:tcPr>
                </a:tc>
                <a:tc>
                  <a:txBody>
                    <a:bodyPr/>
                    <a:lstStyle/>
                    <a:p>
                      <a:pPr algn="ctr" fontAlgn="ctr"/>
                      <a:r>
                        <a:rPr lang="en-ZA" sz="800" b="1" i="0" u="none" strike="noStrike">
                          <a:solidFill>
                            <a:srgbClr val="425369"/>
                          </a:solidFill>
                          <a:effectLst/>
                          <a:latin typeface="Avenir Next Regular"/>
                        </a:rPr>
                        <a:t>Evaluation</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No current focus on evaluation or evaluative thinking in culture and practices. Evaluation is considered only when required by funders / investors and when they have provided the resources.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identifies the need to drive regular evaluation to support internal learning and reflection to inform strategy, practice and performance improvements. This is not yet widely prioritised, with little to no resources allocated to advance.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has defined (or adopted) standard Key evaluation questions to guide evaluation of progress towards impact goals and outcomes at key intervals.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The importance of learning and reflection is not yet widely prioritised within the organisation and resource allocations remain low unless externally motivated and provided.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Key evaluation questions (KEQ)  to facilitate evidence-informed learning and reflection, adaptation and improvement are valued at organisation and programme level.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Teams are exploring and seeking support to assist them to plan for and integrate evaluative thinking and practice into their implementation life-cycles (utilising evidence from IMF execution).</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There is buy-in across the organisation and advocacy for resource mobilisation to embed evaluative thinking and practice. This may include formal evaluations.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Evaluation of effectiveness is embedded across approaches and practices of the organisation. Evidence-informed learning and reflection is prioritised and influences strategic decision-making at all levels. Evidence is used to systematically review, adapt and improve programmatic /functional / organisational impact strategies. Resource and operational planning consistently caters for evaluation efforts.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This may include formal, external evaluations conducted at key intervals to complement internal efforts.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537800090"/>
                  </a:ext>
                </a:extLst>
              </a:tr>
              <a:tr h="1022338">
                <a:tc vMerge="1">
                  <a:txBody>
                    <a:bodyPr/>
                    <a:lstStyle/>
                    <a:p>
                      <a:endParaRPr lang="en-GB"/>
                    </a:p>
                  </a:txBody>
                  <a:tcPr/>
                </a:tc>
                <a:tc>
                  <a:txBody>
                    <a:bodyPr/>
                    <a:lstStyle/>
                    <a:p>
                      <a:pPr algn="ctr" fontAlgn="ctr"/>
                      <a:r>
                        <a:rPr lang="en-ZA" sz="800" b="1" i="0" u="none" strike="noStrike">
                          <a:solidFill>
                            <a:srgbClr val="425369"/>
                          </a:solidFill>
                          <a:effectLst/>
                          <a:latin typeface="Avenir Next Regular"/>
                        </a:rPr>
                        <a:t>Research, Knowledge and Insights</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There is no research capability / priority currently. Only functional, reactive research and reporting is in place.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Basic available secondary research is considered and used to inform needs assessment upfront.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Additional research may be commissioned on an ad hoc basis.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Research is a requirement to inform needs assessment and programme design. This may include a range of existing secondary research and statistics, primary stakeholder research, commissioned and / conducted landscape research.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Internal research competency is limited - standards, integration and packaging of research are inconsistent.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Defined research requirements in relation to the implementation of  the Impact Management Lifecycle (i.e., how and where research should be conducted). This includes provision of guidelines, templates, and support to manage research providers (from briefing and research to final product) and ensure quality research. Research, monitoring and evaluation information are routinely packaged into accessible knowledge and insights for relevant stakeholders.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Defined research requirements and standards in relation to the implementation of  the Impact Management Lifecycle (i.e., how and where research should be conducted). Provision of guidelines,  templates, and  support to conduct or manage commissioned research. Research, monitoring and evaluation information are routinely packaged into accessible knowledge and insights products for relevant stakeholders, with embedded reflection, review and improvement.</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617362127"/>
                  </a:ext>
                </a:extLst>
              </a:tr>
            </a:tbl>
          </a:graphicData>
        </a:graphic>
      </p:graphicFrame>
    </p:spTree>
    <p:extLst>
      <p:ext uri="{BB962C8B-B14F-4D97-AF65-F5344CB8AC3E}">
        <p14:creationId xmlns:p14="http://schemas.microsoft.com/office/powerpoint/2010/main" val="28701839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55</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nvGraphicFramePr>
        <p:xfrm>
          <a:off x="135064" y="196028"/>
          <a:ext cx="9894900" cy="4511911"/>
        </p:xfrm>
        <a:graphic>
          <a:graphicData uri="http://schemas.openxmlformats.org/drawingml/2006/table">
            <a:tbl>
              <a:tblPr/>
              <a:tblGrid>
                <a:gridCol w="552303">
                  <a:extLst>
                    <a:ext uri="{9D8B030D-6E8A-4147-A177-3AD203B41FA5}">
                      <a16:colId xmlns:a16="http://schemas.microsoft.com/office/drawing/2014/main" val="555261871"/>
                    </a:ext>
                  </a:extLst>
                </a:gridCol>
                <a:gridCol w="630597">
                  <a:extLst>
                    <a:ext uri="{9D8B030D-6E8A-4147-A177-3AD203B41FA5}">
                      <a16:colId xmlns:a16="http://schemas.microsoft.com/office/drawing/2014/main" val="2842129280"/>
                    </a:ext>
                  </a:extLst>
                </a:gridCol>
                <a:gridCol w="1404000">
                  <a:extLst>
                    <a:ext uri="{9D8B030D-6E8A-4147-A177-3AD203B41FA5}">
                      <a16:colId xmlns:a16="http://schemas.microsoft.com/office/drawing/2014/main" val="1365397801"/>
                    </a:ext>
                  </a:extLst>
                </a:gridCol>
                <a:gridCol w="1404000">
                  <a:extLst>
                    <a:ext uri="{9D8B030D-6E8A-4147-A177-3AD203B41FA5}">
                      <a16:colId xmlns:a16="http://schemas.microsoft.com/office/drawing/2014/main" val="3731496163"/>
                    </a:ext>
                  </a:extLst>
                </a:gridCol>
                <a:gridCol w="1404000">
                  <a:extLst>
                    <a:ext uri="{9D8B030D-6E8A-4147-A177-3AD203B41FA5}">
                      <a16:colId xmlns:a16="http://schemas.microsoft.com/office/drawing/2014/main" val="2891714252"/>
                    </a:ext>
                  </a:extLst>
                </a:gridCol>
                <a:gridCol w="1404000">
                  <a:extLst>
                    <a:ext uri="{9D8B030D-6E8A-4147-A177-3AD203B41FA5}">
                      <a16:colId xmlns:a16="http://schemas.microsoft.com/office/drawing/2014/main" val="4028138778"/>
                    </a:ext>
                  </a:extLst>
                </a:gridCol>
                <a:gridCol w="1404000">
                  <a:extLst>
                    <a:ext uri="{9D8B030D-6E8A-4147-A177-3AD203B41FA5}">
                      <a16:colId xmlns:a16="http://schemas.microsoft.com/office/drawing/2014/main" val="206134796"/>
                    </a:ext>
                  </a:extLst>
                </a:gridCol>
                <a:gridCol w="1692000">
                  <a:extLst>
                    <a:ext uri="{9D8B030D-6E8A-4147-A177-3AD203B41FA5}">
                      <a16:colId xmlns:a16="http://schemas.microsoft.com/office/drawing/2014/main" val="2052276475"/>
                    </a:ext>
                  </a:extLst>
                </a:gridCol>
              </a:tblGrid>
              <a:tr h="366631">
                <a:tc>
                  <a:txBody>
                    <a:bodyPr/>
                    <a:lstStyle/>
                    <a:p>
                      <a:pPr marL="72000" algn="l" fontAlgn="ctr"/>
                      <a:r>
                        <a:rPr lang="en-ZA" sz="800" b="1" i="0" u="none" strike="noStrike">
                          <a:solidFill>
                            <a:srgbClr val="FFFFFF"/>
                          </a:solidFill>
                          <a:effectLst/>
                          <a:latin typeface="Avenir Next Regular" panose="020B0503020202020204" pitchFamily="34" charset="0"/>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5. Mature - Fully-fledged and developed capability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just" fontAlgn="ctr"/>
                      <a:r>
                        <a:rPr lang="en-ZA" sz="800" b="1" i="0" u="none" strike="noStrike">
                          <a:solidFill>
                            <a:srgbClr val="FFFFFF"/>
                          </a:solidFill>
                          <a:effectLst/>
                          <a:latin typeface="Avenir Next Regular" panose="020B0503020202020204" pitchFamily="34" charset="0"/>
                        </a:rPr>
                        <a:t>Rationale | Comments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452426">
                <a:tc rowSpan="2">
                  <a:txBody>
                    <a:bodyPr/>
                    <a:lstStyle/>
                    <a:p>
                      <a:pPr algn="ctr" fontAlgn="ctr"/>
                      <a:r>
                        <a:rPr lang="en-ZA" sz="800" b="1" i="0" u="none" strike="noStrike">
                          <a:solidFill>
                            <a:srgbClr val="FFFFFF"/>
                          </a:solidFill>
                          <a:effectLst/>
                          <a:latin typeface="Avenir Next Regular" panose="020B0503020202020204" pitchFamily="34" charset="0"/>
                        </a:rPr>
                        <a:t>Reporting</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chemeClr val="accent5"/>
                    </a:solidFill>
                  </a:tcPr>
                </a:tc>
                <a:tc>
                  <a:txBody>
                    <a:bodyPr/>
                    <a:lstStyle/>
                    <a:p>
                      <a:pPr algn="ctr" fontAlgn="ctr"/>
                      <a:r>
                        <a:rPr lang="en-ZA" sz="800" b="1" i="0" u="none" strike="noStrike">
                          <a:solidFill>
                            <a:srgbClr val="425369"/>
                          </a:solidFill>
                          <a:effectLst/>
                          <a:latin typeface="Avenir Next Regular" panose="020B0503020202020204" pitchFamily="34" charset="0"/>
                        </a:rPr>
                        <a:t>Reporting framework</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organisation does not have an explicit reporting framework in place.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Impact Management Capability has defined the reporting requirements for the organisation in consultation with internal stakeholders (including requirements for reporting to external stakeholders).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Impact Management Capability has developed / adopted a reporting framework to guide consistent reporting across the organisation, based on defined stakeholder needs, and aligned to the Impact Strategy and IMF.</a:t>
                      </a:r>
                      <a:br>
                        <a:rPr lang="en-ZA" sz="800" b="0" i="0" u="none" strike="noStrike">
                          <a:solidFill>
                            <a:srgbClr val="425369"/>
                          </a:solidFill>
                          <a:effectLst/>
                          <a:latin typeface="Avenir Next Regular" panose="020B0503020202020204" pitchFamily="34" charset="0"/>
                        </a:rPr>
                      </a:b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IMF has been socialised across the organisation and integrated into planned processes. There is widespread understanding of what will be required to contribute to various reporting workstreams.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Reporting templates have been developed to support execution and will be refined after feedback. A reporting dashboard has been / is in development and testing to provide relevant users with a snapshot of progress against KPIs.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reporting framework and associated templates support standardised, consistent reporting in line with stakeholder needs and information requirements to inform decision-making.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Reporting is automated and, along with dashboards meet internal and external stakeholder requirements.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r>
                        <a:rPr lang="en-ZA" sz="800" b="0" i="0" u="none" strike="noStrike">
                          <a:solidFill>
                            <a:srgbClr val="425369"/>
                          </a:solidFill>
                          <a:effectLst/>
                          <a:latin typeface="Avenir Next Regular" panose="020B0503020202020204" pitchFamily="34" charset="0"/>
                        </a:rPr>
                        <a:t>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803770">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panose="020B0503020202020204" pitchFamily="34" charset="0"/>
                        </a:rPr>
                        <a:t>Reporting standards</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organisation's reporting is not aligned to any reporting standards. There is no consideration of relevant reporting standards.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Impact Management Capability has identified reporting standards that are relevant for its operating context (incl. e.g., regulatory considerations) and stakeholder requirements. It is in the process of reviewing and selecting relevant standards.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Relevant reporting standard(s) have been assessed and selected and reporting framework, templates and processes adapted to accommodate accordingly.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Selected reporting standard(s) have been socialised across the organisation and are being executed to plan and facilitate transparent communication of material information using the data collected and analysed to disclose results. Review is incorporated to inform lessons and improvement measures.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Relevant reporting standard(s)s are fully integrated across the organisation, with the relevant tools, processes, systems and templates in place to equip teams to execute and support quality reporting to relevant stakeholders. Reporting facilitates transparent communication of material information using the data collected and analysed to disclose results and communicate how the organisation arrived at its conclusions.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r>
                        <a:rPr lang="en-ZA" sz="800" b="0" i="0" u="none" strike="noStrike">
                          <a:solidFill>
                            <a:srgbClr val="425369"/>
                          </a:solidFill>
                          <a:effectLst/>
                          <a:latin typeface="Avenir Next Regular" panose="020B0503020202020204" pitchFamily="34" charset="0"/>
                        </a:rPr>
                        <a:t>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bl>
          </a:graphicData>
        </a:graphic>
      </p:graphicFrame>
    </p:spTree>
    <p:extLst>
      <p:ext uri="{BB962C8B-B14F-4D97-AF65-F5344CB8AC3E}">
        <p14:creationId xmlns:p14="http://schemas.microsoft.com/office/powerpoint/2010/main" val="23550351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56</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nvGraphicFramePr>
        <p:xfrm>
          <a:off x="135064" y="196028"/>
          <a:ext cx="9894900" cy="2683111"/>
        </p:xfrm>
        <a:graphic>
          <a:graphicData uri="http://schemas.openxmlformats.org/drawingml/2006/table">
            <a:tbl>
              <a:tblPr/>
              <a:tblGrid>
                <a:gridCol w="552303">
                  <a:extLst>
                    <a:ext uri="{9D8B030D-6E8A-4147-A177-3AD203B41FA5}">
                      <a16:colId xmlns:a16="http://schemas.microsoft.com/office/drawing/2014/main" val="555261871"/>
                    </a:ext>
                  </a:extLst>
                </a:gridCol>
                <a:gridCol w="630597">
                  <a:extLst>
                    <a:ext uri="{9D8B030D-6E8A-4147-A177-3AD203B41FA5}">
                      <a16:colId xmlns:a16="http://schemas.microsoft.com/office/drawing/2014/main" val="2842129280"/>
                    </a:ext>
                  </a:extLst>
                </a:gridCol>
                <a:gridCol w="1404000">
                  <a:extLst>
                    <a:ext uri="{9D8B030D-6E8A-4147-A177-3AD203B41FA5}">
                      <a16:colId xmlns:a16="http://schemas.microsoft.com/office/drawing/2014/main" val="1365397801"/>
                    </a:ext>
                  </a:extLst>
                </a:gridCol>
                <a:gridCol w="1404000">
                  <a:extLst>
                    <a:ext uri="{9D8B030D-6E8A-4147-A177-3AD203B41FA5}">
                      <a16:colId xmlns:a16="http://schemas.microsoft.com/office/drawing/2014/main" val="3731496163"/>
                    </a:ext>
                  </a:extLst>
                </a:gridCol>
                <a:gridCol w="1404000">
                  <a:extLst>
                    <a:ext uri="{9D8B030D-6E8A-4147-A177-3AD203B41FA5}">
                      <a16:colId xmlns:a16="http://schemas.microsoft.com/office/drawing/2014/main" val="2891714252"/>
                    </a:ext>
                  </a:extLst>
                </a:gridCol>
                <a:gridCol w="1404000">
                  <a:extLst>
                    <a:ext uri="{9D8B030D-6E8A-4147-A177-3AD203B41FA5}">
                      <a16:colId xmlns:a16="http://schemas.microsoft.com/office/drawing/2014/main" val="4028138778"/>
                    </a:ext>
                  </a:extLst>
                </a:gridCol>
                <a:gridCol w="1404000">
                  <a:extLst>
                    <a:ext uri="{9D8B030D-6E8A-4147-A177-3AD203B41FA5}">
                      <a16:colId xmlns:a16="http://schemas.microsoft.com/office/drawing/2014/main" val="206134796"/>
                    </a:ext>
                  </a:extLst>
                </a:gridCol>
                <a:gridCol w="1692000">
                  <a:extLst>
                    <a:ext uri="{9D8B030D-6E8A-4147-A177-3AD203B41FA5}">
                      <a16:colId xmlns:a16="http://schemas.microsoft.com/office/drawing/2014/main" val="2052276475"/>
                    </a:ext>
                  </a:extLst>
                </a:gridCol>
              </a:tblGrid>
              <a:tr h="366631">
                <a:tc>
                  <a:txBody>
                    <a:bodyPr/>
                    <a:lstStyle/>
                    <a:p>
                      <a:pPr marL="72000" algn="l" fontAlgn="ctr"/>
                      <a:r>
                        <a:rPr lang="en-ZA" sz="800" b="1" i="0" u="none" strike="noStrike">
                          <a:solidFill>
                            <a:srgbClr val="FFFFFF"/>
                          </a:solidFill>
                          <a:effectLst/>
                          <a:latin typeface="Avenir Next Regular" panose="020B0503020202020204" pitchFamily="34" charset="0"/>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5. Mature - Fully-fledged and developed capability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just" fontAlgn="ctr"/>
                      <a:r>
                        <a:rPr lang="en-ZA" sz="800" b="1" i="0" u="none" strike="noStrike">
                          <a:solidFill>
                            <a:srgbClr val="FFFFFF"/>
                          </a:solidFill>
                          <a:effectLst/>
                          <a:latin typeface="Avenir Next Regular" panose="020B0503020202020204" pitchFamily="34" charset="0"/>
                        </a:rPr>
                        <a:t>Rationale | Comments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452426">
                <a:tc>
                  <a:txBody>
                    <a:bodyPr/>
                    <a:lstStyle/>
                    <a:p>
                      <a:pPr algn="ctr" fontAlgn="ctr"/>
                      <a:r>
                        <a:rPr lang="en-ZA" sz="800" b="1" i="0" u="none" strike="noStrike">
                          <a:solidFill>
                            <a:srgbClr val="FFFFFF"/>
                          </a:solidFill>
                          <a:effectLst/>
                          <a:latin typeface="Avenir Next Regular" panose="020B0503020202020204" pitchFamily="34" charset="0"/>
                        </a:rPr>
                        <a:t>Technology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chemeClr val="accent6"/>
                    </a:solidFill>
                  </a:tcPr>
                </a:tc>
                <a:tc>
                  <a:txBody>
                    <a:bodyPr/>
                    <a:lstStyle/>
                    <a:p>
                      <a:pPr algn="ctr" fontAlgn="ctr"/>
                      <a:r>
                        <a:rPr lang="en-ZA" sz="800" b="1" i="0" u="none" strike="noStrike">
                          <a:solidFill>
                            <a:srgbClr val="425369"/>
                          </a:solidFill>
                          <a:effectLst/>
                          <a:latin typeface="Avenir Next Regular" panose="020B0503020202020204" pitchFamily="34" charset="0"/>
                        </a:rPr>
                        <a:t>Technology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Standard tools/applications have not been identified or investigated based on appropriateness for the</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Impact Strategy (and IMF), the organisation's technology environment and team competencies. Teams use a range of inconsistent tools. Existing and</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new tools are not evaluated and required changes not highlighted or managed.</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Certain standard tools/applications have been investigated based on appropriateness for the Impact Strategy (and IMF), the organisation's technology environment and team competencies, and teams are testing them. Best practices for using the tools are identified on an ad hoc, reactive basis. Existing and new tools are evaluated, and changes needed are suggested, but not adequately evaluated and considered.</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Standard tools/applications have been identified based on user requirements and appropriateness for the  Impact Strategy (and IMF), the organisation's technology environment and team competencies, and teams are testing them.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Best practices for using the tools are partially identified, documented, and implemented across the organization. Existing and new tools are explored, and changes needed critically evaluated and introduced as required.</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Standard tools/applications have been proposed based on user requirements and appropriateness for the Impact Strategy (and IMF), the organisation's technology environment and team competencies. Teams are equipped to use them unless they are granted approval not to do so. Best practices for using the tools are identified, documented, and implemented across the organisation. Existing and new tools are explored, and changes needed critically evaluated and introduced as required.</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Standard tools/applications have been selected based on user requirements and appropriateness for the  Impact Strategy (and IMF), the organisation's technology environment and team competencies. Teams are equipped to use them unless they are granted approval not to do so. Best practices for using the tools are identified, documented, and implemented across the organisation.  Existing and new tools are evaluated at least annually and changed as needed.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r>
                        <a:rPr lang="en-ZA" sz="800" b="0" i="0" u="none" strike="noStrike">
                          <a:solidFill>
                            <a:srgbClr val="425369"/>
                          </a:solidFill>
                          <a:effectLst/>
                          <a:latin typeface="Avenir Next Regular" panose="020B0503020202020204" pitchFamily="34" charset="0"/>
                        </a:rPr>
                        <a:t>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bl>
          </a:graphicData>
        </a:graphic>
      </p:graphicFrame>
    </p:spTree>
    <p:extLst>
      <p:ext uri="{BB962C8B-B14F-4D97-AF65-F5344CB8AC3E}">
        <p14:creationId xmlns:p14="http://schemas.microsoft.com/office/powerpoint/2010/main" val="360512547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6D391-AABC-93B8-9EF8-8821C17D50A2}"/>
              </a:ext>
            </a:extLst>
          </p:cNvPr>
          <p:cNvSpPr>
            <a:spLocks noGrp="1"/>
          </p:cNvSpPr>
          <p:nvPr>
            <p:ph type="title"/>
          </p:nvPr>
        </p:nvSpPr>
        <p:spPr/>
        <p:txBody>
          <a:bodyPr>
            <a:normAutofit/>
          </a:bodyPr>
          <a:lstStyle/>
          <a:p>
            <a:r>
              <a:rPr lang="en-GB" cap="all" dirty="0"/>
              <a:t>APPENDIX 3 : RESOURCES</a:t>
            </a:r>
          </a:p>
        </p:txBody>
      </p:sp>
      <p:sp>
        <p:nvSpPr>
          <p:cNvPr id="4" name="Text Placeholder 3">
            <a:extLst>
              <a:ext uri="{FF2B5EF4-FFF2-40B4-BE49-F238E27FC236}">
                <a16:creationId xmlns:a16="http://schemas.microsoft.com/office/drawing/2014/main" id="{E960C3C7-29D1-FF37-8563-0B1B83A16FAC}"/>
              </a:ext>
            </a:extLst>
          </p:cNvPr>
          <p:cNvSpPr>
            <a:spLocks noGrp="1"/>
          </p:cNvSpPr>
          <p:nvPr>
            <p:ph type="body" sz="quarter" idx="10"/>
          </p:nvPr>
        </p:nvSpPr>
        <p:spPr/>
        <p:txBody>
          <a:bodyPr>
            <a:normAutofit lnSpcReduction="10000"/>
          </a:bodyPr>
          <a:lstStyle/>
          <a:p>
            <a:r>
              <a:rPr lang="en-GB"/>
              <a:t>3</a:t>
            </a:r>
          </a:p>
        </p:txBody>
      </p:sp>
      <p:sp>
        <p:nvSpPr>
          <p:cNvPr id="6" name="Text Placeholder 5">
            <a:extLst>
              <a:ext uri="{FF2B5EF4-FFF2-40B4-BE49-F238E27FC236}">
                <a16:creationId xmlns:a16="http://schemas.microsoft.com/office/drawing/2014/main" id="{9F77A8BE-0C3D-4A43-D8A2-457B726618AE}"/>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197856453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C7F828E-6E96-67F2-BA22-2BC86217B839}"/>
              </a:ext>
            </a:extLst>
          </p:cNvPr>
          <p:cNvSpPr>
            <a:spLocks noGrp="1"/>
          </p:cNvSpPr>
          <p:nvPr>
            <p:ph type="title"/>
          </p:nvPr>
        </p:nvSpPr>
        <p:spPr/>
        <p:txBody>
          <a:bodyPr/>
          <a:lstStyle/>
          <a:p>
            <a:r>
              <a:rPr lang="en-GB" dirty="0"/>
              <a:t>List of resources and reading list per dimension or thematic areas</a:t>
            </a:r>
          </a:p>
        </p:txBody>
      </p:sp>
      <p:sp>
        <p:nvSpPr>
          <p:cNvPr id="4" name="Slide Number Placeholder 3">
            <a:extLst>
              <a:ext uri="{FF2B5EF4-FFF2-40B4-BE49-F238E27FC236}">
                <a16:creationId xmlns:a16="http://schemas.microsoft.com/office/drawing/2014/main" id="{7ECE68DD-35F9-FB80-387C-DA66D8DDE517}"/>
              </a:ext>
            </a:extLst>
          </p:cNvPr>
          <p:cNvSpPr>
            <a:spLocks noGrp="1"/>
          </p:cNvSpPr>
          <p:nvPr>
            <p:ph type="sldNum" idx="12"/>
          </p:nvPr>
        </p:nvSpPr>
        <p:spPr/>
        <p:txBody>
          <a:bodyPr/>
          <a:lstStyle/>
          <a:p>
            <a:fld id="{00000000-1234-1234-1234-123412341234}" type="slidenum">
              <a:rPr lang="en-US" smtClean="0"/>
              <a:pPr/>
              <a:t>58</a:t>
            </a:fld>
            <a:endParaRPr lang="en-US"/>
          </a:p>
        </p:txBody>
      </p:sp>
      <p:sp>
        <p:nvSpPr>
          <p:cNvPr id="5" name="Text Placeholder 4">
            <a:extLst>
              <a:ext uri="{FF2B5EF4-FFF2-40B4-BE49-F238E27FC236}">
                <a16:creationId xmlns:a16="http://schemas.microsoft.com/office/drawing/2014/main" id="{65AADFD1-A997-BCC4-6AE0-9B5249627FF9}"/>
              </a:ext>
            </a:extLst>
          </p:cNvPr>
          <p:cNvSpPr>
            <a:spLocks noGrp="1"/>
          </p:cNvSpPr>
          <p:nvPr>
            <p:ph type="body" idx="2"/>
          </p:nvPr>
        </p:nvSpPr>
        <p:spPr>
          <a:xfrm>
            <a:off x="484188" y="961843"/>
            <a:ext cx="9191625" cy="334963"/>
          </a:xfrm>
        </p:spPr>
        <p:txBody>
          <a:bodyPr/>
          <a:lstStyle/>
          <a:p>
            <a:r>
              <a:rPr lang="en-GB" dirty="0"/>
              <a:t>Below is a curated list of links to useful resources that can support you on your impact management journey.</a:t>
            </a:r>
          </a:p>
        </p:txBody>
      </p:sp>
      <p:sp>
        <p:nvSpPr>
          <p:cNvPr id="6" name="Text Placeholder 5">
            <a:extLst>
              <a:ext uri="{FF2B5EF4-FFF2-40B4-BE49-F238E27FC236}">
                <a16:creationId xmlns:a16="http://schemas.microsoft.com/office/drawing/2014/main" id="{AD3A2E2D-2E7C-9FD1-7AFB-6AA740503A1F}"/>
              </a:ext>
            </a:extLst>
          </p:cNvPr>
          <p:cNvSpPr>
            <a:spLocks noGrp="1"/>
          </p:cNvSpPr>
          <p:nvPr>
            <p:ph type="body" sz="quarter" idx="13"/>
          </p:nvPr>
        </p:nvSpPr>
        <p:spPr/>
        <p:txBody>
          <a:bodyPr/>
          <a:lstStyle/>
          <a:p>
            <a:endParaRPr lang="en-GB"/>
          </a:p>
        </p:txBody>
      </p:sp>
      <p:graphicFrame>
        <p:nvGraphicFramePr>
          <p:cNvPr id="8" name="Table 7">
            <a:extLst>
              <a:ext uri="{FF2B5EF4-FFF2-40B4-BE49-F238E27FC236}">
                <a16:creationId xmlns:a16="http://schemas.microsoft.com/office/drawing/2014/main" id="{519E1CE8-0035-8550-14A5-698B49329D41}"/>
              </a:ext>
            </a:extLst>
          </p:cNvPr>
          <p:cNvGraphicFramePr>
            <a:graphicFrameLocks noGrp="1"/>
          </p:cNvGraphicFramePr>
          <p:nvPr>
            <p:extLst>
              <p:ext uri="{D42A27DB-BD31-4B8C-83A1-F6EECF244321}">
                <p14:modId xmlns:p14="http://schemas.microsoft.com/office/powerpoint/2010/main" val="603973038"/>
              </p:ext>
            </p:extLst>
          </p:nvPr>
        </p:nvGraphicFramePr>
        <p:xfrm>
          <a:off x="484188" y="1490252"/>
          <a:ext cx="9191486" cy="3114040"/>
        </p:xfrm>
        <a:graphic>
          <a:graphicData uri="http://schemas.openxmlformats.org/drawingml/2006/table">
            <a:tbl>
              <a:tblPr firstRow="1" bandRow="1">
                <a:tableStyleId>{1F02C8CB-3554-490A-8132-436DD5CF1DB2}</a:tableStyleId>
              </a:tblPr>
              <a:tblGrid>
                <a:gridCol w="3158898">
                  <a:extLst>
                    <a:ext uri="{9D8B030D-6E8A-4147-A177-3AD203B41FA5}">
                      <a16:colId xmlns:a16="http://schemas.microsoft.com/office/drawing/2014/main" val="1096788888"/>
                    </a:ext>
                  </a:extLst>
                </a:gridCol>
                <a:gridCol w="6032588">
                  <a:extLst>
                    <a:ext uri="{9D8B030D-6E8A-4147-A177-3AD203B41FA5}">
                      <a16:colId xmlns:a16="http://schemas.microsoft.com/office/drawing/2014/main" val="2239790576"/>
                    </a:ext>
                  </a:extLst>
                </a:gridCol>
              </a:tblGrid>
              <a:tr h="370840">
                <a:tc gridSpan="2">
                  <a:txBody>
                    <a:bodyPr/>
                    <a:lstStyle/>
                    <a:p>
                      <a:r>
                        <a:rPr lang="en-GB" dirty="0">
                          <a:latin typeface="Avenir Next" panose="020B0503020202020204" pitchFamily="34" charset="0"/>
                        </a:rPr>
                        <a:t>Strategy</a:t>
                      </a:r>
                    </a:p>
                  </a:txBody>
                  <a:tcPr>
                    <a:solidFill>
                      <a:schemeClr val="bg2"/>
                    </a:solidFill>
                  </a:tcPr>
                </a:tc>
                <a:tc hMerge="1">
                  <a:txBody>
                    <a:bodyPr/>
                    <a:lstStyle/>
                    <a:p>
                      <a:endParaRPr lang="en-GB" dirty="0">
                        <a:latin typeface="Avenir Next" panose="020B0503020202020204" pitchFamily="34" charset="0"/>
                      </a:endParaRPr>
                    </a:p>
                  </a:txBody>
                  <a:tcPr>
                    <a:solidFill>
                      <a:schemeClr val="bg2"/>
                    </a:solidFill>
                  </a:tcPr>
                </a:tc>
                <a:extLst>
                  <a:ext uri="{0D108BD9-81ED-4DB2-BD59-A6C34878D82A}">
                    <a16:rowId xmlns:a16="http://schemas.microsoft.com/office/drawing/2014/main" val="624437246"/>
                  </a:ext>
                </a:extLst>
              </a:tr>
              <a:tr h="370840">
                <a:tc>
                  <a:txBody>
                    <a:bodyPr/>
                    <a:lstStyle/>
                    <a:p>
                      <a:r>
                        <a:rPr lang="en-GB" dirty="0">
                          <a:latin typeface="Avenir Next" panose="020B0503020202020204" pitchFamily="34" charset="0"/>
                        </a:rPr>
                        <a:t>Relativ Impact TOC Canvas</a:t>
                      </a:r>
                    </a:p>
                  </a:txBody>
                  <a:tcPr/>
                </a:tc>
                <a:tc>
                  <a:txBody>
                    <a:bodyPr/>
                    <a:lstStyle/>
                    <a:p>
                      <a:r>
                        <a:rPr lang="en-GB" dirty="0">
                          <a:latin typeface="Avenir Next" panose="020B0503020202020204" pitchFamily="34" charset="0"/>
                        </a:rPr>
                        <a:t>Brief description (including of what it is – i.e. a tool , a template, an article, a guideline)</a:t>
                      </a:r>
                    </a:p>
                  </a:txBody>
                  <a:tcPr/>
                </a:tc>
                <a:extLst>
                  <a:ext uri="{0D108BD9-81ED-4DB2-BD59-A6C34878D82A}">
                    <a16:rowId xmlns:a16="http://schemas.microsoft.com/office/drawing/2014/main" val="3838767418"/>
                  </a:ext>
                </a:extLst>
              </a:tr>
              <a:tr h="370840">
                <a:tc>
                  <a:txBody>
                    <a:bodyPr/>
                    <a:lstStyle/>
                    <a:p>
                      <a:endParaRPr lang="en-GB" dirty="0">
                        <a:latin typeface="Avenir Next" panose="020B0503020202020204" pitchFamily="34" charset="0"/>
                      </a:endParaRPr>
                    </a:p>
                  </a:txBody>
                  <a:tcPr/>
                </a:tc>
                <a:tc>
                  <a:txBody>
                    <a:bodyPr/>
                    <a:lstStyle/>
                    <a:p>
                      <a:endParaRPr lang="en-GB" dirty="0">
                        <a:latin typeface="Avenir Next" panose="020B0503020202020204" pitchFamily="34" charset="0"/>
                      </a:endParaRPr>
                    </a:p>
                  </a:txBody>
                  <a:tcPr/>
                </a:tc>
                <a:extLst>
                  <a:ext uri="{0D108BD9-81ED-4DB2-BD59-A6C34878D82A}">
                    <a16:rowId xmlns:a16="http://schemas.microsoft.com/office/drawing/2014/main" val="3642880279"/>
                  </a:ext>
                </a:extLst>
              </a:tr>
              <a:tr h="370840">
                <a:tc>
                  <a:txBody>
                    <a:bodyPr/>
                    <a:lstStyle/>
                    <a:p>
                      <a:endParaRPr lang="en-GB" dirty="0">
                        <a:latin typeface="Avenir Next" panose="020B0503020202020204" pitchFamily="34" charset="0"/>
                      </a:endParaRPr>
                    </a:p>
                  </a:txBody>
                  <a:tcPr/>
                </a:tc>
                <a:tc>
                  <a:txBody>
                    <a:bodyPr/>
                    <a:lstStyle/>
                    <a:p>
                      <a:endParaRPr lang="en-GB" dirty="0">
                        <a:latin typeface="Avenir Next" panose="020B0503020202020204" pitchFamily="34" charset="0"/>
                      </a:endParaRPr>
                    </a:p>
                  </a:txBody>
                  <a:tcPr/>
                </a:tc>
                <a:extLst>
                  <a:ext uri="{0D108BD9-81ED-4DB2-BD59-A6C34878D82A}">
                    <a16:rowId xmlns:a16="http://schemas.microsoft.com/office/drawing/2014/main" val="3487124123"/>
                  </a:ext>
                </a:extLst>
              </a:tr>
              <a:tr h="370840">
                <a:tc>
                  <a:txBody>
                    <a:bodyPr/>
                    <a:lstStyle/>
                    <a:p>
                      <a:endParaRPr lang="en-GB" dirty="0">
                        <a:latin typeface="Avenir Next" panose="020B0503020202020204" pitchFamily="34" charset="0"/>
                      </a:endParaRPr>
                    </a:p>
                  </a:txBody>
                  <a:tcPr/>
                </a:tc>
                <a:tc>
                  <a:txBody>
                    <a:bodyPr/>
                    <a:lstStyle/>
                    <a:p>
                      <a:endParaRPr lang="en-GB" dirty="0">
                        <a:latin typeface="Avenir Next" panose="020B0503020202020204" pitchFamily="34" charset="0"/>
                      </a:endParaRPr>
                    </a:p>
                  </a:txBody>
                  <a:tcPr/>
                </a:tc>
                <a:extLst>
                  <a:ext uri="{0D108BD9-81ED-4DB2-BD59-A6C34878D82A}">
                    <a16:rowId xmlns:a16="http://schemas.microsoft.com/office/drawing/2014/main" val="597555249"/>
                  </a:ext>
                </a:extLst>
              </a:tr>
              <a:tr h="370840">
                <a:tc>
                  <a:txBody>
                    <a:bodyPr/>
                    <a:lstStyle/>
                    <a:p>
                      <a:endParaRPr lang="en-GB" dirty="0">
                        <a:latin typeface="Avenir Next" panose="020B0503020202020204" pitchFamily="34" charset="0"/>
                      </a:endParaRPr>
                    </a:p>
                  </a:txBody>
                  <a:tcPr/>
                </a:tc>
                <a:tc>
                  <a:txBody>
                    <a:bodyPr/>
                    <a:lstStyle/>
                    <a:p>
                      <a:endParaRPr lang="en-GB" dirty="0">
                        <a:latin typeface="Avenir Next" panose="020B0503020202020204" pitchFamily="34" charset="0"/>
                      </a:endParaRPr>
                    </a:p>
                  </a:txBody>
                  <a:tcPr/>
                </a:tc>
                <a:extLst>
                  <a:ext uri="{0D108BD9-81ED-4DB2-BD59-A6C34878D82A}">
                    <a16:rowId xmlns:a16="http://schemas.microsoft.com/office/drawing/2014/main" val="2137060802"/>
                  </a:ext>
                </a:extLst>
              </a:tr>
              <a:tr h="370840">
                <a:tc>
                  <a:txBody>
                    <a:bodyPr/>
                    <a:lstStyle/>
                    <a:p>
                      <a:endParaRPr lang="en-GB" dirty="0">
                        <a:latin typeface="Avenir Next" panose="020B0503020202020204" pitchFamily="34" charset="0"/>
                      </a:endParaRPr>
                    </a:p>
                  </a:txBody>
                  <a:tcPr/>
                </a:tc>
                <a:tc>
                  <a:txBody>
                    <a:bodyPr/>
                    <a:lstStyle/>
                    <a:p>
                      <a:endParaRPr lang="en-GB" dirty="0">
                        <a:latin typeface="Avenir Next" panose="020B0503020202020204" pitchFamily="34" charset="0"/>
                      </a:endParaRPr>
                    </a:p>
                  </a:txBody>
                  <a:tcPr/>
                </a:tc>
                <a:extLst>
                  <a:ext uri="{0D108BD9-81ED-4DB2-BD59-A6C34878D82A}">
                    <a16:rowId xmlns:a16="http://schemas.microsoft.com/office/drawing/2014/main" val="3378381357"/>
                  </a:ext>
                </a:extLst>
              </a:tr>
              <a:tr h="370840">
                <a:tc>
                  <a:txBody>
                    <a:bodyPr/>
                    <a:lstStyle/>
                    <a:p>
                      <a:endParaRPr lang="en-GB">
                        <a:latin typeface="Avenir Next" panose="020B0503020202020204" pitchFamily="34" charset="0"/>
                      </a:endParaRPr>
                    </a:p>
                  </a:txBody>
                  <a:tcPr/>
                </a:tc>
                <a:tc>
                  <a:txBody>
                    <a:bodyPr/>
                    <a:lstStyle/>
                    <a:p>
                      <a:endParaRPr lang="en-GB" dirty="0">
                        <a:latin typeface="Avenir Next" panose="020B0503020202020204" pitchFamily="34" charset="0"/>
                      </a:endParaRPr>
                    </a:p>
                  </a:txBody>
                  <a:tcPr/>
                </a:tc>
                <a:extLst>
                  <a:ext uri="{0D108BD9-81ED-4DB2-BD59-A6C34878D82A}">
                    <a16:rowId xmlns:a16="http://schemas.microsoft.com/office/drawing/2014/main" val="3501888012"/>
                  </a:ext>
                </a:extLst>
              </a:tr>
            </a:tbl>
          </a:graphicData>
        </a:graphic>
      </p:graphicFrame>
    </p:spTree>
    <p:extLst>
      <p:ext uri="{BB962C8B-B14F-4D97-AF65-F5344CB8AC3E}">
        <p14:creationId xmlns:p14="http://schemas.microsoft.com/office/powerpoint/2010/main" val="233717358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A3D7C5-857F-B018-2569-A598B2955325}"/>
              </a:ext>
            </a:extLst>
          </p:cNvPr>
          <p:cNvSpPr>
            <a:spLocks noGrp="1"/>
          </p:cNvSpPr>
          <p:nvPr>
            <p:ph type="title"/>
          </p:nvPr>
        </p:nvSpPr>
        <p:spPr/>
        <p:txBody>
          <a:bodyPr>
            <a:normAutofit fontScale="90000"/>
          </a:bodyPr>
          <a:lstStyle/>
          <a:p>
            <a:r>
              <a:rPr lang="en-GB" dirty="0"/>
              <a:t>APPENDIX 4: GLOSSARY OF KEY TERMS</a:t>
            </a:r>
          </a:p>
        </p:txBody>
      </p:sp>
      <p:sp>
        <p:nvSpPr>
          <p:cNvPr id="9" name="Text Placeholder 8">
            <a:extLst>
              <a:ext uri="{FF2B5EF4-FFF2-40B4-BE49-F238E27FC236}">
                <a16:creationId xmlns:a16="http://schemas.microsoft.com/office/drawing/2014/main" id="{CC476D08-68C2-62FC-4EC3-BA5711BE7DC7}"/>
              </a:ext>
            </a:extLst>
          </p:cNvPr>
          <p:cNvSpPr>
            <a:spLocks noGrp="1"/>
          </p:cNvSpPr>
          <p:nvPr>
            <p:ph type="body" idx="1"/>
          </p:nvPr>
        </p:nvSpPr>
        <p:spPr/>
        <p:txBody>
          <a:bodyPr/>
          <a:lstStyle/>
          <a:p>
            <a:endParaRPr lang="en-GB"/>
          </a:p>
        </p:txBody>
      </p:sp>
      <p:sp>
        <p:nvSpPr>
          <p:cNvPr id="10" name="Text Placeholder 9">
            <a:extLst>
              <a:ext uri="{FF2B5EF4-FFF2-40B4-BE49-F238E27FC236}">
                <a16:creationId xmlns:a16="http://schemas.microsoft.com/office/drawing/2014/main" id="{090A2C5A-BD67-D0FD-4573-754D070D586A}"/>
              </a:ext>
            </a:extLst>
          </p:cNvPr>
          <p:cNvSpPr>
            <a:spLocks noGrp="1"/>
          </p:cNvSpPr>
          <p:nvPr>
            <p:ph type="body" sz="quarter" idx="10"/>
          </p:nvPr>
        </p:nvSpPr>
        <p:spPr/>
        <p:txBody>
          <a:bodyPr>
            <a:normAutofit lnSpcReduction="10000"/>
          </a:bodyPr>
          <a:lstStyle/>
          <a:p>
            <a:endParaRPr lang="en-GB"/>
          </a:p>
        </p:txBody>
      </p:sp>
      <p:sp>
        <p:nvSpPr>
          <p:cNvPr id="4" name="Slide Number Placeholder 3">
            <a:extLst>
              <a:ext uri="{FF2B5EF4-FFF2-40B4-BE49-F238E27FC236}">
                <a16:creationId xmlns:a16="http://schemas.microsoft.com/office/drawing/2014/main" id="{F06A928C-BEFB-0436-2F3C-24020CA5B52D}"/>
              </a:ext>
            </a:extLst>
          </p:cNvPr>
          <p:cNvSpPr>
            <a:spLocks noGrp="1"/>
          </p:cNvSpPr>
          <p:nvPr>
            <p:ph type="sldNum" idx="4294967295"/>
          </p:nvPr>
        </p:nvSpPr>
        <p:spPr>
          <a:xfrm>
            <a:off x="0" y="5378450"/>
            <a:ext cx="438150" cy="303213"/>
          </a:xfrm>
        </p:spPr>
        <p:txBody>
          <a:bodyPr/>
          <a:lstStyle/>
          <a:p>
            <a:fld id="{00000000-1234-1234-1234-123412341234}" type="slidenum">
              <a:rPr lang="en-US" smtClean="0"/>
              <a:pPr/>
              <a:t>59</a:t>
            </a:fld>
            <a:endParaRPr lang="en-US"/>
          </a:p>
        </p:txBody>
      </p:sp>
    </p:spTree>
    <p:extLst>
      <p:ext uri="{BB962C8B-B14F-4D97-AF65-F5344CB8AC3E}">
        <p14:creationId xmlns:p14="http://schemas.microsoft.com/office/powerpoint/2010/main" val="1711905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CF7C7-9546-0DE0-954F-01F8ABCFD4A8}"/>
              </a:ext>
            </a:extLst>
          </p:cNvPr>
          <p:cNvSpPr>
            <a:spLocks noGrp="1"/>
          </p:cNvSpPr>
          <p:nvPr>
            <p:ph type="title"/>
          </p:nvPr>
        </p:nvSpPr>
        <p:spPr/>
        <p:txBody>
          <a:bodyPr/>
          <a:lstStyle/>
          <a:p>
            <a:r>
              <a:rPr lang="en-GB" cap="all"/>
              <a:t>Results : Overview</a:t>
            </a:r>
          </a:p>
        </p:txBody>
      </p:sp>
      <p:sp>
        <p:nvSpPr>
          <p:cNvPr id="3" name="Text Placeholder 2">
            <a:extLst>
              <a:ext uri="{FF2B5EF4-FFF2-40B4-BE49-F238E27FC236}">
                <a16:creationId xmlns:a16="http://schemas.microsoft.com/office/drawing/2014/main" id="{8C96473B-1BE1-B05C-EE6A-381BF64C6DF0}"/>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EB2ED3C0-E652-D0F1-C79D-923B2AAC27F5}"/>
              </a:ext>
            </a:extLst>
          </p:cNvPr>
          <p:cNvSpPr>
            <a:spLocks noGrp="1"/>
          </p:cNvSpPr>
          <p:nvPr>
            <p:ph type="body" sz="quarter" idx="10"/>
          </p:nvPr>
        </p:nvSpPr>
        <p:spPr/>
        <p:txBody>
          <a:bodyPr>
            <a:normAutofit lnSpcReduction="10000"/>
          </a:bodyPr>
          <a:lstStyle/>
          <a:p>
            <a:r>
              <a:rPr lang="en-GB"/>
              <a:t>2</a:t>
            </a:r>
          </a:p>
        </p:txBody>
      </p:sp>
    </p:spTree>
    <p:extLst>
      <p:ext uri="{BB962C8B-B14F-4D97-AF65-F5344CB8AC3E}">
        <p14:creationId xmlns:p14="http://schemas.microsoft.com/office/powerpoint/2010/main" val="250557148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1A6C738-BA3B-1F68-B46A-1A6A5A66B940}"/>
              </a:ext>
            </a:extLst>
          </p:cNvPr>
          <p:cNvSpPr>
            <a:spLocks noGrp="1"/>
          </p:cNvSpPr>
          <p:nvPr>
            <p:ph type="body" idx="1"/>
          </p:nvPr>
        </p:nvSpPr>
        <p:spPr>
          <a:xfrm>
            <a:off x="484188" y="945847"/>
            <a:ext cx="9191346" cy="3814427"/>
          </a:xfrm>
        </p:spPr>
        <p:txBody>
          <a:bodyPr>
            <a:noAutofit/>
          </a:bodyPr>
          <a:lstStyle/>
          <a:p>
            <a:pPr marL="3175" indent="0">
              <a:buNone/>
            </a:pPr>
            <a:r>
              <a:rPr lang="en-ZA" sz="900">
                <a:solidFill>
                  <a:srgbClr val="425369"/>
                </a:solidFill>
                <a:latin typeface="Avenir Next"/>
              </a:rPr>
              <a:t>Archibald, T. (2013). Free-range evaluation: Reflections on evaluative thinking and evaluative doing. </a:t>
            </a:r>
            <a:r>
              <a:rPr lang="en-ZA" sz="900">
                <a:solidFill>
                  <a:srgbClr val="425369"/>
                </a:solidFill>
                <a:latin typeface="Avenir Next"/>
                <a:hlinkClick r:id="rId2">
                  <a:extLst>
                    <a:ext uri="{A12FA001-AC4F-418D-AE19-62706E023703}">
                      <ahyp:hlinkClr xmlns:ahyp="http://schemas.microsoft.com/office/drawing/2018/hyperlinkcolor" val="tx"/>
                    </a:ext>
                  </a:extLst>
                </a:hlinkClick>
              </a:rPr>
              <a:t>https://tgarchibald.wordpress.com/2013/11/11/18/</a:t>
            </a:r>
            <a:r>
              <a:rPr lang="en-ZA" sz="900">
                <a:solidFill>
                  <a:srgbClr val="425369"/>
                </a:solidFill>
                <a:latin typeface="Avenir Next"/>
              </a:rPr>
              <a:t> </a:t>
            </a:r>
            <a:endParaRPr lang="en-ZA" sz="900">
              <a:solidFill>
                <a:srgbClr val="425369"/>
              </a:solidFill>
            </a:endParaRPr>
          </a:p>
          <a:p>
            <a:pPr marL="3175" indent="0">
              <a:spcBef>
                <a:spcPts val="600"/>
              </a:spcBef>
              <a:buNone/>
            </a:pPr>
            <a:r>
              <a:rPr lang="en-ZA" sz="900">
                <a:solidFill>
                  <a:srgbClr val="425369"/>
                </a:solidFill>
                <a:latin typeface="Avenir Next"/>
              </a:rPr>
              <a:t>Benn, S., </a:t>
            </a:r>
            <a:r>
              <a:rPr lang="en-ZA" sz="900" err="1">
                <a:solidFill>
                  <a:srgbClr val="425369"/>
                </a:solidFill>
                <a:latin typeface="Avenir Next"/>
              </a:rPr>
              <a:t>Abratt</a:t>
            </a:r>
            <a:r>
              <a:rPr lang="en-ZA" sz="900">
                <a:solidFill>
                  <a:srgbClr val="425369"/>
                </a:solidFill>
                <a:latin typeface="Avenir Next"/>
              </a:rPr>
              <a:t>, R., &amp; O'Leary, B. (2016). Defining and identifying stakeholders: Views from management and stakeholders. </a:t>
            </a:r>
            <a:r>
              <a:rPr lang="en-ZA" sz="900" i="1">
                <a:solidFill>
                  <a:srgbClr val="425369"/>
                </a:solidFill>
                <a:latin typeface="Avenir Next"/>
              </a:rPr>
              <a:t>South African journal of business management</a:t>
            </a:r>
            <a:r>
              <a:rPr lang="en-ZA" sz="900">
                <a:solidFill>
                  <a:srgbClr val="425369"/>
                </a:solidFill>
                <a:latin typeface="Avenir Next"/>
              </a:rPr>
              <a:t>,</a:t>
            </a:r>
            <a:r>
              <a:rPr lang="en-ZA" sz="900" i="1">
                <a:solidFill>
                  <a:srgbClr val="425369"/>
                </a:solidFill>
                <a:latin typeface="Avenir Next"/>
              </a:rPr>
              <a:t> 47</a:t>
            </a:r>
            <a:r>
              <a:rPr lang="en-ZA" sz="900">
                <a:solidFill>
                  <a:srgbClr val="425369"/>
                </a:solidFill>
                <a:latin typeface="Avenir Next"/>
              </a:rPr>
              <a:t>(2), 1-11.</a:t>
            </a:r>
            <a:endParaRPr lang="en-ZA" sz="900">
              <a:solidFill>
                <a:srgbClr val="425369"/>
              </a:solidFill>
            </a:endParaRPr>
          </a:p>
          <a:p>
            <a:pPr marL="3175" indent="0">
              <a:spcBef>
                <a:spcPts val="600"/>
              </a:spcBef>
              <a:buNone/>
            </a:pPr>
            <a:r>
              <a:rPr lang="en-ZA" sz="900">
                <a:solidFill>
                  <a:srgbClr val="425369"/>
                </a:solidFill>
                <a:latin typeface="Avenir Next"/>
              </a:rPr>
              <a:t>Bond (2018). Evidence Principles Checklist. </a:t>
            </a:r>
            <a:r>
              <a:rPr lang="en-ZA" sz="900">
                <a:solidFill>
                  <a:srgbClr val="425369"/>
                </a:solidFill>
                <a:latin typeface="Avenir Next"/>
                <a:hlinkClick r:id="rId3">
                  <a:extLst>
                    <a:ext uri="{A12FA001-AC4F-418D-AE19-62706E023703}">
                      <ahyp:hlinkClr xmlns:ahyp="http://schemas.microsoft.com/office/drawing/2018/hyperlinkcolor" val="tx"/>
                    </a:ext>
                  </a:extLst>
                </a:hlinkClick>
              </a:rPr>
              <a:t>https://www.bond.org.uk/resources/evidence-principles/</a:t>
            </a:r>
            <a:endParaRPr lang="en-GB" sz="900">
              <a:solidFill>
                <a:srgbClr val="425369"/>
              </a:solidFill>
            </a:endParaRPr>
          </a:p>
          <a:p>
            <a:pPr marL="3175" indent="0">
              <a:spcBef>
                <a:spcPts val="600"/>
              </a:spcBef>
              <a:buNone/>
            </a:pPr>
            <a:r>
              <a:rPr lang="en-ZA" sz="900">
                <a:solidFill>
                  <a:srgbClr val="425369"/>
                </a:solidFill>
                <a:latin typeface="Avenir Next"/>
              </a:rPr>
              <a:t>Brown, W. (2007). Data Quality Assurance Tool for Program-Level Indicators. United States President’s Emergency Plan for AIDS Relief and USAID. </a:t>
            </a:r>
            <a:endParaRPr lang="en-GB" sz="900">
              <a:solidFill>
                <a:srgbClr val="425369"/>
              </a:solidFill>
            </a:endParaRPr>
          </a:p>
          <a:p>
            <a:pPr marL="3175" indent="0">
              <a:spcBef>
                <a:spcPts val="600"/>
              </a:spcBef>
              <a:buNone/>
            </a:pPr>
            <a:r>
              <a:rPr lang="en-ZA" sz="900">
                <a:solidFill>
                  <a:srgbClr val="425369"/>
                </a:solidFill>
                <a:latin typeface="Arial"/>
                <a:cs typeface="Arial"/>
              </a:rPr>
              <a:t>Carvalho, L. C., </a:t>
            </a:r>
            <a:r>
              <a:rPr lang="en-ZA" sz="900" err="1">
                <a:solidFill>
                  <a:srgbClr val="425369"/>
                </a:solidFill>
                <a:latin typeface="Arial"/>
                <a:cs typeface="Arial"/>
              </a:rPr>
              <a:t>Jeleniewicz</a:t>
            </a:r>
            <a:r>
              <a:rPr lang="en-ZA" sz="900">
                <a:solidFill>
                  <a:srgbClr val="425369"/>
                </a:solidFill>
                <a:latin typeface="Arial"/>
                <a:cs typeface="Arial"/>
              </a:rPr>
              <a:t>, M., Franczak, P., &amp; Vanková, Ž. (2021). Business Models for Digital Economy: Good Practices and Success Stories. In </a:t>
            </a:r>
            <a:r>
              <a:rPr lang="en-ZA" sz="900" i="1">
                <a:solidFill>
                  <a:srgbClr val="425369"/>
                </a:solidFill>
                <a:latin typeface="Arial"/>
                <a:cs typeface="Arial"/>
              </a:rPr>
              <a:t>Handbook of Research on Multidisciplinary Approaches to Entrepreneurship, Innovation, and ICTs</a:t>
            </a:r>
            <a:r>
              <a:rPr lang="en-ZA" sz="900">
                <a:solidFill>
                  <a:srgbClr val="425369"/>
                </a:solidFill>
                <a:latin typeface="Arial"/>
                <a:cs typeface="Arial"/>
              </a:rPr>
              <a:t> (pp. 1-21). IGI Global.</a:t>
            </a:r>
            <a:endParaRPr lang="en-ZA" sz="900">
              <a:solidFill>
                <a:srgbClr val="425369"/>
              </a:solidFill>
            </a:endParaRPr>
          </a:p>
          <a:p>
            <a:pPr marL="3175" indent="0">
              <a:spcBef>
                <a:spcPts val="600"/>
              </a:spcBef>
              <a:buNone/>
            </a:pPr>
            <a:r>
              <a:rPr lang="en-ZA" sz="900">
                <a:solidFill>
                  <a:srgbClr val="425369"/>
                </a:solidFill>
                <a:latin typeface="Avenir Next"/>
              </a:rPr>
              <a:t>CDC. (2018). Evaluative thinking: Strategies for reflective thinking in your organization. </a:t>
            </a:r>
            <a:r>
              <a:rPr lang="en-ZA" sz="900">
                <a:solidFill>
                  <a:srgbClr val="425369"/>
                </a:solidFill>
                <a:latin typeface="Avenir Next"/>
                <a:hlinkClick r:id="rId4">
                  <a:extLst>
                    <a:ext uri="{A12FA001-AC4F-418D-AE19-62706E023703}">
                      <ahyp:hlinkClr xmlns:ahyp="http://schemas.microsoft.com/office/drawing/2018/hyperlinkcolor" val="tx"/>
                    </a:ext>
                  </a:extLst>
                </a:hlinkClick>
              </a:rPr>
              <a:t>https://www.cdc.gov/dhdsp/docs/CB-June2018-508.pdf</a:t>
            </a:r>
            <a:r>
              <a:rPr lang="en-ZA" sz="900">
                <a:solidFill>
                  <a:srgbClr val="425369"/>
                </a:solidFill>
                <a:latin typeface="Avenir Next"/>
              </a:rPr>
              <a:t> </a:t>
            </a:r>
            <a:endParaRPr lang="en-ZA" sz="900">
              <a:solidFill>
                <a:srgbClr val="425369"/>
              </a:solidFill>
            </a:endParaRPr>
          </a:p>
          <a:p>
            <a:pPr marL="3175" indent="0">
              <a:spcBef>
                <a:spcPts val="600"/>
              </a:spcBef>
              <a:buNone/>
            </a:pPr>
            <a:r>
              <a:rPr lang="en-ZA" sz="900">
                <a:solidFill>
                  <a:srgbClr val="425369"/>
                </a:solidFill>
                <a:latin typeface="Avenir Next"/>
              </a:rPr>
              <a:t>Common Approach (2021). Impact Measurement. </a:t>
            </a:r>
            <a:r>
              <a:rPr lang="en-ZA" sz="900">
                <a:solidFill>
                  <a:srgbClr val="425369"/>
                </a:solidFill>
                <a:latin typeface="Avenir Next"/>
                <a:hlinkClick r:id="rId5">
                  <a:extLst>
                    <a:ext uri="{A12FA001-AC4F-418D-AE19-62706E023703}">
                      <ahyp:hlinkClr xmlns:ahyp="http://schemas.microsoft.com/office/drawing/2018/hyperlinkcolor" val="tx"/>
                    </a:ext>
                  </a:extLst>
                </a:hlinkClick>
              </a:rPr>
              <a:t>https://www.commonapproach.org/what-is-impact-measurement/</a:t>
            </a:r>
            <a:endParaRPr lang="en-ZA" sz="900">
              <a:solidFill>
                <a:srgbClr val="425369"/>
              </a:solidFill>
            </a:endParaRPr>
          </a:p>
          <a:p>
            <a:pPr marL="3175" indent="0">
              <a:spcBef>
                <a:spcPts val="600"/>
              </a:spcBef>
              <a:buNone/>
            </a:pPr>
            <a:r>
              <a:rPr lang="en-ZA" sz="900">
                <a:solidFill>
                  <a:srgbClr val="425369"/>
                </a:solidFill>
                <a:latin typeface="Avenir Next"/>
              </a:rPr>
              <a:t>Common Approach (2021). The Common Foundations of Impact Measurement. </a:t>
            </a:r>
            <a:r>
              <a:rPr lang="en-ZA" sz="900">
                <a:solidFill>
                  <a:srgbClr val="425369"/>
                </a:solidFill>
                <a:latin typeface="Avenir Next"/>
                <a:hlinkClick r:id="rId6">
                  <a:extLst>
                    <a:ext uri="{A12FA001-AC4F-418D-AE19-62706E023703}">
                      <ahyp:hlinkClr xmlns:ahyp="http://schemas.microsoft.com/office/drawing/2018/hyperlinkcolor" val="tx"/>
                    </a:ext>
                  </a:extLst>
                </a:hlinkClick>
              </a:rPr>
              <a:t>https://www.commonapproach.org/wp-content/uploads/2021/10/Common-Foundations_Version-2_EN_031121.pdf</a:t>
            </a:r>
            <a:endParaRPr lang="en-ZA" sz="900">
              <a:solidFill>
                <a:srgbClr val="425369"/>
              </a:solidFill>
              <a:hlinkClick r:id="rId6">
                <a:extLst>
                  <a:ext uri="{A12FA001-AC4F-418D-AE19-62706E023703}">
                    <ahyp:hlinkClr xmlns:ahyp="http://schemas.microsoft.com/office/drawing/2018/hyperlinkcolor" val="tx"/>
                  </a:ext>
                </a:extLst>
              </a:hlinkClick>
            </a:endParaRPr>
          </a:p>
          <a:p>
            <a:pPr marL="3175" indent="0">
              <a:spcBef>
                <a:spcPts val="600"/>
              </a:spcBef>
              <a:buNone/>
            </a:pPr>
            <a:r>
              <a:rPr lang="en-GB" sz="900">
                <a:solidFill>
                  <a:srgbClr val="425369"/>
                </a:solidFill>
                <a:latin typeface="Avenir Next"/>
              </a:rPr>
              <a:t>Cooke, N. J., &amp; Hilton, M. L. (2015). Team Composition and Assembly. In </a:t>
            </a:r>
            <a:r>
              <a:rPr lang="en-GB" sz="900" i="1">
                <a:solidFill>
                  <a:srgbClr val="425369"/>
                </a:solidFill>
                <a:latin typeface="Avenir Next"/>
              </a:rPr>
              <a:t>Enhancing the Effectiveness of Team Science</a:t>
            </a:r>
            <a:r>
              <a:rPr lang="en-GB" sz="900">
                <a:solidFill>
                  <a:srgbClr val="425369"/>
                </a:solidFill>
                <a:latin typeface="Avenir Next"/>
              </a:rPr>
              <a:t>. National Academies Press (US).</a:t>
            </a:r>
            <a:endParaRPr lang="en-GB" sz="900">
              <a:solidFill>
                <a:srgbClr val="425369"/>
              </a:solidFill>
            </a:endParaRPr>
          </a:p>
          <a:p>
            <a:pPr marL="3175" indent="0">
              <a:spcBef>
                <a:spcPts val="600"/>
              </a:spcBef>
              <a:buNone/>
            </a:pPr>
            <a:r>
              <a:rPr lang="en-GB" sz="900">
                <a:solidFill>
                  <a:srgbClr val="425369"/>
                </a:solidFill>
                <a:latin typeface="Avenir Next"/>
              </a:rPr>
              <a:t>EDGY Enterprise Design. By Intersection Group.  (2023). </a:t>
            </a:r>
            <a:r>
              <a:rPr lang="en-ZA" sz="900">
                <a:solidFill>
                  <a:srgbClr val="425369"/>
                </a:solidFill>
                <a:latin typeface="Avenir Next"/>
              </a:rPr>
              <a:t>Content is available under </a:t>
            </a:r>
            <a:r>
              <a:rPr lang="en-ZA" sz="900">
                <a:solidFill>
                  <a:srgbClr val="425369"/>
                </a:solidFill>
                <a:latin typeface="Avenir Next"/>
                <a:hlinkClick r:id="rId7" tooltip="EDGY:License">
                  <a:extLst>
                    <a:ext uri="{A12FA001-AC4F-418D-AE19-62706E023703}">
                      <ahyp:hlinkClr xmlns:ahyp="http://schemas.microsoft.com/office/drawing/2018/hyperlinkcolor" val="tx"/>
                    </a:ext>
                  </a:extLst>
                </a:hlinkClick>
              </a:rPr>
              <a:t>CC BY-SA 4.0 license</a:t>
            </a:r>
            <a:r>
              <a:rPr lang="en-ZA" sz="900">
                <a:solidFill>
                  <a:srgbClr val="425369"/>
                </a:solidFill>
                <a:latin typeface="Avenir Next"/>
              </a:rPr>
              <a:t>. </a:t>
            </a:r>
            <a:r>
              <a:rPr lang="en-ZA" sz="900">
                <a:solidFill>
                  <a:srgbClr val="425369"/>
                </a:solidFill>
                <a:latin typeface="Avenir Next"/>
                <a:hlinkClick r:id="rId8">
                  <a:extLst>
                    <a:ext uri="{A12FA001-AC4F-418D-AE19-62706E023703}">
                      <ahyp:hlinkClr xmlns:ahyp="http://schemas.microsoft.com/office/drawing/2018/hyperlinkcolor" val="tx"/>
                    </a:ext>
                  </a:extLst>
                </a:hlinkClick>
              </a:rPr>
              <a:t>https://enterprise.design/</a:t>
            </a:r>
            <a:r>
              <a:rPr lang="en-ZA" sz="900">
                <a:solidFill>
                  <a:srgbClr val="425369"/>
                </a:solidFill>
                <a:latin typeface="Avenir Next"/>
              </a:rPr>
              <a:t>. </a:t>
            </a:r>
            <a:endParaRPr lang="en-GB" sz="900">
              <a:solidFill>
                <a:srgbClr val="425369"/>
              </a:solidFill>
            </a:endParaRPr>
          </a:p>
          <a:p>
            <a:pPr marL="3175" indent="0">
              <a:spcBef>
                <a:spcPts val="600"/>
              </a:spcBef>
              <a:buNone/>
            </a:pPr>
            <a:r>
              <a:rPr lang="en-GB" sz="900" err="1">
                <a:solidFill>
                  <a:srgbClr val="425369"/>
                </a:solidFill>
                <a:latin typeface="Arial"/>
                <a:cs typeface="Arial"/>
              </a:rPr>
              <a:t>Faugier</a:t>
            </a:r>
            <a:r>
              <a:rPr lang="en-GB" sz="900">
                <a:solidFill>
                  <a:srgbClr val="425369"/>
                </a:solidFill>
                <a:latin typeface="Arial"/>
                <a:cs typeface="Arial"/>
              </a:rPr>
              <a:t>-Contreras, L. E., Guevara-Flores, K. F., &amp; Hernández-Calderón, J. G. (2023). From Manual Automation to </a:t>
            </a:r>
            <a:r>
              <a:rPr lang="en-GB" sz="900" err="1">
                <a:solidFill>
                  <a:srgbClr val="425369"/>
                </a:solidFill>
                <a:latin typeface="Arial"/>
                <a:cs typeface="Arial"/>
              </a:rPr>
              <a:t>Hyperconnection</a:t>
            </a:r>
            <a:r>
              <a:rPr lang="en-GB" sz="900">
                <a:solidFill>
                  <a:srgbClr val="425369"/>
                </a:solidFill>
                <a:latin typeface="Arial"/>
                <a:cs typeface="Arial"/>
              </a:rPr>
              <a:t>: The Evolution and Development of Organizational Processes in Industry 4.0. In </a:t>
            </a:r>
            <a:r>
              <a:rPr lang="en-GB" sz="900" i="1">
                <a:solidFill>
                  <a:srgbClr val="425369"/>
                </a:solidFill>
                <a:latin typeface="Arial"/>
                <a:cs typeface="Arial"/>
              </a:rPr>
              <a:t>Streamlining Organizational Processes Through AI, IoT, Blockchain, and Virtual Environments</a:t>
            </a:r>
            <a:r>
              <a:rPr lang="en-GB" sz="900">
                <a:solidFill>
                  <a:srgbClr val="425369"/>
                </a:solidFill>
                <a:latin typeface="Arial"/>
                <a:cs typeface="Arial"/>
              </a:rPr>
              <a:t> (pp. 106-134). IGI Global.</a:t>
            </a:r>
            <a:endParaRPr lang="en-GB" sz="900">
              <a:solidFill>
                <a:srgbClr val="425369"/>
              </a:solidFill>
            </a:endParaRPr>
          </a:p>
          <a:p>
            <a:pPr marL="3175" indent="0">
              <a:spcBef>
                <a:spcPts val="600"/>
              </a:spcBef>
              <a:buNone/>
            </a:pPr>
            <a:r>
              <a:rPr lang="en-GB" sz="900">
                <a:solidFill>
                  <a:srgbClr val="425369"/>
                </a:solidFill>
                <a:latin typeface="Avenir Next"/>
              </a:rPr>
              <a:t>Global Impact Investing Network. (2023)a. Impact Performance Benchmarks Overview. </a:t>
            </a:r>
            <a:r>
              <a:rPr lang="en-GB" sz="900">
                <a:solidFill>
                  <a:srgbClr val="425369"/>
                </a:solidFill>
                <a:latin typeface="Avenir Next"/>
                <a:hlinkClick r:id="rId9">
                  <a:extLst>
                    <a:ext uri="{A12FA001-AC4F-418D-AE19-62706E023703}">
                      <ahyp:hlinkClr xmlns:ahyp="http://schemas.microsoft.com/office/drawing/2018/hyperlinkcolor" val="tx"/>
                    </a:ext>
                  </a:extLst>
                </a:hlinkClick>
              </a:rPr>
              <a:t>https://thegiin.org/research/publication/impact-performance-benchmarks-overview/</a:t>
            </a:r>
            <a:r>
              <a:rPr lang="en-GB" sz="900">
                <a:solidFill>
                  <a:srgbClr val="425369"/>
                </a:solidFill>
                <a:latin typeface="Avenir Next"/>
              </a:rPr>
              <a:t> </a:t>
            </a:r>
            <a:endParaRPr lang="en-GB" sz="900">
              <a:solidFill>
                <a:srgbClr val="425369"/>
              </a:solidFill>
            </a:endParaRPr>
          </a:p>
          <a:p>
            <a:pPr marL="3175" indent="0">
              <a:spcBef>
                <a:spcPts val="600"/>
              </a:spcBef>
              <a:buNone/>
            </a:pPr>
            <a:r>
              <a:rPr lang="en-GB" sz="900">
                <a:solidFill>
                  <a:srgbClr val="425369"/>
                </a:solidFill>
                <a:latin typeface="Avenir Next"/>
                <a:cs typeface="Arial"/>
              </a:rPr>
              <a:t>Global Impact Investing Network. (2023)b. Impact Toolkit. </a:t>
            </a:r>
            <a:r>
              <a:rPr lang="en-GB" sz="900">
                <a:solidFill>
                  <a:srgbClr val="425369"/>
                </a:solidFill>
                <a:latin typeface="Avenir Next"/>
                <a:cs typeface="Arial"/>
                <a:hlinkClick r:id="rId10">
                  <a:extLst>
                    <a:ext uri="{A12FA001-AC4F-418D-AE19-62706E023703}">
                      <ahyp:hlinkClr xmlns:ahyp="http://schemas.microsoft.com/office/drawing/2018/hyperlinkcolor" val="tx"/>
                    </a:ext>
                  </a:extLst>
                </a:hlinkClick>
              </a:rPr>
              <a:t>https://impacttoolkit.thegiin.org/</a:t>
            </a:r>
            <a:r>
              <a:rPr lang="en-GB" sz="900">
                <a:solidFill>
                  <a:srgbClr val="425369"/>
                </a:solidFill>
                <a:latin typeface="Avenir Next"/>
                <a:cs typeface="Arial"/>
              </a:rPr>
              <a:t> </a:t>
            </a:r>
            <a:endParaRPr lang="en-GB" sz="900">
              <a:solidFill>
                <a:srgbClr val="425369"/>
              </a:solidFill>
              <a:cs typeface="Arial"/>
            </a:endParaRPr>
          </a:p>
          <a:p>
            <a:pPr marL="3175" indent="0">
              <a:spcBef>
                <a:spcPts val="600"/>
              </a:spcBef>
              <a:buNone/>
            </a:pPr>
            <a:r>
              <a:rPr lang="en-GB" sz="900">
                <a:solidFill>
                  <a:srgbClr val="425369"/>
                </a:solidFill>
                <a:latin typeface="Arial"/>
                <a:cs typeface="Arial"/>
              </a:rPr>
              <a:t>Global Reporting Initiative. (2024). Continuous improvement. </a:t>
            </a:r>
            <a:r>
              <a:rPr lang="en-GB" sz="900">
                <a:solidFill>
                  <a:srgbClr val="425369"/>
                </a:solidFill>
                <a:latin typeface="Avenir Next"/>
                <a:cs typeface="Arial"/>
                <a:hlinkClick r:id="rId11">
                  <a:extLst>
                    <a:ext uri="{A12FA001-AC4F-418D-AE19-62706E023703}">
                      <ahyp:hlinkClr xmlns:ahyp="http://schemas.microsoft.com/office/drawing/2018/hyperlinkcolor" val="tx"/>
                    </a:ext>
                  </a:extLst>
                </a:hlinkClick>
              </a:rPr>
              <a:t>https://www.globalreporting.org/standards/</a:t>
            </a:r>
            <a:r>
              <a:rPr lang="en-GB" sz="900">
                <a:solidFill>
                  <a:srgbClr val="425369"/>
                </a:solidFill>
                <a:latin typeface="Avenir Next"/>
                <a:cs typeface="Arial"/>
              </a:rPr>
              <a:t> </a:t>
            </a:r>
            <a:endParaRPr lang="en-GB" sz="900">
              <a:solidFill>
                <a:srgbClr val="425369"/>
              </a:solidFill>
              <a:latin typeface="Arial"/>
              <a:cs typeface="Arial"/>
            </a:endParaRPr>
          </a:p>
          <a:p>
            <a:pPr marL="3175" indent="0">
              <a:spcBef>
                <a:spcPts val="600"/>
              </a:spcBef>
              <a:buNone/>
            </a:pPr>
            <a:r>
              <a:rPr lang="en-GB" sz="900">
                <a:solidFill>
                  <a:srgbClr val="425369"/>
                </a:solidFill>
                <a:latin typeface="Arial"/>
                <a:cs typeface="Arial"/>
              </a:rPr>
              <a:t>Harwood, E. M., &amp; Vang, P. (2009). Data Collection Methods Series: Part 1: Define a Clear Purpose for Collecting Data. </a:t>
            </a:r>
            <a:r>
              <a:rPr lang="en-GB" sz="900" i="1">
                <a:solidFill>
                  <a:srgbClr val="425369"/>
                </a:solidFill>
                <a:latin typeface="Arial"/>
                <a:cs typeface="Arial"/>
              </a:rPr>
              <a:t>Journal of Wound Ostomy &amp; Continence Nursing</a:t>
            </a:r>
            <a:r>
              <a:rPr lang="en-GB" sz="900">
                <a:solidFill>
                  <a:srgbClr val="425369"/>
                </a:solidFill>
                <a:latin typeface="Arial"/>
                <a:cs typeface="Arial"/>
              </a:rPr>
              <a:t>, </a:t>
            </a:r>
            <a:r>
              <a:rPr lang="en-GB" sz="900" i="1">
                <a:solidFill>
                  <a:srgbClr val="425369"/>
                </a:solidFill>
                <a:latin typeface="Arial"/>
                <a:cs typeface="Arial"/>
              </a:rPr>
              <a:t>36</a:t>
            </a:r>
            <a:r>
              <a:rPr lang="en-GB" sz="900">
                <a:solidFill>
                  <a:srgbClr val="425369"/>
                </a:solidFill>
                <a:latin typeface="Arial"/>
                <a:cs typeface="Arial"/>
              </a:rPr>
              <a:t>(1), 15-20.</a:t>
            </a:r>
            <a:endParaRPr lang="en-GB"/>
          </a:p>
          <a:p>
            <a:pPr marL="3175" indent="0">
              <a:spcBef>
                <a:spcPts val="600"/>
              </a:spcBef>
              <a:buNone/>
            </a:pPr>
            <a:endParaRPr lang="en-GB" sz="900">
              <a:solidFill>
                <a:srgbClr val="425369"/>
              </a:solidFill>
            </a:endParaRPr>
          </a:p>
        </p:txBody>
      </p:sp>
      <p:sp>
        <p:nvSpPr>
          <p:cNvPr id="3" name="Title 2">
            <a:extLst>
              <a:ext uri="{FF2B5EF4-FFF2-40B4-BE49-F238E27FC236}">
                <a16:creationId xmlns:a16="http://schemas.microsoft.com/office/drawing/2014/main" id="{AECC1D2E-82CF-AB1C-F46C-D3225AE3B6B7}"/>
              </a:ext>
            </a:extLst>
          </p:cNvPr>
          <p:cNvSpPr>
            <a:spLocks noGrp="1"/>
          </p:cNvSpPr>
          <p:nvPr>
            <p:ph type="title"/>
          </p:nvPr>
        </p:nvSpPr>
        <p:spPr/>
        <p:txBody>
          <a:bodyPr/>
          <a:lstStyle/>
          <a:p>
            <a:r>
              <a:rPr lang="en-GB">
                <a:latin typeface="Avenir Next Ultra Light"/>
              </a:rPr>
              <a:t>References (1/2)</a:t>
            </a:r>
            <a:endParaRPr lang="en-GB"/>
          </a:p>
        </p:txBody>
      </p:sp>
      <p:sp>
        <p:nvSpPr>
          <p:cNvPr id="4" name="Slide Number Placeholder 3">
            <a:extLst>
              <a:ext uri="{FF2B5EF4-FFF2-40B4-BE49-F238E27FC236}">
                <a16:creationId xmlns:a16="http://schemas.microsoft.com/office/drawing/2014/main" id="{92E40DEB-A00B-A798-7F87-86A91094CA92}"/>
              </a:ext>
            </a:extLst>
          </p:cNvPr>
          <p:cNvSpPr>
            <a:spLocks noGrp="1"/>
          </p:cNvSpPr>
          <p:nvPr>
            <p:ph type="sldNum" idx="12"/>
          </p:nvPr>
        </p:nvSpPr>
        <p:spPr/>
        <p:txBody>
          <a:bodyPr/>
          <a:lstStyle/>
          <a:p>
            <a:fld id="{00000000-1234-1234-1234-123412341234}" type="slidenum">
              <a:rPr lang="en-US" dirty="0" smtClean="0"/>
              <a:pPr/>
              <a:t>60</a:t>
            </a:fld>
            <a:endParaRPr lang="en-US"/>
          </a:p>
        </p:txBody>
      </p:sp>
      <p:sp>
        <p:nvSpPr>
          <p:cNvPr id="5" name="Text Placeholder 4">
            <a:extLst>
              <a:ext uri="{FF2B5EF4-FFF2-40B4-BE49-F238E27FC236}">
                <a16:creationId xmlns:a16="http://schemas.microsoft.com/office/drawing/2014/main" id="{72BDBE00-4182-9C61-9C5E-25F1A7F3871E}"/>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330300916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EAE4D3-8794-C83D-4B30-9E1B81ADB603}"/>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3335623-BAD5-6FAC-30BB-24D3C1A4922A}"/>
              </a:ext>
            </a:extLst>
          </p:cNvPr>
          <p:cNvSpPr>
            <a:spLocks noGrp="1"/>
          </p:cNvSpPr>
          <p:nvPr>
            <p:ph type="body" idx="1"/>
          </p:nvPr>
        </p:nvSpPr>
        <p:spPr>
          <a:xfrm>
            <a:off x="484188" y="945847"/>
            <a:ext cx="9191346" cy="3814427"/>
          </a:xfrm>
        </p:spPr>
        <p:txBody>
          <a:bodyPr>
            <a:noAutofit/>
          </a:bodyPr>
          <a:lstStyle/>
          <a:p>
            <a:pPr marL="3175" indent="0">
              <a:buNone/>
            </a:pPr>
            <a:r>
              <a:rPr lang="en-GB" sz="900">
                <a:solidFill>
                  <a:srgbClr val="425369"/>
                </a:solidFill>
                <a:latin typeface="Arial"/>
                <a:cs typeface="Arial"/>
              </a:rPr>
              <a:t>Idowu, S. O., Capaldi, N., Zu, L., &amp; Gupta, A. D. (Eds.). (2013). </a:t>
            </a:r>
            <a:r>
              <a:rPr lang="en-GB" sz="900" i="1" err="1">
                <a:solidFill>
                  <a:srgbClr val="425369"/>
                </a:solidFill>
                <a:latin typeface="Arial"/>
                <a:cs typeface="Arial"/>
              </a:rPr>
              <a:t>Encyclopedia</a:t>
            </a:r>
            <a:r>
              <a:rPr lang="en-GB" sz="900" i="1">
                <a:solidFill>
                  <a:srgbClr val="425369"/>
                </a:solidFill>
                <a:latin typeface="Arial"/>
                <a:cs typeface="Arial"/>
              </a:rPr>
              <a:t> of corporate social responsibility</a:t>
            </a:r>
            <a:r>
              <a:rPr lang="en-GB" sz="900">
                <a:solidFill>
                  <a:srgbClr val="425369"/>
                </a:solidFill>
                <a:latin typeface="Arial"/>
                <a:cs typeface="Arial"/>
              </a:rPr>
              <a:t> (Vol. 21). Berlin: Springer.</a:t>
            </a:r>
            <a:endParaRPr lang="en-GB" sz="900">
              <a:solidFill>
                <a:srgbClr val="425369"/>
              </a:solidFill>
            </a:endParaRPr>
          </a:p>
          <a:p>
            <a:pPr marL="3175" indent="0">
              <a:spcBef>
                <a:spcPts val="600"/>
              </a:spcBef>
              <a:buNone/>
            </a:pPr>
            <a:r>
              <a:rPr lang="en-GB" sz="900">
                <a:solidFill>
                  <a:srgbClr val="425369"/>
                </a:solidFill>
                <a:latin typeface="Avenir Next"/>
              </a:rPr>
              <a:t>Impact Management Project (2021). Clarifying</a:t>
            </a:r>
            <a:r>
              <a:rPr lang="en-GB" sz="900">
                <a:solidFill>
                  <a:srgbClr val="425369"/>
                </a:solidFill>
                <a:latin typeface="Avenir Next"/>
                <a:cs typeface="Arial"/>
              </a:rPr>
              <a:t> and mainstreaming the practice of impact management. </a:t>
            </a:r>
            <a:r>
              <a:rPr lang="en-GB" sz="900">
                <a:solidFill>
                  <a:srgbClr val="425369"/>
                </a:solidFill>
                <a:latin typeface="Arial"/>
                <a:cs typeface="Arial"/>
                <a:hlinkClick r:id="rId2">
                  <a:extLst>
                    <a:ext uri="{A12FA001-AC4F-418D-AE19-62706E023703}">
                      <ahyp:hlinkClr xmlns:ahyp="http://schemas.microsoft.com/office/drawing/2018/hyperlinkcolor" val="tx"/>
                    </a:ext>
                  </a:extLst>
                </a:hlinkClick>
              </a:rPr>
              <a:t>https://impactmanagementplatform.org/</a:t>
            </a:r>
            <a:endParaRPr lang="en-GB" sz="900">
              <a:solidFill>
                <a:srgbClr val="425369"/>
              </a:solidFill>
            </a:endParaRPr>
          </a:p>
          <a:p>
            <a:pPr marL="3175" indent="0">
              <a:spcBef>
                <a:spcPts val="600"/>
              </a:spcBef>
              <a:buNone/>
            </a:pPr>
            <a:r>
              <a:rPr lang="en-GB" sz="900">
                <a:solidFill>
                  <a:srgbClr val="425369"/>
                </a:solidFill>
                <a:latin typeface="Avenir Next"/>
              </a:rPr>
              <a:t>Investment Impact Index. (2019). How to develop an impact strategy: A short guide. </a:t>
            </a:r>
            <a:r>
              <a:rPr lang="en-GB" sz="900">
                <a:solidFill>
                  <a:srgbClr val="425369"/>
                </a:solidFill>
                <a:latin typeface="Avenir Next"/>
                <a:hlinkClick r:id="rId3">
                  <a:extLst>
                    <a:ext uri="{A12FA001-AC4F-418D-AE19-62706E023703}">
                      <ahyp:hlinkClr xmlns:ahyp="http://schemas.microsoft.com/office/drawing/2018/hyperlinkcolor" val="tx"/>
                    </a:ext>
                  </a:extLst>
                </a:hlinkClick>
              </a:rPr>
              <a:t>https://investmentimpactindex.org/wp-content/uploads/2020/05/III-A-short-guide-How-to-develop-an-impact-strategy-Digital.pdf</a:t>
            </a:r>
            <a:r>
              <a:rPr lang="en-GB" sz="900">
                <a:solidFill>
                  <a:srgbClr val="425369"/>
                </a:solidFill>
                <a:latin typeface="Avenir Next"/>
              </a:rPr>
              <a:t> </a:t>
            </a:r>
            <a:endParaRPr lang="en-GB" sz="900">
              <a:solidFill>
                <a:srgbClr val="425369"/>
              </a:solidFill>
            </a:endParaRPr>
          </a:p>
          <a:p>
            <a:pPr marL="3175" indent="0" defTabSz="734400">
              <a:spcBef>
                <a:spcPts val="600"/>
              </a:spcBef>
              <a:buNone/>
            </a:pPr>
            <a:r>
              <a:rPr lang="en-GB" sz="900">
                <a:solidFill>
                  <a:srgbClr val="425369"/>
                </a:solidFill>
                <a:latin typeface="Arial"/>
                <a:cs typeface="Arial"/>
              </a:rPr>
              <a:t>McKinsey &amp; Company. (2022). Insights to impact: Creating and sustaining data-driven </a:t>
            </a:r>
            <a:r>
              <a:rPr lang="en-GB" sz="900" err="1">
                <a:solidFill>
                  <a:srgbClr val="425369"/>
                </a:solidFill>
                <a:latin typeface="Arial"/>
                <a:cs typeface="Arial"/>
              </a:rPr>
              <a:t>comemrical</a:t>
            </a:r>
            <a:r>
              <a:rPr lang="en-GB" sz="900">
                <a:solidFill>
                  <a:srgbClr val="425369"/>
                </a:solidFill>
                <a:latin typeface="Arial"/>
                <a:cs typeface="Arial"/>
              </a:rPr>
              <a:t> growth. </a:t>
            </a:r>
            <a:r>
              <a:rPr lang="en-GB" sz="900">
                <a:solidFill>
                  <a:srgbClr val="425369"/>
                </a:solidFill>
                <a:latin typeface="Avenir Next"/>
                <a:cs typeface="Arial"/>
                <a:hlinkClick r:id="rId4">
                  <a:extLst>
                    <a:ext uri="{A12FA001-AC4F-418D-AE19-62706E023703}">
                      <ahyp:hlinkClr xmlns:ahyp="http://schemas.microsoft.com/office/drawing/2018/hyperlinkcolor" val="tx"/>
                    </a:ext>
                  </a:extLst>
                </a:hlinkClick>
              </a:rPr>
              <a:t>https://www.mckinsey.com/capabilities/growth-marketing-and-sales/our-insights/insights-to-impact-creating-and-sustaining-data-driven-commercial-growth</a:t>
            </a:r>
            <a:r>
              <a:rPr lang="en-GB" sz="900">
                <a:solidFill>
                  <a:srgbClr val="425369"/>
                </a:solidFill>
                <a:latin typeface="Avenir Next"/>
                <a:cs typeface="Arial"/>
              </a:rPr>
              <a:t> </a:t>
            </a:r>
            <a:endParaRPr lang="en-GB" sz="900">
              <a:solidFill>
                <a:srgbClr val="425369"/>
              </a:solidFill>
              <a:latin typeface="Arial"/>
              <a:cs typeface="Arial"/>
            </a:endParaRPr>
          </a:p>
          <a:p>
            <a:pPr marL="3175" indent="0" defTabSz="734400">
              <a:spcBef>
                <a:spcPts val="600"/>
              </a:spcBef>
              <a:buNone/>
            </a:pPr>
            <a:r>
              <a:rPr lang="en-GB" sz="900">
                <a:solidFill>
                  <a:srgbClr val="425369"/>
                </a:solidFill>
                <a:latin typeface="Arial"/>
                <a:cs typeface="Arial"/>
              </a:rPr>
              <a:t>National Academy of Sciences (US), National Academy of Engineering (US), &amp; Institute of Medicine (US). Ensuring the Integrity, Accessibility, and Stewardship of Research Data in the Digital Age. Washington (DC): National Academies Press (US); 2009. 3, Ensuring Access to Research Data. Available from: </a:t>
            </a:r>
            <a:r>
              <a:rPr lang="en-GB" sz="900">
                <a:solidFill>
                  <a:srgbClr val="425369"/>
                </a:solidFill>
                <a:latin typeface="Arial"/>
                <a:cs typeface="Arial"/>
                <a:hlinkClick r:id="rId5">
                  <a:extLst>
                    <a:ext uri="{A12FA001-AC4F-418D-AE19-62706E023703}">
                      <ahyp:hlinkClr xmlns:ahyp="http://schemas.microsoft.com/office/drawing/2018/hyperlinkcolor" val="tx"/>
                    </a:ext>
                  </a:extLst>
                </a:hlinkClick>
              </a:rPr>
              <a:t>https://www.ncbi.nlm.nih.gov/books/NBK215271/</a:t>
            </a:r>
            <a:endParaRPr lang="en-GB" sz="900">
              <a:solidFill>
                <a:srgbClr val="425369"/>
              </a:solidFill>
            </a:endParaRPr>
          </a:p>
          <a:p>
            <a:pPr marL="3175" indent="0" defTabSz="734400">
              <a:spcBef>
                <a:spcPts val="600"/>
              </a:spcBef>
              <a:buNone/>
            </a:pPr>
            <a:r>
              <a:rPr lang="en-GB" sz="900">
                <a:solidFill>
                  <a:srgbClr val="425369"/>
                </a:solidFill>
                <a:latin typeface="Avenir Next"/>
              </a:rPr>
              <a:t>OECD DAC (2021). Applying Evaluation Criteria Thoughtfully. </a:t>
            </a:r>
            <a:r>
              <a:rPr lang="en-GB" sz="900">
                <a:solidFill>
                  <a:srgbClr val="425369"/>
                </a:solidFill>
                <a:latin typeface="Segoe UI"/>
                <a:cs typeface="Segoe UI"/>
                <a:hlinkClick r:id="rId6">
                  <a:extLst>
                    <a:ext uri="{A12FA001-AC4F-418D-AE19-62706E023703}">
                      <ahyp:hlinkClr xmlns:ahyp="http://schemas.microsoft.com/office/drawing/2018/hyperlinkcolor" val="tx"/>
                    </a:ext>
                  </a:extLst>
                </a:hlinkClick>
              </a:rPr>
              <a:t>https://www.oecd.org/dac/evaluation/daccriteriaforevaluatingdevelopmentassistance.htm</a:t>
            </a:r>
            <a:endParaRPr lang="en-GB"/>
          </a:p>
          <a:p>
            <a:pPr marL="3175" indent="0" defTabSz="734400">
              <a:spcBef>
                <a:spcPts val="600"/>
              </a:spcBef>
              <a:buNone/>
            </a:pPr>
            <a:r>
              <a:rPr lang="en-GB" sz="900">
                <a:solidFill>
                  <a:srgbClr val="425369"/>
                </a:solidFill>
                <a:latin typeface="Avenir Next"/>
              </a:rPr>
              <a:t>Paulk, M.C., Curtis, B., </a:t>
            </a:r>
            <a:r>
              <a:rPr lang="en-GB" sz="900" err="1">
                <a:solidFill>
                  <a:srgbClr val="425369"/>
                </a:solidFill>
                <a:latin typeface="Avenir Next"/>
              </a:rPr>
              <a:t>Chrissis</a:t>
            </a:r>
            <a:r>
              <a:rPr lang="en-GB" sz="900">
                <a:solidFill>
                  <a:srgbClr val="425369"/>
                </a:solidFill>
                <a:latin typeface="Avenir Next"/>
              </a:rPr>
              <a:t>, M. B., &amp; Weber, C.V. (1993). </a:t>
            </a:r>
            <a:r>
              <a:rPr lang="en-ZA" sz="900">
                <a:solidFill>
                  <a:srgbClr val="425369"/>
                </a:solidFill>
                <a:latin typeface="Avenir Next"/>
              </a:rPr>
              <a:t>Capability Maturity </a:t>
            </a:r>
            <a:r>
              <a:rPr lang="en-ZA" sz="900" err="1">
                <a:solidFill>
                  <a:srgbClr val="425369"/>
                </a:solidFill>
                <a:latin typeface="Avenir Next"/>
              </a:rPr>
              <a:t>Model</a:t>
            </a:r>
            <a:r>
              <a:rPr lang="en-ZA" sz="900" baseline="30000" err="1">
                <a:solidFill>
                  <a:srgbClr val="425369"/>
                </a:solidFill>
                <a:latin typeface="Avenir Next"/>
              </a:rPr>
              <a:t>SM</a:t>
            </a:r>
            <a:r>
              <a:rPr lang="en-ZA" sz="900" baseline="30000">
                <a:solidFill>
                  <a:srgbClr val="425369"/>
                </a:solidFill>
                <a:latin typeface="Avenir Next"/>
              </a:rPr>
              <a:t> </a:t>
            </a:r>
            <a:r>
              <a:rPr lang="en-ZA" sz="900">
                <a:solidFill>
                  <a:srgbClr val="425369"/>
                </a:solidFill>
                <a:latin typeface="Avenir Next"/>
              </a:rPr>
              <a:t>for Software, Version 1.1. Technical Report CMU/SEI-93-TR-024. Software Engineering Institute, Carnegie Mellon University. </a:t>
            </a:r>
            <a:endParaRPr lang="en-GB" sz="900">
              <a:solidFill>
                <a:srgbClr val="425369"/>
              </a:solidFill>
            </a:endParaRPr>
          </a:p>
          <a:p>
            <a:pPr marL="3175" indent="0" defTabSz="734400">
              <a:spcBef>
                <a:spcPts val="600"/>
              </a:spcBef>
              <a:buNone/>
            </a:pPr>
            <a:r>
              <a:rPr lang="en-ZA" sz="900">
                <a:solidFill>
                  <a:srgbClr val="425369"/>
                </a:solidFill>
                <a:latin typeface="Avenir Next"/>
              </a:rPr>
              <a:t>PWC. (2019). What is a capability? </a:t>
            </a:r>
            <a:r>
              <a:rPr lang="en-ZA" sz="900">
                <a:solidFill>
                  <a:srgbClr val="425369"/>
                </a:solidFill>
                <a:latin typeface="Avenir Next"/>
                <a:hlinkClick r:id="rId7">
                  <a:extLst>
                    <a:ext uri="{A12FA001-AC4F-418D-AE19-62706E023703}">
                      <ahyp:hlinkClr xmlns:ahyp="http://schemas.microsoft.com/office/drawing/2018/hyperlinkcolor" val="tx"/>
                    </a:ext>
                  </a:extLst>
                </a:hlinkClick>
              </a:rPr>
              <a:t>https://www.strategyand.pwc.com/gx/en/about/media/videos/2015-and-older/what-is-a-capability.html</a:t>
            </a:r>
            <a:r>
              <a:rPr lang="en-ZA" sz="900">
                <a:solidFill>
                  <a:srgbClr val="425369"/>
                </a:solidFill>
                <a:latin typeface="Avenir Next"/>
              </a:rPr>
              <a:t> </a:t>
            </a:r>
            <a:endParaRPr lang="en-ZA" sz="900">
              <a:solidFill>
                <a:srgbClr val="425369"/>
              </a:solidFill>
            </a:endParaRPr>
          </a:p>
          <a:p>
            <a:pPr marL="3175" indent="0" defTabSz="734400" hangingPunct="0">
              <a:spcBef>
                <a:spcPts val="600"/>
              </a:spcBef>
              <a:buNone/>
            </a:pPr>
            <a:r>
              <a:rPr lang="en-GB" sz="900">
                <a:solidFill>
                  <a:srgbClr val="425369"/>
                </a:solidFill>
                <a:latin typeface="Avenir Next"/>
              </a:rPr>
              <a:t>Rothenberg, B. (2022). Organizational Mapping Tool. Creative Commons licence. </a:t>
            </a:r>
            <a:endParaRPr lang="en-GB" sz="900">
              <a:solidFill>
                <a:srgbClr val="425369"/>
              </a:solidFill>
            </a:endParaRPr>
          </a:p>
          <a:p>
            <a:pPr marL="3175" indent="0">
              <a:spcBef>
                <a:spcPts val="600"/>
              </a:spcBef>
              <a:buNone/>
            </a:pPr>
            <a:r>
              <a:rPr lang="en-GB" sz="900">
                <a:solidFill>
                  <a:srgbClr val="425369"/>
                </a:solidFill>
                <a:latin typeface="Avenir Next"/>
              </a:rPr>
              <a:t>Spark Strategy. (2023). Impact Measurement. </a:t>
            </a:r>
            <a:r>
              <a:rPr lang="en-GB" sz="900">
                <a:solidFill>
                  <a:srgbClr val="425369"/>
                </a:solidFill>
                <a:latin typeface="Avenir Next"/>
                <a:hlinkClick r:id="rId8">
                  <a:extLst>
                    <a:ext uri="{A12FA001-AC4F-418D-AE19-62706E023703}">
                      <ahyp:hlinkClr xmlns:ahyp="http://schemas.microsoft.com/office/drawing/2018/hyperlinkcolor" val="tx"/>
                    </a:ext>
                  </a:extLst>
                </a:hlinkClick>
              </a:rPr>
              <a:t>https://sparkstrategy.com.au/impact-measurement/#:~:text=An%20impact%20measurement%20framework%20builds,that%20arises%20from%20your%20activities</a:t>
            </a:r>
            <a:r>
              <a:rPr lang="en-GB" sz="900">
                <a:solidFill>
                  <a:srgbClr val="425369"/>
                </a:solidFill>
                <a:latin typeface="Avenir Next"/>
              </a:rPr>
              <a:t> </a:t>
            </a:r>
            <a:endParaRPr lang="en-GB" sz="900">
              <a:solidFill>
                <a:srgbClr val="425369"/>
              </a:solidFill>
            </a:endParaRPr>
          </a:p>
          <a:p>
            <a:pPr marL="3175" indent="0">
              <a:spcBef>
                <a:spcPts val="600"/>
              </a:spcBef>
              <a:buNone/>
            </a:pPr>
            <a:r>
              <a:rPr lang="en-GB" sz="900">
                <a:solidFill>
                  <a:srgbClr val="425369"/>
                </a:solidFill>
                <a:latin typeface="Avenir Next"/>
              </a:rPr>
              <a:t>Stories for Impact.. (2024). Impact Management Toolbox. </a:t>
            </a:r>
            <a:r>
              <a:rPr lang="en-GB" sz="900">
                <a:solidFill>
                  <a:srgbClr val="425369"/>
                </a:solidFill>
                <a:latin typeface="Avenir Next"/>
                <a:hlinkClick r:id="rId9">
                  <a:extLst>
                    <a:ext uri="{A12FA001-AC4F-418D-AE19-62706E023703}">
                      <ahyp:hlinkClr xmlns:ahyp="http://schemas.microsoft.com/office/drawing/2018/hyperlinkcolor" val="tx"/>
                    </a:ext>
                  </a:extLst>
                </a:hlinkClick>
              </a:rPr>
              <a:t>https://storiesforimpact.com/toolbox/</a:t>
            </a:r>
            <a:r>
              <a:rPr lang="en-GB" sz="900">
                <a:solidFill>
                  <a:srgbClr val="425369"/>
                </a:solidFill>
                <a:latin typeface="Avenir Next"/>
              </a:rPr>
              <a:t> </a:t>
            </a:r>
            <a:endParaRPr lang="en-GB" sz="900">
              <a:solidFill>
                <a:srgbClr val="425369"/>
              </a:solidFill>
            </a:endParaRPr>
          </a:p>
          <a:p>
            <a:pPr marL="3175" indent="0">
              <a:spcBef>
                <a:spcPts val="600"/>
              </a:spcBef>
              <a:buNone/>
            </a:pPr>
            <a:r>
              <a:rPr lang="en-GB" sz="900">
                <a:solidFill>
                  <a:srgbClr val="425369"/>
                </a:solidFill>
                <a:latin typeface="Avenir Next"/>
              </a:rPr>
              <a:t>Turner, J. R., Crawford, L., &amp; Hobbs, J. B. (2004). Aligning capability with strategy. Paper presented at PMI® Global Congress 2004—EMEA, Prague, Czech Republic. Newtown Square, PA: Project Management Institute.</a:t>
            </a:r>
            <a:endParaRPr lang="en-GB" sz="900">
              <a:solidFill>
                <a:srgbClr val="425369"/>
              </a:solidFill>
            </a:endParaRPr>
          </a:p>
          <a:p>
            <a:pPr marL="3175" indent="0">
              <a:spcBef>
                <a:spcPts val="600"/>
              </a:spcBef>
              <a:buNone/>
            </a:pPr>
            <a:r>
              <a:rPr lang="en-GB" sz="900">
                <a:solidFill>
                  <a:srgbClr val="425369"/>
                </a:solidFill>
              </a:rPr>
              <a:t>Zein, O. (2010). Roles, responsibilities, and skills in program management. Paper presented at PMI® Global Congress 2010—EMEA, Milan, Italy. Newtown Square, PA: Project Management Institute.</a:t>
            </a:r>
          </a:p>
          <a:p>
            <a:pPr marL="3175" indent="0">
              <a:buNone/>
            </a:pPr>
            <a:endParaRPr lang="en-GB" sz="900">
              <a:solidFill>
                <a:srgbClr val="425369"/>
              </a:solidFill>
            </a:endParaRPr>
          </a:p>
        </p:txBody>
      </p:sp>
      <p:sp>
        <p:nvSpPr>
          <p:cNvPr id="3" name="Title 2">
            <a:extLst>
              <a:ext uri="{FF2B5EF4-FFF2-40B4-BE49-F238E27FC236}">
                <a16:creationId xmlns:a16="http://schemas.microsoft.com/office/drawing/2014/main" id="{A6B7DFEB-0B8E-B0A1-45EF-A153C34F847A}"/>
              </a:ext>
            </a:extLst>
          </p:cNvPr>
          <p:cNvSpPr>
            <a:spLocks noGrp="1"/>
          </p:cNvSpPr>
          <p:nvPr>
            <p:ph type="title"/>
          </p:nvPr>
        </p:nvSpPr>
        <p:spPr/>
        <p:txBody>
          <a:bodyPr/>
          <a:lstStyle/>
          <a:p>
            <a:r>
              <a:rPr lang="en-GB">
                <a:latin typeface="Avenir Next Ultra Light"/>
              </a:rPr>
              <a:t>References (2/2)</a:t>
            </a:r>
            <a:endParaRPr lang="en-GB"/>
          </a:p>
        </p:txBody>
      </p:sp>
      <p:sp>
        <p:nvSpPr>
          <p:cNvPr id="4" name="Slide Number Placeholder 3">
            <a:extLst>
              <a:ext uri="{FF2B5EF4-FFF2-40B4-BE49-F238E27FC236}">
                <a16:creationId xmlns:a16="http://schemas.microsoft.com/office/drawing/2014/main" id="{122C8E0B-B8C1-BC5E-5762-D1F6A7F19D4C}"/>
              </a:ext>
            </a:extLst>
          </p:cNvPr>
          <p:cNvSpPr>
            <a:spLocks noGrp="1"/>
          </p:cNvSpPr>
          <p:nvPr>
            <p:ph type="sldNum" idx="12"/>
          </p:nvPr>
        </p:nvSpPr>
        <p:spPr/>
        <p:txBody>
          <a:bodyPr/>
          <a:lstStyle/>
          <a:p>
            <a:fld id="{00000000-1234-1234-1234-123412341234}" type="slidenum">
              <a:rPr lang="en-US" dirty="0" smtClean="0"/>
              <a:pPr/>
              <a:t>61</a:t>
            </a:fld>
            <a:endParaRPr lang="en-US"/>
          </a:p>
        </p:txBody>
      </p:sp>
      <p:sp>
        <p:nvSpPr>
          <p:cNvPr id="5" name="Text Placeholder 4">
            <a:extLst>
              <a:ext uri="{FF2B5EF4-FFF2-40B4-BE49-F238E27FC236}">
                <a16:creationId xmlns:a16="http://schemas.microsoft.com/office/drawing/2014/main" id="{2A2AF20C-7A2F-66E0-CB4E-B7FFB3D4B242}"/>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63391537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139"/>
        <p:cNvGrpSpPr/>
        <p:nvPr/>
      </p:nvGrpSpPr>
      <p:grpSpPr>
        <a:xfrm>
          <a:off x="0" y="0"/>
          <a:ext cx="0" cy="0"/>
          <a:chOff x="0" y="0"/>
          <a:chExt cx="0" cy="0"/>
        </a:xfrm>
      </p:grpSpPr>
      <p:sp>
        <p:nvSpPr>
          <p:cNvPr id="1140" name="Google Shape;1140;p18"/>
          <p:cNvSpPr txBox="1">
            <a:spLocks noGrp="1"/>
          </p:cNvSpPr>
          <p:nvPr>
            <p:ph type="ctrTitle"/>
          </p:nvPr>
        </p:nvSpPr>
        <p:spPr>
          <a:xfrm>
            <a:off x="3939100" y="1676180"/>
            <a:ext cx="4628370" cy="1203963"/>
          </a:xfrm>
          <a:prstGeom prst="rect">
            <a:avLst/>
          </a:prstGeom>
          <a:noFill/>
          <a:ln>
            <a:noFill/>
          </a:ln>
        </p:spPr>
        <p:txBody>
          <a:bodyPr spcFirstLastPara="1" wrap="square" lIns="91425" tIns="45700" rIns="91425" bIns="45700" anchor="ctr" anchorCtr="0">
            <a:noAutofit/>
          </a:bodyPr>
          <a:lstStyle/>
          <a:p>
            <a:pPr algn="l">
              <a:buSzPts val="2800"/>
            </a:pPr>
            <a:r>
              <a:rPr lang="en-US" sz="3200">
                <a:solidFill>
                  <a:schemeClr val="accent1">
                    <a:lumMod val="50000"/>
                  </a:schemeClr>
                </a:solidFill>
                <a:latin typeface="Avenir"/>
                <a:ea typeface="Avenir"/>
                <a:cs typeface="Avenir"/>
                <a:sym typeface="Avenir"/>
              </a:rPr>
              <a:t>THANK YOU </a:t>
            </a:r>
            <a:r>
              <a:rPr lang="en-US" sz="3200" err="1">
                <a:solidFill>
                  <a:schemeClr val="accent1">
                    <a:lumMod val="50000"/>
                  </a:schemeClr>
                </a:solidFill>
                <a:latin typeface="Avenir"/>
                <a:ea typeface="Avenir"/>
                <a:cs typeface="Avenir"/>
                <a:sym typeface="Avenir"/>
              </a:rPr>
              <a:t>JOINinG</a:t>
            </a:r>
            <a:r>
              <a:rPr lang="en-US" sz="3200">
                <a:solidFill>
                  <a:schemeClr val="accent1">
                    <a:lumMod val="50000"/>
                  </a:schemeClr>
                </a:solidFill>
                <a:latin typeface="Avenir"/>
                <a:ea typeface="Avenir"/>
                <a:cs typeface="Avenir"/>
                <a:sym typeface="Avenir"/>
              </a:rPr>
              <a:t> us on the JOURNEY</a:t>
            </a:r>
            <a:r>
              <a:rPr lang="en-US" sz="3200">
                <a:solidFill>
                  <a:srgbClr val="D95F5C"/>
                </a:solidFill>
                <a:latin typeface="Avenir"/>
                <a:ea typeface="Avenir"/>
                <a:cs typeface="Avenir"/>
                <a:sym typeface="Avenir"/>
              </a:rPr>
              <a:t>.</a:t>
            </a:r>
            <a:endParaRPr lang="en-ZA" sz="3200"/>
          </a:p>
        </p:txBody>
      </p:sp>
      <p:sp>
        <p:nvSpPr>
          <p:cNvPr id="1141" name="Google Shape;1141;p18"/>
          <p:cNvSpPr txBox="1">
            <a:spLocks noGrp="1"/>
          </p:cNvSpPr>
          <p:nvPr>
            <p:ph type="subTitle" idx="1"/>
          </p:nvPr>
        </p:nvSpPr>
        <p:spPr>
          <a:xfrm>
            <a:off x="3939101" y="3015942"/>
            <a:ext cx="5596484" cy="14605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41505A"/>
              </a:buClr>
              <a:buSzPts val="1900"/>
              <a:buNone/>
            </a:pPr>
            <a:r>
              <a:rPr lang="en-US" sz="1900">
                <a:solidFill>
                  <a:srgbClr val="41505A"/>
                </a:solidFill>
              </a:rPr>
              <a:t>GABRIELLE HABBERTON</a:t>
            </a:r>
            <a:endParaRPr sz="1900">
              <a:solidFill>
                <a:srgbClr val="41505A"/>
              </a:solidFill>
            </a:endParaRPr>
          </a:p>
          <a:p>
            <a:pPr marL="0" lvl="0" indent="0" algn="l" rtl="0">
              <a:lnSpc>
                <a:spcPct val="100000"/>
              </a:lnSpc>
              <a:spcBef>
                <a:spcPts val="280"/>
              </a:spcBef>
              <a:spcAft>
                <a:spcPts val="0"/>
              </a:spcAft>
              <a:buClr>
                <a:srgbClr val="41505A"/>
              </a:buClr>
              <a:buSzPts val="1400"/>
              <a:buNone/>
            </a:pPr>
            <a:r>
              <a:rPr lang="en-US" sz="1400">
                <a:solidFill>
                  <a:srgbClr val="41505A"/>
                </a:solidFill>
              </a:rPr>
              <a:t>+27 72 746 9467</a:t>
            </a:r>
            <a:endParaRPr/>
          </a:p>
          <a:p>
            <a:pPr marL="0" lvl="0" indent="0" algn="l" rtl="0">
              <a:lnSpc>
                <a:spcPct val="100000"/>
              </a:lnSpc>
              <a:spcBef>
                <a:spcPts val="280"/>
              </a:spcBef>
              <a:spcAft>
                <a:spcPts val="0"/>
              </a:spcAft>
              <a:buClr>
                <a:srgbClr val="41505A"/>
              </a:buClr>
              <a:buSzPts val="1400"/>
              <a:buNone/>
            </a:pPr>
            <a:r>
              <a:rPr lang="en-US" sz="1400">
                <a:solidFill>
                  <a:srgbClr val="41505A"/>
                </a:solidFill>
              </a:rPr>
              <a:t>gabrielle.habberton@relativ.co.za</a:t>
            </a:r>
            <a:endParaRPr sz="1400">
              <a:solidFill>
                <a:srgbClr val="41505A"/>
              </a:solidFill>
            </a:endParaRPr>
          </a:p>
          <a:p>
            <a:pPr marL="0" lvl="0" indent="0" algn="l" rtl="0">
              <a:lnSpc>
                <a:spcPct val="100000"/>
              </a:lnSpc>
              <a:spcBef>
                <a:spcPts val="280"/>
              </a:spcBef>
              <a:spcAft>
                <a:spcPts val="0"/>
              </a:spcAft>
              <a:buClr>
                <a:srgbClr val="41505A"/>
              </a:buClr>
              <a:buSzPts val="1400"/>
              <a:buNone/>
            </a:pPr>
            <a:r>
              <a:rPr lang="en-US" sz="1400" err="1">
                <a:solidFill>
                  <a:srgbClr val="41505A"/>
                </a:solidFill>
              </a:rPr>
              <a:t>www.relativimpact.com</a:t>
            </a:r>
            <a:endParaRPr sz="1400">
              <a:solidFill>
                <a:srgbClr val="41505A"/>
              </a:solidFill>
            </a:endParaRPr>
          </a:p>
          <a:p>
            <a:pPr marL="0" lvl="0" indent="0" algn="l" rtl="0">
              <a:lnSpc>
                <a:spcPct val="100000"/>
              </a:lnSpc>
              <a:spcBef>
                <a:spcPts val="533"/>
              </a:spcBef>
              <a:spcAft>
                <a:spcPts val="0"/>
              </a:spcAft>
              <a:buClr>
                <a:srgbClr val="8195B1"/>
              </a:buClr>
              <a:buSzPts val="2667"/>
              <a:buNone/>
            </a:pPr>
            <a:endParaRPr sz="2667">
              <a:solidFill>
                <a:schemeClr val="accent3"/>
              </a:solidFill>
            </a:endParaRPr>
          </a:p>
        </p:txBody>
      </p:sp>
    </p:spTree>
    <p:extLst>
      <p:ext uri="{BB962C8B-B14F-4D97-AF65-F5344CB8AC3E}">
        <p14:creationId xmlns:p14="http://schemas.microsoft.com/office/powerpoint/2010/main" val="2898232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CF420A-BCA0-41C2-82A1-E905C852CE54}"/>
              </a:ext>
            </a:extLst>
          </p:cNvPr>
          <p:cNvSpPr>
            <a:spLocks noGrp="1"/>
          </p:cNvSpPr>
          <p:nvPr>
            <p:ph type="title"/>
          </p:nvPr>
        </p:nvSpPr>
        <p:spPr/>
        <p:txBody>
          <a:bodyPr/>
          <a:lstStyle/>
          <a:p>
            <a:r>
              <a:rPr lang="en-GB" dirty="0"/>
              <a:t>Overview</a:t>
            </a:r>
          </a:p>
        </p:txBody>
      </p:sp>
      <p:sp>
        <p:nvSpPr>
          <p:cNvPr id="4" name="Slide Number Placeholder 3">
            <a:extLst>
              <a:ext uri="{FF2B5EF4-FFF2-40B4-BE49-F238E27FC236}">
                <a16:creationId xmlns:a16="http://schemas.microsoft.com/office/drawing/2014/main" id="{5FD72D6F-B6E3-BD12-CB38-1F480CA886C1}"/>
              </a:ext>
            </a:extLst>
          </p:cNvPr>
          <p:cNvSpPr>
            <a:spLocks noGrp="1"/>
          </p:cNvSpPr>
          <p:nvPr>
            <p:ph type="sldNum" idx="12"/>
          </p:nvPr>
        </p:nvSpPr>
        <p:spPr/>
        <p:txBody>
          <a:bodyPr/>
          <a:lstStyle/>
          <a:p>
            <a:fld id="{00000000-1234-1234-1234-123412341234}" type="slidenum">
              <a:rPr lang="en-US" smtClean="0"/>
              <a:pPr/>
              <a:t>7</a:t>
            </a:fld>
            <a:endParaRPr lang="en-US"/>
          </a:p>
        </p:txBody>
      </p:sp>
      <p:sp>
        <p:nvSpPr>
          <p:cNvPr id="5" name="Text Placeholder 4">
            <a:extLst>
              <a:ext uri="{FF2B5EF4-FFF2-40B4-BE49-F238E27FC236}">
                <a16:creationId xmlns:a16="http://schemas.microsoft.com/office/drawing/2014/main" id="{45A7E023-013C-A835-35A3-240537CF5078}"/>
              </a:ext>
            </a:extLst>
          </p:cNvPr>
          <p:cNvSpPr>
            <a:spLocks noGrp="1"/>
          </p:cNvSpPr>
          <p:nvPr>
            <p:ph type="body" idx="2"/>
          </p:nvPr>
        </p:nvSpPr>
        <p:spPr>
          <a:xfrm>
            <a:off x="484188" y="733781"/>
            <a:ext cx="9191625" cy="334963"/>
          </a:xfrm>
        </p:spPr>
        <p:txBody>
          <a:bodyPr/>
          <a:lstStyle/>
          <a:p>
            <a:r>
              <a:rPr lang="en-GB" sz="1100" dirty="0"/>
              <a:t>The figure below provides a summary view of the current state (where we are now) and future state (where we want to get to) across the capability dimensions. Where more than one element is included within a dimension, the average across all contributing elements is reflected, with equal weighting. This is followed by a detailed breakdown of the capability assessment results, considering key recommendations for actions per capability dimension, and each of the elements that make up the respective dimensions.</a:t>
            </a:r>
          </a:p>
          <a:p>
            <a:endParaRPr lang="en-GB" sz="1100" dirty="0"/>
          </a:p>
        </p:txBody>
      </p:sp>
      <p:sp>
        <p:nvSpPr>
          <p:cNvPr id="6" name="Text Placeholder 5">
            <a:extLst>
              <a:ext uri="{FF2B5EF4-FFF2-40B4-BE49-F238E27FC236}">
                <a16:creationId xmlns:a16="http://schemas.microsoft.com/office/drawing/2014/main" id="{669DB30E-4BCD-42B5-6E8A-810A0BAA4062}"/>
              </a:ext>
            </a:extLst>
          </p:cNvPr>
          <p:cNvSpPr>
            <a:spLocks noGrp="1"/>
          </p:cNvSpPr>
          <p:nvPr>
            <p:ph type="body" sz="quarter" idx="13"/>
          </p:nvPr>
        </p:nvSpPr>
        <p:spPr/>
        <p:txBody>
          <a:bodyPr/>
          <a:lstStyle/>
          <a:p>
            <a:r>
              <a:rPr lang="en-GB" dirty="0"/>
              <a:t>Capability ASSESSMENT Report</a:t>
            </a:r>
          </a:p>
        </p:txBody>
      </p:sp>
      <p:pic>
        <p:nvPicPr>
          <p:cNvPr id="7" name="Picture 6" descr="Business Xheptagon_plot.png"/>
          <p:cNvPicPr>
            <a:picLocks noChangeAspect="1"/>
          </p:cNvPicPr>
          <p:nvPr/>
        </p:nvPicPr>
        <p:blipFill>
          <a:blip r:embed="rId2"/>
          <a:stretch>
            <a:fillRect/>
          </a:stretch>
        </p:blipFill>
        <p:spPr>
          <a:xfrm>
            <a:off x="1005840" y="1920240"/>
            <a:ext cx="7863840" cy="3200400"/>
          </a:xfrm>
          <a:prstGeom prst="rect">
            <a:avLst/>
          </a:prstGeom>
        </p:spPr>
      </p:pic>
    </p:spTree>
    <p:extLst>
      <p:ext uri="{BB962C8B-B14F-4D97-AF65-F5344CB8AC3E}">
        <p14:creationId xmlns:p14="http://schemas.microsoft.com/office/powerpoint/2010/main" val="844991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392A020-953A-6AE8-3AEE-43EF44C60DD9}"/>
              </a:ext>
            </a:extLst>
          </p:cNvPr>
          <p:cNvSpPr>
            <a:spLocks noGrp="1"/>
          </p:cNvSpPr>
          <p:nvPr>
            <p:ph type="title"/>
          </p:nvPr>
        </p:nvSpPr>
        <p:spPr/>
        <p:txBody>
          <a:bodyPr/>
          <a:lstStyle/>
          <a:p>
            <a:r>
              <a:rPr lang="en-GB"/>
              <a:t>Steps to Future State</a:t>
            </a:r>
          </a:p>
        </p:txBody>
      </p:sp>
      <p:sp>
        <p:nvSpPr>
          <p:cNvPr id="4" name="Slide Number Placeholder 3">
            <a:extLst>
              <a:ext uri="{FF2B5EF4-FFF2-40B4-BE49-F238E27FC236}">
                <a16:creationId xmlns:a16="http://schemas.microsoft.com/office/drawing/2014/main" id="{0EC0B502-71FA-74E0-8A00-F4FB9F8A6DC5}"/>
              </a:ext>
            </a:extLst>
          </p:cNvPr>
          <p:cNvSpPr>
            <a:spLocks noGrp="1"/>
          </p:cNvSpPr>
          <p:nvPr>
            <p:ph type="sldNum" idx="12"/>
          </p:nvPr>
        </p:nvSpPr>
        <p:spPr/>
        <p:txBody>
          <a:bodyPr/>
          <a:lstStyle/>
          <a:p>
            <a:fld id="{00000000-1234-1234-1234-123412341234}" type="slidenum">
              <a:rPr lang="en-US" smtClean="0"/>
              <a:pPr/>
              <a:t>8</a:t>
            </a:fld>
            <a:endParaRPr lang="en-US"/>
          </a:p>
        </p:txBody>
      </p:sp>
      <p:sp>
        <p:nvSpPr>
          <p:cNvPr id="5" name="Text Placeholder 4">
            <a:extLst>
              <a:ext uri="{FF2B5EF4-FFF2-40B4-BE49-F238E27FC236}">
                <a16:creationId xmlns:a16="http://schemas.microsoft.com/office/drawing/2014/main" id="{1157BC83-D54E-F44C-8592-E3D377F30938}"/>
              </a:ext>
            </a:extLst>
          </p:cNvPr>
          <p:cNvSpPr>
            <a:spLocks noGrp="1"/>
          </p:cNvSpPr>
          <p:nvPr>
            <p:ph type="body" idx="2"/>
          </p:nvPr>
        </p:nvSpPr>
        <p:spPr>
          <a:xfrm>
            <a:off x="542556" y="733783"/>
            <a:ext cx="9379657" cy="334963"/>
          </a:xfrm>
        </p:spPr>
        <p:txBody>
          <a:bodyPr/>
          <a:lstStyle/>
          <a:p>
            <a:r>
              <a:rPr lang="en-GB" sz="1100" dirty="0"/>
              <a:t>The figure below provides a more detailed view of the gaps (reflected as the number of ‘steps’) between current and future state in each element of the Impact Management Capability dimensions. The elements that are driving the greater degree of shift required between current and future states (in the next year) are</a:t>
            </a:r>
          </a:p>
        </p:txBody>
      </p:sp>
      <p:sp>
        <p:nvSpPr>
          <p:cNvPr id="6" name="Text Placeholder 5">
            <a:extLst>
              <a:ext uri="{FF2B5EF4-FFF2-40B4-BE49-F238E27FC236}">
                <a16:creationId xmlns:a16="http://schemas.microsoft.com/office/drawing/2014/main" id="{AABAB441-0814-8CA5-5805-886AB49DE435}"/>
              </a:ext>
            </a:extLst>
          </p:cNvPr>
          <p:cNvSpPr>
            <a:spLocks noGrp="1"/>
          </p:cNvSpPr>
          <p:nvPr>
            <p:ph type="body" sz="quarter" idx="13"/>
          </p:nvPr>
        </p:nvSpPr>
        <p:spPr/>
        <p:txBody>
          <a:bodyPr/>
          <a:lstStyle/>
          <a:p>
            <a:r>
              <a:rPr lang="en-GB" dirty="0"/>
              <a:t>Capability ASSESSMENT Report</a:t>
            </a:r>
          </a:p>
        </p:txBody>
      </p:sp>
      <p:sp>
        <p:nvSpPr>
          <p:cNvPr id="9" name="TextBox 8">
            <a:extLst>
              <a:ext uri="{FF2B5EF4-FFF2-40B4-BE49-F238E27FC236}">
                <a16:creationId xmlns:a16="http://schemas.microsoft.com/office/drawing/2014/main" id="{FD8E3F43-A05D-347A-01CE-E9C1A44E4F83}"/>
              </a:ext>
            </a:extLst>
          </p:cNvPr>
          <p:cNvSpPr txBox="1"/>
          <p:nvPr/>
        </p:nvSpPr>
        <p:spPr>
          <a:xfrm>
            <a:off x="2839341" y="5016940"/>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
        <p:nvSpPr>
          <p:cNvPr id="10" name="TextBox 9">
            <a:extLst>
              <a:ext uri="{FF2B5EF4-FFF2-40B4-BE49-F238E27FC236}">
                <a16:creationId xmlns:a16="http://schemas.microsoft.com/office/drawing/2014/main" id="{130AB5AA-71D4-5B2C-F428-D615081B98AA}"/>
              </a:ext>
            </a:extLst>
          </p:cNvPr>
          <p:cNvSpPr txBox="1"/>
          <p:nvPr/>
        </p:nvSpPr>
        <p:spPr>
          <a:xfrm rot="16200000">
            <a:off x="-435608" y="2901107"/>
            <a:ext cx="3049299" cy="461665"/>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No. of Steps between current state and future state</a:t>
            </a:r>
          </a:p>
        </p:txBody>
      </p:sp>
      <p:pic>
        <p:nvPicPr>
          <p:cNvPr id="11" name="Picture 10" descr="CapAss.png"/>
          <p:cNvPicPr>
            <a:picLocks noChangeAspect="1"/>
          </p:cNvPicPr>
          <p:nvPr/>
        </p:nvPicPr>
        <p:blipFill>
          <a:blip r:embed="rId2"/>
          <a:stretch>
            <a:fillRect/>
          </a:stretch>
        </p:blipFill>
        <p:spPr>
          <a:xfrm>
            <a:off x="1463040" y="1645920"/>
            <a:ext cx="7498079" cy="3337560"/>
          </a:xfrm>
          <a:prstGeom prst="rect">
            <a:avLst/>
          </a:prstGeom>
        </p:spPr>
      </p:pic>
    </p:spTree>
    <p:extLst>
      <p:ext uri="{BB962C8B-B14F-4D97-AF65-F5344CB8AC3E}">
        <p14:creationId xmlns:p14="http://schemas.microsoft.com/office/powerpoint/2010/main" val="670944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4BC589-3BE1-87F8-4B8B-0596351CACA1}"/>
              </a:ext>
            </a:extLst>
          </p:cNvPr>
          <p:cNvSpPr>
            <a:spLocks noGrp="1"/>
          </p:cNvSpPr>
          <p:nvPr>
            <p:ph type="title"/>
          </p:nvPr>
        </p:nvSpPr>
        <p:spPr/>
        <p:txBody>
          <a:bodyPr/>
          <a:lstStyle/>
          <a:p>
            <a:r>
              <a:rPr lang="en-GB"/>
              <a:t>SUMMARY Roadmap</a:t>
            </a:r>
          </a:p>
        </p:txBody>
      </p:sp>
      <p:sp>
        <p:nvSpPr>
          <p:cNvPr id="4" name="Slide Number Placeholder 3">
            <a:extLst>
              <a:ext uri="{FF2B5EF4-FFF2-40B4-BE49-F238E27FC236}">
                <a16:creationId xmlns:a16="http://schemas.microsoft.com/office/drawing/2014/main" id="{5952C9FC-0B31-3AEC-469E-7E445BD0C881}"/>
              </a:ext>
            </a:extLst>
          </p:cNvPr>
          <p:cNvSpPr>
            <a:spLocks noGrp="1"/>
          </p:cNvSpPr>
          <p:nvPr>
            <p:ph type="sldNum" idx="12"/>
          </p:nvPr>
        </p:nvSpPr>
        <p:spPr/>
        <p:txBody>
          <a:bodyPr/>
          <a:lstStyle/>
          <a:p>
            <a:fld id="{00000000-1234-1234-1234-123412341234}" type="slidenum">
              <a:rPr lang="en-US" smtClean="0"/>
              <a:pPr/>
              <a:t>9</a:t>
            </a:fld>
            <a:endParaRPr lang="en-US"/>
          </a:p>
        </p:txBody>
      </p:sp>
      <p:sp>
        <p:nvSpPr>
          <p:cNvPr id="5" name="Text Placeholder 4">
            <a:extLst>
              <a:ext uri="{FF2B5EF4-FFF2-40B4-BE49-F238E27FC236}">
                <a16:creationId xmlns:a16="http://schemas.microsoft.com/office/drawing/2014/main" id="{B4A6BC64-0215-F35F-7C73-69D8E67E1C22}"/>
              </a:ext>
            </a:extLst>
          </p:cNvPr>
          <p:cNvSpPr>
            <a:spLocks noGrp="1"/>
          </p:cNvSpPr>
          <p:nvPr>
            <p:ph type="body" idx="2"/>
          </p:nvPr>
        </p:nvSpPr>
        <p:spPr>
          <a:xfrm>
            <a:off x="484188" y="824149"/>
            <a:ext cx="9191625" cy="334963"/>
          </a:xfrm>
        </p:spPr>
        <p:txBody>
          <a:bodyPr/>
          <a:lstStyle/>
          <a:p>
            <a:r>
              <a:rPr lang="en-GB" dirty="0"/>
              <a:t>Summary of key actions,  highlighted through the recommendations:</a:t>
            </a:r>
          </a:p>
        </p:txBody>
      </p:sp>
      <p:sp>
        <p:nvSpPr>
          <p:cNvPr id="6" name="Text Placeholder 5">
            <a:extLst>
              <a:ext uri="{FF2B5EF4-FFF2-40B4-BE49-F238E27FC236}">
                <a16:creationId xmlns:a16="http://schemas.microsoft.com/office/drawing/2014/main" id="{31FD1965-DA4A-2910-871B-811F8782C893}"/>
              </a:ext>
            </a:extLst>
          </p:cNvPr>
          <p:cNvSpPr>
            <a:spLocks noGrp="1"/>
          </p:cNvSpPr>
          <p:nvPr>
            <p:ph type="body" sz="quarter" idx="13"/>
          </p:nvPr>
        </p:nvSpPr>
        <p:spPr/>
        <p:txBody>
          <a:bodyPr/>
          <a:lstStyle/>
          <a:p>
            <a:r>
              <a:rPr lang="en-GB" dirty="0"/>
              <a:t>Capability ASSESSMENT Report</a:t>
            </a:r>
          </a:p>
        </p:txBody>
      </p:sp>
    </p:spTree>
    <p:extLst>
      <p:ext uri="{BB962C8B-B14F-4D97-AF65-F5344CB8AC3E}">
        <p14:creationId xmlns:p14="http://schemas.microsoft.com/office/powerpoint/2010/main" val="492032937"/>
      </p:ext>
    </p:extLst>
  </p:cSld>
  <p:clrMapOvr>
    <a:masterClrMapping/>
  </p:clrMapOvr>
</p:sld>
</file>

<file path=ppt/theme/theme1.xml><?xml version="1.0" encoding="utf-8"?>
<a:theme xmlns:a="http://schemas.openxmlformats.org/drawingml/2006/main" name="Office Theme">
  <a:themeElements>
    <a:clrScheme name="Custom 3">
      <a:dk1>
        <a:srgbClr val="000000"/>
      </a:dk1>
      <a:lt1>
        <a:srgbClr val="FFFFFF"/>
      </a:lt1>
      <a:dk2>
        <a:srgbClr val="425369"/>
      </a:dk2>
      <a:lt2>
        <a:srgbClr val="95A2AA"/>
      </a:lt2>
      <a:accent1>
        <a:srgbClr val="5C82B3"/>
      </a:accent1>
      <a:accent2>
        <a:srgbClr val="7EA3C4"/>
      </a:accent2>
      <a:accent3>
        <a:srgbClr val="D93F38"/>
      </a:accent3>
      <a:accent4>
        <a:srgbClr val="FF7C63"/>
      </a:accent4>
      <a:accent5>
        <a:srgbClr val="FF9361"/>
      </a:accent5>
      <a:accent6>
        <a:srgbClr val="687E8D"/>
      </a:accent6>
      <a:hlink>
        <a:srgbClr val="FEFFFF"/>
      </a:hlink>
      <a:folHlink>
        <a:srgbClr val="FE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0241DCF0D688542B5CFFD10F2FE769A" ma:contentTypeVersion="15" ma:contentTypeDescription="Create a new document." ma:contentTypeScope="" ma:versionID="c17dbf74e915f7cd3c6bb1f2d9347d85">
  <xsd:schema xmlns:xsd="http://www.w3.org/2001/XMLSchema" xmlns:xs="http://www.w3.org/2001/XMLSchema" xmlns:p="http://schemas.microsoft.com/office/2006/metadata/properties" xmlns:ns2="c7c9cb03-6778-489f-a754-bce5d001b047" xmlns:ns3="c9c7ef82-8543-430d-a806-bdcce68e842e" targetNamespace="http://schemas.microsoft.com/office/2006/metadata/properties" ma:root="true" ma:fieldsID="221737e04bb81496e6249da6aef27bb8" ns2:_="" ns3:_="">
    <xsd:import namespace="c7c9cb03-6778-489f-a754-bce5d001b047"/>
    <xsd:import namespace="c9c7ef82-8543-430d-a806-bdcce68e842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lcf76f155ced4ddcb4097134ff3c332f" minOccurs="0"/>
                <xsd:element ref="ns3:TaxCatchAll" minOccurs="0"/>
                <xsd:element ref="ns2:MediaServiceGenerationTime" minOccurs="0"/>
                <xsd:element ref="ns2:MediaServiceEventHashCode" minOccurs="0"/>
                <xsd:element ref="ns2:MediaServiceLocation" minOccurs="0"/>
                <xsd:element ref="ns2:MediaServiceOCR"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7c9cb03-6778-489f-a754-bce5d001b04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11341090-831f-408a-ba56-f9dd460943d8" ma:termSetId="09814cd3-568e-fe90-9814-8d621ff8fb84" ma:anchorId="fba54fb3-c3e1-fe81-a776-ca4b69148c4d" ma:open="true" ma:isKeyword="false">
      <xsd:complexType>
        <xsd:sequence>
          <xsd:element ref="pc:Terms" minOccurs="0" maxOccurs="1"/>
        </xsd:sequence>
      </xsd:complex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19" nillable="true" ma:displayName="Location" ma:indexed="true" ma:internalName="MediaServiceLocation"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9c7ef82-8543-430d-a806-bdcce68e842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19049bb5-f76c-42ed-af10-9135806f8089}" ma:internalName="TaxCatchAll" ma:showField="CatchAllData" ma:web="c9c7ef82-8543-430d-a806-bdcce68e842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c9c7ef82-8543-430d-a806-bdcce68e842e" xsi:nil="true"/>
    <lcf76f155ced4ddcb4097134ff3c332f xmlns="c7c9cb03-6778-489f-a754-bce5d001b047">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1AFE6CB9-4256-4FDF-860C-781A05D6FF12}">
  <ds:schemaRefs>
    <ds:schemaRef ds:uri="c7c9cb03-6778-489f-a754-bce5d001b047"/>
    <ds:schemaRef ds:uri="c9c7ef82-8543-430d-a806-bdcce68e842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5F3FD7B-E23D-460A-BD04-64EB90C983CF}">
  <ds:schemaRefs>
    <ds:schemaRef ds:uri="http://schemas.microsoft.com/sharepoint/v3/contenttype/forms"/>
  </ds:schemaRefs>
</ds:datastoreItem>
</file>

<file path=customXml/itemProps3.xml><?xml version="1.0" encoding="utf-8"?>
<ds:datastoreItem xmlns:ds="http://schemas.openxmlformats.org/officeDocument/2006/customXml" ds:itemID="{E8C1BE58-3D01-476F-9081-79460EEF8B47}">
  <ds:schemaRefs>
    <ds:schemaRef ds:uri="c7c9cb03-6778-489f-a754-bce5d001b047"/>
    <ds:schemaRef ds:uri="c9c7ef82-8543-430d-a806-bdcce68e842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4076</TotalTime>
  <Words>9444</Words>
  <Application>Microsoft Macintosh PowerPoint</Application>
  <PresentationFormat>Custom</PresentationFormat>
  <Paragraphs>746</Paragraphs>
  <Slides>62</Slides>
  <Notes>5</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62</vt:i4>
      </vt:variant>
    </vt:vector>
  </HeadingPairs>
  <TitlesOfParts>
    <vt:vector size="79" baseType="lpstr">
      <vt:lpstr>Arial</vt:lpstr>
      <vt:lpstr>Avenir</vt:lpstr>
      <vt:lpstr>Avenir Book</vt:lpstr>
      <vt:lpstr>Avenir Light</vt:lpstr>
      <vt:lpstr>Avenir Next</vt:lpstr>
      <vt:lpstr>Avenir Next Regular</vt:lpstr>
      <vt:lpstr>Avenir Next Ultra Light</vt:lpstr>
      <vt:lpstr>Calibri</vt:lpstr>
      <vt:lpstr>Garamond</vt:lpstr>
      <vt:lpstr>Georgia</vt:lpstr>
      <vt:lpstr>Open Sans</vt:lpstr>
      <vt:lpstr>Open Sans Light</vt:lpstr>
      <vt:lpstr>Segoe UI</vt:lpstr>
      <vt:lpstr>System Font Regular</vt:lpstr>
      <vt:lpstr>Times New Roman</vt:lpstr>
      <vt:lpstr>Wingdings</vt:lpstr>
      <vt:lpstr>Office Theme</vt:lpstr>
      <vt:lpstr>PowerPoint Presentation</vt:lpstr>
      <vt:lpstr>Contents</vt:lpstr>
      <vt:lpstr>INTRODUCTION</vt:lpstr>
      <vt:lpstr>Introduction</vt:lpstr>
      <vt:lpstr>Shifts</vt:lpstr>
      <vt:lpstr>Results : Overview</vt:lpstr>
      <vt:lpstr>Overview</vt:lpstr>
      <vt:lpstr>Steps to Future State</vt:lpstr>
      <vt:lpstr>SUMMARY Roadmap</vt:lpstr>
      <vt:lpstr>Results : STRATEGY</vt:lpstr>
      <vt:lpstr>KEY TERMS: Strategy</vt:lpstr>
      <vt:lpstr>Results: Strategy</vt:lpstr>
      <vt:lpstr>Recommendations: Strategy</vt:lpstr>
      <vt:lpstr>RESULTS : TALENT</vt:lpstr>
      <vt:lpstr>KEY TERMS: TALENT</vt:lpstr>
      <vt:lpstr>Results: TALENT</vt:lpstr>
      <vt:lpstr>Recommendations: TALENT 1/2</vt:lpstr>
      <vt:lpstr>Recommendations: TALENT 2/2</vt:lpstr>
      <vt:lpstr>RESULTS : PROCESSES</vt:lpstr>
      <vt:lpstr>KEY TERMS: PROCESSES</vt:lpstr>
      <vt:lpstr>Results: PROCESSES</vt:lpstr>
      <vt:lpstr>Recommendations: PROCESSES</vt:lpstr>
      <vt:lpstr>RESULTS : DATA</vt:lpstr>
      <vt:lpstr>KEY TERMS: DATA</vt:lpstr>
      <vt:lpstr>Results: DATA</vt:lpstr>
      <vt:lpstr>Recommendations: DATA</vt:lpstr>
      <vt:lpstr>RESULTS : MEASUREMENT</vt:lpstr>
      <vt:lpstr>KEY TERMS: MEASUREMENT</vt:lpstr>
      <vt:lpstr>Results: MEASUREMENT</vt:lpstr>
      <vt:lpstr>Recommendations: MEASUREMENT 1/2</vt:lpstr>
      <vt:lpstr>Recommendations: MEASUREMENT 2/2</vt:lpstr>
      <vt:lpstr>RESULTS : REPORTING</vt:lpstr>
      <vt:lpstr>KEY TERMS: REPORTING</vt:lpstr>
      <vt:lpstr>Results: REPORTING</vt:lpstr>
      <vt:lpstr>Recommendations: Reporting</vt:lpstr>
      <vt:lpstr>RESULTS : TECHNOLOGY</vt:lpstr>
      <vt:lpstr>KEY TERMS: TECHNOLOGY</vt:lpstr>
      <vt:lpstr>Results: TECHNOLOGY</vt:lpstr>
      <vt:lpstr>Recommendations: TECHNOLOGY</vt:lpstr>
      <vt:lpstr>CONCLUSION</vt:lpstr>
      <vt:lpstr>Next steps</vt:lpstr>
      <vt:lpstr>Appendix 1: MATURITY MODEL</vt:lpstr>
      <vt:lpstr>CAPABILITY MATURITY TERMINOLOGY</vt:lpstr>
      <vt:lpstr>Impact Capability Maturity Model </vt:lpstr>
      <vt:lpstr>Impact management capability dimensions</vt:lpstr>
      <vt:lpstr>APPENDIX 2: CAPABILITY ASSESSMENT MATRIX</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APPENDIX 3 : RESOURCES</vt:lpstr>
      <vt:lpstr>List of resources and reading list per dimension or thematic areas</vt:lpstr>
      <vt:lpstr>APPENDIX 4: GLOSSARY OF KEY TERMS</vt:lpstr>
      <vt:lpstr>References (1/2)</vt:lpstr>
      <vt:lpstr>References (2/2)</vt:lpstr>
      <vt:lpstr>THANK YOU JOINinG us on the JOURNEY.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RELATIV </dc:title>
  <dc:creator>Gabrielle Habberton</dc:creator>
  <cp:lastModifiedBy>Ehlke Hepworth</cp:lastModifiedBy>
  <cp:revision>53</cp:revision>
  <cp:lastPrinted>2023-10-27T06:48:18Z</cp:lastPrinted>
  <dcterms:created xsi:type="dcterms:W3CDTF">2018-01-08T18:03:55Z</dcterms:created>
  <dcterms:modified xsi:type="dcterms:W3CDTF">2024-02-21T08:52:51Z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0x01010000241DCF0D688542B5CFFD10F2FE769A</vt:lpwstr>
  </property>
  <property fmtid="{D5CDD505-2E9C-101B-9397-08002B2CF9AE}" pid="3" name="MediaServiceImageTags">
    <vt:lpwstr/>
  </property>
</Properties>
</file>