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s/modernComment_7FFFE9B8_8EAE24F5.xml" ContentType="application/vnd.ms-powerpoint.comments+xml"/>
  <Override PartName="/ppt/comments/modernComment_7FFFE9C5_63E010F9.xml" ContentType="application/vnd.ms-powerpoint.comment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67"/>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853" r:id="rId51"/>
    <p:sldId id="2147477945" r:id="rId52"/>
    <p:sldId id="2147477946" r:id="rId53"/>
    <p:sldId id="2147477947" r:id="rId54"/>
    <p:sldId id="2147477948" r:id="rId55"/>
    <p:sldId id="2147477949" r:id="rId56"/>
    <p:sldId id="2147477950" r:id="rId57"/>
    <p:sldId id="2147477951" r:id="rId58"/>
    <p:sldId id="2147477952" r:id="rId59"/>
    <p:sldId id="2147477953" r:id="rId60"/>
    <p:sldId id="2147477842" r:id="rId61"/>
    <p:sldId id="2147477930" r:id="rId62"/>
    <p:sldId id="2147477931" r:id="rId63"/>
    <p:sldId id="2147374186" r:id="rId64"/>
    <p:sldId id="2147477963" r:id="rId65"/>
    <p:sldId id="319" r:id="rId6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17"/>
    <p:restoredTop sz="94513"/>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comments/modernComment_7FFFE9B8_8EAE24F5.xml><?xml version="1.0" encoding="utf-8"?>
<p188:cmLst xmlns:a="http://schemas.openxmlformats.org/drawingml/2006/main" xmlns:r="http://schemas.openxmlformats.org/officeDocument/2006/relationships" xmlns:p188="http://schemas.microsoft.com/office/powerpoint/2018/8/main">
  <p188:cm id="{00DA0AE6-6DBD-FD4F-9FD5-6184D482C9C8}" authorId="{E3A2F49A-2705-60AC-CE71-C73CB2491471}" created="2024-02-20T15:07:20.062">
    <ac:txMkLst xmlns:ac="http://schemas.microsoft.com/office/drawing/2013/main/command">
      <pc:docMk xmlns:pc="http://schemas.microsoft.com/office/powerpoint/2013/main/command"/>
      <pc:sldMk xmlns:pc="http://schemas.microsoft.com/office/powerpoint/2013/main/command" cId="2393777397" sldId="2147477944"/>
      <ac:spMk id="8" creationId="{373CC9E7-BD67-9765-15B0-240CCB6E4D7F}"/>
      <ac:txMk cp="4" len="5">
        <ac:context len="132" hash="2093758977"/>
      </ac:txMk>
    </ac:txMkLst>
    <p188:pos x="1022879" y="648272"/>
    <p188:txBody>
      <a:bodyPr/>
      <a:lstStyle/>
      <a:p>
        <a:r>
          <a:rPr lang="en-US"/>
          <a:t>Working on making the graph thinner while not impacting the rest of the graphs</a:t>
        </a:r>
      </a:p>
    </p188:txBody>
  </p188:cm>
</p188:cmLst>
</file>

<file path=ppt/comments/modernComment_7FFFE9C5_63E010F9.xml><?xml version="1.0" encoding="utf-8"?>
<p188:cmLst xmlns:a="http://schemas.openxmlformats.org/drawingml/2006/main" xmlns:r="http://schemas.openxmlformats.org/officeDocument/2006/relationships" xmlns:p188="http://schemas.microsoft.com/office/powerpoint/2018/8/main">
  <p188:cm id="{D52B9A80-D5EC-4F89-B53F-9736C20BE7F3}" authorId="{861A4861-CBB8-D80B-4637-CBF32A7311F6}" status="resolved" created="2024-01-30T12:49:52.828">
    <pc:sldMkLst xmlns:pc="http://schemas.microsoft.com/office/powerpoint/2013/main/command">
      <pc:docMk/>
      <pc:sldMk cId="2653875948" sldId="2147477934"/>
    </pc:sldMkLst>
    <p188:txBody>
      <a:bodyPr/>
      <a:lstStyle/>
      <a:p>
        <a:r>
          <a:rPr lang="en-US"/>
          <a:t>[@Jessica-Leigh Paul] will the references be added consistently throughout?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21/2/2024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C5_63E010F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8/10/relationships/comments" Target="../comments/modernComment_7FFFE9B8_8EAE24F5.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ORG2</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3"/>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extLst>
    <p:ext uri="{6950BFC3-D8DA-4A85-94F7-54DA5524770B}">
      <p188:commentRel xmlns:p188="http://schemas.microsoft.com/office/powerpoint/2018/8/main" r:id="rId2"/>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Org2</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C392EA-6030-E594-4F3B-D0D9CDB86E1E}"/>
              </a:ext>
            </a:extLst>
          </p:cNvPr>
          <p:cNvSpPr>
            <a:spLocks noGrp="1"/>
          </p:cNvSpPr>
          <p:nvPr>
            <p:ph type="body" idx="1"/>
          </p:nvPr>
        </p:nvSpPr>
        <p:spPr>
          <a:xfrm>
            <a:off x="484327" y="1448983"/>
            <a:ext cx="9191346" cy="3794226"/>
          </a:xfrm>
        </p:spPr>
        <p:txBody>
          <a:bodyPr>
            <a:normAutofit/>
          </a:bodyPr>
          <a:lstStyle/>
          <a:p>
            <a:pPr marL="2794" indent="0">
              <a:buNone/>
            </a:pPr>
            <a:r>
              <a:rPr lang="en-GB" dirty="0"/>
              <a:t>Thank you for taking the time to complete this assessment. It is a facilitated self-assessment tool that will assist us to gauge your current stage of development in the respective Impact Management (IM) Capability areas and Elements. </a:t>
            </a:r>
          </a:p>
          <a:p>
            <a:pPr marL="2794" indent="0">
              <a:buNone/>
            </a:pPr>
            <a:endParaRPr lang="en-GB" dirty="0"/>
          </a:p>
          <a:p>
            <a:pPr marL="2794" indent="0">
              <a:buNone/>
            </a:pPr>
            <a:r>
              <a:rPr lang="en-GB" dirty="0"/>
              <a:t>The result will enable us to identify gaps, required shifts and plot a roadmap and recommendations for activities that will further support development towards your optimum level of maturity. There are no right or wrong answers. In each capability area, please select the maturity description that most closely aligns to or describes your current state.  Please assign "Current state” and Future state – as the statement most accurately represents the level you would seek to attain </a:t>
            </a:r>
            <a:r>
              <a:rPr lang="en-GB" u="sng" dirty="0"/>
              <a:t>in the next year, </a:t>
            </a:r>
            <a:r>
              <a:rPr lang="en-GB" dirty="0"/>
              <a:t>according to:</a:t>
            </a:r>
          </a:p>
          <a:p>
            <a:pPr marL="2794" indent="0">
              <a:buNone/>
            </a:pPr>
            <a:endParaRPr lang="en-GB" dirty="0"/>
          </a:p>
          <a:p>
            <a:pPr marL="2794" indent="0">
              <a:buNone/>
            </a:pPr>
            <a:endParaRPr lang="en-GB" dirty="0"/>
          </a:p>
          <a:p>
            <a:pPr marL="2794" indent="0">
              <a:buNone/>
            </a:pPr>
            <a:endParaRPr lang="en-GB" dirty="0"/>
          </a:p>
          <a:p>
            <a:pPr marL="2794" indent="0">
              <a:buNone/>
            </a:pPr>
            <a:r>
              <a:rPr lang="en-GB" dirty="0"/>
              <a:t>If ideal state and current state are the same, indicate as current state only. </a:t>
            </a:r>
          </a:p>
          <a:p>
            <a:pPr marL="2794" indent="0">
              <a:buNone/>
            </a:pPr>
            <a:r>
              <a:rPr lang="en-GB" dirty="0"/>
              <a:t>Please provide a rationale / comments for your selection in column, "Rationale". </a:t>
            </a:r>
          </a:p>
        </p:txBody>
      </p:sp>
      <p:sp>
        <p:nvSpPr>
          <p:cNvPr id="3" name="Title 2">
            <a:extLst>
              <a:ext uri="{FF2B5EF4-FFF2-40B4-BE49-F238E27FC236}">
                <a16:creationId xmlns:a16="http://schemas.microsoft.com/office/drawing/2014/main" id="{E02CBFEA-CE6A-C779-8E2D-04795D33A324}"/>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13E8358E-B260-620C-2B35-2F211AF63E2F}"/>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E2101A1C-AC4B-F3B3-4554-AA4A9EB6B183}"/>
              </a:ext>
            </a:extLst>
          </p:cNvPr>
          <p:cNvSpPr>
            <a:spLocks noGrp="1"/>
          </p:cNvSpPr>
          <p:nvPr>
            <p:ph type="body" sz="quarter" idx="13"/>
          </p:nvPr>
        </p:nvSpPr>
        <p:spPr/>
        <p:txBody>
          <a:bodyPr/>
          <a:lstStyle/>
          <a:p>
            <a:r>
              <a:rPr lang="en-GB"/>
              <a:t>CAPABILITY ASSESSMENT</a:t>
            </a:r>
          </a:p>
        </p:txBody>
      </p:sp>
    </p:spTree>
    <p:extLst>
      <p:ext uri="{BB962C8B-B14F-4D97-AF65-F5344CB8AC3E}">
        <p14:creationId xmlns:p14="http://schemas.microsoft.com/office/powerpoint/2010/main" val="840417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996584"/>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867057"/>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341463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are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Embedded ethical considerations and best practices; with routine reviews and updates applied.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56272"/>
          <a:ext cx="9894900" cy="20735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314972"/>
          <a:ext cx="9894900" cy="426807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08108"/>
          <a:ext cx="9894900" cy="5365351"/>
        </p:xfrm>
        <a:graphic>
          <a:graphicData uri="http://schemas.openxmlformats.org/drawingml/2006/table">
            <a:tbl>
              <a:tblPr/>
              <a:tblGrid>
                <a:gridCol w="620310">
                  <a:extLst>
                    <a:ext uri="{9D8B030D-6E8A-4147-A177-3AD203B41FA5}">
                      <a16:colId xmlns:a16="http://schemas.microsoft.com/office/drawing/2014/main" val="555261871"/>
                    </a:ext>
                  </a:extLst>
                </a:gridCol>
                <a:gridCol w="606287">
                  <a:extLst>
                    <a:ext uri="{9D8B030D-6E8A-4147-A177-3AD203B41FA5}">
                      <a16:colId xmlns:a16="http://schemas.microsoft.com/office/drawing/2014/main" val="2842129280"/>
                    </a:ext>
                  </a:extLst>
                </a:gridCol>
                <a:gridCol w="1360303">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just" fontAlgn="ctr"/>
                      <a:r>
                        <a:rPr lang="en-ZA" sz="800" b="1" i="0" u="none" strike="noStrike">
                          <a:solidFill>
                            <a:srgbClr val="FFFFFF"/>
                          </a:solidFill>
                          <a:effectLst/>
                          <a:latin typeface="Avenir Next Regular"/>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226807">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l" fontAlgn="ct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45119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nvGraphicFramePr>
        <p:xfrm>
          <a:off x="135064" y="196028"/>
          <a:ext cx="9894900" cy="2683111"/>
        </p:xfrm>
        <a:graphic>
          <a:graphicData uri="http://schemas.openxmlformats.org/drawingml/2006/table">
            <a:tbl>
              <a:tblPr/>
              <a:tblGrid>
                <a:gridCol w="552303">
                  <a:extLst>
                    <a:ext uri="{9D8B030D-6E8A-4147-A177-3AD203B41FA5}">
                      <a16:colId xmlns:a16="http://schemas.microsoft.com/office/drawing/2014/main" val="555261871"/>
                    </a:ext>
                  </a:extLst>
                </a:gridCol>
                <a:gridCol w="630597">
                  <a:extLst>
                    <a:ext uri="{9D8B030D-6E8A-4147-A177-3AD203B41FA5}">
                      <a16:colId xmlns:a16="http://schemas.microsoft.com/office/drawing/2014/main" val="2842129280"/>
                    </a:ext>
                  </a:extLst>
                </a:gridCol>
                <a:gridCol w="1404000">
                  <a:extLst>
                    <a:ext uri="{9D8B030D-6E8A-4147-A177-3AD203B41FA5}">
                      <a16:colId xmlns:a16="http://schemas.microsoft.com/office/drawing/2014/main" val="1365397801"/>
                    </a:ext>
                  </a:extLst>
                </a:gridCol>
                <a:gridCol w="1404000">
                  <a:extLst>
                    <a:ext uri="{9D8B030D-6E8A-4147-A177-3AD203B41FA5}">
                      <a16:colId xmlns:a16="http://schemas.microsoft.com/office/drawing/2014/main" val="3731496163"/>
                    </a:ext>
                  </a:extLst>
                </a:gridCol>
                <a:gridCol w="1404000">
                  <a:extLst>
                    <a:ext uri="{9D8B030D-6E8A-4147-A177-3AD203B41FA5}">
                      <a16:colId xmlns:a16="http://schemas.microsoft.com/office/drawing/2014/main" val="2891714252"/>
                    </a:ext>
                  </a:extLst>
                </a:gridCol>
                <a:gridCol w="1404000">
                  <a:extLst>
                    <a:ext uri="{9D8B030D-6E8A-4147-A177-3AD203B41FA5}">
                      <a16:colId xmlns:a16="http://schemas.microsoft.com/office/drawing/2014/main" val="4028138778"/>
                    </a:ext>
                  </a:extLst>
                </a:gridCol>
                <a:gridCol w="1404000">
                  <a:extLst>
                    <a:ext uri="{9D8B030D-6E8A-4147-A177-3AD203B41FA5}">
                      <a16:colId xmlns:a16="http://schemas.microsoft.com/office/drawing/2014/main" val="206134796"/>
                    </a:ext>
                  </a:extLst>
                </a:gridCol>
                <a:gridCol w="1692000">
                  <a:extLst>
                    <a:ext uri="{9D8B030D-6E8A-4147-A177-3AD203B41FA5}">
                      <a16:colId xmlns:a16="http://schemas.microsoft.com/office/drawing/2014/main" val="2052276475"/>
                    </a:ext>
                  </a:extLst>
                </a:gridCol>
              </a:tblGrid>
              <a:tr h="366631">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just" fontAlgn="ctr"/>
                      <a:r>
                        <a:rPr lang="en-ZA" sz="800" b="1" i="0" u="none" strike="noStrike">
                          <a:solidFill>
                            <a:srgbClr val="FFFFFF"/>
                          </a:solidFill>
                          <a:effectLst/>
                          <a:latin typeface="Avenir Next Regular" panose="020B0503020202020204" pitchFamily="34" charset="0"/>
                        </a:rPr>
                        <a:t>Rationale | Comments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l" fontAlgn="ctr"/>
                      <a:r>
                        <a:rPr lang="en-ZA" sz="800" b="0" i="0" u="none" strike="noStrike">
                          <a:solidFill>
                            <a:srgbClr val="425369"/>
                          </a:solidFill>
                          <a:effectLst/>
                          <a:latin typeface="Avenir Next Regular" panose="020B0503020202020204" pitchFamily="34" charset="0"/>
                        </a:rPr>
                        <a: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F828E-6E96-67F2-BA22-2BC86217B839}"/>
              </a:ext>
            </a:extLst>
          </p:cNvPr>
          <p:cNvSpPr>
            <a:spLocks noGrp="1"/>
          </p:cNvSpPr>
          <p:nvPr>
            <p:ph type="title"/>
          </p:nvPr>
        </p:nvSpPr>
        <p:spPr/>
        <p:txBody>
          <a:bodyPr/>
          <a:lstStyle/>
          <a:p>
            <a:r>
              <a:rPr lang="en-GB" dirty="0"/>
              <a:t>List of resources and reading list per dimension or thematic areas</a:t>
            </a:r>
          </a:p>
        </p:txBody>
      </p:sp>
      <p:sp>
        <p:nvSpPr>
          <p:cNvPr id="4" name="Slide Number Placeholder 3">
            <a:extLst>
              <a:ext uri="{FF2B5EF4-FFF2-40B4-BE49-F238E27FC236}">
                <a16:creationId xmlns:a16="http://schemas.microsoft.com/office/drawing/2014/main" id="{7ECE68DD-35F9-FB80-387C-DA66D8DDE517}"/>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65AADFD1-A997-BCC4-6AE0-9B5249627FF9}"/>
              </a:ext>
            </a:extLst>
          </p:cNvPr>
          <p:cNvSpPr>
            <a:spLocks noGrp="1"/>
          </p:cNvSpPr>
          <p:nvPr>
            <p:ph type="body" idx="2"/>
          </p:nvPr>
        </p:nvSpPr>
        <p:spPr>
          <a:xfrm>
            <a:off x="484188" y="961843"/>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AD3A2E2D-2E7C-9FD1-7AFB-6AA740503A1F}"/>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519E1CE8-0035-8550-14A5-698B49329D41}"/>
              </a:ext>
            </a:extLst>
          </p:cNvPr>
          <p:cNvGraphicFramePr>
            <a:graphicFrameLocks noGrp="1"/>
          </p:cNvGraphicFramePr>
          <p:nvPr>
            <p:extLst>
              <p:ext uri="{D42A27DB-BD31-4B8C-83A1-F6EECF244321}">
                <p14:modId xmlns:p14="http://schemas.microsoft.com/office/powerpoint/2010/main" val="603973038"/>
              </p:ext>
            </p:extLst>
          </p:nvPr>
        </p:nvGraphicFramePr>
        <p:xfrm>
          <a:off x="484188" y="1490252"/>
          <a:ext cx="9191486" cy="3114040"/>
        </p:xfrm>
        <a:graphic>
          <a:graphicData uri="http://schemas.openxmlformats.org/drawingml/2006/table">
            <a:tbl>
              <a:tblPr firstRow="1" bandRow="1">
                <a:tableStyleId>{1F02C8CB-3554-490A-8132-436DD5CF1DB2}</a:tableStyleId>
              </a:tblPr>
              <a:tblGrid>
                <a:gridCol w="3158898">
                  <a:extLst>
                    <a:ext uri="{9D8B030D-6E8A-4147-A177-3AD203B41FA5}">
                      <a16:colId xmlns:a16="http://schemas.microsoft.com/office/drawing/2014/main" val="1096788888"/>
                    </a:ext>
                  </a:extLst>
                </a:gridCol>
                <a:gridCol w="6032588">
                  <a:extLst>
                    <a:ext uri="{9D8B030D-6E8A-4147-A177-3AD203B41FA5}">
                      <a16:colId xmlns:a16="http://schemas.microsoft.com/office/drawing/2014/main" val="2239790576"/>
                    </a:ext>
                  </a:extLst>
                </a:gridCol>
              </a:tblGrid>
              <a:tr h="370840">
                <a:tc gridSpan="2">
                  <a:txBody>
                    <a:bodyPr/>
                    <a:lstStyle/>
                    <a:p>
                      <a:r>
                        <a:rPr lang="en-GB" dirty="0">
                          <a:latin typeface="Avenir Next" panose="020B0503020202020204" pitchFamily="34" charset="0"/>
                        </a:rPr>
                        <a:t>Strategy</a:t>
                      </a:r>
                    </a:p>
                  </a:txBody>
                  <a:tcPr>
                    <a:solidFill>
                      <a:schemeClr val="bg2"/>
                    </a:solidFill>
                  </a:tcPr>
                </a:tc>
                <a:tc hMerge="1">
                  <a:txBody>
                    <a:bodyPr/>
                    <a:lstStyle/>
                    <a:p>
                      <a:endParaRPr lang="en-GB" dirty="0">
                        <a:latin typeface="Avenir Next" panose="020B0503020202020204" pitchFamily="34" charset="0"/>
                      </a:endParaRPr>
                    </a:p>
                  </a:txBody>
                  <a:tcPr>
                    <a:solidFill>
                      <a:schemeClr val="bg2"/>
                    </a:solidFill>
                  </a:tcPr>
                </a:tc>
                <a:extLst>
                  <a:ext uri="{0D108BD9-81ED-4DB2-BD59-A6C34878D82A}">
                    <a16:rowId xmlns:a16="http://schemas.microsoft.com/office/drawing/2014/main" val="624437246"/>
                  </a:ext>
                </a:extLst>
              </a:tr>
              <a:tr h="370840">
                <a:tc>
                  <a:txBody>
                    <a:bodyPr/>
                    <a:lstStyle/>
                    <a:p>
                      <a:r>
                        <a:rPr lang="en-GB" dirty="0">
                          <a:latin typeface="Avenir Next" panose="020B0503020202020204" pitchFamily="34" charset="0"/>
                        </a:rPr>
                        <a:t>Relativ Impact TOC Canvas</a:t>
                      </a:r>
                    </a:p>
                  </a:txBody>
                  <a:tcPr/>
                </a:tc>
                <a:tc>
                  <a:txBody>
                    <a:bodyPr/>
                    <a:lstStyle/>
                    <a:p>
                      <a:r>
                        <a:rPr lang="en-GB" dirty="0">
                          <a:latin typeface="Avenir Next" panose="020B0503020202020204" pitchFamily="34" charset="0"/>
                        </a:rPr>
                        <a:t>Brief description (including of what it is – i.e. a tool , a template, an article, a guideline)</a:t>
                      </a:r>
                    </a:p>
                  </a:txBody>
                  <a:tcPr/>
                </a:tc>
                <a:extLst>
                  <a:ext uri="{0D108BD9-81ED-4DB2-BD59-A6C34878D82A}">
                    <a16:rowId xmlns:a16="http://schemas.microsoft.com/office/drawing/2014/main" val="3838767418"/>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64288027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487124123"/>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597555249"/>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2137060802"/>
                  </a:ext>
                </a:extLst>
              </a:tr>
              <a:tr h="370840">
                <a:tc>
                  <a:txBody>
                    <a:bodyPr/>
                    <a:lstStyle/>
                    <a:p>
                      <a:endParaRPr lang="en-GB" dirty="0">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378381357"/>
                  </a:ext>
                </a:extLst>
              </a:tr>
              <a:tr h="370840">
                <a:tc>
                  <a:txBody>
                    <a:bodyPr/>
                    <a:lstStyle/>
                    <a:p>
                      <a:endParaRPr lang="en-GB">
                        <a:latin typeface="Avenir Next" panose="020B0503020202020204" pitchFamily="34" charset="0"/>
                      </a:endParaRPr>
                    </a:p>
                  </a:txBody>
                  <a:tcPr/>
                </a:tc>
                <a:tc>
                  <a:txBody>
                    <a:bodyPr/>
                    <a:lstStyle/>
                    <a:p>
                      <a:endParaRPr lang="en-GB" dirty="0">
                        <a:latin typeface="Avenir Next" panose="020B0503020202020204" pitchFamily="34" charset="0"/>
                      </a:endParaRPr>
                    </a:p>
                  </a:txBody>
                  <a:tcPr/>
                </a:tc>
                <a:extLst>
                  <a:ext uri="{0D108BD9-81ED-4DB2-BD59-A6C34878D82A}">
                    <a16:rowId xmlns:a16="http://schemas.microsoft.com/office/drawing/2014/main" val="3501888012"/>
                  </a:ext>
                </a:extLst>
              </a:tr>
            </a:tbl>
          </a:graphicData>
        </a:graphic>
      </p:graphicFrame>
    </p:spTree>
    <p:extLst>
      <p:ext uri="{BB962C8B-B14F-4D97-AF65-F5344CB8AC3E}">
        <p14:creationId xmlns:p14="http://schemas.microsoft.com/office/powerpoint/2010/main" val="2337173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59</a:t>
            </a:fld>
            <a:endParaRPr lang="en-US"/>
          </a:p>
        </p:txBody>
      </p:sp>
    </p:spTree>
    <p:extLst>
      <p:ext uri="{BB962C8B-B14F-4D97-AF65-F5344CB8AC3E}">
        <p14:creationId xmlns:p14="http://schemas.microsoft.com/office/powerpoint/2010/main" val="1711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60</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61</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Org2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4076</TotalTime>
  <Words>9444</Words>
  <Application>Microsoft Macintosh PowerPoint</Application>
  <PresentationFormat>Custom</PresentationFormat>
  <Paragraphs>746</Paragraphs>
  <Slides>62</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List of resources and reading list per dimension or thematic areas</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53</cp:revision>
  <cp:lastPrinted>2023-10-27T06:48:18Z</cp:lastPrinted>
  <dcterms:created xsi:type="dcterms:W3CDTF">2018-01-08T18:03:55Z</dcterms:created>
  <dcterms:modified xsi:type="dcterms:W3CDTF">2024-02-21T08:52:51Z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