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6"/>
  </p:notesMasterIdLst>
  <p:sldIdLst>
    <p:sldId id="2147374115" r:id="rId5"/>
    <p:sldId id="2147477867" r:id="rId6"/>
    <p:sldId id="2147477869" r:id="rId7"/>
    <p:sldId id="2147477865" r:id="rId8"/>
    <p:sldId id="2147477926" r:id="rId9"/>
    <p:sldId id="2147477866" r:id="rId10"/>
    <p:sldId id="2147477913" r:id="rId11"/>
    <p:sldId id="2147477912" r:id="rId12"/>
    <p:sldId id="2147477925" r:id="rId13"/>
    <p:sldId id="2147477880" r:id="rId14"/>
    <p:sldId id="2147477933" r:id="rId15"/>
    <p:sldId id="2147477927" r:id="rId16"/>
    <p:sldId id="2147477914" r:id="rId17"/>
    <p:sldId id="2147477884" r:id="rId18"/>
    <p:sldId id="2147477934" r:id="rId19"/>
    <p:sldId id="2147477932" r:id="rId20"/>
    <p:sldId id="2147477918" r:id="rId21"/>
    <p:sldId id="2147477923" r:id="rId22"/>
    <p:sldId id="2147477888" r:id="rId23"/>
    <p:sldId id="2147477935" r:id="rId24"/>
    <p:sldId id="2147477940" r:id="rId25"/>
    <p:sldId id="2147477917" r:id="rId26"/>
    <p:sldId id="2147477892" r:id="rId27"/>
    <p:sldId id="2147477936" r:id="rId28"/>
    <p:sldId id="2147477941" r:id="rId29"/>
    <p:sldId id="2147477919" r:id="rId30"/>
    <p:sldId id="2147477897" r:id="rId31"/>
    <p:sldId id="2147477937" r:id="rId32"/>
    <p:sldId id="2147477942" r:id="rId33"/>
    <p:sldId id="2147477920" r:id="rId34"/>
    <p:sldId id="2147477924" r:id="rId35"/>
    <p:sldId id="2147477904" r:id="rId36"/>
    <p:sldId id="2147477938" r:id="rId37"/>
    <p:sldId id="2147477943" r:id="rId38"/>
    <p:sldId id="2147477921" r:id="rId39"/>
    <p:sldId id="2147477908" r:id="rId40"/>
    <p:sldId id="2147477939" r:id="rId41"/>
    <p:sldId id="2147477944" r:id="rId42"/>
    <p:sldId id="2147477922" r:id="rId43"/>
    <p:sldId id="2147477928" r:id="rId44"/>
    <p:sldId id="2147477878" r:id="rId45"/>
    <p:sldId id="2147477812" r:id="rId46"/>
    <p:sldId id="3322" r:id="rId47"/>
    <p:sldId id="257" r:id="rId48"/>
    <p:sldId id="2147477851" r:id="rId49"/>
    <p:sldId id="2147477853" r:id="rId50"/>
    <p:sldId id="2147477945" r:id="rId51"/>
    <p:sldId id="2147477946" r:id="rId52"/>
    <p:sldId id="2147477947" r:id="rId53"/>
    <p:sldId id="2147477948" r:id="rId54"/>
    <p:sldId id="2147477949" r:id="rId55"/>
    <p:sldId id="2147477950" r:id="rId56"/>
    <p:sldId id="2147477951" r:id="rId57"/>
    <p:sldId id="2147477952" r:id="rId58"/>
    <p:sldId id="2147477953" r:id="rId59"/>
    <p:sldId id="2147477842" r:id="rId60"/>
    <p:sldId id="2147477930" r:id="rId61"/>
    <p:sldId id="2147477931" r:id="rId62"/>
    <p:sldId id="2147477849" r:id="rId63"/>
    <p:sldId id="2147374186" r:id="rId64"/>
    <p:sldId id="319" r:id="rId65"/>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519"/>
    <p:restoredTop sz="94615"/>
  </p:normalViewPr>
  <p:slideViewPr>
    <p:cSldViewPr snapToGrid="0">
      <p:cViewPr varScale="1">
        <p:scale>
          <a:sx n="114" d="100"/>
          <a:sy n="114" d="100"/>
        </p:scale>
        <p:origin x="176" y="40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1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13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141" Type="http://schemas.microsoft.com/office/2018/10/relationships/authors" Target="authors.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19/2/2024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19/2/2024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2024/02/19</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5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enterprise.design/" TargetMode="External"/><Relationship Id="rId3" Type="http://schemas.openxmlformats.org/officeDocument/2006/relationships/hyperlink" Target="https://www.bond.org.uk/resources/evidence-principles/" TargetMode="External"/><Relationship Id="rId7" Type="http://schemas.openxmlformats.org/officeDocument/2006/relationships/hyperlink" Target="https://enterprise.design/wiki/EDGY:License"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commonapproach.org/wp-content/uploads/2021/10/Common-Foundations_Version-2_EN_031121.pdf" TargetMode="External"/><Relationship Id="rId11" Type="http://schemas.openxmlformats.org/officeDocument/2006/relationships/hyperlink" Target="https://sparkstrategy.com.au/impact-measurement/#:~:text=An%20impact%20measurement%20framework%20builds,that%20arises%20from%20your%20activities" TargetMode="External"/><Relationship Id="rId5" Type="http://schemas.openxmlformats.org/officeDocument/2006/relationships/hyperlink" Target="https://www.commonapproach.org/what-is-impact-measurement/" TargetMode="External"/><Relationship Id="rId10" Type="http://schemas.openxmlformats.org/officeDocument/2006/relationships/hyperlink" Target="https://www.oecd.org/dac/evaluation/daccriteriaforevaluatingdevelopmentassistance.htm" TargetMode="External"/><Relationship Id="rId4" Type="http://schemas.openxmlformats.org/officeDocument/2006/relationships/hyperlink" Target="https://www.cdc.gov/dhdsp/docs/CB-June2018-508.pdf" TargetMode="External"/><Relationship Id="rId9" Type="http://schemas.openxmlformats.org/officeDocument/2006/relationships/hyperlink" Target="https://impactmanagementplatform.org/"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p:txBody>
          <a:bodyPr/>
          <a:lstStyle/>
          <a:p>
            <a:pPr marL="3175" indent="0">
              <a:buNone/>
            </a:pPr>
            <a:r>
              <a:rPr lang="en-GB" b="1" dirty="0">
                <a:latin typeface="Avenir Next"/>
              </a:rPr>
              <a:t>Impact strategy</a:t>
            </a:r>
            <a:endParaRPr lang="en-GB" b="1" dirty="0"/>
          </a:p>
          <a:p>
            <a:pPr marL="3175" indent="0">
              <a:buNone/>
            </a:pPr>
            <a:r>
              <a:rPr lang="en-GB" dirty="0">
                <a:latin typeface="Avenir Next"/>
              </a:rPr>
              <a:t>An impact strategy clearly outlines your organisation's purpose. It is a detailed roadmap to achieve your intended impact, and provides a long-term vision of how such impact will be achieved and measured to determine success. This could take the form of a Theory of Change or something similar.</a:t>
            </a:r>
          </a:p>
          <a:p>
            <a:pPr marL="3175" indent="0">
              <a:buNone/>
            </a:pPr>
            <a:endParaRPr lang="en-GB" dirty="0">
              <a:latin typeface="Avenir Next"/>
            </a:endParaRPr>
          </a:p>
          <a:p>
            <a:pPr marL="3175" indent="0">
              <a:buNone/>
            </a:pPr>
            <a:r>
              <a:rPr lang="en-GB" b="1" dirty="0">
                <a:latin typeface="Avenir Next"/>
              </a:rPr>
              <a:t>Capability Purpose</a:t>
            </a:r>
            <a:endParaRPr lang="en-GB" dirty="0"/>
          </a:p>
          <a:p>
            <a:pPr marL="3175" indent="0">
              <a:buNone/>
            </a:pPr>
            <a:r>
              <a:rPr lang="en-GB" dirty="0">
                <a:latin typeface="Avenir Next"/>
              </a:rPr>
              <a:t>Each capability within an organisation has a purpose, a role to play in relation to achievement of the organisation’s purpose and strategic objectives.</a:t>
            </a:r>
          </a:p>
          <a:p>
            <a:pPr marL="3175" indent="0">
              <a:buNone/>
            </a:pPr>
            <a:endParaRPr lang="en-GB" dirty="0"/>
          </a:p>
          <a:p>
            <a:pPr marL="3175" indent="0">
              <a:buNone/>
            </a:pPr>
            <a:r>
              <a:rPr lang="en-GB" b="1" dirty="0">
                <a:latin typeface="Avenir Next"/>
              </a:rPr>
              <a:t>Capability Stakeholders</a:t>
            </a:r>
          </a:p>
          <a:p>
            <a:pPr marL="3175" indent="0">
              <a:buNone/>
            </a:pPr>
            <a:r>
              <a:rPr lang="en-GB" dirty="0">
                <a:latin typeface="Avenir Next"/>
              </a:rPr>
              <a:t>Stakeholders are groups of people who gain direct benefits from or are affected by your organisation's operations (Benn, </a:t>
            </a:r>
            <a:r>
              <a:rPr lang="en-GB" dirty="0" err="1">
                <a:latin typeface="Avenir Next"/>
              </a:rPr>
              <a:t>Abratt</a:t>
            </a:r>
            <a:r>
              <a:rPr lang="en-GB" dirty="0">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dirty="0"/>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73768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a:latin typeface="Avenir Next"/>
              </a:rPr>
              <a:t>Team Composition</a:t>
            </a:r>
          </a:p>
          <a:p>
            <a:pPr marL="3175" indent="0">
              <a:buNone/>
            </a:pPr>
            <a:r>
              <a:rPr lang="en-GB">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a:p>
          <a:p>
            <a:pPr marL="3175" indent="0">
              <a:buNone/>
            </a:pPr>
            <a:endParaRPr lang="en-GB">
              <a:latin typeface="Avenir Next"/>
            </a:endParaRPr>
          </a:p>
          <a:p>
            <a:pPr marL="3175" indent="0">
              <a:buNone/>
            </a:pPr>
            <a:r>
              <a:rPr lang="en-GB" b="1">
                <a:latin typeface="Avenir Next"/>
              </a:rPr>
              <a:t>Impact Performance</a:t>
            </a:r>
          </a:p>
          <a:p>
            <a:pPr marL="3175" indent="0">
              <a:buNone/>
            </a:pPr>
            <a:r>
              <a:rPr lang="en-GB">
                <a:latin typeface="Avenir Next"/>
              </a:rPr>
              <a:t>This refers to how well a person, project, or programme is performing against planned impact goals or objectives. Various metrics and data points help to provide a view of this performance.</a:t>
            </a:r>
          </a:p>
          <a:p>
            <a:pPr marL="3175" indent="0">
              <a:buNone/>
            </a:pPr>
            <a:endParaRPr lang="en-GB"/>
          </a:p>
          <a:p>
            <a:pPr marL="3175" indent="0">
              <a:buNone/>
            </a:pPr>
            <a:r>
              <a:rPr lang="en-GB" b="1">
                <a:latin typeface="Avenir Next"/>
              </a:rPr>
              <a:t>Equipping</a:t>
            </a:r>
          </a:p>
          <a:p>
            <a:pPr marL="3175" indent="0">
              <a:buNone/>
            </a:pPr>
            <a:r>
              <a:rPr lang="en-GB">
                <a:latin typeface="Avenir Next"/>
              </a:rPr>
              <a:t>This refers to processes, tools, and templates that are created and utilised to support the Impact Management process.</a:t>
            </a:r>
          </a:p>
          <a:p>
            <a:pPr marL="3175" indent="0">
              <a:buNone/>
            </a:pPr>
            <a:endParaRPr lang="en-GB"/>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5" name="Text Placeholder 4">
            <a:extLst>
              <a:ext uri="{FF2B5EF4-FFF2-40B4-BE49-F238E27FC236}">
                <a16:creationId xmlns:a16="http://schemas.microsoft.com/office/drawing/2014/main" id="{01393E43-417D-C235-4A14-C2ED6391D86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
        <p:nvSpPr>
          <p:cNvPr id="7" name="Picture Placeholder 6">
            <a:extLst>
              <a:ext uri="{FF2B5EF4-FFF2-40B4-BE49-F238E27FC236}">
                <a16:creationId xmlns:a16="http://schemas.microsoft.com/office/drawing/2014/main" id="{8DC3079B-6188-8D02-93B1-BF10E9E7EE5C}"/>
              </a:ext>
            </a:extLst>
          </p:cNvPr>
          <p:cNvSpPr>
            <a:spLocks noGrp="1"/>
          </p:cNvSpPr>
          <p:nvPr>
            <p:ph type="pic" sz="quarter" idx="14"/>
          </p:nvPr>
        </p:nvSpPr>
        <p:spPr/>
        <p:txBody>
          <a:bodyPr/>
          <a:lstStyle/>
          <a:p>
            <a:endParaRPr lang="en-GB"/>
          </a:p>
        </p:txBody>
      </p:sp>
    </p:spTree>
    <p:extLst>
      <p:ext uri="{BB962C8B-B14F-4D97-AF65-F5344CB8AC3E}">
        <p14:creationId xmlns:p14="http://schemas.microsoft.com/office/powerpoint/2010/main" val="265387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lstStyle/>
          <a:p>
            <a:pPr marL="3175" indent="0">
              <a:buNone/>
            </a:pPr>
            <a:r>
              <a:rPr lang="en-GB" b="1">
                <a:latin typeface="Avenir Next"/>
              </a:rPr>
              <a:t>Processes</a:t>
            </a:r>
          </a:p>
          <a:p>
            <a:pPr marL="3175" indent="0">
              <a:buNone/>
            </a:pPr>
            <a:r>
              <a:rPr lang="en-GB">
                <a:latin typeface="Avenir Next"/>
              </a:rPr>
              <a:t>Processes are sets or groups of related activities carried out by the organisation. Here we are considering any which help an organisation understand, act on, and communicate its impact.</a:t>
            </a:r>
            <a:endParaRPr lang="en-GB"/>
          </a:p>
          <a:p>
            <a:pPr marL="3175" indent="0">
              <a:buNone/>
            </a:pPr>
            <a:endParaRPr lang="en-GB">
              <a:latin typeface="Avenir Next"/>
            </a:endParaRPr>
          </a:p>
          <a:p>
            <a:pPr marL="3175" indent="0">
              <a:buNone/>
            </a:pPr>
            <a:r>
              <a:rPr lang="en-GB" b="1">
                <a:latin typeface="Avenir Next"/>
              </a:rPr>
              <a:t>Responsibility framework</a:t>
            </a:r>
          </a:p>
          <a:p>
            <a:pPr marL="3175" indent="0">
              <a:buNone/>
            </a:pPr>
            <a:r>
              <a:rPr lang="en-GB">
                <a:latin typeface="Avenir Next"/>
              </a:rPr>
              <a:t>A responsibility framework outlines the roles and responsibilities of the processes lead by and / performed within the Impact Management Capability.</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54327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a:latin typeface="Avenir Next"/>
              </a:rPr>
              <a:t>Data access</a:t>
            </a:r>
          </a:p>
          <a:p>
            <a:pPr marL="3175" indent="0">
              <a:buNone/>
            </a:pPr>
            <a:r>
              <a:rPr lang="en-GB">
                <a:latin typeface="Avenir Next"/>
              </a:rPr>
              <a:t>This refers to how readily accessible and available data is to enable relevant internal and external stakeholders to utilise data to make decisions and meet their needs.</a:t>
            </a:r>
            <a:endParaRPr lang="en-GB"/>
          </a:p>
          <a:p>
            <a:pPr marL="3175" indent="0">
              <a:buNone/>
            </a:pPr>
            <a:endParaRPr lang="en-GB"/>
          </a:p>
          <a:p>
            <a:pPr marL="3175" indent="0">
              <a:buNone/>
            </a:pPr>
            <a:r>
              <a:rPr lang="en-GB" b="1">
                <a:latin typeface="Avenir Next"/>
              </a:rPr>
              <a:t>Data collection</a:t>
            </a:r>
          </a:p>
          <a:p>
            <a:pPr marL="3175" indent="0">
              <a:buNone/>
            </a:pPr>
            <a:r>
              <a:rPr lang="en-GB">
                <a:latin typeface="Avenir Next"/>
              </a:rPr>
              <a:t>Data collection is the process of gathering information which will enable one to answer relevant questions and evaluate outcomes.</a:t>
            </a:r>
          </a:p>
          <a:p>
            <a:pPr marL="3175" indent="0">
              <a:buNone/>
            </a:pPr>
            <a:endParaRPr lang="en-GB"/>
          </a:p>
          <a:p>
            <a:pPr marL="3175" indent="0">
              <a:buNone/>
            </a:pPr>
            <a:r>
              <a:rPr lang="en-GB" b="1">
                <a:latin typeface="Avenir Next"/>
              </a:rPr>
              <a:t>Data quality</a:t>
            </a:r>
          </a:p>
          <a:p>
            <a:pPr marL="3175" indent="0">
              <a:buNone/>
            </a:pPr>
            <a:r>
              <a:rPr lang="en-GB">
                <a:latin typeface="Avenir Next"/>
              </a:rPr>
              <a:t>Data quality refers to the how well the data management system reflects the real world. Dimensions of quality data include accuracy, reliability, completeness, precision, timeliness, integrity, and confidentiality (Brown, 2007).</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
        <p:nvSpPr>
          <p:cNvPr id="7" name="Picture Placeholder 6">
            <a:extLst>
              <a:ext uri="{FF2B5EF4-FFF2-40B4-BE49-F238E27FC236}">
                <a16:creationId xmlns:a16="http://schemas.microsoft.com/office/drawing/2014/main" id="{823D365D-5C47-C2AE-98A3-288C7C339351}"/>
              </a:ext>
            </a:extLst>
          </p:cNvPr>
          <p:cNvSpPr>
            <a:spLocks noGrp="1"/>
          </p:cNvSpPr>
          <p:nvPr>
            <p:ph type="pic" sz="quarter" idx="14"/>
          </p:nvPr>
        </p:nvSpPr>
        <p:spPr/>
        <p:txBody>
          <a:bodyPr/>
          <a:lstStyle/>
          <a:p>
            <a:endParaRPr lang="en-GB"/>
          </a:p>
        </p:txBody>
      </p:sp>
    </p:spTree>
    <p:extLst>
      <p:ext uri="{BB962C8B-B14F-4D97-AF65-F5344CB8AC3E}">
        <p14:creationId xmlns:p14="http://schemas.microsoft.com/office/powerpoint/2010/main" val="2645658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1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
        <p:nvSpPr>
          <p:cNvPr id="7" name="Picture Placeholder 6">
            <a:extLst>
              <a:ext uri="{FF2B5EF4-FFF2-40B4-BE49-F238E27FC236}">
                <a16:creationId xmlns:a16="http://schemas.microsoft.com/office/drawing/2014/main" id="{5C5C1E94-BD8B-87CE-3FC3-0FEF237432BB}"/>
              </a:ext>
            </a:extLst>
          </p:cNvPr>
          <p:cNvSpPr>
            <a:spLocks noGrp="1"/>
          </p:cNvSpPr>
          <p:nvPr>
            <p:ph type="pic" sz="quarter" idx="14"/>
          </p:nvPr>
        </p:nvSpPr>
        <p:spPr/>
        <p:txBody>
          <a:bodyPr/>
          <a:lstStyle/>
          <a:p>
            <a:endParaRPr lang="en-GB"/>
          </a:p>
        </p:txBody>
      </p:sp>
    </p:spTree>
    <p:extLst>
      <p:ext uri="{BB962C8B-B14F-4D97-AF65-F5344CB8AC3E}">
        <p14:creationId xmlns:p14="http://schemas.microsoft.com/office/powerpoint/2010/main" val="95204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29178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latin typeface="Avenir Next"/>
              </a:rPr>
              <a:t>Technology</a:t>
            </a:r>
            <a:endParaRPr lang="en-US" b="1"/>
          </a:p>
          <a:p>
            <a:pPr marL="3175" indent="0">
              <a:buNone/>
            </a:pPr>
            <a:r>
              <a:rPr lang="en-GB">
                <a:latin typeface="Avenir Next"/>
              </a:rPr>
              <a:t>Here, technology refers to using standardised tools and/or applications to support the Impact Management and Measurement Lifecycle. </a:t>
            </a:r>
            <a:endParaRPr lang="en-US"/>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dirty="0">
                <a:latin typeface="Avenir Next Ultra Light"/>
              </a:rPr>
              <a:t>KEY TERMS: TECHNOLOGY</a:t>
            </a:r>
            <a:endParaRPr lang="en-GB" dirty="0"/>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512863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3814427"/>
          </a:xfrm>
        </p:spPr>
        <p:txBody>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has been valuable and helped facilitate and stretch your thinking on Impact Management,  its role within your organization, and how maturing this capability in and across your organization can support more effective achievement of your impact goals and objectives. This assessment has been focussed on Palm Beach Venture Philanthropy (PBVP) as the unit of enquiry, currently a division or initiative of the Quantum Foundation. It is recognised that PBVP may in the future spin off to a separate entity, but for now, remains within Quantum Foundation. </a:t>
            </a:r>
            <a:endParaRPr lang="en-GB" dirty="0"/>
          </a:p>
          <a:p>
            <a:pPr marL="2540" indent="0">
              <a:buNone/>
            </a:pPr>
            <a:r>
              <a:rPr lang="en-GB" dirty="0"/>
              <a:t>This report is the culmination of the </a:t>
            </a:r>
            <a:r>
              <a:rPr lang="en-GB" dirty="0">
                <a:hlinkClick r:id="rId2" action="ppaction://hlinksldjump">
                  <a:extLst>
                    <a:ext uri="{A12FA001-AC4F-418D-AE19-62706E023703}">
                      <ahyp:hlinkClr xmlns:ahyp="http://schemas.microsoft.com/office/drawing/2018/hyperlinkcolor" val="tx"/>
                    </a:ext>
                  </a:extLst>
                </a:hlinkClick>
              </a:rPr>
              <a:t>capability maturity assessment process</a:t>
            </a:r>
            <a:r>
              <a:rPr lang="en-GB" dirty="0"/>
              <a:t>,  intended to give you a ‘point-in-time’ view of where you are currently, where you would like to be in a year, and what key actions you can take to get you there. We have included links (within the document) to additional information that could assist with planning to implement the recommendations. </a:t>
            </a:r>
          </a:p>
          <a:p>
            <a:pPr marL="2540" indent="0">
              <a:buNone/>
            </a:pPr>
            <a:r>
              <a:rPr lang="en-GB" dirty="0">
                <a:latin typeface="Avenir Next"/>
              </a:rPr>
              <a:t>It is important to note that it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endParaRPr lang="en-GB" dirty="0"/>
          </a:p>
          <a:p>
            <a:pPr marL="2540" indent="0">
              <a:buNone/>
            </a:pPr>
            <a:r>
              <a:rPr lang="en-GB" dirty="0"/>
              <a:t>We have included the </a:t>
            </a:r>
            <a:r>
              <a:rPr lang="en-GB" dirty="0">
                <a:hlinkClick r:id="rId3" action="ppaction://hlinksldjump">
                  <a:extLst>
                    <a:ext uri="{A12FA001-AC4F-418D-AE19-62706E023703}">
                      <ahyp:hlinkClr xmlns:ahyp="http://schemas.microsoft.com/office/drawing/2018/hyperlinkcolor" val="tx"/>
                    </a:ext>
                  </a:extLst>
                </a:hlinkClick>
              </a:rPr>
              <a:t>Capability Assessment </a:t>
            </a:r>
            <a:r>
              <a:rPr lang="en-GB" dirty="0"/>
              <a:t>and </a:t>
            </a:r>
            <a:r>
              <a:rPr lang="en-GB" dirty="0">
                <a:hlinkClick r:id="rId4" action="ppaction://hlinksldjump">
                  <a:extLst>
                    <a:ext uri="{A12FA001-AC4F-418D-AE19-62706E023703}">
                      <ahyp:hlinkClr xmlns:ahyp="http://schemas.microsoft.com/office/drawing/2018/hyperlinkcolor" val="tx"/>
                    </a:ext>
                  </a:extLst>
                </a:hlinkClick>
              </a:rPr>
              <a:t>Capability Mapping </a:t>
            </a:r>
            <a:r>
              <a:rPr lang="en-GB" dirty="0"/>
              <a:t>that informed this report, and these can be used as artefacts, both to review your progress in the future, as well as to set new goals, objectives and actions to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10955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2203742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Appendix 1: </a:t>
            </a:r>
            <a:r>
              <a:rPr lang="en-ZA" dirty="0"/>
              <a:t>METHODOLOGY</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41874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1933729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46</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58</a:t>
            </a:fld>
            <a:endParaRPr lang="en-US"/>
          </a:p>
        </p:txBody>
      </p:sp>
    </p:spTree>
    <p:extLst>
      <p:ext uri="{BB962C8B-B14F-4D97-AF65-F5344CB8AC3E}">
        <p14:creationId xmlns:p14="http://schemas.microsoft.com/office/powerpoint/2010/main" val="1711905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dirty="0"/>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dirty="0"/>
              <a:t>Capability </a:t>
            </a:r>
          </a:p>
          <a:p>
            <a:pPr marL="0" indent="0">
              <a:lnSpc>
                <a:spcPct val="120000"/>
              </a:lnSpc>
              <a:spcBef>
                <a:spcPts val="240"/>
              </a:spcBef>
              <a:buClr>
                <a:schemeClr val="bg2">
                  <a:lumMod val="50000"/>
                </a:schemeClr>
              </a:buClr>
              <a:buFont typeface="System Font Regular"/>
              <a:buNone/>
            </a:pPr>
            <a:r>
              <a:rPr lang="en-US" sz="1400" dirty="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dirty="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dirty="0"/>
              <a:t>Capability maturity</a:t>
            </a:r>
          </a:p>
          <a:p>
            <a:pPr marL="0" indent="0">
              <a:lnSpc>
                <a:spcPct val="120000"/>
              </a:lnSpc>
              <a:spcBef>
                <a:spcPts val="240"/>
              </a:spcBef>
              <a:buClr>
                <a:schemeClr val="bg2">
                  <a:lumMod val="50000"/>
                </a:schemeClr>
              </a:buClr>
              <a:buFont typeface="System Font Regular"/>
              <a:buNone/>
            </a:pPr>
            <a:r>
              <a:rPr lang="en-US" sz="1400" dirty="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dirty="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dirty="0"/>
              <a:t>Organization Capability Model</a:t>
            </a:r>
          </a:p>
          <a:p>
            <a:pPr marL="0" indent="0">
              <a:lnSpc>
                <a:spcPct val="120000"/>
              </a:lnSpc>
              <a:spcBef>
                <a:spcPts val="240"/>
              </a:spcBef>
              <a:buClr>
                <a:schemeClr val="bg2">
                  <a:lumMod val="50000"/>
                </a:schemeClr>
              </a:buClr>
              <a:buFont typeface="System Font Regular"/>
              <a:buNone/>
            </a:pPr>
            <a:r>
              <a:rPr lang="en-US" sz="1400" dirty="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dirty="0"/>
          </a:p>
        </p:txBody>
      </p:sp>
    </p:spTree>
    <p:extLst>
      <p:ext uri="{BB962C8B-B14F-4D97-AF65-F5344CB8AC3E}">
        <p14:creationId xmlns:p14="http://schemas.microsoft.com/office/powerpoint/2010/main" val="105398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rmAutofit fontScale="92500" lnSpcReduction="10000"/>
          </a:bodyPr>
          <a:lstStyle/>
          <a:p>
            <a:pPr marL="3175" indent="0">
              <a:buNone/>
            </a:pPr>
            <a:endParaRPr lang="en-GB" sz="1000" dirty="0">
              <a:solidFill>
                <a:srgbClr val="425369"/>
              </a:solidFill>
            </a:endParaRPr>
          </a:p>
          <a:p>
            <a:pPr marL="231775" indent="-228600">
              <a:lnSpc>
                <a:spcPct val="90000"/>
              </a:lnSpc>
              <a:buAutoNum type="arabicPeriod"/>
            </a:pPr>
            <a:r>
              <a:rPr lang="en-ZA" sz="1000" dirty="0">
                <a:solidFill>
                  <a:srgbClr val="425369"/>
                </a:solidFill>
                <a:latin typeface="Avenir Next"/>
              </a:rPr>
              <a:t>Archibald, T. (2013). Free-range evaluation: Reflections on evaluative thinking and evaluative doing. </a:t>
            </a:r>
            <a:r>
              <a:rPr lang="en-ZA" sz="1000" dirty="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1000" dirty="0">
                <a:solidFill>
                  <a:srgbClr val="425369"/>
                </a:solidFill>
                <a:latin typeface="Avenir Next"/>
              </a:rPr>
              <a:t> </a:t>
            </a:r>
            <a:endParaRPr lang="en-ZA" dirty="0">
              <a:solidFill>
                <a:srgbClr val="425369"/>
              </a:solidFill>
            </a:endParaRPr>
          </a:p>
          <a:p>
            <a:pPr marL="231775" indent="-228600">
              <a:spcBef>
                <a:spcPts val="600"/>
              </a:spcBef>
              <a:buAutoNum type="arabicPeriod"/>
            </a:pPr>
            <a:r>
              <a:rPr lang="en-ZA" sz="1000" dirty="0">
                <a:solidFill>
                  <a:srgbClr val="425369"/>
                </a:solidFill>
                <a:latin typeface="Avenir Next"/>
              </a:rPr>
              <a:t>Benn, S., </a:t>
            </a:r>
            <a:r>
              <a:rPr lang="en-ZA" sz="1000" dirty="0" err="1">
                <a:solidFill>
                  <a:srgbClr val="425369"/>
                </a:solidFill>
                <a:latin typeface="Avenir Next"/>
              </a:rPr>
              <a:t>Abratt</a:t>
            </a:r>
            <a:r>
              <a:rPr lang="en-ZA" sz="1000" dirty="0">
                <a:solidFill>
                  <a:srgbClr val="425369"/>
                </a:solidFill>
                <a:latin typeface="Avenir Next"/>
              </a:rPr>
              <a:t>, R., &amp; O'Leary, B. (2016). Defining and identifying stakeholders: Views from management and stakeholders. </a:t>
            </a:r>
            <a:r>
              <a:rPr lang="en-ZA" sz="1000" i="1" dirty="0">
                <a:solidFill>
                  <a:srgbClr val="425369"/>
                </a:solidFill>
                <a:latin typeface="Avenir Next"/>
              </a:rPr>
              <a:t>South African journal of business management</a:t>
            </a:r>
            <a:r>
              <a:rPr lang="en-ZA" sz="1000" dirty="0">
                <a:solidFill>
                  <a:srgbClr val="425369"/>
                </a:solidFill>
                <a:latin typeface="Avenir Next"/>
              </a:rPr>
              <a:t>,</a:t>
            </a:r>
            <a:r>
              <a:rPr lang="en-ZA" sz="1000" i="1" dirty="0">
                <a:solidFill>
                  <a:srgbClr val="425369"/>
                </a:solidFill>
                <a:latin typeface="Avenir Next"/>
              </a:rPr>
              <a:t> 47</a:t>
            </a:r>
            <a:r>
              <a:rPr lang="en-ZA" sz="1000" dirty="0">
                <a:solidFill>
                  <a:srgbClr val="425369"/>
                </a:solidFill>
                <a:latin typeface="Avenir Next"/>
              </a:rPr>
              <a:t>(2), 1-11.</a:t>
            </a:r>
            <a:endParaRPr lang="en-ZA" dirty="0">
              <a:solidFill>
                <a:srgbClr val="425369"/>
              </a:solidFill>
            </a:endParaRPr>
          </a:p>
          <a:p>
            <a:pPr marL="231775" indent="-228600">
              <a:spcBef>
                <a:spcPts val="600"/>
              </a:spcBef>
              <a:buAutoNum type="arabicPeriod"/>
            </a:pPr>
            <a:r>
              <a:rPr lang="en-ZA" sz="1000" dirty="0">
                <a:solidFill>
                  <a:srgbClr val="425369"/>
                </a:solidFill>
                <a:latin typeface="Avenir Next"/>
              </a:rPr>
              <a:t>Bond (2018). Evidence Principles Checklist. </a:t>
            </a:r>
            <a:r>
              <a:rPr lang="en-ZA" sz="1000" dirty="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1000" dirty="0">
              <a:solidFill>
                <a:srgbClr val="425369"/>
              </a:solidFill>
            </a:endParaRPr>
          </a:p>
          <a:p>
            <a:pPr marL="231775" indent="-228600">
              <a:spcBef>
                <a:spcPts val="600"/>
              </a:spcBef>
              <a:buAutoNum type="arabicPeriod"/>
            </a:pPr>
            <a:r>
              <a:rPr lang="en-ZA" sz="1000" dirty="0">
                <a:solidFill>
                  <a:srgbClr val="425369"/>
                </a:solidFill>
                <a:latin typeface="Avenir Next"/>
              </a:rPr>
              <a:t>Brown, W. (2007). Data Quality Assurance Tool for Program-Level Indicators. United States President’s Emergency Plan for AIDS Relief and USAID. </a:t>
            </a:r>
            <a:endParaRPr lang="en-GB" sz="1000" dirty="0">
              <a:solidFill>
                <a:srgbClr val="425369"/>
              </a:solidFill>
            </a:endParaRPr>
          </a:p>
          <a:p>
            <a:pPr marL="231775" indent="-228600">
              <a:spcBef>
                <a:spcPts val="600"/>
              </a:spcBef>
              <a:buAutoNum type="arabicPeriod"/>
            </a:pPr>
            <a:r>
              <a:rPr lang="en-ZA" sz="1000" dirty="0">
                <a:solidFill>
                  <a:srgbClr val="425369"/>
                </a:solidFill>
                <a:latin typeface="Avenir Next"/>
              </a:rPr>
              <a:t>CDC. (2018). Evaluative thinking: Strategies for </a:t>
            </a:r>
            <a:r>
              <a:rPr lang="en-ZA" sz="1000" dirty="0" err="1">
                <a:solidFill>
                  <a:srgbClr val="425369"/>
                </a:solidFill>
                <a:latin typeface="Avenir Next"/>
              </a:rPr>
              <a:t>relfective</a:t>
            </a:r>
            <a:r>
              <a:rPr lang="en-ZA" sz="1000" dirty="0">
                <a:solidFill>
                  <a:srgbClr val="425369"/>
                </a:solidFill>
                <a:latin typeface="Avenir Next"/>
              </a:rPr>
              <a:t> thinking in your organization. </a:t>
            </a:r>
            <a:r>
              <a:rPr lang="en-ZA" sz="1000" dirty="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1000" dirty="0">
                <a:solidFill>
                  <a:srgbClr val="425369"/>
                </a:solidFill>
                <a:latin typeface="Avenir Next"/>
              </a:rPr>
              <a:t> </a:t>
            </a:r>
          </a:p>
          <a:p>
            <a:pPr marL="231775" indent="-228600">
              <a:spcBef>
                <a:spcPts val="600"/>
              </a:spcBef>
              <a:buAutoNum type="arabicPeriod"/>
            </a:pPr>
            <a:r>
              <a:rPr lang="en-ZA" sz="1000" dirty="0">
                <a:solidFill>
                  <a:srgbClr val="425369"/>
                </a:solidFill>
                <a:latin typeface="Avenir Next"/>
              </a:rPr>
              <a:t>Common Approach (2021). Impact Measurement. </a:t>
            </a:r>
            <a:r>
              <a:rPr lang="en-ZA" sz="1000" dirty="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1000" dirty="0">
              <a:solidFill>
                <a:srgbClr val="425369"/>
              </a:solidFill>
            </a:endParaRPr>
          </a:p>
          <a:p>
            <a:pPr marL="231775" indent="-228600">
              <a:spcBef>
                <a:spcPts val="600"/>
              </a:spcBef>
              <a:buAutoNum type="arabicPeriod"/>
            </a:pPr>
            <a:r>
              <a:rPr lang="en-ZA" sz="1000" dirty="0">
                <a:solidFill>
                  <a:srgbClr val="425369"/>
                </a:solidFill>
                <a:latin typeface="Avenir Next"/>
              </a:rPr>
              <a:t>Common Approach (2021). The Common Foundations of Impact Measurement. </a:t>
            </a:r>
            <a:r>
              <a:rPr lang="en-ZA" sz="1000" dirty="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1000" dirty="0">
              <a:solidFill>
                <a:srgbClr val="425369"/>
              </a:solidFill>
              <a:hlinkClick r:id="rId6">
                <a:extLst>
                  <a:ext uri="{A12FA001-AC4F-418D-AE19-62706E023703}">
                    <ahyp:hlinkClr xmlns:ahyp="http://schemas.microsoft.com/office/drawing/2018/hyperlinkcolor" val="tx"/>
                  </a:ext>
                </a:extLst>
              </a:hlinkClick>
            </a:endParaRPr>
          </a:p>
          <a:p>
            <a:pPr marL="231775" indent="-228600">
              <a:spcBef>
                <a:spcPts val="600"/>
              </a:spcBef>
              <a:buAutoNum type="arabicPeriod"/>
            </a:pPr>
            <a:r>
              <a:rPr lang="en-GB" sz="1000" dirty="0">
                <a:solidFill>
                  <a:srgbClr val="425369"/>
                </a:solidFill>
                <a:latin typeface="Avenir Next"/>
              </a:rPr>
              <a:t>Cooke, N. J., &amp; Hilton, M. L. (2015). Team Composition and Assembly. In </a:t>
            </a:r>
            <a:r>
              <a:rPr lang="en-GB" sz="1000" i="1" dirty="0">
                <a:solidFill>
                  <a:srgbClr val="425369"/>
                </a:solidFill>
                <a:latin typeface="Avenir Next"/>
              </a:rPr>
              <a:t>Enhancing the Effectiveness of Team Science</a:t>
            </a:r>
            <a:r>
              <a:rPr lang="en-GB" sz="1000" dirty="0">
                <a:solidFill>
                  <a:srgbClr val="425369"/>
                </a:solidFill>
                <a:latin typeface="Avenir Next"/>
              </a:rPr>
              <a:t>. National Academies Press (US).</a:t>
            </a:r>
          </a:p>
          <a:p>
            <a:pPr marL="231775" indent="-228600">
              <a:spcBef>
                <a:spcPts val="600"/>
              </a:spcBef>
              <a:buAutoNum type="arabicPeriod"/>
            </a:pPr>
            <a:r>
              <a:rPr lang="en-GB" sz="1000" dirty="0">
                <a:solidFill>
                  <a:srgbClr val="425369"/>
                </a:solidFill>
                <a:latin typeface="Avenir Next"/>
              </a:rPr>
              <a:t>EDGY Enterprise Design. By Intersection Group.  (2023). </a:t>
            </a:r>
            <a:r>
              <a:rPr lang="en-ZA" sz="1000" dirty="0">
                <a:solidFill>
                  <a:srgbClr val="425369"/>
                </a:solidFill>
                <a:latin typeface="Avenir Next"/>
              </a:rPr>
              <a:t>Content is available under </a:t>
            </a:r>
            <a:r>
              <a:rPr lang="en-ZA" sz="1000" dirty="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1000" dirty="0">
                <a:solidFill>
                  <a:srgbClr val="425369"/>
                </a:solidFill>
                <a:latin typeface="Avenir Next"/>
              </a:rPr>
              <a:t>. </a:t>
            </a:r>
            <a:r>
              <a:rPr lang="en-ZA" sz="1000" dirty="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1000" dirty="0">
                <a:solidFill>
                  <a:srgbClr val="425369"/>
                </a:solidFill>
                <a:latin typeface="Avenir Next"/>
              </a:rPr>
              <a:t>. </a:t>
            </a:r>
            <a:endParaRPr lang="en-GB" sz="1000" dirty="0">
              <a:solidFill>
                <a:srgbClr val="425369"/>
              </a:solidFill>
              <a:latin typeface="Avenir Next"/>
            </a:endParaRPr>
          </a:p>
          <a:p>
            <a:pPr marL="231775" indent="-228600">
              <a:spcBef>
                <a:spcPts val="600"/>
              </a:spcBef>
              <a:buAutoNum type="arabicPeriod"/>
            </a:pPr>
            <a:r>
              <a:rPr lang="en-GB" sz="1000" dirty="0">
                <a:solidFill>
                  <a:srgbClr val="425369"/>
                </a:solidFill>
                <a:latin typeface="Avenir Next"/>
              </a:rPr>
              <a:t>Impact Management Project (2021). </a:t>
            </a:r>
            <a:r>
              <a:rPr lang="en-GB" sz="1000" dirty="0">
                <a:solidFill>
                  <a:srgbClr val="425369"/>
                </a:solidFill>
                <a:latin typeface="Avenir Next"/>
                <a:hlinkClick r:id="rId9">
                  <a:extLst>
                    <a:ext uri="{A12FA001-AC4F-418D-AE19-62706E023703}">
                      <ahyp:hlinkClr xmlns:ahyp="http://schemas.microsoft.com/office/drawing/2018/hyperlinkcolor" val="tx"/>
                    </a:ext>
                  </a:extLst>
                </a:hlinkClick>
              </a:rPr>
              <a:t>https://impactmanagementplatform.org/</a:t>
            </a:r>
            <a:endParaRPr lang="en-GB" sz="1000" dirty="0">
              <a:solidFill>
                <a:srgbClr val="425369"/>
              </a:solidFill>
            </a:endParaRPr>
          </a:p>
          <a:p>
            <a:pPr marL="231775" indent="-228600" defTabSz="734400" hangingPunct="0">
              <a:spcBef>
                <a:spcPts val="600"/>
              </a:spcBef>
              <a:buAutoNum type="arabicPeriod"/>
            </a:pPr>
            <a:r>
              <a:rPr lang="en-GB" sz="1000" dirty="0">
                <a:solidFill>
                  <a:srgbClr val="425369"/>
                </a:solidFill>
                <a:latin typeface="Avenir Next"/>
              </a:rPr>
              <a:t>OECD DAC (2021). Applying Evaluation Criteria Thoughtfully. </a:t>
            </a:r>
            <a:r>
              <a:rPr lang="en-GB" sz="1000" dirty="0">
                <a:solidFill>
                  <a:srgbClr val="425369"/>
                </a:solidFill>
                <a:latin typeface="Avenir Next"/>
                <a:hlinkClick r:id="rId10">
                  <a:extLst>
                    <a:ext uri="{A12FA001-AC4F-418D-AE19-62706E023703}">
                      <ahyp:hlinkClr xmlns:ahyp="http://schemas.microsoft.com/office/drawing/2018/hyperlinkcolor" val="tx"/>
                    </a:ext>
                  </a:extLst>
                </a:hlinkClick>
              </a:rPr>
              <a:t>https://www.oecd.org/dac/evaluation/daccriteriaforevaluatingdevelopmentassistance.htm</a:t>
            </a:r>
            <a:endParaRPr lang="en-GB" sz="1000" dirty="0">
              <a:solidFill>
                <a:srgbClr val="425369"/>
              </a:solidFill>
              <a:latin typeface="Avenir Next"/>
            </a:endParaRPr>
          </a:p>
          <a:p>
            <a:pPr marL="231775" indent="-228600" defTabSz="734400" hangingPunct="0">
              <a:spcBef>
                <a:spcPts val="600"/>
              </a:spcBef>
              <a:buFont typeface="System Font Regular"/>
              <a:buAutoNum type="arabicPeriod"/>
            </a:pPr>
            <a:r>
              <a:rPr lang="en-GB" sz="1000" dirty="0">
                <a:solidFill>
                  <a:srgbClr val="425369"/>
                </a:solidFill>
                <a:latin typeface="Avenir Next"/>
              </a:rPr>
              <a:t>Paulk, M.C., Curtis, B., Chrissis, M. B., &amp; Weber, C.V. (1993). </a:t>
            </a:r>
            <a:r>
              <a:rPr lang="en-ZA" sz="1000" dirty="0">
                <a:solidFill>
                  <a:srgbClr val="425369"/>
                </a:solidFill>
                <a:latin typeface="Avenir Next"/>
              </a:rPr>
              <a:t>Capability Maturity </a:t>
            </a:r>
            <a:r>
              <a:rPr lang="en-ZA" sz="1000" dirty="0" err="1">
                <a:solidFill>
                  <a:srgbClr val="425369"/>
                </a:solidFill>
                <a:latin typeface="Avenir Next"/>
              </a:rPr>
              <a:t>Model</a:t>
            </a:r>
            <a:r>
              <a:rPr lang="en-ZA" sz="1000" baseline="30000" dirty="0" err="1">
                <a:solidFill>
                  <a:srgbClr val="425369"/>
                </a:solidFill>
                <a:latin typeface="Avenir Next"/>
              </a:rPr>
              <a:t>SM</a:t>
            </a:r>
            <a:r>
              <a:rPr lang="en-ZA" sz="1000" baseline="30000" dirty="0">
                <a:solidFill>
                  <a:srgbClr val="425369"/>
                </a:solidFill>
                <a:latin typeface="Avenir Next"/>
              </a:rPr>
              <a:t> </a:t>
            </a:r>
            <a:r>
              <a:rPr lang="en-ZA" sz="1000" dirty="0">
                <a:solidFill>
                  <a:srgbClr val="425369"/>
                </a:solidFill>
                <a:latin typeface="Avenir Next"/>
              </a:rPr>
              <a:t>for Software, Version 1.1. Technical Report CMU/SEI-93-TR-024. Software Engineering Institute, Carnegie Mellon University. </a:t>
            </a:r>
            <a:endParaRPr lang="en-GB" sz="1000" dirty="0">
              <a:solidFill>
                <a:srgbClr val="425369"/>
              </a:solidFill>
              <a:latin typeface="Avenir Next"/>
            </a:endParaRPr>
          </a:p>
          <a:p>
            <a:pPr marL="231775" indent="-228600" defTabSz="734400" hangingPunct="0">
              <a:spcBef>
                <a:spcPts val="600"/>
              </a:spcBef>
              <a:buFont typeface="System Font Regular"/>
              <a:buAutoNum type="arabicPeriod"/>
            </a:pPr>
            <a:r>
              <a:rPr lang="en-GB" sz="1000" dirty="0">
                <a:solidFill>
                  <a:srgbClr val="425369"/>
                </a:solidFill>
                <a:latin typeface="Avenir Next"/>
              </a:rPr>
              <a:t>Rothenberg, B. (2022). Organizational Mapping Tool. Creative Commons licence. </a:t>
            </a:r>
            <a:endParaRPr lang="en-GB" sz="1000" dirty="0">
              <a:solidFill>
                <a:srgbClr val="425369"/>
              </a:solidFill>
            </a:endParaRPr>
          </a:p>
          <a:p>
            <a:pPr marL="231775" indent="-228600">
              <a:spcBef>
                <a:spcPts val="600"/>
              </a:spcBef>
              <a:buAutoNum type="arabicPeriod"/>
            </a:pPr>
            <a:r>
              <a:rPr lang="en-GB" sz="1000" dirty="0">
                <a:solidFill>
                  <a:srgbClr val="425369"/>
                </a:solidFill>
                <a:latin typeface="Avenir Next"/>
              </a:rPr>
              <a:t>Spark Strategy. (2023). Impact Measurement. </a:t>
            </a:r>
            <a:r>
              <a:rPr lang="en-GB" sz="1000" dirty="0">
                <a:solidFill>
                  <a:srgbClr val="425369"/>
                </a:solidFill>
                <a:latin typeface="Avenir Next"/>
                <a:hlinkClick r:id="rId11">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1000" dirty="0">
                <a:solidFill>
                  <a:srgbClr val="425369"/>
                </a:solidFill>
                <a:latin typeface="Avenir Next"/>
              </a:rPr>
              <a:t> </a:t>
            </a:r>
            <a:endParaRPr lang="en-GB" sz="1000" dirty="0">
              <a:solidFill>
                <a:srgbClr val="425369"/>
              </a:solidFill>
            </a:endParaRPr>
          </a:p>
          <a:p>
            <a:pPr marL="231775" indent="-228600">
              <a:buAutoNum type="arabicPeriod"/>
            </a:pPr>
            <a:endParaRPr lang="en-GB" sz="1000" dirty="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t>References</a:t>
            </a:r>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4058</TotalTime>
  <Words>8490</Words>
  <Application>Microsoft Macintosh PowerPoint</Application>
  <PresentationFormat>Custom</PresentationFormat>
  <Paragraphs>722</Paragraphs>
  <Slides>61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61</vt:i4>
      </vt:variant>
    </vt:vector>
  </HeadingPairs>
  <TitlesOfParts>
    <vt:vector size="77"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METHODOLOGY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CAPABILITY MATURITY TERMINOLOGY</vt:lpstr>
      <vt:lpstr>References</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33</cp:revision>
  <cp:lastPrinted>2023-10-27T06:48:18Z</cp:lastPrinted>
  <dcterms:created xsi:type="dcterms:W3CDTF">2018-01-08T18:03:55Z</dcterms:created>
  <dcterms:modified xsi:type="dcterms:W3CDTF">2024-02-19T07:05:13Z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