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5.xml"/><Relationship Id="rId6" Type="http://schemas.openxmlformats.org/officeDocument/2006/relationships/slide" Target="slide49.xml"/><Relationship Id="rId7" Type="http://schemas.openxmlformats.org/officeDocument/2006/relationships/slide" Target="slide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EHLKE 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MARCH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Identify the stakeholders of the Impact Management capability to clarify and clearly articulate the purpose within the </a:t>
            </a:r>
          </a:p>
          <a:p>
            <a:pPr algn="l">
              <a:defRPr b="0" sz="1000">
                <a:solidFill>
                  <a:srgbClr val="425369"/>
                </a:solidFill>
                <a:latin typeface="Avenir Next"/>
              </a:defRPr>
            </a:pPr>
            <a:r>
              <a:rPr/>
              <a:t>context and operating structure. </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development of a  Theory of Change for the organisation. The review process should seek to engage those with lived</a:t>
            </a:r>
          </a:p>
          <a:p>
            <a:pPr algn="l">
              <a:defRPr b="0" sz="1000">
                <a:solidFill>
                  <a:srgbClr val="425369"/>
                </a:solidFill>
                <a:latin typeface="Avenir Next"/>
              </a:defRPr>
            </a:pPr>
            <a:r>
              <a:rPr/>
              <a:t> 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develop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a:t>
            </a:r>
          </a:p>
          <a:p>
            <a:pPr algn="l">
              <a:defRPr b="0" sz="1000">
                <a:solidFill>
                  <a:srgbClr val="425369"/>
                </a:solidFill>
                <a:latin typeface="Avenir Next"/>
              </a:defRPr>
            </a:pPr>
            <a:r>
              <a:rPr/>
              <a:t>is considered within.​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that will be accountable for Impact Management as a portfolio. They should have relevant </a:t>
            </a:r>
          </a:p>
          <a:p>
            <a:pPr algn="l">
              <a:defRPr b="0" sz="1000">
                <a:solidFill>
                  <a:srgbClr val="425369"/>
                </a:solidFill>
                <a:latin typeface="Avenir Next"/>
              </a:defRPr>
            </a:pPr>
            <a:r>
              <a:rPr/>
              <a:t>skills, qualifications and expertise in Impact Management.</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data collection tools, types of data collected and processes using the Impact Strategy and Impact Measurement </a:t>
            </a:r>
          </a:p>
          <a:p>
            <a:pPr algn="l">
              <a:defRPr b="0" sz="1000">
                <a:solidFill>
                  <a:srgbClr val="425369"/>
                </a:solidFill>
                <a:latin typeface="Avenir Next"/>
              </a:defRPr>
            </a:pPr>
            <a:r>
              <a:rPr/>
              <a:t>framework to select fit-for-purpose and fit-for context mix of tools, data types (and range to support triangulation and </a:t>
            </a:r>
          </a:p>
          <a:p>
            <a:pPr algn="l">
              <a:defRPr b="0" sz="1000">
                <a:solidFill>
                  <a:srgbClr val="425369"/>
                </a:solidFill>
                <a:latin typeface="Avenir Next"/>
              </a:defRPr>
            </a:pPr>
            <a:r>
              <a:rPr/>
              <a:t>participation), methods and processes.</a:t>
            </a:r>
          </a:p>
        </p:txBody>
      </p:sp>
      <p:sp>
        <p:nvSpPr>
          <p:cNvPr id="11" name="TextBox 10"/>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well-defined indicators that are consistent (build time series data to track and understand performance over time), </a:t>
            </a:r>
          </a:p>
          <a:p>
            <a:pPr algn="l">
              <a:defRPr b="0" sz="1000">
                <a:solidFill>
                  <a:srgbClr val="425369"/>
                </a:solidFill>
                <a:latin typeface="Avenir Next"/>
              </a:defRPr>
            </a:pPr>
            <a:r>
              <a:rPr/>
              <a:t>and clearly stated with specific parameters within the Impact Measurement Framework (IMF)  – for each level of the Theory </a:t>
            </a:r>
          </a:p>
          <a:p>
            <a:pPr algn="l">
              <a:defRPr b="0" sz="1000">
                <a:solidFill>
                  <a:srgbClr val="425369"/>
                </a:solidFill>
                <a:latin typeface="Avenir Next"/>
              </a:defRPr>
            </a:pPr>
            <a:r>
              <a:rPr/>
              <a:t>of Change. See the example Impact Measurement framework overview to guide the type of information typically included </a:t>
            </a:r>
          </a:p>
          <a:p>
            <a:pPr algn="l">
              <a:defRPr b="0" sz="1000">
                <a:solidFill>
                  <a:srgbClr val="425369"/>
                </a:solidFill>
                <a:latin typeface="Avenir Next"/>
              </a:defRPr>
            </a:pPr>
            <a:r>
              <a:rPr/>
              <a:t>in the Impact Measurement Framework.</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
        <p:nvSpPr>
          <p:cNvPr id="13" name="TextBox 12"/>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Research and understand reporting standards and requirements (including regulatory requirements) that are likely to impact </a:t>
            </a:r>
          </a:p>
          <a:p>
            <a:pPr algn="l">
              <a:defRPr b="0" sz="1000">
                <a:solidFill>
                  <a:srgbClr val="425369"/>
                </a:solidFill>
                <a:latin typeface="Avenir Next"/>
              </a:defRPr>
            </a:pPr>
            <a:r>
              <a:rPr/>
              <a:t>the organization and its operating context. This may include standards that will impact (and potentially attract) investors, and </a:t>
            </a:r>
          </a:p>
          <a:p>
            <a:pPr algn="l">
              <a:defRPr b="0" sz="1000">
                <a:solidFill>
                  <a:srgbClr val="425369"/>
                </a:solidFill>
                <a:latin typeface="Avenir Next"/>
              </a:defRPr>
            </a:pPr>
            <a:r>
              <a:rPr/>
              <a:t>in turn the requirements as a contributor in investor / partner supply chains.</a:t>
            </a:r>
          </a:p>
        </p:txBody>
      </p:sp>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Research and identify relevant technology - tools and applications that will enable the Impact Management Capability to </a:t>
            </a:r>
          </a:p>
          <a:p>
            <a:pPr algn="l">
              <a:defRPr b="0" sz="1000">
                <a:solidFill>
                  <a:srgbClr val="425369"/>
                </a:solidFill>
                <a:latin typeface="Avenir Next"/>
              </a:defRPr>
            </a:pPr>
            <a:r>
              <a:rPr/>
              <a:t>effectively execute on its purpose and enable execution of the IMF - data collection, analysis and reporting to the relevant </a:t>
            </a:r>
          </a:p>
          <a:p>
            <a:pPr algn="l">
              <a:defRPr b="0" sz="1000">
                <a:solidFill>
                  <a:srgbClr val="425369"/>
                </a:solidFill>
                <a:latin typeface="Avenir Next"/>
              </a:defRPr>
            </a:pPr>
            <a:r>
              <a:rPr/>
              <a:t>data quality and reporting standards. This can be done in parallel to finalisation of the IMF. Work with the technology (IT) </a:t>
            </a:r>
          </a:p>
          <a:p>
            <a:pPr algn="l">
              <a:defRPr b="0" sz="1000">
                <a:solidFill>
                  <a:srgbClr val="425369"/>
                </a:solidFill>
                <a:latin typeface="Avenir Next"/>
              </a:defRPr>
            </a:pPr>
            <a:r>
              <a:rPr/>
              <a:t>capability to articulate technology requirements, conduct a cost / benefit of the relevant tools and applications that might </a:t>
            </a:r>
          </a:p>
          <a:p>
            <a:pPr algn="l">
              <a:defRPr b="0" sz="1000">
                <a:solidFill>
                  <a:srgbClr val="425369"/>
                </a:solidFill>
                <a:latin typeface="Avenir Next"/>
              </a:defRPr>
            </a:pPr>
            <a:r>
              <a:rPr/>
              <a:t>be needed. With IT, develop budget and plan for implementation and integration of relevant technology. Test and integrate </a:t>
            </a:r>
          </a:p>
          <a:p>
            <a:pPr algn="l">
              <a:defRPr b="0" sz="1000">
                <a:solidFill>
                  <a:srgbClr val="425369"/>
                </a:solidFill>
                <a:latin typeface="Avenir Next"/>
              </a:defRPr>
            </a:pPr>
            <a:r>
              <a:rPr/>
              <a:t>to plan.</a:t>
            </a:r>
          </a:p>
        </p:txBody>
      </p:sp>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hlke 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234086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Capability Stakeholders, Impact Strategy, Equipping, Impact Performance, Team Composition,</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Processes, Responsibility  Framework, Data Access, Data Collection, Data Quality, IMF, Tools &amp; Templates, Evaluation, Research, Knowledge, &amp; Insights, Reporting Framework, and Reporting Standards.</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Measurement Framework and evaluation approach.</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technology  and system requirements to support implementation of measurement framework and capability reqirements.</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accountable for Impact Management capability; Develop team role profiles and recruit team based on processes </a:t>
            </a:r>
          </a:p>
          <a:p>
            <a:pPr algn="l">
              <a:defRPr b="0" sz="1000">
                <a:solidFill>
                  <a:srgbClr val="425369"/>
                </a:solidFill>
                <a:latin typeface="Avenir Next"/>
              </a:defRPr>
            </a:pPr>
            <a:r>
              <a:rPr/>
              <a:t>and PACE. Identify data and information neesd of stakeholders and decision-makers.</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 document and deploy best practices for effective utilisation of adoptesd technology.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124</cp:revision>
  <cp:lastPrinted>2023-10-27T06:48:18Z</cp:lastPrinted>
  <dcterms:created xsi:type="dcterms:W3CDTF">2018-01-08T18:03:55Z</dcterms:created>
  <dcterms:modified xsi:type="dcterms:W3CDTF">2024-03-22T15:03:06Z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