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76"/>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77" r:id="rId15"/>
    <p:sldId id="2147477956" r:id="rId16"/>
    <p:sldId id="2147477927" r:id="rId17"/>
    <p:sldId id="2147477914" r:id="rId18"/>
    <p:sldId id="2147477978" r:id="rId19"/>
    <p:sldId id="2147477957" r:id="rId20"/>
    <p:sldId id="2147477932" r:id="rId21"/>
    <p:sldId id="2147477918" r:id="rId22"/>
    <p:sldId id="2147477923" r:id="rId23"/>
    <p:sldId id="2147477888" r:id="rId24"/>
    <p:sldId id="2147477958" r:id="rId25"/>
    <p:sldId id="2147477940" r:id="rId26"/>
    <p:sldId id="2147477917" r:id="rId27"/>
    <p:sldId id="2147477892" r:id="rId28"/>
    <p:sldId id="2147477959" r:id="rId29"/>
    <p:sldId id="2147477941" r:id="rId30"/>
    <p:sldId id="2147477982" r:id="rId31"/>
    <p:sldId id="2147477983" r:id="rId32"/>
    <p:sldId id="2147477897" r:id="rId33"/>
    <p:sldId id="2147477960" r:id="rId34"/>
    <p:sldId id="2147477942" r:id="rId35"/>
    <p:sldId id="2147477920" r:id="rId36"/>
    <p:sldId id="2147477924" r:id="rId37"/>
    <p:sldId id="2147477904" r:id="rId38"/>
    <p:sldId id="2147477961" r:id="rId39"/>
    <p:sldId id="2147477943" r:id="rId40"/>
    <p:sldId id="2147477921" r:id="rId41"/>
    <p:sldId id="2147477908" r:id="rId42"/>
    <p:sldId id="2147477962" r:id="rId43"/>
    <p:sldId id="2147477944" r:id="rId44"/>
    <p:sldId id="2147477922" r:id="rId45"/>
    <p:sldId id="2147477984" r:id="rId46"/>
    <p:sldId id="2147477955" r:id="rId47"/>
    <p:sldId id="2147477979" r:id="rId48"/>
    <p:sldId id="2147477964" r:id="rId49"/>
    <p:sldId id="2147477849" r:id="rId50"/>
    <p:sldId id="3322" r:id="rId51"/>
    <p:sldId id="2147477980" r:id="rId52"/>
    <p:sldId id="2147477851" r:id="rId53"/>
    <p:sldId id="2147477945" r:id="rId54"/>
    <p:sldId id="2147477946" r:id="rId55"/>
    <p:sldId id="2147477947" r:id="rId56"/>
    <p:sldId id="2147477948" r:id="rId57"/>
    <p:sldId id="2147477949" r:id="rId58"/>
    <p:sldId id="2147477950" r:id="rId59"/>
    <p:sldId id="2147477951" r:id="rId60"/>
    <p:sldId id="2147477952" r:id="rId61"/>
    <p:sldId id="2147477953" r:id="rId62"/>
    <p:sldId id="2147477842" r:id="rId63"/>
    <p:sldId id="2147477965" r:id="rId64"/>
    <p:sldId id="2147477966" r:id="rId65"/>
    <p:sldId id="2147477967" r:id="rId66"/>
    <p:sldId id="2147477968" r:id="rId67"/>
    <p:sldId id="2147477969" r:id="rId68"/>
    <p:sldId id="2147477970" r:id="rId69"/>
    <p:sldId id="2147477975" r:id="rId70"/>
    <p:sldId id="2147477971" r:id="rId71"/>
    <p:sldId id="2147477972" r:id="rId72"/>
    <p:sldId id="2147477973" r:id="rId73"/>
    <p:sldId id="2147477974" r:id="rId74"/>
    <p:sldId id="319" r:id="rId75"/>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659"/>
    <p:restoredTop sz="94444"/>
  </p:normalViewPr>
  <p:slideViewPr>
    <p:cSldViewPr snapToGrid="0">
      <p:cViewPr varScale="1">
        <p:scale>
          <a:sx n="114" d="100"/>
          <a:sy n="114" d="100"/>
        </p:scale>
        <p:origin x="168" y="704"/>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71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18/3/2024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18/3/2024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2024/03/18</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slide" Target="slide9.xml"/><Relationship Id="rId4" Type="http://schemas.openxmlformats.org/officeDocument/2006/relationships/slide" Target="slide8.xml"/><Relationship Id="rId5" Type="http://schemas.openxmlformats.org/officeDocument/2006/relationships/slide" Target="slide45.xml"/><Relationship Id="rId6" Type="http://schemas.openxmlformats.org/officeDocument/2006/relationships/slide" Target="slide49.xml"/><Relationship Id="rId7" Type="http://schemas.openxmlformats.org/officeDocument/2006/relationships/slide" Target="slide5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svg"/><Relationship Id="rId4" Type="http://schemas.openxmlformats.org/officeDocument/2006/relationships/image" Target="../media/image15.png"/><Relationship Id="rId5" Type="http://schemas.openxmlformats.org/officeDocument/2006/relationships/image" Target="../media/image16.svg"/><Relationship Id="rId6" Type="http://schemas.openxmlformats.org/officeDocument/2006/relationships/image" Target="../media/image17.png"/><Relationship Id="rId7" Type="http://schemas.openxmlformats.org/officeDocument/2006/relationships/image" Target="../media/image18.svg"/><Relationship Id="rId8" Type="http://schemas.openxmlformats.org/officeDocument/2006/relationships/image" Target="../media/image19.png"/><Relationship Id="rId9" Type="http://schemas.openxmlformats.org/officeDocument/2006/relationships/image" Target="../media/image20.svg"/><Relationship Id="rId10" Type="http://schemas.openxmlformats.org/officeDocument/2006/relationships/image" Target="../media/image21.png"/><Relationship Id="rId11" Type="http://schemas.openxmlformats.org/officeDocument/2006/relationships/image" Target="../media/image22.sv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lativimpact.com/theory-of-change-canvas/" TargetMode="External"/><Relationship Id="rId3" Type="http://schemas.openxmlformats.org/officeDocument/2006/relationships/hyperlink" Target="https://www.relativimpact.com/" TargetMode="External"/><Relationship Id="rId4" Type="http://schemas.openxmlformats.org/officeDocument/2006/relationships/hyperlink" Target="https://www.thinknpc.org/resource-hub/ten-steps/" TargetMode="External"/><Relationship Id="rId5" Type="http://schemas.openxmlformats.org/officeDocument/2006/relationships/hyperlink" Target="https://www.thinknpc.org/about-npc/" TargetMode="External"/><Relationship Id="rId6" Type="http://schemas.openxmlformats.org/officeDocument/2006/relationships/hyperlink" Target="https://nationbuilder.co.za/" TargetMode="External"/><Relationship Id="rId7" Type="http://schemas.openxmlformats.org/officeDocument/2006/relationships/hyperlink" Target="https://wallacefoundation.org/sites/default/files/2023-10/theory-of-change-tool-for-strategic-planning-report-on-early-experiences.pdf" TargetMode="External"/><Relationship Id="rId8" Type="http://schemas.openxmlformats.org/officeDocument/2006/relationships/hyperlink" Target="https://www.aspeninstitute.org/" TargetMode="External"/><Relationship Id="rId9" Type="http://schemas.openxmlformats.org/officeDocument/2006/relationships/hyperlink" Target="https://sparkstrategy.com.au/impact-measurement/" TargetMode="External"/><Relationship Id="rId10" Type="http://schemas.openxmlformats.org/officeDocument/2006/relationships/hyperlink" Target="https://unsdg.un.org/sites/default/files/UNDG-UNDAF-Companion-Pieces-7-Theory-of-Change.pdf" TargetMode="External"/><Relationship Id="rId11" Type="http://schemas.openxmlformats.org/officeDocument/2006/relationships/hyperlink" Target="https://unsceb.org/united-nations-development-group-undg" TargetMode="External"/><Relationship Id="rId12" Type="http://schemas.openxmlformats.org/officeDocument/2006/relationships/hyperlink" Target="https://www.sie-b.org/" TargetMode="External"/><Relationship Id="rId13" Type="http://schemas.openxmlformats.org/officeDocument/2006/relationships/hyperlink" Target="https://www.sopact.com/guides/theory-of-change" TargetMode="External"/><Relationship Id="rId14" Type="http://schemas.openxmlformats.org/officeDocument/2006/relationships/hyperlink" Target="https://www.sopact.com/" TargetMode="External"/><Relationship Id="rId15" Type="http://schemas.openxmlformats.org/officeDocument/2006/relationships/hyperlink" Target="https://thegiin.org/"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wp-content/uploads/2023/06/The-Imperative-for-Impact-Management.pdf" TargetMode="External"/><Relationship Id="rId3" Type="http://schemas.openxmlformats.org/officeDocument/2006/relationships/hyperlink" Target="https://impactmanagementplatform.org/" TargetMode="External"/><Relationship Id="rId4" Type="http://schemas.openxmlformats.org/officeDocument/2006/relationships/hyperlink" Target="https://sparkstrategy.com.au/impact-measurement/" TargetMode="External"/><Relationship Id="rId5" Type="http://schemas.openxmlformats.org/officeDocument/2006/relationships/hyperlink" Target="https://www.sie-b.org/expand-your-skills/impact-measurement-and-management-toolkit/" TargetMode="External"/><Relationship Id="rId6" Type="http://schemas.openxmlformats.org/officeDocument/2006/relationships/hyperlink" Target="https://www.sie-b.org/" TargetMode="External"/><Relationship Id="rId7" Type="http://schemas.openxmlformats.org/officeDocument/2006/relationships/hyperlink" Target="https://impacttoolkit.thegiin.org/" TargetMode="External"/><Relationship Id="rId8" Type="http://schemas.openxmlformats.org/officeDocument/2006/relationships/hyperlink" Target="https://thegiin.org/" TargetMode="External"/><Relationship Id="rId9" Type="http://schemas.openxmlformats.org/officeDocument/2006/relationships/hyperlink" Target="https://www.sopact.com/perspectives/why-you-should-measure-social-impact" TargetMode="External"/><Relationship Id="rId10" Type="http://schemas.openxmlformats.org/officeDocument/2006/relationships/hyperlink" Target="https://www.sopact.com/" TargetMode="External"/><Relationship Id="rId11" Type="http://schemas.openxmlformats.org/officeDocument/2006/relationships/hyperlink" Target="https://www.oecd.org/dac/peer-reviews/Measuring-and-managing-results.pdf" TargetMode="External"/><Relationship Id="rId12" Type="http://schemas.openxmlformats.org/officeDocument/2006/relationships/hyperlink" Target="https://www.oecd.org/dac/development-assistance-committee/"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df.usaid.gov/pdf_docs/PA00W77T.pdf" TargetMode="External"/><Relationship Id="rId3" Type="http://schemas.openxmlformats.org/officeDocument/2006/relationships/hyperlink" Target="https://iris.thegiin.org/" TargetMode="External"/><Relationship Id="rId4" Type="http://schemas.openxmlformats.org/officeDocument/2006/relationships/hyperlink" Target="https://www.relativimpact.com/" TargetMode="External"/><Relationship Id="rId5" Type="http://schemas.openxmlformats.org/officeDocument/2006/relationships/hyperlink" Target="https://www.betterevaluation.org/sites/default/files/Evaluability_assessment_for_impact_evaluation.pdf" TargetMode="External"/><Relationship Id="rId6" Type="http://schemas.openxmlformats.org/officeDocument/2006/relationships/hyperlink" Target="https://www.betterevaluation.org/" TargetMode="External"/><Relationship Id="rId7" Type="http://schemas.openxmlformats.org/officeDocument/2006/relationships/hyperlink" Target="https://www.bond.org.uk/resources/evidence-principles/" TargetMode="External"/><Relationship Id="rId8" Type="http://schemas.openxmlformats.org/officeDocument/2006/relationships/hyperlink" Target="https://www.bond.org.uk/" TargetMode="External"/><Relationship Id="rId9" Type="http://schemas.openxmlformats.org/officeDocument/2006/relationships/hyperlink" Target="https://web-archive.oecd.org/2020-09-04/540455-revised-evaluation-criteria-dec-2019.pdf" TargetMode="External"/><Relationship Id="rId10" Type="http://schemas.openxmlformats.org/officeDocument/2006/relationships/hyperlink" Target="https://www.oecd.org/dac/development-assistance-committee/" TargetMode="External"/><Relationship Id="rId11" Type="http://schemas.openxmlformats.org/officeDocument/2006/relationships/hyperlink" Target="https://www.measureevaluation.org/resources/publications/ms-07-19/at_download/document" TargetMode="External"/><Relationship Id="rId12" Type="http://schemas.openxmlformats.org/officeDocument/2006/relationships/hyperlink" Target="https://www.measureevaluation.org/" TargetMode="External"/><Relationship Id="rId13" Type="http://schemas.openxmlformats.org/officeDocument/2006/relationships/hyperlink" Target="https://erc.undp.org/pdf/UNDP_Evaluation_Guidelines.pdf" TargetMode="External"/><Relationship Id="rId14" Type="http://schemas.openxmlformats.org/officeDocument/2006/relationships/hyperlink" Target="http://web.undp.org/evaluation/guideline/"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rchitectureandgovernance.com/strategy-planning/business-capability-models-might-missing-better-business-outcomes/" TargetMode="External"/><Relationship Id="rId3" Type="http://schemas.openxmlformats.org/officeDocument/2006/relationships/hyperlink" Target="https://www.architectureandgovernance.com/" TargetMode="External"/><Relationship Id="rId4" Type="http://schemas.openxmlformats.org/officeDocument/2006/relationships/hyperlink" Target="https://www.pmi.org/learning/library/aligning-functionally-oriented-organization-strategy-8412" TargetMode="External"/><Relationship Id="rId5" Type="http://schemas.openxmlformats.org/officeDocument/2006/relationships/hyperlink" Target="https://www.pmi.org/" TargetMode="External"/><Relationship Id="rId6" Type="http://schemas.openxmlformats.org/officeDocument/2006/relationships/hyperlink" Target="https://insights.sei.cmu.edu/documents/1092/1993_005_001_16211.pdf" TargetMode="External"/><Relationship Id="rId7" Type="http://schemas.openxmlformats.org/officeDocument/2006/relationships/hyperlink" Target="https://www.cmu.edu/" TargetMode="External"/><Relationship Id="rId8" Type="http://schemas.openxmlformats.org/officeDocument/2006/relationships/hyperlink" Target="https://enterprise.design/" TargetMode="External"/><Relationship Id="rId9" Type="http://schemas.openxmlformats.org/officeDocument/2006/relationships/hyperlink" Target="https://www.fordfoundation.org/wp-content/uploads/2018/11/english-omt__v5-february-2023.pdf" TargetMode="External"/><Relationship Id="rId10" Type="http://schemas.openxmlformats.org/officeDocument/2006/relationships/hyperlink" Target="https://www.fordfoundation.org/"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lativimpact.com/downloads/3208-NB-IMP-Guidelines-Report-ST12.pdf" TargetMode="External"/><Relationship Id="rId3" Type="http://schemas.openxmlformats.org/officeDocument/2006/relationships/hyperlink" Target="https://nationbuilder.co.za/" TargetMode="External"/><Relationship Id="rId4" Type="http://schemas.openxmlformats.org/officeDocument/2006/relationships/hyperlink" Target="https://www.sopact.com/guides/impact-reporting" TargetMode="External"/><Relationship Id="rId5" Type="http://schemas.openxmlformats.org/officeDocument/2006/relationships/hyperlink" Target="https://www.sopact.com/" TargetMode="External"/><Relationship Id="rId6" Type="http://schemas.openxmlformats.org/officeDocument/2006/relationships/hyperlink" Target="https://iris.thegiin.org/standards/" TargetMode="External"/><Relationship Id="rId7" Type="http://schemas.openxmlformats.org/officeDocument/2006/relationships/hyperlink" Target="https://iris.thegiin.org/" TargetMode="External"/><Relationship Id="rId8" Type="http://schemas.openxmlformats.org/officeDocument/2006/relationships/hyperlink" Target="https://www.thinknpc.org/wp-content/uploads/2018/07/Principles-of-good-impact-reporting-final.pdf" TargetMode="External"/><Relationship Id="rId9" Type="http://schemas.openxmlformats.org/officeDocument/2006/relationships/hyperlink" Target="https://www.thinknpc.org/about-npc/" TargetMode="External"/><Relationship Id="rId10" Type="http://schemas.openxmlformats.org/officeDocument/2006/relationships/hyperlink" Target="https://www.seg.org.pl/storage/uploads/1626257472_tomorrows_investment_rules_2.0_ey.pdf" TargetMode="External"/><Relationship Id="rId11" Type="http://schemas.openxmlformats.org/officeDocument/2006/relationships/hyperlink" Target="https://www.ey.com/en_gl" TargetMode="External"/><Relationship Id="rId12" Type="http://schemas.openxmlformats.org/officeDocument/2006/relationships/hyperlink" Target="https://sciencebasedtargets.org/resources/files/SBTi-Corporate-Manual.pdf" TargetMode="External"/><Relationship Id="rId13" Type="http://schemas.openxmlformats.org/officeDocument/2006/relationships/hyperlink" Target="https://sciencebasedtargets.org/"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dgcompass.org/wp-content/uploads/2016/05/019104_SDG_Compass_Guide_2015_v29.pdf" TargetMode="External"/><Relationship Id="rId3" Type="http://schemas.openxmlformats.org/officeDocument/2006/relationships/hyperlink" Target="https://www.globalreporting.org/" TargetMode="External"/><Relationship Id="rId4" Type="http://schemas.openxmlformats.org/officeDocument/2006/relationships/hyperlink" Target="https://unglobalcompact.org/" TargetMode="External"/><Relationship Id="rId5" Type="http://schemas.openxmlformats.org/officeDocument/2006/relationships/hyperlink" Target="https://www.wbcsd.org/" TargetMode="External"/><Relationship Id="rId6" Type="http://schemas.openxmlformats.org/officeDocument/2006/relationships/hyperlink" Target="https://www3.weforum.org/docs/WEF_The_Global_Risks_Report_2024.pdf" TargetMode="External"/><Relationship Id="rId7" Type="http://schemas.openxmlformats.org/officeDocument/2006/relationships/hyperlink" Target="https://www.weforum.org/" TargetMode="External"/><Relationship Id="rId8" Type="http://schemas.openxmlformats.org/officeDocument/2006/relationships/hyperlink" Target="https://www.globalreporting.org/media/mlkjpn1i/gri-sasb-joint-publication-april-2021.pdf" TargetMode="External"/><Relationship Id="rId9" Type="http://schemas.openxmlformats.org/officeDocument/2006/relationships/hyperlink" Target="https://sasb.org/" TargetMode="External"/><Relationship Id="rId10" Type="http://schemas.openxmlformats.org/officeDocument/2006/relationships/hyperlink" Target="https://www2.deloitte.com/content/dam/Deloitte/th/Documents/Events/CFO-forum-ISSB-IFRS-sustainabilty-standards-9Nov2023.pdf" TargetMode="External"/><Relationship Id="rId11" Type="http://schemas.openxmlformats.org/officeDocument/2006/relationships/hyperlink" Target="https://www.deloitte.com/global/en.html" TargetMode="External"/><Relationship Id="rId12" Type="http://schemas.openxmlformats.org/officeDocument/2006/relationships/hyperlink" Target="https://www.pwc.com/id/en/esg/ifrs-sustainability-disclosure-standards-guidance.pdf" TargetMode="External"/><Relationship Id="rId13" Type="http://schemas.openxmlformats.org/officeDocument/2006/relationships/hyperlink" Target="https://www.pwc.com/gx/en.html"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allacefoundation.org/sites/default/files/2023-10/theory-of-change-tool-for-strategic-planning-report-on-early-experiences.pdf" TargetMode="External"/><Relationship Id="rId3" Type="http://schemas.openxmlformats.org/officeDocument/2006/relationships/hyperlink" Target="https://tgarchibald.wordpress.com/2013/11/11/18/" TargetMode="External"/><Relationship Id="rId4" Type="http://schemas.openxmlformats.org/officeDocument/2006/relationships/hyperlink" Target="https://www.bond.org.uk/resources/evidence-principles/" TargetMode="External"/><Relationship Id="rId5" Type="http://schemas.openxmlformats.org/officeDocument/2006/relationships/hyperlink" Target="https://www.sie-b.org/expand-your-skills/impact-measurement-and-management-toolkit/" TargetMode="External"/><Relationship Id="rId6" Type="http://schemas.openxmlformats.org/officeDocument/2006/relationships/hyperlink" Target="https://www.cdc.gov/dhdsp/docs/CB-June2018-508.pdf" TargetMode="External"/><Relationship Id="rId7" Type="http://schemas.openxmlformats.org/officeDocument/2006/relationships/hyperlink" Target="https://www.commonapproach.org/what-is-impact-measurement/" TargetMode="External"/><Relationship Id="rId8" Type="http://schemas.openxmlformats.org/officeDocument/2006/relationships/hyperlink" Target="https://www.commonapproach.org/wp-content/uploads/2021/10/Common-Foundations_Version-2_EN_031121.pdf" TargetMode="External"/><Relationship Id="rId9" Type="http://schemas.openxmlformats.org/officeDocument/2006/relationships/hyperlink" Target="https://enterprise.design/wiki/EDGY:License" TargetMode="External"/><Relationship Id="rId10" Type="http://schemas.openxmlformats.org/officeDocument/2006/relationships/hyperlink" Target="https://enterprise.design/" TargetMode="External"/><Relationship Id="rId11" Type="http://schemas.openxmlformats.org/officeDocument/2006/relationships/hyperlink" Target="https://www.seg.org.pl/storage/uploads/1626257472_tomorrows_investment_rules_2.0_ey.pdf" TargetMode="External"/><Relationship Id="rId12" Type="http://schemas.openxmlformats.org/officeDocument/2006/relationships/hyperlink" Target="https://www.fordfoundation.org/wp-content/uploads/2018/11/english-omt__v5-february-2023.pdf" TargetMode="External"/><Relationship Id="rId13" Type="http://schemas.openxmlformats.org/officeDocument/2006/relationships/hyperlink" Target="https://pdf.usaid.gov/pdf_docs/PA00W77T.pdf" TargetMode="External"/><Relationship Id="rId14" Type="http://schemas.openxmlformats.org/officeDocument/2006/relationships/hyperlink" Target="https://thegiin.org/research/publication/impact-performance-benchmarks-overview/"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toolkit.thegiin.org/" TargetMode="External"/><Relationship Id="rId3" Type="http://schemas.openxmlformats.org/officeDocument/2006/relationships/hyperlink" Target="https://www.globalreporting.org/standards/" TargetMode="External"/><Relationship Id="rId4" Type="http://schemas.openxmlformats.org/officeDocument/2006/relationships/hyperlink" Target="https://www.globalreporting.org/media/mlkjpn1i/gri-sasb-joint-publication-april-2021.pdf" TargetMode="External"/><Relationship Id="rId5" Type="http://schemas.openxmlformats.org/officeDocument/2006/relationships/hyperlink" Target="https://sdgcompass.org/wp-content/uploads/2016/05/019104_SDG_Compass_Guide_2015_v29.pdf" TargetMode="External"/><Relationship Id="rId6" Type="http://schemas.openxmlformats.org/officeDocument/2006/relationships/hyperlink" Target="https://iris.thegiin.org/standards/" TargetMode="External"/><Relationship Id="rId7" Type="http://schemas.openxmlformats.org/officeDocument/2006/relationships/hyperlink" Target="https://impactmanagementplatform.org/" TargetMode="External"/><Relationship Id="rId8" Type="http://schemas.openxmlformats.org/officeDocument/2006/relationships/hyperlink" Target="https://impactmanagementplatform.org/wp-content/uploads/2023/06/The-Imperative-for-Impact-Management.pdf" TargetMode="External"/><Relationship Id="rId9" Type="http://schemas.openxmlformats.org/officeDocument/2006/relationships/hyperlink" Target="https://investmentimpactindex.org/wp-content/uploads/2020/05/III-A-short-guide-How-to-develop-an-impact-strategy-Digital.pdf" TargetMode="External"/><Relationship Id="rId10" Type="http://schemas.openxmlformats.org/officeDocument/2006/relationships/hyperlink" Target="https://www2.deloitte.com/content/dam/Deloitte/th/Documents/Events/CFO-forum-ISSB-IFRS-sustainabilty-standards-9Nov2023.pdf" TargetMode="External"/><Relationship Id="rId11" Type="http://schemas.openxmlformats.org/officeDocument/2006/relationships/hyperlink" Target="https://www.mckinsey.com/capabilities/growth-marketing-and-sales/our-insights/insights-to-impact-creating-and-sustaining-data-driven-commercial-growth" TargetMode="External"/><Relationship Id="rId12" Type="http://schemas.openxmlformats.org/officeDocument/2006/relationships/hyperlink" Target="https://www.relativimpact.com/downloads/3208-NB-IMP-Guidelines-Report-ST12.pdf" TargetMode="External"/><Relationship Id="rId13" Type="http://schemas.openxmlformats.org/officeDocument/2006/relationships/hyperlink" Target="https://www.ncbi.nlm.nih.gov/books/NBK215271/"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hinknpc.org/resource-hub/ten-steps/" TargetMode="External"/><Relationship Id="rId3" Type="http://schemas.openxmlformats.org/officeDocument/2006/relationships/hyperlink" Target="https://www.oecd.org/dac/peer-reviews/Measuring-and-managing-results.pdf" TargetMode="External"/><Relationship Id="rId4" Type="http://schemas.openxmlformats.org/officeDocument/2006/relationships/hyperlink" Target="https://www.oecd.org/dac/evaluation/daccriteriaforevaluatingdevelopmentassistance.htm" TargetMode="External"/><Relationship Id="rId5" Type="http://schemas.openxmlformats.org/officeDocument/2006/relationships/hyperlink" Target="https://www.betterevaluation.org/sites/default/files/Evaluability_assessment_for_impact_evaluation.pdf" TargetMode="External"/><Relationship Id="rId6" Type="http://schemas.openxmlformats.org/officeDocument/2006/relationships/hyperlink" Target="https://www.strategyand.pwc.com/gx/en/about/media/videos/2015-and-older/what-is-a-capability.html" TargetMode="External"/><Relationship Id="rId7" Type="http://schemas.openxmlformats.org/officeDocument/2006/relationships/hyperlink" Target="https://www.pwc.com/id/en/esg/ifrs-sustainability-disclosure-standards-guidance.pdf" TargetMode="External"/><Relationship Id="rId8" Type="http://schemas.openxmlformats.org/officeDocument/2006/relationships/hyperlink" Target="https://www.relativimpact.com/theory-of-change-canvas/" TargetMode="External"/><Relationship Id="rId9" Type="http://schemas.openxmlformats.org/officeDocument/2006/relationships/hyperlink" Target="https://sciencebasedtargets.org/resources/files/SBTi-Corporate-Manual.pdf" TargetMode="External"/><Relationship Id="rId10" Type="http://schemas.openxmlformats.org/officeDocument/2006/relationships/hyperlink" Target="https://www.sopact.com/perspectives/why-you-should-measure-social-impact" TargetMode="External"/><Relationship Id="rId11" Type="http://schemas.openxmlformats.org/officeDocument/2006/relationships/hyperlink" Target="https://www.thinknpc.org/wp-content/uploads/2018/07/Principles-of-good-impact-reporting-final.pdf" TargetMode="External"/><Relationship Id="rId12" Type="http://schemas.openxmlformats.org/officeDocument/2006/relationships/hyperlink" Target="https://www.sopact.com/guides/impact-reporting" TargetMode="External"/><Relationship Id="rId13" Type="http://schemas.openxmlformats.org/officeDocument/2006/relationships/hyperlink" Target="https://www.sopact.com/guides/theory-of-change" TargetMode="External"/><Relationship Id="rId14" Type="http://schemas.openxmlformats.org/officeDocument/2006/relationships/hyperlink" Target="https://sparkstrategy.com.au/impact-measurement/" TargetMode="External"/><Relationship Id="rId15" Type="http://schemas.openxmlformats.org/officeDocument/2006/relationships/hyperlink" Target="https://storiesforimpact.com/toolbox/" TargetMode="External"/><Relationship Id="rId16" Type="http://schemas.openxmlformats.org/officeDocument/2006/relationships/hyperlink" Target="https://www.architectureandgovernance.com/strategy-planning/business-capability-models-might-missing-better-business-outcom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unsdg.un.org/sites/default/files/UNDG-UNDAF-Companion-Pieces-7-Theory-of-Change.pdf" TargetMode="External"/><Relationship Id="rId3" Type="http://schemas.openxmlformats.org/officeDocument/2006/relationships/hyperlink" Target="https://erc.undp.org/pdf/UNDP_Evaluation_Guidelines.pdf" TargetMode="External"/><Relationship Id="rId4" Type="http://schemas.openxmlformats.org/officeDocument/2006/relationships/hyperlink" Target="https://www3.weforum.org/docs/WEF_The_Global_Risks_Report_2024.pdf"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183879" y="457200"/>
            <a:ext cx="1828800" cy="457200"/>
          </a:xfrm>
          <a:prstGeom prst="rect">
            <a:avLst/>
          </a:prstGeom>
          <a:noFill/>
        </p:spPr>
        <p:txBody>
          <a:bodyPr wrap="none">
            <a:spAutoFit/>
          </a:bodyPr>
          <a:lstStyle/>
          <a:p>
            <a:pPr algn="l">
              <a:defRPr b="0" sz="2800">
                <a:solidFill>
                  <a:srgbClr val="425369"/>
                </a:solidFill>
                <a:latin typeface="Avenir Next"/>
              </a:defRPr>
            </a:pPr>
            <a:r>
              <a:rPr/>
              <a:t>EHLKE TEST</a:t>
            </a:r>
          </a:p>
        </p:txBody>
      </p:sp>
      <p:sp>
        <p:nvSpPr>
          <p:cNvPr id="282" name="TextBox 281"/>
          <p:cNvSpPr txBox="1"/>
          <p:nvPr/>
        </p:nvSpPr>
        <p:spPr>
          <a:xfrm>
            <a:off x="7680960" y="3657600"/>
            <a:ext cx="1828800" cy="457200"/>
          </a:xfrm>
          <a:prstGeom prst="rect">
            <a:avLst/>
          </a:prstGeom>
          <a:noFill/>
        </p:spPr>
        <p:txBody>
          <a:bodyPr wrap="none">
            <a:spAutoFit/>
          </a:bodyPr>
          <a:lstStyle/>
          <a:p>
            <a:pPr algn="l">
              <a:defRPr b="1" sz="2100">
                <a:solidFill>
                  <a:srgbClr val="425369"/>
                </a:solidFill>
                <a:latin typeface="Avenir Next"/>
              </a:defRPr>
            </a:pPr>
            <a:r>
              <a:rPr/>
              <a:t>RELATIV IMPACT</a:t>
            </a:r>
          </a:p>
        </p:txBody>
      </p:sp>
      <p:sp>
        <p:nvSpPr>
          <p:cNvPr id="283" name="TextBox 282"/>
          <p:cNvSpPr txBox="1"/>
          <p:nvPr/>
        </p:nvSpPr>
        <p:spPr>
          <a:xfrm>
            <a:off x="8183879" y="4023360"/>
            <a:ext cx="1828800" cy="457200"/>
          </a:xfrm>
          <a:prstGeom prst="rect">
            <a:avLst/>
          </a:prstGeom>
          <a:noFill/>
        </p:spPr>
        <p:txBody>
          <a:bodyPr wrap="none">
            <a:spAutoFit/>
          </a:bodyPr>
          <a:lstStyle/>
          <a:p>
            <a:pPr algn="l">
              <a:defRPr b="0" sz="1800">
                <a:solidFill>
                  <a:srgbClr val="425369"/>
                </a:solidFill>
                <a:latin typeface="Avenir Next"/>
              </a:defRPr>
            </a:pPr>
            <a:r>
              <a:rPr/>
              <a:t>MARCH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5" name="Text Placeholder 4">
            <a:extLst>
              <a:ext uri="{FF2B5EF4-FFF2-40B4-BE49-F238E27FC236}">
                <a16:creationId xmlns:a16="http://schemas.microsoft.com/office/drawing/2014/main" id="{D87F0719-B730-06A5-FF4F-69F181CCCB4B}"/>
              </a:ext>
            </a:extLst>
          </p:cNvPr>
          <p:cNvSpPr>
            <a:spLocks noGrp="1"/>
          </p:cNvSpPr>
          <p:nvPr>
            <p:ph type="body" idx="1"/>
          </p:nvPr>
        </p:nvSpPr>
        <p:spPr/>
        <p:txBody>
          <a:bodyPr/>
          <a:lstStyle/>
          <a:p>
            <a:endParaRPr lang="en-GB"/>
          </a:p>
        </p:txBody>
      </p:sp>
      <p:sp>
        <p:nvSpPr>
          <p:cNvPr id="6" name="Text Placeholder 5">
            <a:extLst>
              <a:ext uri="{FF2B5EF4-FFF2-40B4-BE49-F238E27FC236}">
                <a16:creationId xmlns:a16="http://schemas.microsoft.com/office/drawing/2014/main" id="{0AF8FA4D-B61C-02B9-EEE0-5C27A0D42D79}"/>
              </a:ext>
            </a:extLst>
          </p:cNvPr>
          <p:cNvSpPr>
            <a:spLocks noGrp="1"/>
          </p:cNvSpPr>
          <p:nvPr>
            <p:ph type="body" sz="quarter" idx="10"/>
          </p:nvPr>
        </p:nvSpPr>
        <p:spPr/>
        <p:txBody>
          <a:bodyPr>
            <a:normAutofit lnSpcReduction="10000"/>
          </a:bodyPr>
          <a:lstStyle/>
          <a:p>
            <a:r>
              <a:rPr lang="en-GB" dirty="0"/>
              <a:t>1</a:t>
            </a:r>
          </a:p>
        </p:txBody>
      </p:sp>
    </p:spTree>
    <p:extLst>
      <p:ext uri="{BB962C8B-B14F-4D97-AF65-F5344CB8AC3E}">
        <p14:creationId xmlns:p14="http://schemas.microsoft.com/office/powerpoint/2010/main" val="848251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2118626321"/>
              </p:ext>
            </p:extLst>
          </p:nvPr>
        </p:nvGraphicFramePr>
        <p:xfrm>
          <a:off x="384047" y="1193872"/>
          <a:ext cx="9464041" cy="4022704"/>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927573">
                <a:tc>
                  <a:txBody>
                    <a:bodyPr/>
                    <a:lstStyle/>
                    <a:p>
                      <a:pPr>
                        <a:lnSpc>
                          <a:spcPct val="120000"/>
                        </a:lnSpc>
                      </a:pPr>
                      <a:r>
                        <a:rPr lang="en-GB" sz="1200" b="0" dirty="0">
                          <a:solidFill>
                            <a:schemeClr val="bg1"/>
                          </a:solidFill>
                          <a:latin typeface="Avenir Next" panose="020B0503020202020204" pitchFamily="34" charset="0"/>
                        </a:rPr>
                        <a:t>CAPABILITY PURPOSE</a:t>
                      </a: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r>
                        <a:rPr lang="en-GB" sz="1200" b="0" dirty="0">
                          <a:solidFill>
                            <a:schemeClr val="bg1"/>
                          </a:solidFill>
                          <a:latin typeface="Avenir Next" panose="020B0503020202020204" pitchFamily="34" charset="0"/>
                        </a:rPr>
                        <a:t>CAPABILITY STAKEHOLDERS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3864">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As the Impact Management capability is established, the purpose needs to be identified and prioritised in the context of </a:t>
            </a:r>
          </a:p>
          <a:p>
            <a:pPr algn="l">
              <a:defRPr b="0" sz="1000">
                <a:solidFill>
                  <a:srgbClr val="425369"/>
                </a:solidFill>
                <a:latin typeface="Avenir Next"/>
              </a:defRPr>
            </a:pPr>
            <a:r>
              <a:rPr/>
              <a:t>the organization and its strategy. Consideration needs to be given to the potential to spin off in the future and the </a:t>
            </a:r>
          </a:p>
          <a:p>
            <a:pPr algn="l">
              <a:defRPr b="0" sz="1000">
                <a:solidFill>
                  <a:srgbClr val="425369"/>
                </a:solidFill>
                <a:latin typeface="Avenir Next"/>
              </a:defRPr>
            </a:pPr>
            <a:r>
              <a:rPr/>
              <a:t>implications of this for the Impact Management capability and its position within the organization.​ </a:t>
            </a:r>
          </a:p>
        </p:txBody>
      </p:sp>
      <p:sp>
        <p:nvSpPr>
          <p:cNvPr id="11" name="TextBox 10"/>
          <p:cNvSpPr txBox="1"/>
          <p:nvPr/>
        </p:nvSpPr>
        <p:spPr>
          <a:xfrm>
            <a:off x="1828800" y="2286000"/>
            <a:ext cx="6400800" cy="914400"/>
          </a:xfrm>
          <a:prstGeom prst="rect">
            <a:avLst/>
          </a:prstGeom>
          <a:noFill/>
        </p:spPr>
        <p:txBody>
          <a:bodyPr wrap="none">
            <a:spAutoFit/>
          </a:bodyPr>
          <a:lstStyle/>
          <a:p>
            <a:pPr algn="l">
              <a:defRPr b="0" sz="1000">
                <a:solidFill>
                  <a:srgbClr val="425369"/>
                </a:solidFill>
                <a:latin typeface="Avenir Next"/>
              </a:defRPr>
            </a:pPr>
            <a:r>
              <a:rPr/>
              <a:t>Identify the stakeholders of the Impact Management capability to clarify and clearly articulate the purpose within the </a:t>
            </a:r>
          </a:p>
          <a:p>
            <a:pPr algn="l">
              <a:defRPr b="0" sz="1000">
                <a:solidFill>
                  <a:srgbClr val="425369"/>
                </a:solidFill>
                <a:latin typeface="Avenir Next"/>
              </a:defRPr>
            </a:pPr>
            <a:r>
              <a:rPr/>
              <a:t>context and operating structure. </a:t>
            </a:r>
          </a:p>
        </p:txBody>
      </p:sp>
      <p:sp>
        <p:nvSpPr>
          <p:cNvPr id="12" name="TextBox 11"/>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It is recommended that a programme review and internal stakeholder engagement process supports and informs the </a:t>
            </a:r>
          </a:p>
          <a:p>
            <a:pPr algn="l">
              <a:defRPr b="0" sz="1000">
                <a:solidFill>
                  <a:srgbClr val="425369"/>
                </a:solidFill>
                <a:latin typeface="Avenir Next"/>
              </a:defRPr>
            </a:pPr>
            <a:r>
              <a:rPr/>
              <a:t>development of a  Theory of Change for the organisation. The review process should seek to engage those with lived</a:t>
            </a:r>
          </a:p>
          <a:p>
            <a:pPr algn="l">
              <a:defRPr b="0" sz="1000">
                <a:solidFill>
                  <a:srgbClr val="425369"/>
                </a:solidFill>
                <a:latin typeface="Avenir Next"/>
              </a:defRPr>
            </a:pPr>
            <a:r>
              <a:rPr/>
              <a:t> experience (programme staff) implementing on the ground (those closest to the problem), to understand what is working </a:t>
            </a:r>
          </a:p>
          <a:p>
            <a:pPr algn="l">
              <a:defRPr b="0" sz="1000">
                <a:solidFill>
                  <a:srgbClr val="425369"/>
                </a:solidFill>
                <a:latin typeface="Avenir Next"/>
              </a:defRPr>
            </a:pPr>
            <a:r>
              <a:rPr/>
              <a:t>in the organisation’s current social service delivery, what is not working, what needs in the community are hindering </a:t>
            </a:r>
          </a:p>
          <a:p>
            <a:pPr algn="l">
              <a:defRPr b="0" sz="1000">
                <a:solidFill>
                  <a:srgbClr val="425369"/>
                </a:solidFill>
                <a:latin typeface="Avenir Next"/>
              </a:defRPr>
            </a:pPr>
            <a:r>
              <a:rPr/>
              <a:t>progress and what needs are a priority in order to build capacity and resilience within individuals and communities.</a:t>
            </a:r>
          </a:p>
        </p:txBody>
      </p:sp>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5" name="Text Placeholder 4">
            <a:extLst>
              <a:ext uri="{FF2B5EF4-FFF2-40B4-BE49-F238E27FC236}">
                <a16:creationId xmlns:a16="http://schemas.microsoft.com/office/drawing/2014/main" id="{74B4C33A-A68F-2621-B28B-362D18B4E650}"/>
              </a:ext>
            </a:extLst>
          </p:cNvPr>
          <p:cNvSpPr>
            <a:spLocks noGrp="1"/>
          </p:cNvSpPr>
          <p:nvPr>
            <p:ph type="body" idx="1"/>
          </p:nvPr>
        </p:nvSpPr>
        <p:spPr/>
        <p:txBody>
          <a:bodyPr/>
          <a:lstStyle/>
          <a:p>
            <a:endParaRPr lang="en-GB"/>
          </a:p>
        </p:txBody>
      </p:sp>
      <p:sp>
        <p:nvSpPr>
          <p:cNvPr id="6" name="Text Placeholder 5">
            <a:extLst>
              <a:ext uri="{FF2B5EF4-FFF2-40B4-BE49-F238E27FC236}">
                <a16:creationId xmlns:a16="http://schemas.microsoft.com/office/drawing/2014/main" id="{EA4AAB25-B36F-44BB-7E59-330C7451D998}"/>
              </a:ext>
            </a:extLst>
          </p:cNvPr>
          <p:cNvSpPr>
            <a:spLocks noGrp="1"/>
          </p:cNvSpPr>
          <p:nvPr>
            <p:ph type="body" sz="quarter" idx="10"/>
          </p:nvPr>
        </p:nvSpPr>
        <p:spPr/>
        <p:txBody>
          <a:bodyPr>
            <a:normAutofit lnSpcReduction="10000"/>
          </a:bodyPr>
          <a:lstStyle/>
          <a:p>
            <a:r>
              <a:rPr lang="en-GB" dirty="0"/>
              <a:t>2</a:t>
            </a:r>
          </a:p>
        </p:txBody>
      </p:sp>
    </p:spTree>
    <p:extLst>
      <p:ext uri="{BB962C8B-B14F-4D97-AF65-F5344CB8AC3E}">
        <p14:creationId xmlns:p14="http://schemas.microsoft.com/office/powerpoint/2010/main" val="4210711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129034800"/>
              </p:ext>
            </p:extLst>
          </p:nvPr>
        </p:nvGraphicFramePr>
        <p:xfrm>
          <a:off x="384047" y="1193872"/>
          <a:ext cx="9464041" cy="4060181"/>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64393">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standardised templates, tools, processes, and training (collateral) to ensure consistent implementation of </a:t>
            </a:r>
          </a:p>
          <a:p>
            <a:pPr algn="l">
              <a:defRPr b="0" sz="1000">
                <a:solidFill>
                  <a:srgbClr val="425369"/>
                </a:solidFill>
                <a:latin typeface="Avenir Next"/>
              </a:defRPr>
            </a:pPr>
            <a:r>
              <a:rPr/>
              <a:t>processes lead by the Impact Management Capability. (This can be prioritised once initial capability design is in place </a:t>
            </a:r>
          </a:p>
          <a:p>
            <a:pPr algn="l">
              <a:defRPr b="0" sz="1000">
                <a:solidFill>
                  <a:srgbClr val="425369"/>
                </a:solidFill>
                <a:latin typeface="Avenir Next"/>
              </a:defRPr>
            </a:pPr>
            <a:r>
              <a:rPr/>
              <a:t>and the capability is established, with a workplan and prioritization of collateral to develop).​ If recruitment to fulfil </a:t>
            </a:r>
          </a:p>
          <a:p>
            <a:pPr algn="l">
              <a:defRPr b="0" sz="1000">
                <a:solidFill>
                  <a:srgbClr val="425369"/>
                </a:solidFill>
                <a:latin typeface="Avenir Next"/>
              </a:defRPr>
            </a:pPr>
            <a:r>
              <a:rPr/>
              <a:t>the team composition requirements is slow and / a lower job level is required on a permanent basis, there will be a </a:t>
            </a:r>
          </a:p>
          <a:p>
            <a:pPr algn="l">
              <a:defRPr b="0" sz="1000">
                <a:solidFill>
                  <a:srgbClr val="425369"/>
                </a:solidFill>
                <a:latin typeface="Avenir Next"/>
              </a:defRPr>
            </a:pPr>
            <a:r>
              <a:rPr/>
              <a:t>lag on the development of consistent collateral and training coming from the Impact Management Capability. This will </a:t>
            </a:r>
          </a:p>
          <a:p>
            <a:pPr algn="l">
              <a:defRPr b="0" sz="1000">
                <a:solidFill>
                  <a:srgbClr val="425369"/>
                </a:solidFill>
                <a:latin typeface="Avenir Next"/>
              </a:defRPr>
            </a:pPr>
            <a:r>
              <a:rPr/>
              <a:t>have a knock-on effect on implementation of impact measurement. ​A partner could assist initially to identify and / </a:t>
            </a:r>
          </a:p>
          <a:p>
            <a:pPr algn="l">
              <a:defRPr b="0" sz="1000">
                <a:solidFill>
                  <a:srgbClr val="425369"/>
                </a:solidFill>
                <a:latin typeface="Avenir Next"/>
              </a:defRPr>
            </a:pPr>
            <a:r>
              <a:rPr/>
              <a:t>develop specific standardised collateral (templates, tools, processes and training) to equip teams within the organization. </a:t>
            </a:r>
          </a:p>
          <a:p>
            <a:pPr algn="l">
              <a:defRPr b="0" sz="1000">
                <a:solidFill>
                  <a:srgbClr val="425369"/>
                </a:solidFill>
                <a:latin typeface="Avenir Next"/>
              </a:defRPr>
            </a:pPr>
            <a:r>
              <a:rPr/>
              <a:t>In line with stated objectives, talent within the Impact Management Capability would also need to develop capacity to </a:t>
            </a:r>
          </a:p>
          <a:p>
            <a:pPr algn="l">
              <a:defRPr b="0" sz="1000">
                <a:solidFill>
                  <a:srgbClr val="425369"/>
                </a:solidFill>
                <a:latin typeface="Avenir Next"/>
              </a:defRPr>
            </a:pPr>
            <a:r>
              <a:rPr/>
              <a:t>maintain and improve this over time and serve the growth and needs of the organization (consideration for developing </a:t>
            </a:r>
          </a:p>
          <a:p>
            <a:pPr algn="l">
              <a:defRPr b="0" sz="1000">
                <a:solidFill>
                  <a:srgbClr val="425369"/>
                </a:solidFill>
                <a:latin typeface="Avenir Next"/>
              </a:defRPr>
            </a:pPr>
            <a:r>
              <a:rPr/>
              <a:t>job profiles).</a:t>
            </a:r>
          </a:p>
        </p:txBody>
      </p:sp>
      <p:sp>
        <p:nvSpPr>
          <p:cNvPr id="8" name="TextBox 7"/>
          <p:cNvSpPr txBox="1"/>
          <p:nvPr/>
        </p:nvSpPr>
        <p:spPr>
          <a:xfrm>
            <a:off x="1828800" y="3474720"/>
            <a:ext cx="6400800" cy="914400"/>
          </a:xfrm>
          <a:prstGeom prst="rect">
            <a:avLst/>
          </a:prstGeom>
          <a:noFill/>
        </p:spPr>
        <p:txBody>
          <a:bodyPr wrap="none">
            <a:spAutoFit/>
          </a:bodyPr>
          <a:lstStyle/>
          <a:p>
            <a:pPr algn="l">
              <a:defRPr b="0" sz="1000">
                <a:solidFill>
                  <a:srgbClr val="425369"/>
                </a:solidFill>
                <a:latin typeface="Avenir Next"/>
              </a:defRPr>
            </a:pPr>
            <a:r>
              <a:rPr/>
              <a:t>Work with HR to develop individual Impact Performance to accommodate for alignment of individual scorecards and </a:t>
            </a:r>
          </a:p>
          <a:p>
            <a:pPr algn="l">
              <a:defRPr b="0" sz="1000">
                <a:solidFill>
                  <a:srgbClr val="425369"/>
                </a:solidFill>
                <a:latin typeface="Avenir Next"/>
              </a:defRPr>
            </a:pPr>
            <a:r>
              <a:rPr/>
              <a:t>performance management to the Impact Strategy. This can be a broader exercise for the way individual performance </a:t>
            </a:r>
          </a:p>
          <a:p>
            <a:pPr algn="l">
              <a:defRPr b="0" sz="1000">
                <a:solidFill>
                  <a:srgbClr val="425369"/>
                </a:solidFill>
                <a:latin typeface="Avenir Next"/>
              </a:defRPr>
            </a:pPr>
            <a:r>
              <a:rPr/>
              <a:t>is considered within.​ </a:t>
            </a:r>
          </a:p>
        </p:txBody>
      </p:sp>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19</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C6CB3A64-6D81-853D-E393-159EAAC1BC29}"/>
              </a:ext>
            </a:extLst>
          </p:cNvPr>
          <p:cNvGraphicFramePr>
            <a:graphicFrameLocks noGrp="1"/>
          </p:cNvGraphicFramePr>
          <p:nvPr>
            <p:extLst>
              <p:ext uri="{D42A27DB-BD31-4B8C-83A1-F6EECF244321}">
                <p14:modId xmlns:p14="http://schemas.microsoft.com/office/powerpoint/2010/main" val="1629506318"/>
              </p:ext>
            </p:extLst>
          </p:nvPr>
        </p:nvGraphicFramePr>
        <p:xfrm>
          <a:off x="391647" y="1199586"/>
          <a:ext cx="9386915" cy="283464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1" name="Text Placeholder 4">
            <a:extLst>
              <a:ext uri="{FF2B5EF4-FFF2-40B4-BE49-F238E27FC236}">
                <a16:creationId xmlns:a16="http://schemas.microsoft.com/office/drawing/2014/main" id="{93B808E1-D800-EF86-068A-17931AAF324F}"/>
              </a:ext>
            </a:extLst>
          </p:cNvPr>
          <p:cNvSpPr txBox="1">
            <a:spLocks/>
          </p:cNvSpPr>
          <p:nvPr/>
        </p:nvSpPr>
        <p:spPr>
          <a:xfrm>
            <a:off x="384047" y="76563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Talent dimension. </a:t>
            </a:r>
            <a:endParaRPr lang="en-GB" sz="1200" dirty="0"/>
          </a:p>
        </p:txBody>
      </p:sp>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senior leadership that will be accountable for Impact Management as a portfolio. They should have relevant </a:t>
            </a:r>
          </a:p>
          <a:p>
            <a:pPr algn="l">
              <a:defRPr b="0" sz="1000">
                <a:solidFill>
                  <a:srgbClr val="425369"/>
                </a:solidFill>
                <a:latin typeface="Avenir Next"/>
              </a:defRPr>
            </a:pPr>
            <a:r>
              <a:rPr/>
              <a:t>skills, qualifications and expertise in Impact Management.</a:t>
            </a:r>
          </a:p>
        </p:txBody>
      </p:sp>
    </p:spTree>
    <p:extLst>
      <p:ext uri="{BB962C8B-B14F-4D97-AF65-F5344CB8AC3E}">
        <p14:creationId xmlns:p14="http://schemas.microsoft.com/office/powerpoint/2010/main" val="206169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r>
              <a:rPr lang="en-GB" dirty="0"/>
              <a:t>3</a:t>
            </a:r>
          </a:p>
        </p:txBody>
      </p:sp>
    </p:spTree>
    <p:extLst>
      <p:ext uri="{BB962C8B-B14F-4D97-AF65-F5344CB8AC3E}">
        <p14:creationId xmlns:p14="http://schemas.microsoft.com/office/powerpoint/2010/main" val="2836538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23</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1662394663"/>
              </p:ext>
            </p:extLst>
          </p:nvPr>
        </p:nvGraphicFramePr>
        <p:xfrm>
          <a:off x="391647" y="1199586"/>
          <a:ext cx="9386915" cy="297180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a capability design process to develop the capability by unpacking: the ‘job-to-be-done’ by the Impact Management </a:t>
            </a:r>
          </a:p>
          <a:p>
            <a:pPr algn="l">
              <a:defRPr b="0" sz="1000">
                <a:solidFill>
                  <a:srgbClr val="425369"/>
                </a:solidFill>
                <a:latin typeface="Avenir Next"/>
              </a:defRPr>
            </a:pPr>
            <a:r>
              <a:rPr/>
              <a:t>Capability; defining the capability model (including the Impact Management sub-capabilities needed); define the boundaries </a:t>
            </a:r>
          </a:p>
          <a:p>
            <a:pPr algn="l">
              <a:defRPr b="0" sz="1000">
                <a:solidFill>
                  <a:srgbClr val="425369"/>
                </a:solidFill>
                <a:latin typeface="Avenir Next"/>
              </a:defRPr>
            </a:pPr>
            <a:r>
              <a:rPr/>
              <a:t>of the Impact Management Capability (what it does do and what it doesn’t do); identify and define the high-level processes </a:t>
            </a:r>
          </a:p>
          <a:p>
            <a:pPr algn="l">
              <a:defRPr b="0" sz="1000">
                <a:solidFill>
                  <a:srgbClr val="425369"/>
                </a:solidFill>
                <a:latin typeface="Avenir Next"/>
              </a:defRPr>
            </a:pPr>
            <a:r>
              <a:rPr/>
              <a:t>this capability will need to lead in order to fulfil the purpose and stakeholder needs; determine the responsibility assignment </a:t>
            </a:r>
          </a:p>
          <a:p>
            <a:pPr algn="l">
              <a:defRPr b="0" sz="1000">
                <a:solidFill>
                  <a:srgbClr val="425369"/>
                </a:solidFill>
                <a:latin typeface="Avenir Next"/>
              </a:defRPr>
            </a:pPr>
            <a:r>
              <a:rPr/>
              <a:t>framework PACE. See example of PACE application. The capability design process above will assist to inform the development </a:t>
            </a:r>
          </a:p>
          <a:p>
            <a:pPr algn="l">
              <a:defRPr b="0" sz="1000">
                <a:solidFill>
                  <a:srgbClr val="425369"/>
                </a:solidFill>
                <a:latin typeface="Avenir Next"/>
              </a:defRPr>
            </a:pPr>
            <a:r>
              <a:rPr/>
              <a:t>of role profiles (based on PACE); and workplans.​ </a:t>
            </a:r>
          </a:p>
        </p:txBody>
      </p:sp>
    </p:spTree>
    <p:extLst>
      <p:ext uri="{BB962C8B-B14F-4D97-AF65-F5344CB8AC3E}">
        <p14:creationId xmlns:p14="http://schemas.microsoft.com/office/powerpoint/2010/main" val="2165016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3551235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4042191511"/>
              </p:ext>
            </p:extLst>
          </p:nvPr>
        </p:nvGraphicFramePr>
        <p:xfrm>
          <a:off x="391647" y="1199586"/>
          <a:ext cx="9386915" cy="283464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8" name="TextBox 7"/>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enabling capabilities such as IT to determine where data needs to end up to ensure it can be accessed and used by </a:t>
            </a:r>
          </a:p>
          <a:p>
            <a:pPr algn="l">
              <a:defRPr b="0" sz="1000">
                <a:solidFill>
                  <a:srgbClr val="425369"/>
                </a:solidFill>
                <a:latin typeface="Avenir Next"/>
              </a:defRPr>
            </a:pPr>
            <a:r>
              <a:rPr/>
              <a:t>the right people at the right time, e.g. decision-makers and those who are contributing to, learning about and improving the </a:t>
            </a:r>
          </a:p>
          <a:p>
            <a:pPr algn="l">
              <a:defRPr b="0" sz="1000">
                <a:solidFill>
                  <a:srgbClr val="425369"/>
                </a:solidFill>
                <a:latin typeface="Avenir Next"/>
              </a:defRPr>
            </a:pPr>
            <a:r>
              <a:rPr/>
              <a:t>work of the organization and / programmes. Utilise the Impact Measurement and Reporting Frameworks (once developed) </a:t>
            </a:r>
          </a:p>
          <a:p>
            <a:pPr algn="l">
              <a:defRPr b="0" sz="1000">
                <a:solidFill>
                  <a:srgbClr val="425369"/>
                </a:solidFill>
                <a:latin typeface="Avenir Next"/>
              </a:defRPr>
            </a:pPr>
            <a:r>
              <a:rPr/>
              <a:t>to review and / identify the data access needs and timing that users have to inform the above. A review of user requirements </a:t>
            </a:r>
          </a:p>
          <a:p>
            <a:pPr algn="l">
              <a:defRPr b="0" sz="1000">
                <a:solidFill>
                  <a:srgbClr val="425369"/>
                </a:solidFill>
                <a:latin typeface="Avenir Next"/>
              </a:defRPr>
            </a:pPr>
            <a:r>
              <a:rPr/>
              <a:t>will inform data architecture and supporting processes for future. ​Ensure any data access rights / requirements are identified </a:t>
            </a:r>
          </a:p>
          <a:p>
            <a:pPr algn="l">
              <a:defRPr b="0" sz="1000">
                <a:solidFill>
                  <a:srgbClr val="425369"/>
                </a:solidFill>
                <a:latin typeface="Avenir Next"/>
              </a:defRPr>
            </a:pPr>
            <a:r>
              <a:rPr/>
              <a:t>and planned for (may include policies and access controls to protect data assets and meet regulatory requirements) with </a:t>
            </a:r>
          </a:p>
          <a:p>
            <a:pPr algn="l">
              <a:defRPr b="0" sz="1000">
                <a:solidFill>
                  <a:srgbClr val="425369"/>
                </a:solidFill>
                <a:latin typeface="Avenir Next"/>
              </a:defRPr>
            </a:pPr>
            <a:r>
              <a:rPr/>
              <a:t>appropriate systems, processes and people to remove bottlenecks to information access. ​</a:t>
            </a:r>
          </a:p>
        </p:txBody>
      </p:sp>
    </p:spTree>
    <p:extLst>
      <p:ext uri="{BB962C8B-B14F-4D97-AF65-F5344CB8AC3E}">
        <p14:creationId xmlns:p14="http://schemas.microsoft.com/office/powerpoint/2010/main" val="336509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91F3B075-9FAA-11D1-7562-9CD6A9EFD2CF}"/>
              </a:ext>
            </a:extLst>
          </p:cNvPr>
          <p:cNvGraphicFramePr>
            <a:graphicFrameLocks noGrp="1"/>
          </p:cNvGraphicFramePr>
          <p:nvPr>
            <p:extLst>
              <p:ext uri="{D42A27DB-BD31-4B8C-83A1-F6EECF244321}">
                <p14:modId xmlns:p14="http://schemas.microsoft.com/office/powerpoint/2010/main" val="3979255580"/>
              </p:ext>
            </p:extLst>
          </p:nvPr>
        </p:nvGraphicFramePr>
        <p:xfrm>
          <a:off x="384047" y="1193872"/>
          <a:ext cx="9464041" cy="3938574"/>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64393">
                <a:tc>
                  <a:txBody>
                    <a:bodyPr/>
                    <a:lstStyle/>
                    <a:p>
                      <a:pPr>
                        <a:lnSpc>
                          <a:spcPct val="120000"/>
                        </a:lnSpc>
                      </a:pPr>
                      <a:r>
                        <a:rPr lang="en-GB" sz="1200" b="0" dirty="0">
                          <a:solidFill>
                            <a:schemeClr val="bg1"/>
                          </a:solidFill>
                          <a:latin typeface="Avenir Next" panose="020B0503020202020204" pitchFamily="34" charset="0"/>
                        </a:rPr>
                        <a:t>DATA COLLECTION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9" name="Text Placeholder 4">
            <a:extLst>
              <a:ext uri="{FF2B5EF4-FFF2-40B4-BE49-F238E27FC236}">
                <a16:creationId xmlns:a16="http://schemas.microsoft.com/office/drawing/2014/main" id="{B3A13E59-71B1-4247-F0E6-56DFAD99F007}"/>
              </a:ext>
            </a:extLst>
          </p:cNvPr>
          <p:cNvSpPr txBox="1">
            <a:spLocks/>
          </p:cNvSpPr>
          <p:nvPr/>
        </p:nvSpPr>
        <p:spPr>
          <a:xfrm>
            <a:off x="384047" y="763024"/>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Data dimension. </a:t>
            </a:r>
            <a:endParaRPr lang="en-GB" sz="1200" dirty="0"/>
          </a:p>
        </p:txBody>
      </p:sp>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data collection tools, types of data collected and processes using the Impact Strategy and Impact Measurement </a:t>
            </a:r>
          </a:p>
          <a:p>
            <a:pPr algn="l">
              <a:defRPr b="0" sz="1000">
                <a:solidFill>
                  <a:srgbClr val="425369"/>
                </a:solidFill>
                <a:latin typeface="Avenir Next"/>
              </a:defRPr>
            </a:pPr>
            <a:r>
              <a:rPr/>
              <a:t>framework to select fit-for-purpose and fit-for context mix of tools, data types (and range to support triangulation and </a:t>
            </a:r>
          </a:p>
          <a:p>
            <a:pPr algn="l">
              <a:defRPr b="0" sz="1000">
                <a:solidFill>
                  <a:srgbClr val="425369"/>
                </a:solidFill>
                <a:latin typeface="Avenir Next"/>
              </a:defRPr>
            </a:pPr>
            <a:r>
              <a:rPr/>
              <a:t>participation), methods and processes.</a:t>
            </a:r>
          </a:p>
        </p:txBody>
      </p:sp>
      <p:sp>
        <p:nvSpPr>
          <p:cNvPr id="11" name="TextBox 10"/>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Identify the impact data architecture – the models, rules, and policies that will govern how impact data is captured, processed </a:t>
            </a:r>
          </a:p>
          <a:p>
            <a:pPr algn="l">
              <a:defRPr b="0" sz="1000">
                <a:solidFill>
                  <a:srgbClr val="425369"/>
                </a:solidFill>
                <a:latin typeface="Avenir Next"/>
              </a:defRPr>
            </a:pPr>
            <a:r>
              <a:rPr/>
              <a:t>and stored. ​Identify data quality and minimum standards to ensure results are an accurate reflection of what has occurred.</a:t>
            </a:r>
          </a:p>
        </p:txBody>
      </p:sp>
    </p:spTree>
    <p:extLst>
      <p:ext uri="{BB962C8B-B14F-4D97-AF65-F5344CB8AC3E}">
        <p14:creationId xmlns:p14="http://schemas.microsoft.com/office/powerpoint/2010/main" val="410708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a:noFill/>
        </p:spPr>
        <p:txBody>
          <a:bodyPr>
            <a:normAutofit lnSpcReduction="10000"/>
          </a:bodyPr>
          <a:lstStyle/>
          <a:p>
            <a:r>
              <a:rPr lang="en-GB" dirty="0"/>
              <a:t>5</a:t>
            </a:r>
          </a:p>
        </p:txBody>
      </p:sp>
    </p:spTree>
    <p:extLst>
      <p:ext uri="{BB962C8B-B14F-4D97-AF65-F5344CB8AC3E}">
        <p14:creationId xmlns:p14="http://schemas.microsoft.com/office/powerpoint/2010/main" val="369872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pic>
        <p:nvPicPr>
          <p:cNvPr id="7" name="Picture 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19459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503765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996724581"/>
              </p:ext>
            </p:extLst>
          </p:nvPr>
        </p:nvGraphicFramePr>
        <p:xfrm>
          <a:off x="384047" y="1193871"/>
          <a:ext cx="9464041" cy="402490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49522">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Impact Measurement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5378">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Tools and Templates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well-defined indicators that are consistent (build time series data to track and understand performance over time), </a:t>
            </a:r>
          </a:p>
          <a:p>
            <a:pPr algn="l">
              <a:defRPr b="0" sz="1000">
                <a:solidFill>
                  <a:srgbClr val="425369"/>
                </a:solidFill>
                <a:latin typeface="Avenir Next"/>
              </a:defRPr>
            </a:pPr>
            <a:r>
              <a:rPr/>
              <a:t>and clearly stated with specific parameters within the Impact Measurement Framework (IMF)  – for each level of the Theory </a:t>
            </a:r>
          </a:p>
          <a:p>
            <a:pPr algn="l">
              <a:defRPr b="0" sz="1000">
                <a:solidFill>
                  <a:srgbClr val="425369"/>
                </a:solidFill>
                <a:latin typeface="Avenir Next"/>
              </a:defRPr>
            </a:pPr>
            <a:r>
              <a:rPr/>
              <a:t>of Change. See the example Impact Measurement framework overview to guide the type of information typically included </a:t>
            </a:r>
          </a:p>
          <a:p>
            <a:pPr algn="l">
              <a:defRPr b="0" sz="1000">
                <a:solidFill>
                  <a:srgbClr val="425369"/>
                </a:solidFill>
                <a:latin typeface="Avenir Next"/>
              </a:defRPr>
            </a:pPr>
            <a:r>
              <a:rPr/>
              <a:t>in the Impact Measurement Framework.</a:t>
            </a:r>
          </a:p>
        </p:txBody>
      </p:sp>
      <p:sp>
        <p:nvSpPr>
          <p:cNvPr id="8" name="TextBox 7"/>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Identify the templates and training (see ”equipping” in Talent dimensions) required to socialise the Impact Measurement </a:t>
            </a:r>
          </a:p>
          <a:p>
            <a:pPr algn="l">
              <a:defRPr b="0" sz="1000">
                <a:solidFill>
                  <a:srgbClr val="425369"/>
                </a:solidFill>
                <a:latin typeface="Avenir Next"/>
              </a:defRPr>
            </a:pPr>
            <a:r>
              <a:rPr/>
              <a:t>framework and associated tools and processes across all levels of the organization and enable execution to plan.</a:t>
            </a:r>
          </a:p>
        </p:txBody>
      </p:sp>
    </p:spTree>
    <p:extLst>
      <p:ext uri="{BB962C8B-B14F-4D97-AF65-F5344CB8AC3E}">
        <p14:creationId xmlns:p14="http://schemas.microsoft.com/office/powerpoint/2010/main" val="3168982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3529471771"/>
              </p:ext>
            </p:extLst>
          </p:nvPr>
        </p:nvGraphicFramePr>
        <p:xfrm>
          <a:off x="384046" y="1193872"/>
          <a:ext cx="9464041" cy="3923021"/>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06889">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EVALUATION</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the templates and training (see ”equipping” in Talent dimensions) required to socialise the Impact Measurement </a:t>
            </a:r>
          </a:p>
          <a:p>
            <a:pPr algn="l">
              <a:defRPr b="0" sz="1000">
                <a:solidFill>
                  <a:srgbClr val="425369"/>
                </a:solidFill>
                <a:latin typeface="Avenir Next"/>
              </a:defRPr>
            </a:pPr>
            <a:r>
              <a:rPr/>
              <a:t>framework and associated tools and processes across all levels of the organization and enable execution to plan.</a:t>
            </a:r>
          </a:p>
        </p:txBody>
      </p:sp>
      <p:sp>
        <p:nvSpPr>
          <p:cNvPr id="13" name="TextBox 12"/>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Identify the need for incorporating regular evaluation and evaluative thinking practice within the initiative. Identify Key evaluation </a:t>
            </a:r>
          </a:p>
          <a:p>
            <a:pPr algn="l">
              <a:defRPr b="0" sz="1000">
                <a:solidFill>
                  <a:srgbClr val="425369"/>
                </a:solidFill>
                <a:latin typeface="Avenir Next"/>
              </a:defRPr>
            </a:pPr>
            <a:r>
              <a:rPr/>
              <a:t>questions that can be embedded into reflective processes and applied to monitoring data resulting from execution of the Impact </a:t>
            </a:r>
          </a:p>
          <a:p>
            <a:pPr algn="l">
              <a:defRPr b="0" sz="1000">
                <a:solidFill>
                  <a:srgbClr val="425369"/>
                </a:solidFill>
                <a:latin typeface="Avenir Next"/>
              </a:defRPr>
            </a:pPr>
            <a:r>
              <a:rPr/>
              <a:t>Measurement Framework. </a:t>
            </a:r>
          </a:p>
        </p:txBody>
      </p:sp>
    </p:spTree>
    <p:extLst>
      <p:ext uri="{BB962C8B-B14F-4D97-AF65-F5344CB8AC3E}">
        <p14:creationId xmlns:p14="http://schemas.microsoft.com/office/powerpoint/2010/main" val="3896695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r>
              <a:rPr lang="en-GB" dirty="0"/>
              <a:t>6</a:t>
            </a:r>
          </a:p>
        </p:txBody>
      </p:sp>
    </p:spTree>
    <p:extLst>
      <p:ext uri="{BB962C8B-B14F-4D97-AF65-F5344CB8AC3E}">
        <p14:creationId xmlns:p14="http://schemas.microsoft.com/office/powerpoint/2010/main" val="1721987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pic>
        <p:nvPicPr>
          <p:cNvPr id="7" name="Picture 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36527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36656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850830535"/>
              </p:ext>
            </p:extLst>
          </p:nvPr>
        </p:nvGraphicFramePr>
        <p:xfrm>
          <a:off x="384047" y="1193871"/>
          <a:ext cx="9464041" cy="402490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49522">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5378">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stakeholder reporting needs in relation to the Impact Strategy and IMF developed and associated timeframes (unlikely </a:t>
            </a:r>
          </a:p>
          <a:p>
            <a:pPr algn="l">
              <a:defRPr b="0" sz="1000">
                <a:solidFill>
                  <a:srgbClr val="425369"/>
                </a:solidFill>
                <a:latin typeface="Avenir Next"/>
              </a:defRPr>
            </a:pPr>
            <a:r>
              <a:rPr/>
              <a:t>given the range of stakeholders that automated reporting would be feasible and priority in year 1). ​Understand reporting </a:t>
            </a:r>
          </a:p>
          <a:p>
            <a:pPr algn="l">
              <a:defRPr b="0" sz="1000">
                <a:solidFill>
                  <a:srgbClr val="425369"/>
                </a:solidFill>
                <a:latin typeface="Avenir Next"/>
              </a:defRPr>
            </a:pPr>
            <a:r>
              <a:rPr/>
              <a:t>standards environment and implications. ​ </a:t>
            </a:r>
          </a:p>
        </p:txBody>
      </p:sp>
      <p:sp>
        <p:nvSpPr>
          <p:cNvPr id="8" name="TextBox 7"/>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Research and understand reporting standards and requirements (including regulatory requirements) that are likely to impact </a:t>
            </a:r>
          </a:p>
          <a:p>
            <a:pPr algn="l">
              <a:defRPr b="0" sz="1000">
                <a:solidFill>
                  <a:srgbClr val="425369"/>
                </a:solidFill>
                <a:latin typeface="Avenir Next"/>
              </a:defRPr>
            </a:pPr>
            <a:r>
              <a:rPr/>
              <a:t>the organization and its operating context. This may include standards that will impact (and potentially attract) investors, and </a:t>
            </a:r>
          </a:p>
          <a:p>
            <a:pPr algn="l">
              <a:defRPr b="0" sz="1000">
                <a:solidFill>
                  <a:srgbClr val="425369"/>
                </a:solidFill>
                <a:latin typeface="Avenir Next"/>
              </a:defRPr>
            </a:pPr>
            <a:r>
              <a:rPr/>
              <a:t>in turn the requirements as a contributor in investor / partner supply chains.</a:t>
            </a:r>
          </a:p>
        </p:txBody>
      </p:sp>
    </p:spTree>
    <p:extLst>
      <p:ext uri="{BB962C8B-B14F-4D97-AF65-F5344CB8AC3E}">
        <p14:creationId xmlns:p14="http://schemas.microsoft.com/office/powerpoint/2010/main" val="788671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7</a:t>
            </a:r>
          </a:p>
        </p:txBody>
      </p:sp>
    </p:spTree>
    <p:extLst>
      <p:ext uri="{BB962C8B-B14F-4D97-AF65-F5344CB8AC3E}">
        <p14:creationId xmlns:p14="http://schemas.microsoft.com/office/powerpoint/2010/main" val="2420014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pic>
        <p:nvPicPr>
          <p:cNvPr id="7" name="Picture 6"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141650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r>
            <a:r>
              <a:rPr lang="en-GB" dirty="0"/>
              <a:t>at a high-level with a </a:t>
            </a:r>
            <a:r>
              <a:rPr lang="en-GB" dirty="0">
                <a:hlinkClick r:id="rId3" action="ppaction://hlinksldjump">
                  <a:extLst>
                    <a:ext uri="{A12FA001-AC4F-418D-AE19-62706E023703}">
                      <ahyp:hlinkClr xmlns:ahyp="http://schemas.microsoft.com/office/drawing/2018/hyperlinkcolor" val="tx"/>
                    </a:ext>
                  </a:extLst>
                </a:hlinkClick>
              </a:rPr>
              <a:t>summary roadmap </a:t>
            </a:r>
            <a:r>
              <a:rPr lang="en-GB" dirty="0"/>
              <a:t>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rId5" action="ppaction://hlinksldjump">
                  <a:extLst>
                    <a:ext uri="{A12FA001-AC4F-418D-AE19-62706E023703}">
                      <ahyp:hlinkClr xmlns:ahyp="http://schemas.microsoft.com/office/drawing/2018/hyperlinkcolor" val="tx"/>
                    </a:ext>
                  </a:extLst>
                </a:hlinkClick>
              </a:rPr>
              <a:t>capability maturity model </a:t>
            </a:r>
            <a:r>
              <a:rPr lang="en-GB" dirty="0"/>
              <a:t>used; the </a:t>
            </a:r>
            <a:r>
              <a:rPr lang="en-GB" dirty="0">
                <a:hlinkClick r:id="rId6" action="ppaction://hlinksldjump">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rId7" action="ppaction://hlinksldjump">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40</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spTree>
    <p:extLst>
      <p:ext uri="{BB962C8B-B14F-4D97-AF65-F5344CB8AC3E}">
        <p14:creationId xmlns:p14="http://schemas.microsoft.com/office/powerpoint/2010/main" val="2393777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823825285"/>
              </p:ext>
            </p:extLst>
          </p:nvPr>
        </p:nvGraphicFramePr>
        <p:xfrm>
          <a:off x="384047" y="1230200"/>
          <a:ext cx="9464041" cy="1767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Research and identify relevant technology - tools and applications that will enable the Impact Management Capability to </a:t>
            </a:r>
          </a:p>
          <a:p>
            <a:pPr algn="l">
              <a:defRPr b="0" sz="1000">
                <a:solidFill>
                  <a:srgbClr val="425369"/>
                </a:solidFill>
                <a:latin typeface="Avenir Next"/>
              </a:defRPr>
            </a:pPr>
            <a:r>
              <a:rPr/>
              <a:t>effectively execute on its purpose and enable execution of the IMF - data collection, analysis and reporting to the relevant </a:t>
            </a:r>
          </a:p>
          <a:p>
            <a:pPr algn="l">
              <a:defRPr b="0" sz="1000">
                <a:solidFill>
                  <a:srgbClr val="425369"/>
                </a:solidFill>
                <a:latin typeface="Avenir Next"/>
              </a:defRPr>
            </a:pPr>
            <a:r>
              <a:rPr/>
              <a:t>data quality and reporting standards. This can be done in parallel to finalisation of the IMF. Work with the technology (IT) </a:t>
            </a:r>
          </a:p>
          <a:p>
            <a:pPr algn="l">
              <a:defRPr b="0" sz="1000">
                <a:solidFill>
                  <a:srgbClr val="425369"/>
                </a:solidFill>
                <a:latin typeface="Avenir Next"/>
              </a:defRPr>
            </a:pPr>
            <a:r>
              <a:rPr/>
              <a:t>capability to articulate technology requirements, conduct a cost / benefit of the relevant tools and applications that might </a:t>
            </a:r>
          </a:p>
          <a:p>
            <a:pPr algn="l">
              <a:defRPr b="0" sz="1000">
                <a:solidFill>
                  <a:srgbClr val="425369"/>
                </a:solidFill>
                <a:latin typeface="Avenir Next"/>
              </a:defRPr>
            </a:pPr>
            <a:r>
              <a:rPr/>
              <a:t>be needed. With IT, develop budget and plan for implementation and integration of relevant technology. Test and integrate </a:t>
            </a:r>
          </a:p>
          <a:p>
            <a:pPr algn="l">
              <a:defRPr b="0" sz="1000">
                <a:solidFill>
                  <a:srgbClr val="425369"/>
                </a:solidFill>
                <a:latin typeface="Avenir Next"/>
              </a:defRPr>
            </a:pPr>
            <a:r>
              <a:rPr/>
              <a:t>to plan.</a:t>
            </a:r>
          </a:p>
        </p:txBody>
      </p:sp>
    </p:spTree>
    <p:extLst>
      <p:ext uri="{BB962C8B-B14F-4D97-AF65-F5344CB8AC3E}">
        <p14:creationId xmlns:p14="http://schemas.microsoft.com/office/powerpoint/2010/main" val="1329122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8</a:t>
            </a:r>
          </a:p>
        </p:txBody>
      </p:sp>
    </p:spTree>
    <p:extLst>
      <p:ext uri="{BB962C8B-B14F-4D97-AF65-F5344CB8AC3E}">
        <p14:creationId xmlns:p14="http://schemas.microsoft.com/office/powerpoint/2010/main" val="15110124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43</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dirty="0"/>
              <a:t>APPENDICES</a:t>
            </a:r>
            <a:endParaRPr lang="en-ZA" dirty="0"/>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dirty="0"/>
              <a:t>4</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881130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dirty="0"/>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7097873" y="2492034"/>
            <a:ext cx="3961694"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493941"/>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a:solidFill>
                    <a:schemeClr val="bg2"/>
                  </a:solidFill>
                  <a:latin typeface="Avenir Next Ultra Light" panose="020B0203020202020204" pitchFamily="34" charset="77"/>
                  <a:ea typeface="Poppins"/>
                  <a:cs typeface="Poppins"/>
                  <a:sym typeface="Poppins"/>
                </a:rPr>
                <a:t>STRATEGY: </a:t>
              </a:r>
              <a:r>
                <a:rPr lang="en-US" sz="800">
                  <a:solidFill>
                    <a:schemeClr val="bg2"/>
                  </a:solidFill>
                  <a:latin typeface="Avenir Book" panose="02000503020000020003" pitchFamily="2" charset="0"/>
                </a:rPr>
                <a:t>Defines the organization’s </a:t>
              </a:r>
              <a:r>
                <a:rPr lang="en-US" sz="80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758389"/>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1110928"/>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824641"/>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685510"/>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1110928"/>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1110928"/>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1110928"/>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1111862"/>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176627"/>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861620"/>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a:solidFill>
                    <a:schemeClr val="bg2"/>
                  </a:solidFill>
                  <a:latin typeface="Avenir Next Ultra Light" panose="020B0203020202020204" pitchFamily="34" charset="77"/>
                  <a:ea typeface="Poppins"/>
                  <a:cs typeface="Poppins"/>
                  <a:sym typeface="Poppins"/>
                </a:rPr>
                <a:t>TALENT: </a:t>
              </a:r>
              <a:r>
                <a:rPr lang="en-US" sz="80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229299"/>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Processes: </a:t>
              </a:r>
              <a:r>
                <a:rPr lang="en-US" sz="80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596978"/>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Technology: </a:t>
              </a:r>
              <a:r>
                <a:rPr lang="en-US" sz="800">
                  <a:solidFill>
                    <a:schemeClr val="bg2"/>
                  </a:solidFill>
                  <a:latin typeface="Avenir Book" panose="02000503020000020003" pitchFamily="2" charset="0"/>
                </a:rPr>
                <a:t>Technology infrastructure and software requirements that enable capabilities within the organization. </a:t>
              </a:r>
            </a:p>
            <a:p>
              <a:pPr algn="ctr"/>
              <a:endParaRPr lang="en-US" sz="80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964657"/>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DATA: </a:t>
              </a:r>
              <a:r>
                <a:rPr lang="en-US" sz="80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332336"/>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MEASUREMENT: </a:t>
              </a:r>
              <a:r>
                <a:rPr lang="en-US" sz="80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723315"/>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Reporting: </a:t>
              </a:r>
              <a:r>
                <a:rPr lang="en-US" sz="800" dirty="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dirty="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839756"/>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dirty="0"/>
              <a:t>2</a:t>
            </a:r>
          </a:p>
        </p:txBody>
      </p:sp>
    </p:spTree>
    <p:extLst>
      <p:ext uri="{BB962C8B-B14F-4D97-AF65-F5344CB8AC3E}">
        <p14:creationId xmlns:p14="http://schemas.microsoft.com/office/powerpoint/2010/main" val="193372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830172003"/>
              </p:ext>
            </p:extLst>
          </p:nvPr>
        </p:nvGraphicFramePr>
        <p:xfrm>
          <a:off x="135064" y="196028"/>
          <a:ext cx="9573380" cy="4833171"/>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46030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823504">
                <a:tc rowSpan="3">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009124">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540242">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271781789"/>
              </p:ext>
            </p:extLst>
          </p:nvPr>
        </p:nvGraphicFramePr>
        <p:xfrm>
          <a:off x="135064" y="196028"/>
          <a:ext cx="9595956" cy="4623217"/>
        </p:xfrm>
        <a:graphic>
          <a:graphicData uri="http://schemas.openxmlformats.org/drawingml/2006/table">
            <a:tbl>
              <a:tblPr/>
              <a:tblGrid>
                <a:gridCol w="646098">
                  <a:extLst>
                    <a:ext uri="{9D8B030D-6E8A-4147-A177-3AD203B41FA5}">
                      <a16:colId xmlns:a16="http://schemas.microsoft.com/office/drawing/2014/main" val="555261871"/>
                    </a:ext>
                  </a:extLst>
                </a:gridCol>
                <a:gridCol w="737688">
                  <a:extLst>
                    <a:ext uri="{9D8B030D-6E8A-4147-A177-3AD203B41FA5}">
                      <a16:colId xmlns:a16="http://schemas.microsoft.com/office/drawing/2014/main" val="2842129280"/>
                    </a:ext>
                  </a:extLst>
                </a:gridCol>
                <a:gridCol w="1642434">
                  <a:extLst>
                    <a:ext uri="{9D8B030D-6E8A-4147-A177-3AD203B41FA5}">
                      <a16:colId xmlns:a16="http://schemas.microsoft.com/office/drawing/2014/main" val="1365397801"/>
                    </a:ext>
                  </a:extLst>
                </a:gridCol>
                <a:gridCol w="1642434">
                  <a:extLst>
                    <a:ext uri="{9D8B030D-6E8A-4147-A177-3AD203B41FA5}">
                      <a16:colId xmlns:a16="http://schemas.microsoft.com/office/drawing/2014/main" val="3731496163"/>
                    </a:ext>
                  </a:extLst>
                </a:gridCol>
                <a:gridCol w="1642434">
                  <a:extLst>
                    <a:ext uri="{9D8B030D-6E8A-4147-A177-3AD203B41FA5}">
                      <a16:colId xmlns:a16="http://schemas.microsoft.com/office/drawing/2014/main" val="2891714252"/>
                    </a:ext>
                  </a:extLst>
                </a:gridCol>
                <a:gridCol w="1642434">
                  <a:extLst>
                    <a:ext uri="{9D8B030D-6E8A-4147-A177-3AD203B41FA5}">
                      <a16:colId xmlns:a16="http://schemas.microsoft.com/office/drawing/2014/main" val="4028138778"/>
                    </a:ext>
                  </a:extLst>
                </a:gridCol>
                <a:gridCol w="1642434">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151324012"/>
              </p:ext>
            </p:extLst>
          </p:nvPr>
        </p:nvGraphicFramePr>
        <p:xfrm>
          <a:off x="135063" y="196028"/>
          <a:ext cx="9708846" cy="4195350"/>
        </p:xfrm>
        <a:graphic>
          <a:graphicData uri="http://schemas.openxmlformats.org/drawingml/2006/table">
            <a:tbl>
              <a:tblPr/>
              <a:tblGrid>
                <a:gridCol w="653699">
                  <a:extLst>
                    <a:ext uri="{9D8B030D-6E8A-4147-A177-3AD203B41FA5}">
                      <a16:colId xmlns:a16="http://schemas.microsoft.com/office/drawing/2014/main" val="555261871"/>
                    </a:ext>
                  </a:extLst>
                </a:gridCol>
                <a:gridCol w="746367">
                  <a:extLst>
                    <a:ext uri="{9D8B030D-6E8A-4147-A177-3AD203B41FA5}">
                      <a16:colId xmlns:a16="http://schemas.microsoft.com/office/drawing/2014/main" val="2842129280"/>
                    </a:ext>
                  </a:extLst>
                </a:gridCol>
                <a:gridCol w="1661756">
                  <a:extLst>
                    <a:ext uri="{9D8B030D-6E8A-4147-A177-3AD203B41FA5}">
                      <a16:colId xmlns:a16="http://schemas.microsoft.com/office/drawing/2014/main" val="1365397801"/>
                    </a:ext>
                  </a:extLst>
                </a:gridCol>
                <a:gridCol w="1661756">
                  <a:extLst>
                    <a:ext uri="{9D8B030D-6E8A-4147-A177-3AD203B41FA5}">
                      <a16:colId xmlns:a16="http://schemas.microsoft.com/office/drawing/2014/main" val="3731496163"/>
                    </a:ext>
                  </a:extLst>
                </a:gridCol>
                <a:gridCol w="1661756">
                  <a:extLst>
                    <a:ext uri="{9D8B030D-6E8A-4147-A177-3AD203B41FA5}">
                      <a16:colId xmlns:a16="http://schemas.microsoft.com/office/drawing/2014/main" val="2891714252"/>
                    </a:ext>
                  </a:extLst>
                </a:gridCol>
                <a:gridCol w="1661756">
                  <a:extLst>
                    <a:ext uri="{9D8B030D-6E8A-4147-A177-3AD203B41FA5}">
                      <a16:colId xmlns:a16="http://schemas.microsoft.com/office/drawing/2014/main" val="4028138778"/>
                    </a:ext>
                  </a:extLst>
                </a:gridCol>
                <a:gridCol w="1661756">
                  <a:extLst>
                    <a:ext uri="{9D8B030D-6E8A-4147-A177-3AD203B41FA5}">
                      <a16:colId xmlns:a16="http://schemas.microsoft.com/office/drawing/2014/main" val="206134796"/>
                    </a:ext>
                  </a:extLst>
                </a:gridCol>
              </a:tblGrid>
              <a:tr h="504497">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180959">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09894">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509024870"/>
              </p:ext>
            </p:extLst>
          </p:nvPr>
        </p:nvGraphicFramePr>
        <p:xfrm>
          <a:off x="135063" y="156272"/>
          <a:ext cx="9584668" cy="4641506"/>
        </p:xfrm>
        <a:graphic>
          <a:graphicData uri="http://schemas.openxmlformats.org/drawingml/2006/table">
            <a:tbl>
              <a:tblPr/>
              <a:tblGrid>
                <a:gridCol w="645338">
                  <a:extLst>
                    <a:ext uri="{9D8B030D-6E8A-4147-A177-3AD203B41FA5}">
                      <a16:colId xmlns:a16="http://schemas.microsoft.com/office/drawing/2014/main" val="555261871"/>
                    </a:ext>
                  </a:extLst>
                </a:gridCol>
                <a:gridCol w="736820">
                  <a:extLst>
                    <a:ext uri="{9D8B030D-6E8A-4147-A177-3AD203B41FA5}">
                      <a16:colId xmlns:a16="http://schemas.microsoft.com/office/drawing/2014/main" val="2842129280"/>
                    </a:ext>
                  </a:extLst>
                </a:gridCol>
                <a:gridCol w="1640502">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436080">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74017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46525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Multiple types of data are collected;  represent diverse stakeholder perspectives (for triangulation).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Embedded ethical considerations and best practices; with routine reviews and updates applied.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90107470"/>
              </p:ext>
            </p:extLst>
          </p:nvPr>
        </p:nvGraphicFramePr>
        <p:xfrm>
          <a:off x="135064" y="156272"/>
          <a:ext cx="9494360" cy="3162661"/>
        </p:xfrm>
        <a:graphic>
          <a:graphicData uri="http://schemas.openxmlformats.org/drawingml/2006/table">
            <a:tbl>
              <a:tblPr/>
              <a:tblGrid>
                <a:gridCol w="639257">
                  <a:extLst>
                    <a:ext uri="{9D8B030D-6E8A-4147-A177-3AD203B41FA5}">
                      <a16:colId xmlns:a16="http://schemas.microsoft.com/office/drawing/2014/main" val="555261871"/>
                    </a:ext>
                  </a:extLst>
                </a:gridCol>
                <a:gridCol w="729878">
                  <a:extLst>
                    <a:ext uri="{9D8B030D-6E8A-4147-A177-3AD203B41FA5}">
                      <a16:colId xmlns:a16="http://schemas.microsoft.com/office/drawing/2014/main" val="2842129280"/>
                    </a:ext>
                  </a:extLst>
                </a:gridCol>
                <a:gridCol w="1625045">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633737">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528924">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dirty="0">
                          <a:solidFill>
                            <a:srgbClr val="425369"/>
                          </a:solidFill>
                          <a:effectLst/>
                          <a:latin typeface="Avenir Next Regular" panose="020B0503020202020204" pitchFamily="34" charset="0"/>
                        </a:rPr>
                      </a:br>
                      <a:r>
                        <a:rPr lang="en-ZA" sz="800" b="0" i="0" u="none" strike="noStrike" dirty="0">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680733507"/>
              </p:ext>
            </p:extLst>
          </p:nvPr>
        </p:nvGraphicFramePr>
        <p:xfrm>
          <a:off x="135064" y="314972"/>
          <a:ext cx="9494359" cy="4279606"/>
        </p:xfrm>
        <a:graphic>
          <a:graphicData uri="http://schemas.openxmlformats.org/drawingml/2006/table">
            <a:tbl>
              <a:tblPr/>
              <a:tblGrid>
                <a:gridCol w="717971">
                  <a:extLst>
                    <a:ext uri="{9D8B030D-6E8A-4147-A177-3AD203B41FA5}">
                      <a16:colId xmlns:a16="http://schemas.microsoft.com/office/drawing/2014/main" val="555261871"/>
                    </a:ext>
                  </a:extLst>
                </a:gridCol>
                <a:gridCol w="701740">
                  <a:extLst>
                    <a:ext uri="{9D8B030D-6E8A-4147-A177-3AD203B41FA5}">
                      <a16:colId xmlns:a16="http://schemas.microsoft.com/office/drawing/2014/main" val="2842129280"/>
                    </a:ext>
                  </a:extLst>
                </a:gridCol>
                <a:gridCol w="1574468">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415046">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346340">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1822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56</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06682497"/>
              </p:ext>
            </p:extLst>
          </p:nvPr>
        </p:nvGraphicFramePr>
        <p:xfrm>
          <a:off x="135063" y="108108"/>
          <a:ext cx="9584668" cy="4779980"/>
        </p:xfrm>
        <a:graphic>
          <a:graphicData uri="http://schemas.openxmlformats.org/drawingml/2006/table">
            <a:tbl>
              <a:tblPr/>
              <a:tblGrid>
                <a:gridCol w="724801">
                  <a:extLst>
                    <a:ext uri="{9D8B030D-6E8A-4147-A177-3AD203B41FA5}">
                      <a16:colId xmlns:a16="http://schemas.microsoft.com/office/drawing/2014/main" val="555261871"/>
                    </a:ext>
                  </a:extLst>
                </a:gridCol>
                <a:gridCol w="708415">
                  <a:extLst>
                    <a:ext uri="{9D8B030D-6E8A-4147-A177-3AD203B41FA5}">
                      <a16:colId xmlns:a16="http://schemas.microsoft.com/office/drawing/2014/main" val="2842129280"/>
                    </a:ext>
                  </a:extLst>
                </a:gridCol>
                <a:gridCol w="1589444">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39920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256765">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2124014">
                <a:tc vMerge="1">
                  <a:txBody>
                    <a:bodyPr/>
                    <a:lstStyle/>
                    <a:p>
                      <a:endParaRPr lang="en-GB"/>
                    </a:p>
                  </a:txBody>
                  <a:tcPr/>
                </a:tc>
                <a:tc>
                  <a:txBody>
                    <a:bodyPr/>
                    <a:lstStyle/>
                    <a:p>
                      <a:pPr algn="ctr" fontAlgn="ctr"/>
                      <a:r>
                        <a:rPr lang="en-ZA" sz="800" b="1" i="0" u="none" strike="noStrike" dirty="0">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57</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70161068"/>
              </p:ext>
            </p:extLst>
          </p:nvPr>
        </p:nvGraphicFramePr>
        <p:xfrm>
          <a:off x="135063" y="196028"/>
          <a:ext cx="9483067" cy="4658194"/>
        </p:xfrm>
        <a:graphic>
          <a:graphicData uri="http://schemas.openxmlformats.org/drawingml/2006/table">
            <a:tbl>
              <a:tblPr/>
              <a:tblGrid>
                <a:gridCol w="638497">
                  <a:extLst>
                    <a:ext uri="{9D8B030D-6E8A-4147-A177-3AD203B41FA5}">
                      <a16:colId xmlns:a16="http://schemas.microsoft.com/office/drawing/2014/main" val="555261871"/>
                    </a:ext>
                  </a:extLst>
                </a:gridCol>
                <a:gridCol w="729010">
                  <a:extLst>
                    <a:ext uri="{9D8B030D-6E8A-4147-A177-3AD203B41FA5}">
                      <a16:colId xmlns:a16="http://schemas.microsoft.com/office/drawing/2014/main" val="2842129280"/>
                    </a:ext>
                  </a:extLst>
                </a:gridCol>
                <a:gridCol w="1623112">
                  <a:extLst>
                    <a:ext uri="{9D8B030D-6E8A-4147-A177-3AD203B41FA5}">
                      <a16:colId xmlns:a16="http://schemas.microsoft.com/office/drawing/2014/main" val="1365397801"/>
                    </a:ext>
                  </a:extLst>
                </a:gridCol>
                <a:gridCol w="1623112">
                  <a:extLst>
                    <a:ext uri="{9D8B030D-6E8A-4147-A177-3AD203B41FA5}">
                      <a16:colId xmlns:a16="http://schemas.microsoft.com/office/drawing/2014/main" val="3731496163"/>
                    </a:ext>
                  </a:extLst>
                </a:gridCol>
                <a:gridCol w="1623112">
                  <a:extLst>
                    <a:ext uri="{9D8B030D-6E8A-4147-A177-3AD203B41FA5}">
                      <a16:colId xmlns:a16="http://schemas.microsoft.com/office/drawing/2014/main" val="2891714252"/>
                    </a:ext>
                  </a:extLst>
                </a:gridCol>
                <a:gridCol w="1623112">
                  <a:extLst>
                    <a:ext uri="{9D8B030D-6E8A-4147-A177-3AD203B41FA5}">
                      <a16:colId xmlns:a16="http://schemas.microsoft.com/office/drawing/2014/main" val="4028138778"/>
                    </a:ext>
                  </a:extLst>
                </a:gridCol>
                <a:gridCol w="1623112">
                  <a:extLst>
                    <a:ext uri="{9D8B030D-6E8A-4147-A177-3AD203B41FA5}">
                      <a16:colId xmlns:a16="http://schemas.microsoft.com/office/drawing/2014/main" val="206134796"/>
                    </a:ext>
                  </a:extLst>
                </a:gridCol>
              </a:tblGrid>
              <a:tr h="466818">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018070">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173306">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477364680"/>
              </p:ext>
            </p:extLst>
          </p:nvPr>
        </p:nvGraphicFramePr>
        <p:xfrm>
          <a:off x="135064" y="196028"/>
          <a:ext cx="9573380" cy="3134194"/>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495865">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638329">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dirty="0"/>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81C65-EBC8-8A93-A348-493D87795C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915EF70-7605-2354-803E-F9EA14288988}"/>
              </a:ext>
            </a:extLst>
          </p:cNvPr>
          <p:cNvSpPr>
            <a:spLocks noGrp="1"/>
          </p:cNvSpPr>
          <p:nvPr>
            <p:ph type="title"/>
          </p:nvPr>
        </p:nvSpPr>
        <p:spPr/>
        <p:txBody>
          <a:bodyPr/>
          <a:lstStyle/>
          <a:p>
            <a:r>
              <a:rPr lang="en-GB">
                <a:latin typeface="Avenir Next Ultra Light"/>
              </a:rPr>
              <a:t>THEORY OF CHANGE - resources &amp; reading</a:t>
            </a:r>
          </a:p>
        </p:txBody>
      </p:sp>
      <p:sp>
        <p:nvSpPr>
          <p:cNvPr id="4" name="Slide Number Placeholder 3">
            <a:extLst>
              <a:ext uri="{FF2B5EF4-FFF2-40B4-BE49-F238E27FC236}">
                <a16:creationId xmlns:a16="http://schemas.microsoft.com/office/drawing/2014/main" id="{E175F7F2-0EDD-4299-F580-68C4C2E138EB}"/>
              </a:ext>
            </a:extLst>
          </p:cNvPr>
          <p:cNvSpPr>
            <a:spLocks noGrp="1"/>
          </p:cNvSpPr>
          <p:nvPr>
            <p:ph type="sldNum" idx="12"/>
          </p:nvPr>
        </p:nvSpPr>
        <p:spPr/>
        <p:txBody>
          <a:bodyPr/>
          <a:lstStyle/>
          <a:p>
            <a:fld id="{00000000-1234-1234-1234-123412341234}" type="slidenum">
              <a:rPr lang="en-US" smtClean="0"/>
              <a:pPr/>
              <a:t>60</a:t>
            </a:fld>
            <a:endParaRPr lang="en-US"/>
          </a:p>
        </p:txBody>
      </p:sp>
      <p:sp>
        <p:nvSpPr>
          <p:cNvPr id="5" name="Text Placeholder 4">
            <a:extLst>
              <a:ext uri="{FF2B5EF4-FFF2-40B4-BE49-F238E27FC236}">
                <a16:creationId xmlns:a16="http://schemas.microsoft.com/office/drawing/2014/main" id="{9DCE5F6B-01BF-1650-0EE5-5DF2E6846035}"/>
              </a:ext>
            </a:extLst>
          </p:cNvPr>
          <p:cNvSpPr>
            <a:spLocks noGrp="1"/>
          </p:cNvSpPr>
          <p:nvPr>
            <p:ph type="body" idx="2"/>
          </p:nvPr>
        </p:nvSpPr>
        <p:spPr>
          <a:xfrm>
            <a:off x="484188" y="801123"/>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CDB52A99-819B-193E-331E-253E723BC014}"/>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01BE99DB-59AA-73DF-CD5A-3A9D5B3CA4A4}"/>
              </a:ext>
            </a:extLst>
          </p:cNvPr>
          <p:cNvGraphicFramePr>
            <a:graphicFrameLocks noGrp="1"/>
          </p:cNvGraphicFramePr>
          <p:nvPr>
            <p:extLst>
              <p:ext uri="{D42A27DB-BD31-4B8C-83A1-F6EECF244321}">
                <p14:modId xmlns:p14="http://schemas.microsoft.com/office/powerpoint/2010/main" val="2877840086"/>
              </p:ext>
            </p:extLst>
          </p:nvPr>
        </p:nvGraphicFramePr>
        <p:xfrm>
          <a:off x="540753" y="1252191"/>
          <a:ext cx="9191481" cy="283971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727635">
                  <a:extLst>
                    <a:ext uri="{9D8B030D-6E8A-4147-A177-3AD203B41FA5}">
                      <a16:colId xmlns:a16="http://schemas.microsoft.com/office/drawing/2014/main" val="2055057715"/>
                    </a:ext>
                  </a:extLst>
                </a:gridCol>
                <a:gridCol w="5087854">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panose="020B0503020202020204" pitchFamily="34" charset="0"/>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panose="020B0503020202020204" pitchFamily="34" charset="0"/>
                        </a:rPr>
                        <a:t>Developed By</a:t>
                      </a:r>
                      <a:endParaRPr lang="en-US">
                        <a:latin typeface="Avenir Next" panose="020B0503020202020204" pitchFamily="34" charset="0"/>
                      </a:endParaRPr>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panose="020B0503020202020204" pitchFamily="34" charset="0"/>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panose="020B0503020202020204" pitchFamily="34" charset="0"/>
                          <a:hlinkClick r:id="rId2">
                            <a:extLst>
                              <a:ext uri="{A12FA001-AC4F-418D-AE19-62706E023703}">
                                <ahyp:hlinkClr xmlns:ahyp="http://schemas.microsoft.com/office/drawing/2018/hyperlinkcolor" val="tx"/>
                              </a:ext>
                            </a:extLst>
                          </a:hlinkClick>
                        </a:rPr>
                        <a:t>Relativ Impact TOC Canvas</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3">
                            <a:extLst>
                              <a:ext uri="{A12FA001-AC4F-418D-AE19-62706E023703}">
                                <ahyp:hlinkClr xmlns:ahyp="http://schemas.microsoft.com/office/drawing/2018/hyperlinkcolor" val="tx"/>
                              </a:ext>
                            </a:extLst>
                          </a:hlinkClick>
                        </a:rPr>
                        <a:t>Relativ Impact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Tool – A structured approach for individuals and/or organisations to develop strategic planning and programme design.</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4">
                            <a:extLst>
                              <a:ext uri="{A12FA001-AC4F-418D-AE19-62706E023703}">
                                <ahyp:hlinkClr xmlns:ahyp="http://schemas.microsoft.com/office/drawing/2018/hyperlinkcolor" val="tx"/>
                              </a:ext>
                            </a:extLst>
                          </a:hlinkClick>
                        </a:rPr>
                        <a:t>Theory of change in ten steps</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5">
                            <a:extLst>
                              <a:ext uri="{A12FA001-AC4F-418D-AE19-62706E023703}">
                                <ahyp:hlinkClr xmlns:ahyp="http://schemas.microsoft.com/office/drawing/2018/hyperlinkcolor" val="tx"/>
                              </a:ext>
                            </a:extLst>
                          </a:hlinkClick>
                        </a:rPr>
                        <a:t>NPC</a:t>
                      </a:r>
                      <a:endParaRPr lang="en-GB" sz="1200">
                        <a:solidFill>
                          <a:schemeClr val="bg2"/>
                        </a:solidFill>
                        <a:latin typeface="Avenir Next" panose="020B0503020202020204" pitchFamily="34" charset="0"/>
                        <a:hlinkClick r:id="rId6">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rPr>
                        <a:t>Guide – 10 step handbook to creating a Theory of Change, including the basics and core approach that is used.</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7">
                            <a:extLst>
                              <a:ext uri="{A12FA001-AC4F-418D-AE19-62706E023703}">
                                <ahyp:hlinkClr xmlns:ahyp="http://schemas.microsoft.com/office/drawing/2018/hyperlinkcolor" val="tx"/>
                              </a:ext>
                            </a:extLst>
                          </a:hlinkClick>
                        </a:rPr>
                        <a:t>Theory of Change as a Tool for Strategic Planning</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8">
                            <a:extLst>
                              <a:ext uri="{A12FA001-AC4F-418D-AE19-62706E023703}">
                                <ahyp:hlinkClr xmlns:ahyp="http://schemas.microsoft.com/office/drawing/2018/hyperlinkcolor" val="tx"/>
                              </a:ext>
                            </a:extLst>
                          </a:hlinkClick>
                        </a:rPr>
                        <a:t>The Aspen Institute</a:t>
                      </a:r>
                      <a:endParaRPr lang="en-GB" sz="1200">
                        <a:solidFill>
                          <a:schemeClr val="bg2"/>
                        </a:solidFill>
                        <a:latin typeface="Avenir Next" panose="020B0503020202020204" pitchFamily="34" charset="0"/>
                        <a:hlinkClick r:id="rId9">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Article – Introduces the Theory of Change as a methodology for planning community-based initiatives.</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0">
                            <a:extLst>
                              <a:ext uri="{A12FA001-AC4F-418D-AE19-62706E023703}">
                                <ahyp:hlinkClr xmlns:ahyp="http://schemas.microsoft.com/office/drawing/2018/hyperlinkcolor" val="tx"/>
                              </a:ext>
                            </a:extLst>
                          </a:hlinkClick>
                        </a:rPr>
                        <a:t>Theory of Change –UNDAF Campanion Guidance</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hlinkClick r:id="rId11">
                            <a:extLst>
                              <a:ext uri="{A12FA001-AC4F-418D-AE19-62706E023703}">
                                <ahyp:hlinkClr xmlns:ahyp="http://schemas.microsoft.com/office/drawing/2018/hyperlinkcolor" val="tx"/>
                              </a:ext>
                            </a:extLst>
                          </a:hlinkClick>
                        </a:rPr>
                        <a:t>United Nations Development Group</a:t>
                      </a:r>
                      <a:endParaRPr lang="en-GB" sz="1200" b="0" i="0" u="none" strike="noStrike" noProof="0" dirty="0">
                        <a:solidFill>
                          <a:schemeClr val="bg2"/>
                        </a:solidFill>
                        <a:latin typeface="Avenir Next" panose="020B0503020202020204" pitchFamily="34" charset="0"/>
                        <a:hlinkClick r:id="rId12">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Companion guidance to provide practical and technical guidance for developing a Theory of Change.</a:t>
                      </a:r>
                      <a:endParaRPr lang="en-US" sz="1200" dirty="0">
                        <a:solidFill>
                          <a:schemeClr val="bg2"/>
                        </a:solidFill>
                        <a:latin typeface="Avenir Next" panose="020B0503020202020204" pitchFamily="34" charset="0"/>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3">
                            <a:extLst>
                              <a:ext uri="{A12FA001-AC4F-418D-AE19-62706E023703}">
                                <ahyp:hlinkClr xmlns:ahyp="http://schemas.microsoft.com/office/drawing/2018/hyperlinkcolor" val="tx"/>
                              </a:ext>
                            </a:extLst>
                          </a:hlinkClick>
                        </a:rPr>
                        <a:t>Theory of Change Authoritative Guide</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14">
                            <a:extLst>
                              <a:ext uri="{A12FA001-AC4F-418D-AE19-62706E023703}">
                                <ahyp:hlinkClr xmlns:ahyp="http://schemas.microsoft.com/office/drawing/2018/hyperlinkcolor" val="tx"/>
                              </a:ext>
                            </a:extLst>
                          </a:hlinkClick>
                        </a:rPr>
                        <a:t>sopact</a:t>
                      </a:r>
                      <a:endParaRPr lang="en-GB" sz="1200" b="0" i="0" u="none" strike="noStrike" noProof="0">
                        <a:solidFill>
                          <a:schemeClr val="bg2"/>
                        </a:solidFill>
                        <a:latin typeface="Avenir Next" panose="020B0503020202020204" pitchFamily="34" charset="0"/>
                        <a:hlinkClick r:id="rId15">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Provides guidance around transforming your programme with an actionable Theory of Change using an impact management guide.</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4552981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8B42A-6FC1-1305-FF9F-B04F71B8C19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2ABC43A-8D14-7EB1-7FA1-ED26A965A759}"/>
              </a:ext>
            </a:extLst>
          </p:cNvPr>
          <p:cNvSpPr>
            <a:spLocks noGrp="1"/>
          </p:cNvSpPr>
          <p:nvPr>
            <p:ph type="title"/>
          </p:nvPr>
        </p:nvSpPr>
        <p:spPr/>
        <p:txBody>
          <a:bodyPr/>
          <a:lstStyle/>
          <a:p>
            <a:r>
              <a:rPr lang="en-GB">
                <a:latin typeface="Avenir Next Ultra Light"/>
              </a:rPr>
              <a:t>IMPACT MEASUREMENT - resources &amp; reading </a:t>
            </a:r>
          </a:p>
        </p:txBody>
      </p:sp>
      <p:sp>
        <p:nvSpPr>
          <p:cNvPr id="4" name="Slide Number Placeholder 3">
            <a:extLst>
              <a:ext uri="{FF2B5EF4-FFF2-40B4-BE49-F238E27FC236}">
                <a16:creationId xmlns:a16="http://schemas.microsoft.com/office/drawing/2014/main" id="{7AE3D228-D462-958D-4CEC-89C2DAEE6CA6}"/>
              </a:ext>
            </a:extLst>
          </p:cNvPr>
          <p:cNvSpPr>
            <a:spLocks noGrp="1"/>
          </p:cNvSpPr>
          <p:nvPr>
            <p:ph type="sldNum" idx="12"/>
          </p:nvPr>
        </p:nvSpPr>
        <p:spPr/>
        <p:txBody>
          <a:bodyPr/>
          <a:lstStyle/>
          <a:p>
            <a:fld id="{00000000-1234-1234-1234-123412341234}" type="slidenum">
              <a:rPr lang="en-US" smtClean="0"/>
              <a:pPr/>
              <a:t>61</a:t>
            </a:fld>
            <a:endParaRPr lang="en-US"/>
          </a:p>
        </p:txBody>
      </p:sp>
      <p:sp>
        <p:nvSpPr>
          <p:cNvPr id="5" name="Text Placeholder 4">
            <a:extLst>
              <a:ext uri="{FF2B5EF4-FFF2-40B4-BE49-F238E27FC236}">
                <a16:creationId xmlns:a16="http://schemas.microsoft.com/office/drawing/2014/main" id="{D219E216-0B82-B49D-6839-F16FACD4324B}"/>
              </a:ext>
            </a:extLst>
          </p:cNvPr>
          <p:cNvSpPr>
            <a:spLocks noGrp="1"/>
          </p:cNvSpPr>
          <p:nvPr>
            <p:ph type="body" idx="2"/>
          </p:nvPr>
        </p:nvSpPr>
        <p:spPr>
          <a:xfrm>
            <a:off x="484188" y="67332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67AB42C4-19C2-9972-3C42-AB0412E4DE04}"/>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0F9FC590-3199-4195-DA9A-CB8595F390F4}"/>
              </a:ext>
            </a:extLst>
          </p:cNvPr>
          <p:cNvGraphicFramePr>
            <a:graphicFrameLocks noGrp="1"/>
          </p:cNvGraphicFramePr>
          <p:nvPr>
            <p:extLst>
              <p:ext uri="{D42A27DB-BD31-4B8C-83A1-F6EECF244321}">
                <p14:modId xmlns:p14="http://schemas.microsoft.com/office/powerpoint/2010/main" val="2129569900"/>
              </p:ext>
            </p:extLst>
          </p:nvPr>
        </p:nvGraphicFramePr>
        <p:xfrm>
          <a:off x="484188" y="1133049"/>
          <a:ext cx="9191480" cy="3627120"/>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341191">
                  <a:extLst>
                    <a:ext uri="{9D8B030D-6E8A-4147-A177-3AD203B41FA5}">
                      <a16:colId xmlns:a16="http://schemas.microsoft.com/office/drawing/2014/main" val="2055057715"/>
                    </a:ext>
                  </a:extLst>
                </a:gridCol>
                <a:gridCol w="5474297">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a:hlinkClick r:id="rId2">
                            <a:extLst>
                              <a:ext uri="{A12FA001-AC4F-418D-AE19-62706E023703}">
                                <ahyp:hlinkClr xmlns:ahyp="http://schemas.microsoft.com/office/drawing/2018/hyperlinkcolor" val="tx"/>
                              </a:ext>
                            </a:extLst>
                          </a:hlinkClick>
                        </a:rPr>
                        <a:t>The Imperative for Impact Management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a:solidFill>
                            <a:schemeClr val="bg2"/>
                          </a:solidFill>
                          <a:latin typeface="Avenir Next"/>
                          <a:hlinkClick r:id="rId3">
                            <a:extLst>
                              <a:ext uri="{A12FA001-AC4F-418D-AE19-62706E023703}">
                                <ahyp:hlinkClr xmlns:ahyp="http://schemas.microsoft.com/office/drawing/2018/hyperlinkcolor" val="tx"/>
                              </a:ext>
                            </a:extLst>
                          </a:hlinkClick>
                        </a:rPr>
                        <a:t>Impact Management Platform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Case for the widespread uptake of impact management.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Impact Measurement</a:t>
                      </a:r>
                      <a:endParaRPr lang="en-US" sz="1200">
                        <a:solidFill>
                          <a:schemeClr val="bg2"/>
                        </a:solidFill>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Spark Strategy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rPr>
                        <a:t>Article – Navigating the impact space by unpacking impact measurement, theory of change, impact evaluation, program logic &amp; outcomes measurement.</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Impact Measurement &amp; Management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BRIDDHI</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Toolkit – Step-by-step process of understanding IMM, including how to plan, implement, and measure activities and their effects.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Impact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GIIN</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a:solidFill>
                            <a:schemeClr val="bg2"/>
                          </a:solidFill>
                          <a:latin typeface="Avenir Next"/>
                        </a:rPr>
                        <a:t>Toolkit – Collection of resources to guide organisations through various impact measurement and management resources.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Why should you measure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Understanding of why measuring social impact is important for sustainable growth and stakeholder trust.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953718359"/>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Measuring &amp;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OECD/DAC</a:t>
                      </a:r>
                      <a:endParaRPr lang="en-GB" sz="1200" b="0" i="0" u="none" strike="noStrike" noProof="0">
                        <a:solidFill>
                          <a:schemeClr val="bg2"/>
                        </a:solidFill>
                        <a:latin typeface="Avenir Next"/>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dirty="0">
                          <a:solidFill>
                            <a:schemeClr val="bg2"/>
                          </a:solidFill>
                          <a:latin typeface="Avenir Next"/>
                        </a:rPr>
                        <a:t>Review – Identifies the main challenges faced when measuring and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24322742"/>
                  </a:ext>
                </a:extLst>
              </a:tr>
            </a:tbl>
          </a:graphicData>
        </a:graphic>
      </p:graphicFrame>
    </p:spTree>
    <p:extLst>
      <p:ext uri="{BB962C8B-B14F-4D97-AF65-F5344CB8AC3E}">
        <p14:creationId xmlns:p14="http://schemas.microsoft.com/office/powerpoint/2010/main" val="8928650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CC2B5-2C8A-B7EE-CE80-FA30FD3372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25CBDBF-C552-1722-3B81-85F234F516D0}"/>
              </a:ext>
            </a:extLst>
          </p:cNvPr>
          <p:cNvSpPr>
            <a:spLocks noGrp="1"/>
          </p:cNvSpPr>
          <p:nvPr>
            <p:ph type="title"/>
          </p:nvPr>
        </p:nvSpPr>
        <p:spPr/>
        <p:txBody>
          <a:bodyPr/>
          <a:lstStyle/>
          <a:p>
            <a:r>
              <a:rPr lang="en-GB">
                <a:latin typeface="Avenir Next Ultra Light"/>
              </a:rPr>
              <a:t>EVALUATION - resources and reading</a:t>
            </a:r>
          </a:p>
        </p:txBody>
      </p:sp>
      <p:sp>
        <p:nvSpPr>
          <p:cNvPr id="4" name="Slide Number Placeholder 3">
            <a:extLst>
              <a:ext uri="{FF2B5EF4-FFF2-40B4-BE49-F238E27FC236}">
                <a16:creationId xmlns:a16="http://schemas.microsoft.com/office/drawing/2014/main" id="{50A74AFF-2701-324E-7C8E-71D0BDFD4C44}"/>
              </a:ext>
            </a:extLst>
          </p:cNvPr>
          <p:cNvSpPr>
            <a:spLocks noGrp="1"/>
          </p:cNvSpPr>
          <p:nvPr>
            <p:ph type="sldNum" idx="12"/>
          </p:nvPr>
        </p:nvSpPr>
        <p:spPr/>
        <p:txBody>
          <a:bodyPr/>
          <a:lstStyle/>
          <a:p>
            <a:fld id="{00000000-1234-1234-1234-123412341234}" type="slidenum">
              <a:rPr lang="en-US" smtClean="0"/>
              <a:pPr/>
              <a:t>62</a:t>
            </a:fld>
            <a:endParaRPr lang="en-US"/>
          </a:p>
        </p:txBody>
      </p:sp>
      <p:sp>
        <p:nvSpPr>
          <p:cNvPr id="5" name="Text Placeholder 4">
            <a:extLst>
              <a:ext uri="{FF2B5EF4-FFF2-40B4-BE49-F238E27FC236}">
                <a16:creationId xmlns:a16="http://schemas.microsoft.com/office/drawing/2014/main" id="{F798EA30-550E-3545-1054-4F222C414263}"/>
              </a:ext>
            </a:extLst>
          </p:cNvPr>
          <p:cNvSpPr>
            <a:spLocks noGrp="1"/>
          </p:cNvSpPr>
          <p:nvPr>
            <p:ph type="body" idx="2"/>
          </p:nvPr>
        </p:nvSpPr>
        <p:spPr>
          <a:xfrm>
            <a:off x="484188" y="66439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F40D88EB-6031-BBA0-181F-30EFD57CBA25}"/>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A7FEB63B-EF9B-C87A-798F-4C90EAF51444}"/>
              </a:ext>
            </a:extLst>
          </p:cNvPr>
          <p:cNvGraphicFramePr>
            <a:graphicFrameLocks noGrp="1"/>
          </p:cNvGraphicFramePr>
          <p:nvPr>
            <p:extLst>
              <p:ext uri="{D42A27DB-BD31-4B8C-83A1-F6EECF244321}">
                <p14:modId xmlns:p14="http://schemas.microsoft.com/office/powerpoint/2010/main" val="514800548"/>
              </p:ext>
            </p:extLst>
          </p:nvPr>
        </p:nvGraphicFramePr>
        <p:xfrm>
          <a:off x="582419" y="1162594"/>
          <a:ext cx="9191480" cy="366267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2094920">
                  <a:extLst>
                    <a:ext uri="{9D8B030D-6E8A-4147-A177-3AD203B41FA5}">
                      <a16:colId xmlns:a16="http://schemas.microsoft.com/office/drawing/2014/main" val="2055057715"/>
                    </a:ext>
                  </a:extLst>
                </a:gridCol>
                <a:gridCol w="4720568">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IRIS+ and the Five Dimensions of Impact</a:t>
                      </a:r>
                      <a:endParaRPr lang="en-US" sz="1200">
                        <a:solidFill>
                          <a:schemeClr val="bg2"/>
                        </a:solidFill>
                        <a:hlinkClick r:id="rId2">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IRIS+</a:t>
                      </a:r>
                      <a:endPar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Description of the core concepts and structure needed for measuring &amp; understanding impact.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Evaluability Assessment for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Better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Provides guidance around evaluability assessment before undertaking an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548940685"/>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Bond Evidence Principles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Bond</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Checklist for assessing and improving the quality of evidence in evaluation reports, research reports and case studies.</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OECD Evaluation Criteria</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OECD/DAC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Framework – Criteria provides a normative framework used to determine the merit or worth of an intervention for policy, strategy, programme, project or activity.</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Data Quality Assurance Tool for Program-Level Indicators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Measure Evaluation</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Clear and practical guidance to understand constraints to good reporting results.</a:t>
                      </a:r>
                      <a:endParaRPr lang="en-US" sz="1200" dirty="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UNDP Evaluation Guidelines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4">
                            <a:extLst>
                              <a:ext uri="{A12FA001-AC4F-418D-AE19-62706E023703}">
                                <ahyp:hlinkClr xmlns:ahyp="http://schemas.microsoft.com/office/drawing/2018/hyperlinkcolor" val="tx"/>
                              </a:ext>
                            </a:extLst>
                          </a:hlinkClick>
                        </a:rPr>
                        <a:t>United Nations Development Programme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a:rPr>
                        <a:t>Guide –Clear guidance and direction for planning and commissioning evaluations, including step-by-step processes, templates and roles and responsibilities.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21005317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AB3739-ADCA-5625-2563-2C3E0BA7007B}"/>
              </a:ext>
            </a:extLst>
          </p:cNvPr>
          <p:cNvSpPr>
            <a:spLocks noGrp="1"/>
          </p:cNvSpPr>
          <p:nvPr>
            <p:ph type="title"/>
          </p:nvPr>
        </p:nvSpPr>
        <p:spPr/>
        <p:txBody>
          <a:bodyPr/>
          <a:lstStyle/>
          <a:p>
            <a:r>
              <a:rPr lang="en-GB"/>
              <a:t>CAPABILITY MODEL - RESOURCES AND READING</a:t>
            </a:r>
            <a:endParaRPr lang="en-GB">
              <a:solidFill>
                <a:srgbClr val="000000"/>
              </a:solidFill>
            </a:endParaRPr>
          </a:p>
        </p:txBody>
      </p:sp>
      <p:sp>
        <p:nvSpPr>
          <p:cNvPr id="4" name="Slide Number Placeholder 3">
            <a:extLst>
              <a:ext uri="{FF2B5EF4-FFF2-40B4-BE49-F238E27FC236}">
                <a16:creationId xmlns:a16="http://schemas.microsoft.com/office/drawing/2014/main" id="{F5D98B7E-244E-F7F2-AA11-923D849E37E6}"/>
              </a:ext>
            </a:extLst>
          </p:cNvPr>
          <p:cNvSpPr>
            <a:spLocks noGrp="1"/>
          </p:cNvSpPr>
          <p:nvPr>
            <p:ph type="sldNum" idx="12"/>
          </p:nvPr>
        </p:nvSpPr>
        <p:spPr/>
        <p:txBody>
          <a:bodyPr/>
          <a:lstStyle/>
          <a:p>
            <a:fld id="{00000000-1234-1234-1234-123412341234}" type="slidenum">
              <a:rPr lang="en-US" smtClean="0"/>
              <a:pPr/>
              <a:t>63</a:t>
            </a:fld>
            <a:endParaRPr lang="en-US"/>
          </a:p>
        </p:txBody>
      </p:sp>
      <p:sp>
        <p:nvSpPr>
          <p:cNvPr id="5" name="Text Placeholder 4">
            <a:extLst>
              <a:ext uri="{FF2B5EF4-FFF2-40B4-BE49-F238E27FC236}">
                <a16:creationId xmlns:a16="http://schemas.microsoft.com/office/drawing/2014/main" id="{1FB39D46-86E1-BB42-3D31-E69D28A719FA}"/>
              </a:ext>
            </a:extLst>
          </p:cNvPr>
          <p:cNvSpPr>
            <a:spLocks noGrp="1"/>
          </p:cNvSpPr>
          <p:nvPr>
            <p:ph type="body" idx="2"/>
          </p:nvPr>
        </p:nvSpPr>
        <p:spPr>
          <a:xfrm>
            <a:off x="484188" y="708434"/>
            <a:ext cx="9191625" cy="334963"/>
          </a:xfrm>
        </p:spPr>
        <p:txBody>
          <a:bodyPr/>
          <a:lstStyle/>
          <a:p>
            <a:r>
              <a:rPr lang="en-GB"/>
              <a:t>Below is a curated list of links to useful resources that can support you on your impact management journey.</a:t>
            </a:r>
            <a:endParaRPr lang="en-GB">
              <a:solidFill>
                <a:srgbClr val="000000"/>
              </a:solidFill>
            </a:endParaRPr>
          </a:p>
          <a:p>
            <a:endParaRPr lang="en-GB"/>
          </a:p>
        </p:txBody>
      </p:sp>
      <p:sp>
        <p:nvSpPr>
          <p:cNvPr id="6" name="Text Placeholder 5">
            <a:extLst>
              <a:ext uri="{FF2B5EF4-FFF2-40B4-BE49-F238E27FC236}">
                <a16:creationId xmlns:a16="http://schemas.microsoft.com/office/drawing/2014/main" id="{F1F267BD-B770-420D-FF57-DB0BF4989F8A}"/>
              </a:ext>
            </a:extLst>
          </p:cNvPr>
          <p:cNvSpPr>
            <a:spLocks noGrp="1"/>
          </p:cNvSpPr>
          <p:nvPr>
            <p:ph type="body" sz="quarter" idx="13"/>
          </p:nvPr>
        </p:nvSpPr>
        <p:spPr/>
        <p:txBody>
          <a:bodyPr/>
          <a:lstStyle/>
          <a:p>
            <a:endParaRPr lang="en-GB"/>
          </a:p>
        </p:txBody>
      </p:sp>
      <p:graphicFrame>
        <p:nvGraphicFramePr>
          <p:cNvPr id="9" name="Table 8">
            <a:extLst>
              <a:ext uri="{FF2B5EF4-FFF2-40B4-BE49-F238E27FC236}">
                <a16:creationId xmlns:a16="http://schemas.microsoft.com/office/drawing/2014/main" id="{2D56F603-B740-9A46-A6D6-24352655F21A}"/>
              </a:ext>
            </a:extLst>
          </p:cNvPr>
          <p:cNvGraphicFramePr>
            <a:graphicFrameLocks noGrp="1"/>
          </p:cNvGraphicFramePr>
          <p:nvPr>
            <p:extLst>
              <p:ext uri="{D42A27DB-BD31-4B8C-83A1-F6EECF244321}">
                <p14:modId xmlns:p14="http://schemas.microsoft.com/office/powerpoint/2010/main" val="1706904245"/>
              </p:ext>
            </p:extLst>
          </p:nvPr>
        </p:nvGraphicFramePr>
        <p:xfrm>
          <a:off x="582419" y="1205929"/>
          <a:ext cx="9191476" cy="2839718"/>
        </p:xfrm>
        <a:graphic>
          <a:graphicData uri="http://schemas.openxmlformats.org/drawingml/2006/table">
            <a:tbl>
              <a:tblPr firstRow="1" bandRow="1">
                <a:tableStyleId>{1F02C8CB-3554-490A-8132-436DD5CF1DB2}</a:tableStyleId>
              </a:tblPr>
              <a:tblGrid>
                <a:gridCol w="2626468">
                  <a:extLst>
                    <a:ext uri="{9D8B030D-6E8A-4147-A177-3AD203B41FA5}">
                      <a16:colId xmlns:a16="http://schemas.microsoft.com/office/drawing/2014/main" val="1096788888"/>
                    </a:ext>
                  </a:extLst>
                </a:gridCol>
                <a:gridCol w="1883865">
                  <a:extLst>
                    <a:ext uri="{9D8B030D-6E8A-4147-A177-3AD203B41FA5}">
                      <a16:colId xmlns:a16="http://schemas.microsoft.com/office/drawing/2014/main" val="2055057715"/>
                    </a:ext>
                  </a:extLst>
                </a:gridCol>
                <a:gridCol w="4681143">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Business Capability Models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Architecture &amp; </a:t>
                      </a:r>
                      <a:endParaRPr lang="en-US" sz="1200">
                        <a:solidFill>
                          <a:schemeClr val="bg2"/>
                        </a:solidFill>
                      </a:endParaRPr>
                    </a:p>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Governance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Article – Explores the practical questions for developing and applying a Business Capability Model</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Aligning Capability with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Project ManagementInstitute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Investigation around the ways in which organisations categorise projects and project management capability to align with corporate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Capability Maturity Model for Software</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Carnegie Mellon University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Describes the process maturity framework of five maturity levels, the structure components, and implementation. </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Enterprise Design with EDGY</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EDGY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Open-source tool designed to assist people in creating better enterprises.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Organisational Mapping Tool (OMT)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Ford Foundation</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Tool – Assists in strengthening organisations, relevant to organisations of different sizes and levels of capabilities.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9906554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64</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46699"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723239571"/>
              </p:ext>
            </p:extLst>
          </p:nvPr>
        </p:nvGraphicFramePr>
        <p:xfrm>
          <a:off x="573490" y="1245531"/>
          <a:ext cx="9191474" cy="3567143"/>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Impact Management Reporting Guideline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Nation Builder</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Guideline to assist social investors and implementing organisations in managing and reporting on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93338868"/>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Impact Reporting: Showcasing Effective Change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Unpacks the power of impact reporting and how mission driven organisations measure their success in making a positive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IRIS+ System: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IRIS+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General accepted impact accounting system that impact investors use to measure, manage and optimise their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Principles of Good Impact Reporting</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NPC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Guide – Provides organisations with the key principles on what and how to communicate their impact efficiently.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Tomorrow's Investment Rules 2.0</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EY</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Report – A study that uncovers institutional investors' views regarding nonfinancial reporting by issuers.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17651001"/>
                  </a:ext>
                </a:extLst>
              </a:tr>
              <a:tr h="727425">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SBTi Corporate Manual</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Science Based Targets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Provides steps and guidance around the SBTi target-setting process.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2825699"/>
                  </a:ext>
                </a:extLst>
              </a:tr>
            </a:tbl>
          </a:graphicData>
        </a:graphic>
      </p:graphicFrame>
    </p:spTree>
    <p:extLst>
      <p:ext uri="{BB962C8B-B14F-4D97-AF65-F5344CB8AC3E}">
        <p14:creationId xmlns:p14="http://schemas.microsoft.com/office/powerpoint/2010/main" val="8263938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DISCLOSURES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65</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75746"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384908908"/>
              </p:ext>
            </p:extLst>
          </p:nvPr>
        </p:nvGraphicFramePr>
        <p:xfrm>
          <a:off x="573490" y="1280268"/>
          <a:ext cx="9191474" cy="3022598"/>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SDG Compass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t>
                      </a: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UNGC</a:t>
                      </a:r>
                      <a:r>
                        <a:rPr lang="en-GB" sz="1200" b="0" i="0" u="none" strike="noStrike" noProof="0">
                          <a:solidFill>
                            <a:schemeClr val="bg2"/>
                          </a:solidFill>
                          <a:latin typeface="Avenir Next"/>
                        </a:rPr>
                        <a:t> &amp; </a:t>
                      </a: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WBCSD</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Explains how business action utilises the SDGs, including tools and knowledge on how the SDGs effect business.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dirty="0">
                          <a:solidFill>
                            <a:schemeClr val="bg2"/>
                          </a:solidFill>
                          <a:latin typeface="Avenir Next"/>
                          <a:hlinkClick r:id="rId6">
                            <a:extLst>
                              <a:ext uri="{A12FA001-AC4F-418D-AE19-62706E023703}">
                                <ahyp:hlinkClr xmlns:ahyp="http://schemas.microsoft.com/office/drawing/2018/hyperlinkcolor" val="tx"/>
                              </a:ext>
                            </a:extLst>
                          </a:hlinkClick>
                        </a:rPr>
                        <a:t>The Global Risks Report 2024</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World Economic Forum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Report – Explores some of the most severe risks we face over the next decade, including rapid technological change, economic uncertainty, a warming planet and conflict.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A Practical Guide to Sustainability Reporting Using GRI and SASB Standards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and </a:t>
                      </a: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SASB</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Highlights how companies are communicating with their various stakeholders using both GRI and SASB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Sustainability Disclosure</a:t>
                      </a:r>
                      <a:r>
                        <a:rPr lang="en-GB" sz="1200" b="0" i="0" u="sng" strike="noStrike" noProof="0">
                          <a:solidFill>
                            <a:schemeClr val="bg2"/>
                          </a:solidFill>
                          <a:latin typeface="Avenir Next"/>
                        </a:rPr>
                        <a:t>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Deloitte</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Overview of the International Sustainability Standards Board's role in the new IFRS Sustainability Disclosure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IFRS Sustainability Disclosure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PwC</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Guide – Guidance on the two reporting standards released by the ISSB.</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119728560"/>
                  </a:ext>
                </a:extLst>
              </a:tr>
            </a:tbl>
          </a:graphicData>
        </a:graphic>
      </p:graphicFrame>
    </p:spTree>
    <p:extLst>
      <p:ext uri="{BB962C8B-B14F-4D97-AF65-F5344CB8AC3E}">
        <p14:creationId xmlns:p14="http://schemas.microsoft.com/office/powerpoint/2010/main" val="31414551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a:bodyPr>
          <a:lstStyle/>
          <a:p>
            <a:r>
              <a:rPr lang="en-GB"/>
              <a:t>APPENDIX 4: REFERENCES</a:t>
            </a:r>
          </a:p>
        </p:txBody>
      </p:sp>
      <p:sp>
        <p:nvSpPr>
          <p:cNvPr id="2" name="Text Placeholder 1">
            <a:extLst>
              <a:ext uri="{FF2B5EF4-FFF2-40B4-BE49-F238E27FC236}">
                <a16:creationId xmlns:a16="http://schemas.microsoft.com/office/drawing/2014/main" id="{7F7E4075-91FD-A960-4328-F095E0708060}"/>
              </a:ext>
            </a:extLst>
          </p:cNvPr>
          <p:cNvSpPr>
            <a:spLocks noGrp="1"/>
          </p:cNvSpPr>
          <p:nvPr>
            <p:ph type="body" idx="1"/>
          </p:nvPr>
        </p:nvSpPr>
        <p:spPr/>
        <p:txBody>
          <a:bodyPr/>
          <a:lstStyle/>
          <a:p>
            <a:endParaRPr lang="en-GB"/>
          </a:p>
        </p:txBody>
      </p:sp>
      <p:sp>
        <p:nvSpPr>
          <p:cNvPr id="3" name="Text Placeholder 2">
            <a:extLst>
              <a:ext uri="{FF2B5EF4-FFF2-40B4-BE49-F238E27FC236}">
                <a16:creationId xmlns:a16="http://schemas.microsoft.com/office/drawing/2014/main" id="{74E96428-B3DA-01D9-0323-845473906073}"/>
              </a:ext>
            </a:extLst>
          </p:cNvPr>
          <p:cNvSpPr>
            <a:spLocks noGrp="1"/>
          </p:cNvSpPr>
          <p:nvPr>
            <p:ph type="body" sz="quarter" idx="10"/>
          </p:nvPr>
        </p:nvSpPr>
        <p:spPr/>
        <p:txBody>
          <a:bodyPr>
            <a:normAutofit lnSpcReduction="10000"/>
          </a:bodyPr>
          <a:lstStyle/>
          <a:p>
            <a:r>
              <a:rPr lang="en-GB" dirty="0"/>
              <a:t>4</a:t>
            </a:r>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66</a:t>
            </a:fld>
            <a:endParaRPr lang="en-US"/>
          </a:p>
        </p:txBody>
      </p:sp>
    </p:spTree>
    <p:extLst>
      <p:ext uri="{BB962C8B-B14F-4D97-AF65-F5344CB8AC3E}">
        <p14:creationId xmlns:p14="http://schemas.microsoft.com/office/powerpoint/2010/main" val="16525765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792503"/>
            <a:ext cx="9486949" cy="3978651"/>
          </a:xfrm>
        </p:spPr>
        <p:txBody>
          <a:bodyPr>
            <a:noAutofit/>
          </a:bodyPr>
          <a:lstStyle/>
          <a:p>
            <a:pPr marL="228600" indent="-225425">
              <a:buAutoNum type="arabicPeriod"/>
            </a:pPr>
            <a:r>
              <a:rPr lang="en-GB" sz="900">
                <a:solidFill>
                  <a:srgbClr val="425369"/>
                </a:solidFill>
                <a:latin typeface="Avenir Next Regular"/>
              </a:rPr>
              <a:t>Anderson, A. A. (2004). Theory of Change as a Tool for Strategic Planning: A Report on Early Experiences. The Aspen Institute: Roundtable on Community Change. </a:t>
            </a:r>
            <a:r>
              <a:rPr lang="en-GB" sz="900">
                <a:solidFill>
                  <a:srgbClr val="425369"/>
                </a:solidFill>
                <a:latin typeface="Avenir Next Regular"/>
                <a:hlinkClick r:id="rId2">
                  <a:extLst>
                    <a:ext uri="{A12FA001-AC4F-418D-AE19-62706E023703}">
                      <ahyp:hlinkClr xmlns:ahyp="http://schemas.microsoft.com/office/drawing/2018/hyperlinkcolor" val="tx"/>
                    </a:ext>
                  </a:extLst>
                </a:hlinkClick>
              </a:rPr>
              <a:t>https://wallacefoundation.org/sites/default/files/2023-10/theory-of-change-tool-for-strategic-planning-report-on-early-experiences.pdf</a:t>
            </a:r>
            <a:endParaRPr lang="en-GB" sz="900">
              <a:solidFill>
                <a:srgbClr val="000000"/>
              </a:solidFill>
              <a:latin typeface="Avenir Next Regular"/>
            </a:endParaRPr>
          </a:p>
          <a:p>
            <a:pPr marL="231775" indent="-228600">
              <a:buAutoNum type="arabicPeriod"/>
            </a:pPr>
            <a:r>
              <a:rPr lang="en-ZA" sz="900">
                <a:solidFill>
                  <a:srgbClr val="425369"/>
                </a:solidFill>
                <a:latin typeface="Avenir Next Regular"/>
              </a:rPr>
              <a:t>Archibald, T. (2013). Free-range evaluation: Reflections on evaluative thinking and evaluative doing. </a:t>
            </a:r>
            <a:r>
              <a:rPr lang="en-ZA" sz="900">
                <a:solidFill>
                  <a:srgbClr val="425369"/>
                </a:solidFill>
                <a:latin typeface="Avenir Next Regular"/>
                <a:hlinkClick r:id="rId3">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Regular"/>
              </a:rPr>
              <a:t> </a:t>
            </a:r>
          </a:p>
          <a:p>
            <a:pPr marL="231775" indent="-228600">
              <a:spcBef>
                <a:spcPts val="600"/>
              </a:spcBef>
              <a:buFont typeface="+mj-lt"/>
              <a:buAutoNum type="arabicPeriod"/>
            </a:pPr>
            <a:r>
              <a:rPr lang="en-ZA" sz="900">
                <a:solidFill>
                  <a:srgbClr val="425369"/>
                </a:solidFill>
                <a:latin typeface="Avenir Next Regular"/>
              </a:rPr>
              <a:t>Benn, S., </a:t>
            </a:r>
            <a:r>
              <a:rPr lang="en-ZA" sz="900" err="1">
                <a:solidFill>
                  <a:srgbClr val="425369"/>
                </a:solidFill>
                <a:latin typeface="Avenir Next Regular"/>
              </a:rPr>
              <a:t>Abratt</a:t>
            </a:r>
            <a:r>
              <a:rPr lang="en-ZA" sz="900">
                <a:solidFill>
                  <a:srgbClr val="425369"/>
                </a:solidFill>
                <a:latin typeface="Avenir Next Regular"/>
              </a:rPr>
              <a:t>, R., &amp; O'Leary, B. (2016). Defining and identifying stakeholders: Views from management and stakeholders. </a:t>
            </a:r>
            <a:r>
              <a:rPr lang="en-ZA" sz="900" i="1">
                <a:solidFill>
                  <a:srgbClr val="425369"/>
                </a:solidFill>
                <a:latin typeface="Avenir Next Regular"/>
              </a:rPr>
              <a:t>South African journal of business management</a:t>
            </a:r>
            <a:r>
              <a:rPr lang="en-ZA" sz="900">
                <a:solidFill>
                  <a:srgbClr val="425369"/>
                </a:solidFill>
                <a:latin typeface="Avenir Next Regular"/>
              </a:rPr>
              <a:t>,</a:t>
            </a:r>
            <a:r>
              <a:rPr lang="en-ZA" sz="900" i="1">
                <a:solidFill>
                  <a:srgbClr val="425369"/>
                </a:solidFill>
                <a:latin typeface="Avenir Next Regular"/>
              </a:rPr>
              <a:t> 47</a:t>
            </a:r>
            <a:r>
              <a:rPr lang="en-ZA" sz="900">
                <a:solidFill>
                  <a:srgbClr val="425369"/>
                </a:solidFill>
                <a:latin typeface="Avenir Next Regular"/>
              </a:rPr>
              <a:t>(2), 1-11.</a:t>
            </a:r>
          </a:p>
          <a:p>
            <a:pPr marL="231775" indent="-228600">
              <a:spcBef>
                <a:spcPts val="600"/>
              </a:spcBef>
              <a:buFont typeface="Arial"/>
              <a:buAutoNum type="arabicPeriod"/>
            </a:pPr>
            <a:r>
              <a:rPr lang="en-ZA" sz="900">
                <a:solidFill>
                  <a:srgbClr val="425369"/>
                </a:solidFill>
                <a:latin typeface="Avenir Next Regular"/>
              </a:rPr>
              <a:t>Bond (2018). Evidence Principles Checklist. </a:t>
            </a:r>
            <a:r>
              <a:rPr lang="en-ZA" sz="900">
                <a:solidFill>
                  <a:srgbClr val="425369"/>
                </a:solidFill>
                <a:latin typeface="Avenir Next Regular"/>
                <a:hlinkClick r:id="rId4">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latin typeface="Avenir Next Regular"/>
            </a:endParaRPr>
          </a:p>
          <a:p>
            <a:pPr marL="228600" indent="-225425">
              <a:buAutoNum type="arabicPeriod"/>
            </a:pPr>
            <a:r>
              <a:rPr lang="en-GB" sz="900" err="1">
                <a:solidFill>
                  <a:srgbClr val="425369"/>
                </a:solidFill>
                <a:latin typeface="Avenir Next Regular"/>
              </a:rPr>
              <a:t>Briddhi</a:t>
            </a:r>
            <a:r>
              <a:rPr lang="en-GB" sz="900">
                <a:solidFill>
                  <a:srgbClr val="425369"/>
                </a:solidFill>
                <a:latin typeface="Avenir Next Regular"/>
              </a:rPr>
              <a:t>. (2024). Impact Measurement &amp; Management Toolkit. </a:t>
            </a:r>
            <a:r>
              <a:rPr lang="en-GB" sz="900">
                <a:solidFill>
                  <a:srgbClr val="425369"/>
                </a:solidFill>
                <a:latin typeface="Avenir Next Regular"/>
                <a:hlinkClick r:id="rId5">
                  <a:extLst>
                    <a:ext uri="{A12FA001-AC4F-418D-AE19-62706E023703}">
                      <ahyp:hlinkClr xmlns:ahyp="http://schemas.microsoft.com/office/drawing/2018/hyperlinkcolor" val="tx"/>
                    </a:ext>
                  </a:extLst>
                </a:hlinkClick>
              </a:rPr>
              <a:t>https://www.sie-b.org/expand-your-skills/impact-measurement-and-management-toolkit/</a:t>
            </a:r>
            <a:endParaRPr lang="en-GB" sz="900">
              <a:solidFill>
                <a:srgbClr val="000000"/>
              </a:solidFill>
              <a:latin typeface="Avenir Next Regular"/>
            </a:endParaRPr>
          </a:p>
          <a:p>
            <a:pPr marL="231775" indent="-228600">
              <a:spcBef>
                <a:spcPts val="600"/>
              </a:spcBef>
              <a:buAutoNum type="arabicPeriod"/>
            </a:pPr>
            <a:r>
              <a:rPr lang="en-ZA" sz="900">
                <a:solidFill>
                  <a:srgbClr val="425369"/>
                </a:solidFill>
                <a:latin typeface="Avenir Next Regular"/>
              </a:rPr>
              <a:t>Brown, W. (2007). Data Quality Assurance Tool for Program-Level Indicators. United States President’s Emergency Plan for AIDS Relief and USAID. </a:t>
            </a:r>
            <a:endParaRPr lang="en-GB"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cs typeface="Arial"/>
              </a:rPr>
              <a:t>Carvalho, L. C., </a:t>
            </a:r>
            <a:r>
              <a:rPr lang="en-ZA" sz="900" err="1">
                <a:solidFill>
                  <a:srgbClr val="425369"/>
                </a:solidFill>
                <a:latin typeface="Avenir Next Regular"/>
                <a:cs typeface="Arial"/>
              </a:rPr>
              <a:t>Jeleniewicz</a:t>
            </a:r>
            <a:r>
              <a:rPr lang="en-ZA" sz="900">
                <a:solidFill>
                  <a:srgbClr val="425369"/>
                </a:solidFill>
                <a:latin typeface="Avenir Next Regular"/>
                <a:cs typeface="Arial"/>
              </a:rPr>
              <a:t>, M., Franczak, P., &amp; Vanková, Ž. (2021). Business Models for Digital Economy: Good Practices and Success Stories. In </a:t>
            </a:r>
            <a:r>
              <a:rPr lang="en-ZA" sz="900" i="1">
                <a:solidFill>
                  <a:srgbClr val="425369"/>
                </a:solidFill>
                <a:latin typeface="Avenir Next Regular"/>
                <a:cs typeface="Arial"/>
              </a:rPr>
              <a:t>Handbook of Research on Multidisciplinary Approaches to Entrepreneurship, Innovation, and ICTs</a:t>
            </a:r>
            <a:r>
              <a:rPr lang="en-ZA" sz="900">
                <a:solidFill>
                  <a:srgbClr val="425369"/>
                </a:solidFill>
                <a:latin typeface="Avenir Next Regular"/>
                <a:cs typeface="Arial"/>
              </a:rPr>
              <a:t> (pp. 1-21). IGI Global.</a:t>
            </a:r>
            <a:endParaRPr lang="en-ZA"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rPr>
              <a:t>CDC. (2018). Evaluative thinking: Strategies for reflective thinking in your organization. </a:t>
            </a:r>
            <a:r>
              <a:rPr lang="en-ZA" sz="900">
                <a:solidFill>
                  <a:srgbClr val="425369"/>
                </a:solidFill>
                <a:latin typeface="Avenir Next Regular"/>
                <a:hlinkClick r:id="rId6">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Regular"/>
              </a:rPr>
              <a:t> </a:t>
            </a:r>
          </a:p>
          <a:p>
            <a:pPr marL="231775" indent="-228600">
              <a:spcBef>
                <a:spcPts val="600"/>
              </a:spcBef>
              <a:buFont typeface="+mj-lt"/>
              <a:buAutoNum type="arabicPeriod"/>
            </a:pPr>
            <a:r>
              <a:rPr lang="en-ZA" sz="900">
                <a:solidFill>
                  <a:srgbClr val="425369"/>
                </a:solidFill>
                <a:latin typeface="Avenir Next Regular"/>
              </a:rPr>
              <a:t>Common Approach (2021). Impact Measurement. </a:t>
            </a:r>
            <a:r>
              <a:rPr lang="en-ZA" sz="900">
                <a:solidFill>
                  <a:srgbClr val="425369"/>
                </a:solidFill>
                <a:latin typeface="Avenir Next Regular"/>
                <a:hlinkClick r:id="rId7">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rPr>
              <a:t>Common Approach (2021). The Common Foundations of Impact Measurement. </a:t>
            </a:r>
            <a:r>
              <a:rPr lang="en-ZA" sz="900">
                <a:solidFill>
                  <a:srgbClr val="425369"/>
                </a:solidFill>
                <a:latin typeface="Avenir Next Regular"/>
                <a:hlinkClick r:id="rId8">
                  <a:extLst>
                    <a:ext uri="{A12FA001-AC4F-418D-AE19-62706E023703}">
                      <ahyp:hlinkClr xmlns:ahyp="http://schemas.microsoft.com/office/drawing/2018/hyperlinkcolor" val="tx"/>
                    </a:ext>
                  </a:extLst>
                </a:hlinkClick>
              </a:rPr>
              <a:t>https://www.commonapproach.org/wp-content/uploads/2021/10/Common-Foundations_Version-2_EN_031121.pdf</a:t>
            </a:r>
          </a:p>
          <a:p>
            <a:pPr marL="231775" indent="-228600">
              <a:spcBef>
                <a:spcPts val="600"/>
              </a:spcBef>
              <a:buFont typeface="+mj-lt"/>
              <a:buAutoNum type="arabicPeriod"/>
            </a:pPr>
            <a:r>
              <a:rPr lang="en-GB" sz="900">
                <a:solidFill>
                  <a:srgbClr val="425369"/>
                </a:solidFill>
                <a:latin typeface="Avenir Next Regular"/>
              </a:rPr>
              <a:t>Cooke, N. J., &amp; Hilton, M. L. (2015). Team Composition and Assembly. In </a:t>
            </a:r>
            <a:r>
              <a:rPr lang="en-GB" sz="900" i="1">
                <a:solidFill>
                  <a:srgbClr val="425369"/>
                </a:solidFill>
                <a:latin typeface="Avenir Next Regular"/>
              </a:rPr>
              <a:t>Enhancing the Effectiveness of Team Science</a:t>
            </a:r>
            <a:r>
              <a:rPr lang="en-GB" sz="900">
                <a:solidFill>
                  <a:srgbClr val="425369"/>
                </a:solidFill>
                <a:latin typeface="Avenir Next Regular"/>
              </a:rPr>
              <a:t>. National Academies Press (US).</a:t>
            </a:r>
          </a:p>
          <a:p>
            <a:pPr marL="231775" indent="-228600">
              <a:spcBef>
                <a:spcPts val="600"/>
              </a:spcBef>
              <a:buAutoNum type="arabicPeriod"/>
            </a:pPr>
            <a:r>
              <a:rPr lang="en-GB" sz="900">
                <a:solidFill>
                  <a:srgbClr val="425369"/>
                </a:solidFill>
                <a:latin typeface="Avenir Next Regular"/>
              </a:rPr>
              <a:t>EDGY Enterprise Design. By Intersection Group.  (2023). </a:t>
            </a:r>
            <a:r>
              <a:rPr lang="en-ZA" sz="900">
                <a:solidFill>
                  <a:srgbClr val="425369"/>
                </a:solidFill>
                <a:latin typeface="Avenir Next Regular"/>
              </a:rPr>
              <a:t>Content is available under </a:t>
            </a:r>
            <a:r>
              <a:rPr lang="en-ZA" sz="900">
                <a:solidFill>
                  <a:srgbClr val="425369"/>
                </a:solidFill>
                <a:latin typeface="Avenir Next Regular"/>
                <a:hlinkClick r:id="rId9"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Regular"/>
              </a:rPr>
              <a:t>. </a:t>
            </a:r>
            <a:r>
              <a:rPr lang="en-ZA" sz="900">
                <a:solidFill>
                  <a:srgbClr val="425369"/>
                </a:solidFill>
                <a:latin typeface="Avenir Next Regular"/>
                <a:hlinkClick r:id="rId10">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Regular"/>
              </a:rPr>
              <a:t>. </a:t>
            </a:r>
            <a:endParaRPr lang="en-GB" sz="900">
              <a:solidFill>
                <a:srgbClr val="000000"/>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EY. (2015). Tomorrow's Investment Rules 2.0. </a:t>
            </a:r>
            <a:r>
              <a:rPr lang="en-GB" sz="900">
                <a:solidFill>
                  <a:srgbClr val="425369"/>
                </a:solidFill>
                <a:latin typeface="Avenir Next Regular"/>
                <a:cs typeface="Arial"/>
                <a:hlinkClick r:id="rId11">
                  <a:extLst>
                    <a:ext uri="{A12FA001-AC4F-418D-AE19-62706E023703}">
                      <ahyp:hlinkClr xmlns:ahyp="http://schemas.microsoft.com/office/drawing/2018/hyperlinkcolor" val="tx"/>
                    </a:ext>
                  </a:extLst>
                </a:hlinkClick>
              </a:rPr>
              <a:t>https://www.seg.org.pl/storage/uploads/1626257472_tomorrows_investment_rules_2.0_ey.pdf</a:t>
            </a:r>
            <a:endParaRPr lang="en-GB" sz="900">
              <a:solidFill>
                <a:srgbClr val="000000"/>
              </a:solidFill>
              <a:latin typeface="Avenir Next Regular"/>
              <a:cs typeface="Arial"/>
            </a:endParaRPr>
          </a:p>
          <a:p>
            <a:pPr marL="231775" indent="-228600">
              <a:spcBef>
                <a:spcPts val="600"/>
              </a:spcBef>
              <a:buFont typeface="+mj-lt"/>
              <a:buAutoNum type="arabicPeriod"/>
            </a:pPr>
            <a:r>
              <a:rPr lang="en-GB" sz="900" err="1">
                <a:solidFill>
                  <a:srgbClr val="425369"/>
                </a:solidFill>
                <a:latin typeface="Avenir Next Regular"/>
                <a:cs typeface="Arial"/>
              </a:rPr>
              <a:t>Faugier</a:t>
            </a:r>
            <a:r>
              <a:rPr lang="en-GB" sz="900">
                <a:solidFill>
                  <a:srgbClr val="425369"/>
                </a:solidFill>
                <a:latin typeface="Avenir Next Regular"/>
                <a:cs typeface="Arial"/>
              </a:rPr>
              <a:t>-Contreras, L. E., Guevara-Flores, K. F., &amp; Hernández-Calderón, J. G. (2023). From Manual Automation to </a:t>
            </a:r>
            <a:r>
              <a:rPr lang="en-GB" sz="900" err="1">
                <a:solidFill>
                  <a:srgbClr val="425369"/>
                </a:solidFill>
                <a:latin typeface="Avenir Next Regular"/>
                <a:cs typeface="Arial"/>
              </a:rPr>
              <a:t>Hyperconnection</a:t>
            </a:r>
            <a:r>
              <a:rPr lang="en-GB" sz="900">
                <a:solidFill>
                  <a:srgbClr val="425369"/>
                </a:solidFill>
                <a:latin typeface="Avenir Next Regular"/>
                <a:cs typeface="Arial"/>
              </a:rPr>
              <a:t>: The Evolution and Development of Organizational Processes in Industry 4.0. In </a:t>
            </a:r>
            <a:r>
              <a:rPr lang="en-GB" sz="900" i="1">
                <a:solidFill>
                  <a:srgbClr val="425369"/>
                </a:solidFill>
                <a:latin typeface="Avenir Next Regular"/>
                <a:cs typeface="Arial"/>
              </a:rPr>
              <a:t>Streamlining Organizational Processes Through AI, IoT, Blockchain, and Virtual Environments</a:t>
            </a:r>
            <a:r>
              <a:rPr lang="en-GB" sz="900">
                <a:solidFill>
                  <a:srgbClr val="425369"/>
                </a:solidFill>
                <a:latin typeface="Avenir Next Regular"/>
                <a:cs typeface="Arial"/>
              </a:rPr>
              <a:t> (pp. 106-134). IGI Global.</a:t>
            </a:r>
            <a:endParaRPr lang="en-GB" sz="900">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cs typeface="Arial"/>
              </a:rPr>
              <a:t>Ford Foundation. (2023). Organizational Mapping Tool. </a:t>
            </a:r>
            <a:r>
              <a:rPr lang="en-GB" sz="900">
                <a:solidFill>
                  <a:srgbClr val="425369"/>
                </a:solidFill>
                <a:latin typeface="Avenir Next Regular"/>
                <a:cs typeface="Arial"/>
                <a:hlinkClick r:id="rId12">
                  <a:extLst>
                    <a:ext uri="{A12FA001-AC4F-418D-AE19-62706E023703}">
                      <ahyp:hlinkClr xmlns:ahyp="http://schemas.microsoft.com/office/drawing/2018/hyperlinkcolor" val="tx"/>
                    </a:ext>
                  </a:extLst>
                </a:hlinkClick>
              </a:rPr>
              <a:t>https://www.fordfoundation.org/wp-content/uploads/2018/11/english-omt__v5-february-2023.pdf</a:t>
            </a:r>
            <a:endParaRPr lang="en-GB" sz="900">
              <a:solidFill>
                <a:srgbClr val="000000"/>
              </a:solidFill>
              <a:latin typeface="Avenir Next Regular"/>
              <a:cs typeface="Arial"/>
            </a:endParaRPr>
          </a:p>
          <a:p>
            <a:pPr marL="231775" indent="-228600">
              <a:spcBef>
                <a:spcPts val="600"/>
              </a:spcBef>
              <a:buAutoNum type="arabicPeriod"/>
            </a:pPr>
            <a:r>
              <a:rPr lang="en-GB" sz="900">
                <a:solidFill>
                  <a:srgbClr val="425369"/>
                </a:solidFill>
                <a:latin typeface="Avenir Next Regular"/>
              </a:rPr>
              <a:t>Global Impact Investing Network. (2019). IRIS+ and the Five Dimensions of Impact. </a:t>
            </a:r>
            <a:r>
              <a:rPr lang="en-GB" sz="900">
                <a:solidFill>
                  <a:srgbClr val="425369"/>
                </a:solidFill>
                <a:latin typeface="Avenir Next Regular"/>
                <a:hlinkClick r:id="rId13">
                  <a:extLst>
                    <a:ext uri="{A12FA001-AC4F-418D-AE19-62706E023703}">
                      <ahyp:hlinkClr xmlns:ahyp="http://schemas.microsoft.com/office/drawing/2018/hyperlinkcolor" val="tx"/>
                    </a:ext>
                  </a:extLst>
                </a:hlinkClick>
              </a:rPr>
              <a:t>https://pdf.usaid.gov/pdf_docs/PA00W77T.pdf</a:t>
            </a:r>
            <a:endParaRPr lang="en-GB" sz="900">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rPr>
              <a:t>Global Impact Investing Network. (2023)a. Impact Performance Benchmarks Overview. </a:t>
            </a:r>
            <a:r>
              <a:rPr lang="en-GB" sz="900">
                <a:solidFill>
                  <a:srgbClr val="425369"/>
                </a:solidFill>
                <a:latin typeface="Avenir Next Regular"/>
                <a:hlinkClick r:id="rId14">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Regular"/>
              </a:rPr>
              <a:t> </a:t>
            </a:r>
          </a:p>
          <a:p>
            <a:pPr marL="231775" indent="-228600">
              <a:spcBef>
                <a:spcPts val="600"/>
              </a:spcBef>
              <a:buFont typeface="System Font Regular"/>
              <a:buAutoNum type="arabicPeriod"/>
            </a:pPr>
            <a:endParaRPr lang="en-GB" sz="900">
              <a:solidFill>
                <a:srgbClr val="425369"/>
              </a:solidFill>
              <a:latin typeface="Avenir Next Regular"/>
              <a:cs typeface="Aria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(1/4)</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67</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2214734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95068" y="727222"/>
            <a:ext cx="9191346" cy="3978651"/>
          </a:xfrm>
        </p:spPr>
        <p:txBody>
          <a:bodyPr>
            <a:noAutofit/>
          </a:bodyPr>
          <a:lstStyle/>
          <a:p>
            <a:pPr marL="231775" indent="-228600">
              <a:spcBef>
                <a:spcPts val="600"/>
              </a:spcBef>
              <a:buFont typeface="Arial"/>
              <a:buAutoNum type="arabicPeriod"/>
            </a:pPr>
            <a:r>
              <a:rPr lang="en-GB" sz="900">
                <a:solidFill>
                  <a:srgbClr val="425369"/>
                </a:solidFill>
                <a:latin typeface="Avenir Next Regular"/>
                <a:cs typeface="Arial"/>
              </a:rPr>
              <a:t>Global Impact Investing Network. (2023)b. Impact Toolkit. </a:t>
            </a:r>
            <a:r>
              <a:rPr lang="en-GB" sz="900">
                <a:solidFill>
                  <a:srgbClr val="425369"/>
                </a:solidFill>
                <a:latin typeface="Avenir Next Regular"/>
                <a:cs typeface="Arial"/>
                <a:hlinkClick r:id="rId2">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Regular"/>
                <a:cs typeface="Arial"/>
              </a:rPr>
              <a:t> </a:t>
            </a:r>
          </a:p>
          <a:p>
            <a:pPr marL="231775" indent="-228600">
              <a:spcBef>
                <a:spcPts val="600"/>
              </a:spcBef>
              <a:buFont typeface="+mj-lt"/>
              <a:buAutoNum type="arabicPeriod"/>
            </a:pPr>
            <a:r>
              <a:rPr lang="en-GB" sz="900">
                <a:solidFill>
                  <a:srgbClr val="425369"/>
                </a:solidFill>
                <a:latin typeface="Avenir Next Regular"/>
                <a:cs typeface="Arial"/>
              </a:rPr>
              <a:t>Global Reporting Initiative. (2024). Continuous improvement. </a:t>
            </a:r>
            <a:r>
              <a:rPr lang="en-GB" sz="900">
                <a:solidFill>
                  <a:srgbClr val="425369"/>
                </a:solidFill>
                <a:latin typeface="Avenir Next Regular"/>
                <a:cs typeface="Arial"/>
                <a:hlinkClick r:id="rId3">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Regular"/>
                <a:cs typeface="Arial"/>
              </a:rPr>
              <a:t> </a:t>
            </a:r>
          </a:p>
          <a:p>
            <a:pPr marL="231775" indent="-228600">
              <a:spcBef>
                <a:spcPts val="600"/>
              </a:spcBef>
              <a:buAutoNum type="arabicPeriod"/>
            </a:pPr>
            <a:r>
              <a:rPr lang="en-GB" sz="900">
                <a:solidFill>
                  <a:srgbClr val="425369"/>
                </a:solidFill>
                <a:latin typeface="Avenir Next Regular"/>
                <a:cs typeface="Arial"/>
              </a:rPr>
              <a:t>GRI &amp; SASB. (2021). A Practical Guide to Sustainability Reporting Using GRI and SASB Standards. </a:t>
            </a:r>
            <a:r>
              <a:rPr lang="en-GB" sz="900">
                <a:solidFill>
                  <a:srgbClr val="425369"/>
                </a:solidFill>
                <a:latin typeface="Avenir Next Regular"/>
                <a:cs typeface="Arial"/>
                <a:hlinkClick r:id="rId4">
                  <a:extLst>
                    <a:ext uri="{A12FA001-AC4F-418D-AE19-62706E023703}">
                      <ahyp:hlinkClr xmlns:ahyp="http://schemas.microsoft.com/office/drawing/2018/hyperlinkcolor" val="tx"/>
                    </a:ext>
                  </a:extLst>
                </a:hlinkClick>
              </a:rPr>
              <a:t>https://www.globalreporting.org/media/mlkjpn1i/gri-sasb-joint-publication-april-2021.pdf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GRI, UNGC &amp; WBCSD. (2015). SDG Compass – The guide for business action on the SDGs. </a:t>
            </a:r>
            <a:r>
              <a:rPr lang="en-GB" sz="900">
                <a:solidFill>
                  <a:srgbClr val="425369"/>
                </a:solidFill>
                <a:latin typeface="Avenir Next Regular"/>
                <a:cs typeface="Arial"/>
                <a:hlinkClick r:id="rId5">
                  <a:extLst>
                    <a:ext uri="{A12FA001-AC4F-418D-AE19-62706E023703}">
                      <ahyp:hlinkClr xmlns:ahyp="http://schemas.microsoft.com/office/drawing/2018/hyperlinkcolor" val="tx"/>
                    </a:ext>
                  </a:extLst>
                </a:hlinkClick>
              </a:rPr>
              <a:t>https://sdgcompass.org/wp-content/uploads/2016/05/019104_SDG_Compass_Guide_2015_v29.pdf</a:t>
            </a:r>
            <a:endParaRPr lang="en-GB" sz="900">
              <a:solidFill>
                <a:srgbClr val="425369"/>
              </a:solidFill>
              <a:latin typeface="Avenir Next Regular"/>
              <a:cs typeface="Arial"/>
            </a:endParaRPr>
          </a:p>
          <a:p>
            <a:pPr marL="231775" indent="-228600">
              <a:spcBef>
                <a:spcPts val="600"/>
              </a:spcBef>
              <a:buFont typeface="+mj-lt"/>
              <a:buAutoNum type="arabicPeriod"/>
            </a:pPr>
            <a:r>
              <a:rPr lang="en-GB" sz="900">
                <a:solidFill>
                  <a:srgbClr val="425369"/>
                </a:solidFill>
                <a:latin typeface="Avenir Next Regular"/>
                <a:cs typeface="Arial"/>
              </a:rPr>
              <a:t>Harwood, E. M., &amp; Vang, P. (2009). Data Collection Methods Series: Part 1: Define a Clear Purpose for Collecting Data. </a:t>
            </a:r>
            <a:r>
              <a:rPr lang="en-GB" sz="900" i="1">
                <a:solidFill>
                  <a:srgbClr val="425369"/>
                </a:solidFill>
                <a:latin typeface="Avenir Next Regular"/>
                <a:cs typeface="Arial"/>
              </a:rPr>
              <a:t>Journal of Wound Ostomy &amp; Continence Nursing</a:t>
            </a:r>
            <a:r>
              <a:rPr lang="en-GB" sz="900">
                <a:solidFill>
                  <a:srgbClr val="425369"/>
                </a:solidFill>
                <a:latin typeface="Avenir Next Regular"/>
                <a:cs typeface="Arial"/>
              </a:rPr>
              <a:t>, </a:t>
            </a:r>
            <a:r>
              <a:rPr lang="en-GB" sz="900" i="1">
                <a:solidFill>
                  <a:srgbClr val="425369"/>
                </a:solidFill>
                <a:latin typeface="Avenir Next Regular"/>
                <a:cs typeface="Arial"/>
              </a:rPr>
              <a:t>36</a:t>
            </a:r>
            <a:r>
              <a:rPr lang="en-GB" sz="900">
                <a:solidFill>
                  <a:srgbClr val="425369"/>
                </a:solidFill>
                <a:latin typeface="Avenir Next Regular"/>
                <a:cs typeface="Arial"/>
              </a:rPr>
              <a:t>(1), 15-20.</a:t>
            </a:r>
            <a:endParaRPr lang="en-GB">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cs typeface="Arial"/>
              </a:rPr>
              <a:t>IRIS+. (2024). IRIS+ System Standards. Global Impact Investing Network. </a:t>
            </a:r>
            <a:r>
              <a:rPr lang="en-GB" sz="900">
                <a:solidFill>
                  <a:srgbClr val="425369"/>
                </a:solidFill>
                <a:latin typeface="Avenir Next Regular"/>
                <a:cs typeface="Arial"/>
                <a:hlinkClick r:id="rId6">
                  <a:extLst>
                    <a:ext uri="{A12FA001-AC4F-418D-AE19-62706E023703}">
                      <ahyp:hlinkClr xmlns:ahyp="http://schemas.microsoft.com/office/drawing/2018/hyperlinkcolor" val="tx"/>
                    </a:ext>
                  </a:extLst>
                </a:hlinkClick>
              </a:rPr>
              <a:t>https://iris.thegiin.org/standards/</a:t>
            </a:r>
            <a:endParaRPr lang="en-GB" sz="900">
              <a:solidFill>
                <a:srgbClr val="425369"/>
              </a:solidFill>
              <a:latin typeface="Avenir Next Regular"/>
              <a:cs typeface="Arial"/>
            </a:endParaRPr>
          </a:p>
          <a:p>
            <a:pPr marL="231775" indent="-228600">
              <a:buAutoNum type="arabicPeriod"/>
            </a:pPr>
            <a:r>
              <a:rPr lang="en-GB" sz="900">
                <a:solidFill>
                  <a:srgbClr val="425369"/>
                </a:solidFill>
                <a:latin typeface="Avenir Next Regular"/>
                <a:cs typeface="Arial"/>
              </a:rPr>
              <a:t>Idowu, S. O., Capaldi, N., Zu, L., &amp; Gupta, A. D. (Eds.). (2013). </a:t>
            </a:r>
            <a:r>
              <a:rPr lang="en-GB" sz="900" i="1" err="1">
                <a:solidFill>
                  <a:srgbClr val="425369"/>
                </a:solidFill>
                <a:latin typeface="Avenir Next Regular"/>
                <a:cs typeface="Arial"/>
              </a:rPr>
              <a:t>Encyclopedia</a:t>
            </a:r>
            <a:r>
              <a:rPr lang="en-GB" sz="900" i="1">
                <a:solidFill>
                  <a:srgbClr val="425369"/>
                </a:solidFill>
                <a:latin typeface="Avenir Next Regular"/>
                <a:cs typeface="Arial"/>
              </a:rPr>
              <a:t> of corporate social responsibility</a:t>
            </a:r>
            <a:r>
              <a:rPr lang="en-GB" sz="900">
                <a:solidFill>
                  <a:srgbClr val="425369"/>
                </a:solidFill>
                <a:latin typeface="Avenir Next Regular"/>
                <a:cs typeface="Arial"/>
              </a:rPr>
              <a:t> (Vol. 21). Berlin: Springer.</a:t>
            </a:r>
          </a:p>
          <a:p>
            <a:pPr marL="231775" indent="-228600">
              <a:buAutoNum type="arabicPeriod"/>
            </a:pPr>
            <a:r>
              <a:rPr lang="en-GB" sz="900">
                <a:solidFill>
                  <a:srgbClr val="425369"/>
                </a:solidFill>
                <a:latin typeface="Avenir Next Regular"/>
                <a:cs typeface="Arial"/>
              </a:rPr>
              <a:t>Impact Management Project (2021). Clarifying and mainstreaming the practice of impact management. </a:t>
            </a:r>
            <a:r>
              <a:rPr lang="en-GB" sz="900">
                <a:solidFill>
                  <a:srgbClr val="425369"/>
                </a:solidFill>
                <a:latin typeface="Avenir Next Regular"/>
                <a:cs typeface="Arial"/>
                <a:hlinkClick r:id="rId7">
                  <a:extLst>
                    <a:ext uri="{A12FA001-AC4F-418D-AE19-62706E023703}">
                      <ahyp:hlinkClr xmlns:ahyp="http://schemas.microsoft.com/office/drawing/2018/hyperlinkcolor" val="tx"/>
                    </a:ext>
                  </a:extLst>
                </a:hlinkClick>
              </a:rPr>
              <a:t>https://impactmanagementplatform.org/</a:t>
            </a:r>
            <a:endParaRPr lang="en-GB" sz="900">
              <a:solidFill>
                <a:srgbClr val="425369"/>
              </a:solidFill>
              <a:latin typeface="Avenir Next Regular"/>
              <a:cs typeface="Arial"/>
            </a:endParaRPr>
          </a:p>
          <a:p>
            <a:pPr marL="231775" indent="-228600">
              <a:buAutoNum type="arabicPeriod"/>
            </a:pPr>
            <a:r>
              <a:rPr lang="en-GB" sz="900">
                <a:solidFill>
                  <a:srgbClr val="425369"/>
                </a:solidFill>
                <a:latin typeface="Avenir Next Regular"/>
                <a:cs typeface="Arial"/>
              </a:rPr>
              <a:t>Impact Management Platform. (2023). The Imperative for Impact Management. </a:t>
            </a:r>
            <a:r>
              <a:rPr lang="en-GB" sz="900">
                <a:solidFill>
                  <a:srgbClr val="425369"/>
                </a:solidFill>
                <a:latin typeface="Avenir Next Regular"/>
                <a:cs typeface="Arial"/>
                <a:hlinkClick r:id="rId8">
                  <a:extLst>
                    <a:ext uri="{A12FA001-AC4F-418D-AE19-62706E023703}">
                      <ahyp:hlinkClr xmlns:ahyp="http://schemas.microsoft.com/office/drawing/2018/hyperlinkcolor" val="tx"/>
                    </a:ext>
                  </a:extLst>
                </a:hlinkClick>
              </a:rPr>
              <a:t>https://impactmanagementplatform.org/wp-content/uploads/2023/06/The-Imperative-for-Impact-Management.pdf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Investment Impact Index. (2019). How to develop an impact strategy: A short guide. </a:t>
            </a:r>
            <a:r>
              <a:rPr lang="en-GB" sz="900">
                <a:solidFill>
                  <a:srgbClr val="425369"/>
                </a:solidFill>
                <a:latin typeface="Avenir Next Regular"/>
                <a:cs typeface="Arial"/>
                <a:hlinkClick r:id="rId9">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Regular"/>
                <a:cs typeface="Arial"/>
              </a:rPr>
              <a:t> </a:t>
            </a:r>
          </a:p>
          <a:p>
            <a:pPr marL="231775" indent="-228600">
              <a:spcBef>
                <a:spcPts val="600"/>
              </a:spcBef>
              <a:buAutoNum type="arabicPeriod"/>
            </a:pPr>
            <a:r>
              <a:rPr lang="en-GB" sz="900" err="1">
                <a:solidFill>
                  <a:srgbClr val="425369"/>
                </a:solidFill>
                <a:latin typeface="Avenir Next Regular"/>
                <a:cs typeface="Arial"/>
              </a:rPr>
              <a:t>Ketsuriyonk</a:t>
            </a:r>
            <a:r>
              <a:rPr lang="en-GB" sz="900">
                <a:solidFill>
                  <a:srgbClr val="425369"/>
                </a:solidFill>
                <a:latin typeface="Avenir Next Regular"/>
                <a:cs typeface="Arial"/>
              </a:rPr>
              <a:t>, K. (2023). Presentation on the ISSB's role and the scope of the new IFRS Sustainability Disclosure Standards. Deloitte. </a:t>
            </a:r>
            <a:r>
              <a:rPr lang="en-GB" sz="900">
                <a:solidFill>
                  <a:srgbClr val="425369"/>
                </a:solidFill>
                <a:latin typeface="Avenir Next Regular"/>
                <a:cs typeface="Arial"/>
                <a:hlinkClick r:id="rId10">
                  <a:extLst>
                    <a:ext uri="{A12FA001-AC4F-418D-AE19-62706E023703}">
                      <ahyp:hlinkClr xmlns:ahyp="http://schemas.microsoft.com/office/drawing/2018/hyperlinkcolor" val="tx"/>
                    </a:ext>
                  </a:extLst>
                </a:hlinkClick>
              </a:rPr>
              <a:t>https://www2.deloitte.com/content/dam/Deloitte/th/Documents/Events/CFO-forum-ISSB-IFRS-sustainabilty-standards-9Nov2023.pdf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McKinsey &amp; Company. (2022). Insights to impact: Creating and sustaining data-driven commercial growth. </a:t>
            </a:r>
            <a:r>
              <a:rPr lang="en-GB" sz="900">
                <a:solidFill>
                  <a:srgbClr val="425369"/>
                </a:solidFill>
                <a:latin typeface="Avenir Next Regular"/>
                <a:cs typeface="Arial"/>
                <a:hlinkClick r:id="rId11">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Regular"/>
                <a:cs typeface="Arial"/>
              </a:rPr>
              <a:t> </a:t>
            </a:r>
          </a:p>
          <a:p>
            <a:pPr marL="231775" indent="-228600">
              <a:spcBef>
                <a:spcPts val="600"/>
              </a:spcBef>
              <a:buAutoNum type="arabicPeriod"/>
            </a:pPr>
            <a:r>
              <a:rPr lang="en-GB" sz="900">
                <a:solidFill>
                  <a:srgbClr val="425369"/>
                </a:solidFill>
                <a:latin typeface="Avenir Next Regular"/>
                <a:cs typeface="Arial"/>
              </a:rPr>
              <a:t>Nation Builder. (2020). Impact Management Reporting Guideline. </a:t>
            </a:r>
            <a:r>
              <a:rPr lang="en-GB" sz="900">
                <a:solidFill>
                  <a:srgbClr val="425369"/>
                </a:solidFill>
                <a:latin typeface="Avenir Next Regular"/>
                <a:cs typeface="Arial"/>
                <a:hlinkClick r:id="rId12">
                  <a:extLst>
                    <a:ext uri="{A12FA001-AC4F-418D-AE19-62706E023703}">
                      <ahyp:hlinkClr xmlns:ahyp="http://schemas.microsoft.com/office/drawing/2018/hyperlinkcolor" val="tx"/>
                    </a:ext>
                  </a:extLst>
                </a:hlinkClick>
              </a:rPr>
              <a:t>https://www.relativimpact.com/downloads/3208-NB-IMP-Guidelines-Report-ST12.pdf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venir Next Regular"/>
                <a:cs typeface="Arial"/>
                <a:hlinkClick r:id="rId13">
                  <a:extLst>
                    <a:ext uri="{A12FA001-AC4F-418D-AE19-62706E023703}">
                      <ahyp:hlinkClr xmlns:ahyp="http://schemas.microsoft.com/office/drawing/2018/hyperlinkcolor" val="tx"/>
                    </a:ext>
                  </a:extLst>
                </a:hlinkClick>
              </a:rPr>
              <a:t>https://www.ncbi.nlm.nih.gov/books/NBK215271/</a:t>
            </a:r>
            <a:endParaRPr lang="en-GB" sz="900">
              <a:solidFill>
                <a:srgbClr val="425369"/>
              </a:solidFill>
              <a:latin typeface="Avenir Next Regular"/>
              <a:cs typeface="Arial"/>
            </a:endParaRPr>
          </a:p>
          <a:p>
            <a:pPr marL="3175" indent="0">
              <a:spcBef>
                <a:spcPts val="600"/>
              </a:spcBef>
              <a:buNone/>
            </a:pPr>
            <a:endParaRPr lang="en-GB" sz="900">
              <a:solidFill>
                <a:srgbClr val="425369"/>
              </a:solidFill>
              <a:latin typeface="Avenir Next Regular"/>
              <a:cs typeface="Arial"/>
            </a:endParaRPr>
          </a:p>
          <a:p>
            <a:pPr marL="3175" indent="0">
              <a:spcBef>
                <a:spcPts val="600"/>
              </a:spcBef>
              <a:buNone/>
            </a:pPr>
            <a:endParaRPr lang="en-GB" sz="900">
              <a:solidFill>
                <a:srgbClr val="425369"/>
              </a:solidFill>
              <a:latin typeface="Avenir Next Regular"/>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(2/4)</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68</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3108019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73308" y="738374"/>
            <a:ext cx="9191346" cy="3934858"/>
          </a:xfrm>
        </p:spPr>
        <p:txBody>
          <a:bodyPr>
            <a:noAutofit/>
          </a:bodyPr>
          <a:lstStyle/>
          <a:p>
            <a:pPr marL="231775" indent="-228600">
              <a:spcBef>
                <a:spcPts val="600"/>
              </a:spcBef>
              <a:buAutoNum type="arabicPeriod"/>
            </a:pPr>
            <a:r>
              <a:rPr lang="en-GB" sz="900">
                <a:solidFill>
                  <a:srgbClr val="425369"/>
                </a:solidFill>
                <a:latin typeface="Avenir Next Regular"/>
                <a:cs typeface="Segoe UI"/>
              </a:rPr>
              <a:t>Noble, J. (2019). Theory of change in ten steps. NPC. </a:t>
            </a:r>
            <a:r>
              <a:rPr lang="en-GB" sz="900">
                <a:solidFill>
                  <a:srgbClr val="425369"/>
                </a:solidFill>
                <a:latin typeface="Avenir Next Regular"/>
                <a:cs typeface="Segoe UI"/>
                <a:hlinkClick r:id="rId2">
                  <a:extLst>
                    <a:ext uri="{A12FA001-AC4F-418D-AE19-62706E023703}">
                      <ahyp:hlinkClr xmlns:ahyp="http://schemas.microsoft.com/office/drawing/2018/hyperlinkcolor" val="tx"/>
                    </a:ext>
                  </a:extLst>
                </a:hlinkClick>
              </a:rPr>
              <a:t>https://www.thinknpc.org/resource-hub/ten-steps/</a:t>
            </a:r>
            <a:endParaRPr lang="en-GB" sz="900">
              <a:solidFill>
                <a:srgbClr val="425369"/>
              </a:solidFill>
              <a:latin typeface="Avenir Next Regular"/>
              <a:cs typeface="Arial"/>
            </a:endParaRPr>
          </a:p>
          <a:p>
            <a:pPr marL="231775" indent="-228600">
              <a:spcBef>
                <a:spcPts val="600"/>
              </a:spcBef>
              <a:buAutoNum type="arabicPeriod" startAt="16"/>
            </a:pPr>
            <a:r>
              <a:rPr lang="en-GB" sz="900">
                <a:solidFill>
                  <a:srgbClr val="425369"/>
                </a:solidFill>
                <a:latin typeface="Avenir Next Regular"/>
                <a:cs typeface="Segoe UI"/>
              </a:rPr>
              <a:t>OECD. (2014). Measuring and Managing Results in Development Co-Operation. </a:t>
            </a:r>
            <a:r>
              <a:rPr lang="en-GB" sz="900">
                <a:solidFill>
                  <a:srgbClr val="425369"/>
                </a:solidFill>
                <a:latin typeface="Avenir Next Regular"/>
                <a:cs typeface="Segoe UI"/>
                <a:hlinkClick r:id="rId3">
                  <a:extLst>
                    <a:ext uri="{A12FA001-AC4F-418D-AE19-62706E023703}">
                      <ahyp:hlinkClr xmlns:ahyp="http://schemas.microsoft.com/office/drawing/2018/hyperlinkcolor" val="tx"/>
                    </a:ext>
                  </a:extLst>
                </a:hlinkClick>
              </a:rPr>
              <a:t>https://www.oecd.org/dac/peer-reviews/Measuring-and-managing-results.pdf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OECD DAC (2021). Applying Evaluation Criteria Thoughtfully. </a:t>
            </a:r>
            <a:r>
              <a:rPr lang="en-GB" sz="900">
                <a:solidFill>
                  <a:srgbClr val="425369"/>
                </a:solidFill>
                <a:latin typeface="Avenir Next Regular"/>
                <a:cs typeface="Arial"/>
                <a:hlinkClick r:id="rId4">
                  <a:extLst>
                    <a:ext uri="{A12FA001-AC4F-418D-AE19-62706E023703}">
                      <ahyp:hlinkClr xmlns:ahyp="http://schemas.microsoft.com/office/drawing/2018/hyperlinkcolor" val="tx"/>
                    </a:ext>
                  </a:extLst>
                </a:hlinkClick>
              </a:rPr>
              <a:t>https://www.oecd.org/dac/evaluation/daccriteriaforevaluatingdevelopmentassistance.htm</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Paulk</a:t>
            </a:r>
            <a:r>
              <a:rPr lang="en-GB" sz="900">
                <a:solidFill>
                  <a:srgbClr val="425369"/>
                </a:solidFill>
                <a:latin typeface="Avenir Next Regular"/>
              </a:rPr>
              <a:t>, M.C., Curtis, B., </a:t>
            </a:r>
            <a:r>
              <a:rPr lang="en-GB" sz="900" err="1">
                <a:solidFill>
                  <a:srgbClr val="425369"/>
                </a:solidFill>
                <a:latin typeface="Avenir Next Regular"/>
              </a:rPr>
              <a:t>Chrissis</a:t>
            </a:r>
            <a:r>
              <a:rPr lang="en-GB" sz="900">
                <a:solidFill>
                  <a:srgbClr val="425369"/>
                </a:solidFill>
                <a:latin typeface="Avenir Next Regular"/>
              </a:rPr>
              <a:t>, M. B., &amp; Weber, C.V. (1993). </a:t>
            </a:r>
            <a:r>
              <a:rPr lang="en-ZA" sz="900">
                <a:solidFill>
                  <a:srgbClr val="425369"/>
                </a:solidFill>
                <a:latin typeface="Avenir Next Regular"/>
              </a:rPr>
              <a:t>Capability Maturity </a:t>
            </a:r>
            <a:r>
              <a:rPr lang="en-ZA" sz="900" err="1">
                <a:solidFill>
                  <a:srgbClr val="425369"/>
                </a:solidFill>
                <a:latin typeface="Avenir Next Regular"/>
              </a:rPr>
              <a:t>Model</a:t>
            </a:r>
            <a:r>
              <a:rPr lang="en-ZA" sz="900" baseline="30000" err="1">
                <a:solidFill>
                  <a:srgbClr val="425369"/>
                </a:solidFill>
                <a:latin typeface="Avenir Next Regular"/>
              </a:rPr>
              <a:t>SM</a:t>
            </a:r>
            <a:r>
              <a:rPr lang="en-ZA" sz="900" baseline="30000">
                <a:solidFill>
                  <a:srgbClr val="425369"/>
                </a:solidFill>
                <a:latin typeface="Avenir Next Regular"/>
              </a:rPr>
              <a:t> </a:t>
            </a:r>
            <a:r>
              <a:rPr lang="en-ZA" sz="900">
                <a:solidFill>
                  <a:srgbClr val="425369"/>
                </a:solidFill>
                <a:latin typeface="Avenir Next Regular"/>
              </a:rPr>
              <a:t>for Software, Version 1.1. Technical Report CMU/SEI-93-TR-024. Software Engineering Institute, Carnegie Mellon University. </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Peersman</a:t>
            </a:r>
            <a:r>
              <a:rPr lang="en-GB" sz="900">
                <a:solidFill>
                  <a:srgbClr val="425369"/>
                </a:solidFill>
                <a:latin typeface="Avenir Next Regular"/>
              </a:rPr>
              <a:t>, G., </a:t>
            </a:r>
            <a:r>
              <a:rPr lang="en-GB" sz="900" err="1">
                <a:solidFill>
                  <a:srgbClr val="425369"/>
                </a:solidFill>
                <a:latin typeface="Avenir Next Regular"/>
              </a:rPr>
              <a:t>Guijt</a:t>
            </a:r>
            <a:r>
              <a:rPr lang="en-GB" sz="900">
                <a:solidFill>
                  <a:srgbClr val="425369"/>
                </a:solidFill>
                <a:latin typeface="Avenir Next Regular"/>
              </a:rPr>
              <a:t>, I., &amp; Pasanen, T. (2015). Evaluability Assessment for Impact Evaluation. A Methods Lab Publication. </a:t>
            </a:r>
            <a:r>
              <a:rPr lang="en-GB" sz="900">
                <a:solidFill>
                  <a:srgbClr val="425369"/>
                </a:solidFill>
                <a:latin typeface="Avenir Next Regular"/>
                <a:hlinkClick r:id="rId5">
                  <a:extLst>
                    <a:ext uri="{A12FA001-AC4F-418D-AE19-62706E023703}">
                      <ahyp:hlinkClr xmlns:ahyp="http://schemas.microsoft.com/office/drawing/2018/hyperlinkcolor" val="tx"/>
                    </a:ext>
                  </a:extLst>
                </a:hlinkClick>
              </a:rPr>
              <a:t>https://www.betterevaluation.org/sites/default/files/Evaluability_assessment_for_impact_evaluation.pdf</a:t>
            </a:r>
            <a:endParaRPr lang="en-ZA" sz="900">
              <a:solidFill>
                <a:srgbClr val="425369"/>
              </a:solidFill>
              <a:latin typeface="Avenir Next Regular"/>
            </a:endParaRPr>
          </a:p>
          <a:p>
            <a:pPr marL="231775" indent="-228600" defTabSz="734400">
              <a:spcBef>
                <a:spcPts val="600"/>
              </a:spcBef>
              <a:buAutoNum type="arabicPeriod" startAt="16"/>
            </a:pPr>
            <a:r>
              <a:rPr lang="en-ZA" sz="900">
                <a:solidFill>
                  <a:srgbClr val="425369"/>
                </a:solidFill>
                <a:latin typeface="Avenir Next Regular"/>
              </a:rPr>
              <a:t>PWC. (2019). What is a capability? </a:t>
            </a:r>
            <a:r>
              <a:rPr lang="en-ZA" sz="900">
                <a:solidFill>
                  <a:srgbClr val="425369"/>
                </a:solidFill>
                <a:latin typeface="Avenir Next Regular"/>
                <a:hlinkClick r:id="rId6">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Regular"/>
              </a:rPr>
              <a:t> </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PwC. (2023). IFRS Sustainability Disclosure Standards – Guidance, Insights and Where to Begin. </a:t>
            </a:r>
            <a:r>
              <a:rPr lang="en-GB" sz="900">
                <a:solidFill>
                  <a:srgbClr val="425369"/>
                </a:solidFill>
                <a:latin typeface="Avenir Next Regular"/>
                <a:hlinkClick r:id="rId7">
                  <a:extLst>
                    <a:ext uri="{A12FA001-AC4F-418D-AE19-62706E023703}">
                      <ahyp:hlinkClr xmlns:ahyp="http://schemas.microsoft.com/office/drawing/2018/hyperlinkcolor" val="tx"/>
                    </a:ext>
                  </a:extLst>
                </a:hlinkClick>
              </a:rPr>
              <a:t>https://www.pwc.com/id/en/esg/ifrs-sustainability-disclosure-standards-guidance.pdf</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Relativ</a:t>
            </a:r>
            <a:r>
              <a:rPr lang="en-GB" sz="900">
                <a:solidFill>
                  <a:srgbClr val="425369"/>
                </a:solidFill>
                <a:latin typeface="Avenir Next Regular"/>
              </a:rPr>
              <a:t> Impact. (2020). Theory of Change Canvas. </a:t>
            </a:r>
            <a:r>
              <a:rPr lang="en-GB" sz="900">
                <a:solidFill>
                  <a:srgbClr val="425369"/>
                </a:solidFill>
                <a:latin typeface="Avenir Next Regular"/>
                <a:hlinkClick r:id="rId8">
                  <a:extLst>
                    <a:ext uri="{A12FA001-AC4F-418D-AE19-62706E023703}">
                      <ahyp:hlinkClr xmlns:ahyp="http://schemas.microsoft.com/office/drawing/2018/hyperlinkcolor" val="tx"/>
                    </a:ext>
                  </a:extLst>
                </a:hlinkClick>
              </a:rPr>
              <a:t>https://www.relativimpact.com/theory-of-change-canvas/</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Rothenberg, B. (2022). Organizational Mapping Tool. Creative Commons licence. </a:t>
            </a:r>
            <a:endParaRPr lang="en-GB" sz="900">
              <a:solidFill>
                <a:srgbClr val="425369"/>
              </a:solidFill>
              <a:latin typeface="Avenir Next Regular"/>
              <a:cs typeface="Arial"/>
            </a:endParaRPr>
          </a:p>
          <a:p>
            <a:pPr marL="231775" indent="-228600" defTabSz="734400">
              <a:spcBef>
                <a:spcPts val="600"/>
              </a:spcBef>
              <a:buAutoNum type="arabicPeriod" startAt="16"/>
            </a:pPr>
            <a:r>
              <a:rPr lang="en-GB" sz="900">
                <a:solidFill>
                  <a:srgbClr val="425369"/>
                </a:solidFill>
                <a:latin typeface="Avenir Next Regular"/>
              </a:rPr>
              <a:t>Science Based Targets Initiative. (2023). SBTi Corporate Manual. </a:t>
            </a:r>
            <a:r>
              <a:rPr lang="en-GB" sz="900">
                <a:solidFill>
                  <a:srgbClr val="425369"/>
                </a:solidFill>
                <a:latin typeface="Avenir Next Regular"/>
                <a:hlinkClick r:id="rId9">
                  <a:extLst>
                    <a:ext uri="{A12FA001-AC4F-418D-AE19-62706E023703}">
                      <ahyp:hlinkClr xmlns:ahyp="http://schemas.microsoft.com/office/drawing/2018/hyperlinkcolor" val="tx"/>
                    </a:ext>
                  </a:extLst>
                </a:hlinkClick>
              </a:rPr>
              <a:t>https://sciencebasedtargets.org/resources/files/SBTi-Corporate-Manual.pdf</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Sheth, U. (2024). Why you should measure social impact? </a:t>
            </a:r>
            <a:r>
              <a:rPr lang="en-GB" sz="900" err="1">
                <a:solidFill>
                  <a:srgbClr val="425369"/>
                </a:solidFill>
                <a:latin typeface="Avenir Next Regular"/>
              </a:rPr>
              <a:t>Sopact</a:t>
            </a:r>
            <a:r>
              <a:rPr lang="en-GB" sz="900">
                <a:solidFill>
                  <a:srgbClr val="425369"/>
                </a:solidFill>
                <a:latin typeface="Avenir Next Regular"/>
              </a:rPr>
              <a:t>. </a:t>
            </a:r>
            <a:r>
              <a:rPr lang="en-GB" sz="900">
                <a:solidFill>
                  <a:srgbClr val="425369"/>
                </a:solidFill>
                <a:latin typeface="Avenir Next Regular"/>
                <a:hlinkClick r:id="rId10">
                  <a:extLst>
                    <a:ext uri="{A12FA001-AC4F-418D-AE19-62706E023703}">
                      <ahyp:hlinkClr xmlns:ahyp="http://schemas.microsoft.com/office/drawing/2018/hyperlinkcolor" val="tx"/>
                    </a:ext>
                  </a:extLst>
                </a:hlinkClick>
              </a:rPr>
              <a:t>https://www.sopact.com/perspectives/why-you-should-measure-social-impact</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Small Charity Finance. (2012). Principles of Good Impact Reporting. </a:t>
            </a:r>
            <a:r>
              <a:rPr lang="en-GB" sz="900">
                <a:solidFill>
                  <a:srgbClr val="425369"/>
                </a:solidFill>
                <a:latin typeface="Avenir Next Regular"/>
                <a:hlinkClick r:id="rId11">
                  <a:extLst>
                    <a:ext uri="{A12FA001-AC4F-418D-AE19-62706E023703}">
                      <ahyp:hlinkClr xmlns:ahyp="http://schemas.microsoft.com/office/drawing/2018/hyperlinkcolor" val="tx"/>
                    </a:ext>
                  </a:extLst>
                </a:hlinkClick>
              </a:rPr>
              <a:t>https://www.thinknpc.org/wp-content/uploads/2018/07/Principles-of-good-impact-reporting-final.pdf</a:t>
            </a:r>
            <a:endParaRPr lang="en-GB" sz="900">
              <a:solidFill>
                <a:srgbClr val="425369"/>
              </a:solidFill>
              <a:latin typeface="Avenir Next Regular"/>
              <a:cs typeface="Arial"/>
            </a:endParaRPr>
          </a:p>
          <a:p>
            <a:pPr marL="231775" indent="-228600" defTabSz="734400">
              <a:spcBef>
                <a:spcPts val="600"/>
              </a:spcBef>
              <a:buAutoNum type="arabicPeriod" startAt="16"/>
            </a:pPr>
            <a:r>
              <a:rPr lang="en-GB" sz="900" err="1">
                <a:solidFill>
                  <a:srgbClr val="425369"/>
                </a:solidFill>
                <a:latin typeface="Avenir Next Regular"/>
              </a:rPr>
              <a:t>Sopact</a:t>
            </a:r>
            <a:r>
              <a:rPr lang="en-GB" sz="900">
                <a:solidFill>
                  <a:srgbClr val="425369"/>
                </a:solidFill>
                <a:latin typeface="Avenir Next Regular"/>
              </a:rPr>
              <a:t>. (2024). Impact Reporting Guide. </a:t>
            </a:r>
            <a:r>
              <a:rPr lang="en-GB" sz="900">
                <a:solidFill>
                  <a:srgbClr val="425369"/>
                </a:solidFill>
                <a:latin typeface="Avenir Next Regular"/>
                <a:hlinkClick r:id="rId12">
                  <a:extLst>
                    <a:ext uri="{A12FA001-AC4F-418D-AE19-62706E023703}">
                      <ahyp:hlinkClr xmlns:ahyp="http://schemas.microsoft.com/office/drawing/2018/hyperlinkcolor" val="tx"/>
                    </a:ext>
                  </a:extLst>
                </a:hlinkClick>
              </a:rPr>
              <a:t>https://www.sopact.com/guides/impact-reporting</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Sopact</a:t>
            </a:r>
            <a:r>
              <a:rPr lang="en-GB" sz="900">
                <a:solidFill>
                  <a:srgbClr val="425369"/>
                </a:solidFill>
                <a:latin typeface="Avenir Next Regular"/>
              </a:rPr>
              <a:t>. (2024). Theory of Change Authoritative Guide. </a:t>
            </a:r>
            <a:r>
              <a:rPr lang="en-GB" sz="900">
                <a:solidFill>
                  <a:srgbClr val="425369"/>
                </a:solidFill>
                <a:latin typeface="Avenir Next Regular"/>
                <a:hlinkClick r:id="rId13">
                  <a:extLst>
                    <a:ext uri="{A12FA001-AC4F-418D-AE19-62706E023703}">
                      <ahyp:hlinkClr xmlns:ahyp="http://schemas.microsoft.com/office/drawing/2018/hyperlinkcolor" val="tx"/>
                    </a:ext>
                  </a:extLst>
                </a:hlinkClick>
              </a:rPr>
              <a:t>https://www.sopact.com/guides/theory-of-change</a:t>
            </a:r>
            <a:endParaRPr lang="en-GB" sz="900">
              <a:solidFill>
                <a:srgbClr val="425369"/>
              </a:solidFill>
              <a:latin typeface="Avenir Next Regular"/>
            </a:endParaRPr>
          </a:p>
          <a:p>
            <a:pPr marL="231775" indent="-228600">
              <a:spcBef>
                <a:spcPts val="600"/>
              </a:spcBef>
              <a:buAutoNum type="arabicPeriod" startAt="16"/>
            </a:pPr>
            <a:r>
              <a:rPr lang="en-GB" sz="900">
                <a:solidFill>
                  <a:srgbClr val="425369"/>
                </a:solidFill>
                <a:latin typeface="Avenir Next Regular"/>
              </a:rPr>
              <a:t>Spark Strategy. (2023). Impact Measurement. </a:t>
            </a:r>
            <a:r>
              <a:rPr lang="en-GB" sz="900">
                <a:solidFill>
                  <a:srgbClr val="425369"/>
                </a:solidFill>
                <a:latin typeface="Avenir Next Regular"/>
                <a:hlinkClick r:id="rId14">
                  <a:extLst>
                    <a:ext uri="{A12FA001-AC4F-418D-AE19-62706E023703}">
                      <ahyp:hlinkClr xmlns:ahyp="http://schemas.microsoft.com/office/drawing/2018/hyperlinkcolor" val="tx"/>
                    </a:ext>
                  </a:extLst>
                </a:hlinkClick>
              </a:rPr>
              <a:t>https://sparkstrategy.com.au/impact-measurement/</a:t>
            </a:r>
            <a:endParaRPr lang="en-GB" sz="900">
              <a:solidFill>
                <a:srgbClr val="425369"/>
              </a:solidFill>
              <a:latin typeface="Avenir Next Regular"/>
              <a:hlinkClick r:id="" action="ppaction://noaction">
                <a:extLst>
                  <a:ext uri="{A12FA001-AC4F-418D-AE19-62706E023703}">
                    <ahyp:hlinkClr xmlns:ahyp="http://schemas.microsoft.com/office/drawing/2018/hyperlinkcolor" val="tx"/>
                  </a:ext>
                </a:extLst>
              </a:hlinkClick>
            </a:endParaRPr>
          </a:p>
          <a:p>
            <a:pPr marL="231775" indent="-228600">
              <a:spcBef>
                <a:spcPts val="600"/>
              </a:spcBef>
              <a:buFont typeface="+mj-lt"/>
              <a:buAutoNum type="arabicPeriod" startAt="16"/>
            </a:pPr>
            <a:r>
              <a:rPr lang="en-GB" sz="900">
                <a:solidFill>
                  <a:srgbClr val="425369"/>
                </a:solidFill>
                <a:latin typeface="Avenir Next Regular"/>
              </a:rPr>
              <a:t>Stories for Impact.. (2024). Impact Management Toolbox. </a:t>
            </a:r>
            <a:r>
              <a:rPr lang="en-GB" sz="900">
                <a:solidFill>
                  <a:srgbClr val="425369"/>
                </a:solidFill>
                <a:latin typeface="Avenir Next Regular"/>
                <a:hlinkClick r:id="rId15">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Regular"/>
              </a:rPr>
              <a:t> </a:t>
            </a:r>
            <a:endParaRPr lang="en-GB" sz="900">
              <a:solidFill>
                <a:srgbClr val="425369"/>
              </a:solidFill>
            </a:endParaRPr>
          </a:p>
          <a:p>
            <a:pPr marL="231775" indent="-228600">
              <a:spcBef>
                <a:spcPts val="600"/>
              </a:spcBef>
              <a:buAutoNum type="arabicPeriod" startAt="16"/>
            </a:pPr>
            <a:r>
              <a:rPr lang="en-GB" sz="900">
                <a:solidFill>
                  <a:srgbClr val="425369"/>
                </a:solidFill>
                <a:latin typeface="Avenir Next"/>
              </a:rPr>
              <a:t>Swindell, A. (2014). Business Capability Models: Why You Might Be Missing Out on Better Business Outcomes. Architecture &amp; Governance. </a:t>
            </a:r>
            <a:r>
              <a:rPr lang="en-GB" sz="900">
                <a:solidFill>
                  <a:srgbClr val="425369"/>
                </a:solidFill>
                <a:latin typeface="Avenir Next"/>
                <a:hlinkClick r:id="rId16">
                  <a:extLst>
                    <a:ext uri="{A12FA001-AC4F-418D-AE19-62706E023703}">
                      <ahyp:hlinkClr xmlns:ahyp="http://schemas.microsoft.com/office/drawing/2018/hyperlinkcolor" val="tx"/>
                    </a:ext>
                  </a:extLst>
                </a:hlinkClick>
              </a:rPr>
              <a:t>https://www.architectureandgovernance.com/strategy-planning/business-capability-models-might-missing-better-business-outcomes/</a:t>
            </a:r>
            <a:endParaRPr lang="en-GB" sz="900">
              <a:solidFill>
                <a:srgbClr val="425369"/>
              </a:solidFill>
            </a:endParaRPr>
          </a:p>
          <a:p>
            <a:pPr marL="231775" indent="-228600">
              <a:spcBef>
                <a:spcPts val="600"/>
              </a:spcBef>
              <a:buAutoNum type="arabicPeriod" startAt="16"/>
            </a:pPr>
            <a:endParaRPr lang="en-GB" sz="900">
              <a:solidFill>
                <a:srgbClr val="425369"/>
              </a:solidFill>
              <a:latin typeface="Avenir Next Regular"/>
            </a:endParaRPr>
          </a:p>
          <a:p>
            <a:pPr marL="231775" indent="-228600">
              <a:spcBef>
                <a:spcPts val="600"/>
              </a:spcBef>
              <a:buFont typeface="Arial"/>
              <a:buAutoNum type="arabicPeriod" startAt="16"/>
            </a:pPr>
            <a:endParaRPr lang="en-GB" sz="900">
              <a:solidFill>
                <a:srgbClr val="425369"/>
              </a:solidFill>
              <a:latin typeface="Avenir Next Regular"/>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(3/4)</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69</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73727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ehlke test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231775" indent="-228600">
              <a:spcBef>
                <a:spcPts val="600"/>
              </a:spcBef>
              <a:buAutoNum type="arabicPeriod" startAt="16"/>
            </a:pPr>
            <a:r>
              <a:rPr lang="en-GB" sz="900">
                <a:solidFill>
                  <a:srgbClr val="425369"/>
                </a:solidFill>
                <a:latin typeface="Avenir Next Regular"/>
                <a:cs typeface="Segoe UI"/>
              </a:rPr>
              <a:t>Turner, J. R., Crawford, L., &amp; Hobbs, J. B. (2004). Aligning capability with strategy. Paper presented at PMI® Global Congress 2004—EMEA, Prague, Czech Republic. Newtown Square, PA: Project Management Institute.</a:t>
            </a:r>
          </a:p>
          <a:p>
            <a:pPr marL="231775" indent="-228600">
              <a:spcBef>
                <a:spcPts val="600"/>
              </a:spcBef>
              <a:buAutoNum type="arabicPeriod" startAt="16"/>
            </a:pPr>
            <a:r>
              <a:rPr lang="en-GB" sz="900">
                <a:solidFill>
                  <a:srgbClr val="425369"/>
                </a:solidFill>
                <a:latin typeface="Avenir Next Regular"/>
                <a:cs typeface="Segoe UI"/>
              </a:rPr>
              <a:t>United Nations Development Group. (2017). Theory of Change UNDAF Companion Guidance. </a:t>
            </a:r>
            <a:r>
              <a:rPr lang="en-GB" sz="900">
                <a:solidFill>
                  <a:srgbClr val="425369"/>
                </a:solidFill>
                <a:latin typeface="Avenir Next Regular"/>
                <a:cs typeface="Segoe UI"/>
                <a:hlinkClick r:id="rId2">
                  <a:extLst>
                    <a:ext uri="{A12FA001-AC4F-418D-AE19-62706E023703}">
                      <ahyp:hlinkClr xmlns:ahyp="http://schemas.microsoft.com/office/drawing/2018/hyperlinkcolor" val="tx"/>
                    </a:ext>
                  </a:extLst>
                </a:hlinkClick>
              </a:rPr>
              <a:t>https://unsdg.un.org/sites/default/files/UNDG-UNDAF-Companion-Pieces-7-Theory-of-Change.pdf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United Nations Development Programme. (2021). UNDP Evaluation Guidelines. Independent Evaluation Office of UNDP. </a:t>
            </a:r>
            <a:r>
              <a:rPr lang="en-GB" sz="900">
                <a:solidFill>
                  <a:srgbClr val="425369"/>
                </a:solidFill>
                <a:latin typeface="Avenir Next Regular"/>
                <a:cs typeface="Segoe UI"/>
                <a:hlinkClick r:id="rId3">
                  <a:extLst>
                    <a:ext uri="{A12FA001-AC4F-418D-AE19-62706E023703}">
                      <ahyp:hlinkClr xmlns:ahyp="http://schemas.microsoft.com/office/drawing/2018/hyperlinkcolor" val="tx"/>
                    </a:ext>
                  </a:extLst>
                </a:hlinkClick>
              </a:rPr>
              <a:t>https://erc.undp.org/pdf/UNDP_Evaluation_Guidelines.pdf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World Economic Forum. (2024). The Global Risks Report 2024, 19th Edition. </a:t>
            </a:r>
            <a:r>
              <a:rPr lang="en-GB" sz="900">
                <a:solidFill>
                  <a:srgbClr val="425369"/>
                </a:solidFill>
                <a:latin typeface="Avenir Next Regular"/>
                <a:cs typeface="Segoe UI"/>
                <a:hlinkClick r:id="rId4">
                  <a:extLst>
                    <a:ext uri="{A12FA001-AC4F-418D-AE19-62706E023703}">
                      <ahyp:hlinkClr xmlns:ahyp="http://schemas.microsoft.com/office/drawing/2018/hyperlinkcolor" val="tx"/>
                    </a:ext>
                  </a:extLst>
                </a:hlinkClick>
              </a:rPr>
              <a:t>https://www3.weforum.org/docs/WEF_The_Global_Risks_Report_2024.pdf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latin typeface="Avenir Next Regular"/>
              <a:cs typeface="Segoe UI"/>
            </a:endParaRPr>
          </a:p>
          <a:p>
            <a:pPr marL="3175" indent="0">
              <a:buNone/>
            </a:pPr>
            <a:endParaRPr lang="en-GB">
              <a:solidFill>
                <a:srgbClr val="425369"/>
              </a:solidFill>
              <a:latin typeface="Avenir Next Regular"/>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(4/4)</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70</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63745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a:t>
            </a:r>
            <a:r>
              <a:rPr lang="en-GB" sz="1100"/>
              <a:t>) are:</a:t>
            </a:r>
            <a:endParaRPr lang="en-GB" sz="1100" dirty="0"/>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
        <p:nvSpPr>
          <p:cNvPr id="11" name="TextBox 10"/>
          <p:cNvSpPr txBox="1"/>
          <p:nvPr/>
        </p:nvSpPr>
        <p:spPr>
          <a:xfrm>
            <a:off x="2340864" y="1161288"/>
            <a:ext cx="1828800" cy="457200"/>
          </a:xfrm>
          <a:prstGeom prst="rect">
            <a:avLst/>
          </a:prstGeom>
          <a:noFill/>
        </p:spPr>
        <p:txBody>
          <a:bodyPr wrap="none">
            <a:spAutoFit/>
          </a:bodyPr>
          <a:lstStyle/>
          <a:p>
            <a:pPr algn="l">
              <a:defRPr b="0" sz="950">
                <a:solidFill>
                  <a:srgbClr val="425369"/>
                </a:solidFill>
                <a:latin typeface="Avenir Next"/>
              </a:defRPr>
            </a:pPr>
            <a:r>
              <a:rPr/>
              <a:t>Capability Purpose, Capability Stakeholders, Impact Strategy, Equipping, Impact Performance, Team Composition,</a:t>
            </a:r>
          </a:p>
        </p:txBody>
      </p:sp>
      <p:sp>
        <p:nvSpPr>
          <p:cNvPr id="12" name="TextBox 11"/>
          <p:cNvSpPr txBox="1"/>
          <p:nvPr/>
        </p:nvSpPr>
        <p:spPr>
          <a:xfrm>
            <a:off x="548640" y="1325880"/>
            <a:ext cx="1828800" cy="457200"/>
          </a:xfrm>
          <a:prstGeom prst="rect">
            <a:avLst/>
          </a:prstGeom>
          <a:noFill/>
        </p:spPr>
        <p:txBody>
          <a:bodyPr wrap="none">
            <a:spAutoFit/>
          </a:bodyPr>
          <a:lstStyle/>
          <a:p>
            <a:pPr algn="l">
              <a:defRPr b="0" sz="950">
                <a:solidFill>
                  <a:srgbClr val="425369"/>
                </a:solidFill>
                <a:latin typeface="Avenir Next"/>
              </a:defRPr>
            </a:pPr>
            <a:r>
              <a:rPr/>
              <a:t>Processes, Responsibility  Framework, Data Access, Data Collection, Data Quality, IMF, Tools &amp; Templates, Evaluation, Research, Knowledge, &amp; Insights, Reporting Framework, and Reporting Standards.</a:t>
            </a:r>
          </a:p>
        </p:txBody>
      </p:sp>
      <p:pic>
        <p:nvPicPr>
          <p:cNvPr id="13" name="Picture 12"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
        <p:nvSpPr>
          <p:cNvPr id="14" name="TextBox 13"/>
          <p:cNvSpPr txBox="1"/>
          <p:nvPr/>
        </p:nvSpPr>
        <p:spPr>
          <a:xfrm>
            <a:off x="731520" y="1554480"/>
            <a:ext cx="6400800" cy="914400"/>
          </a:xfrm>
          <a:prstGeom prst="rect">
            <a:avLst/>
          </a:prstGeom>
          <a:noFill/>
        </p:spPr>
        <p:txBody>
          <a:bodyPr wrap="none">
            <a:spAutoFit/>
          </a:bodyPr>
          <a:lstStyle/>
          <a:p>
            <a:pPr algn="l">
              <a:defRPr b="0" sz="1000">
                <a:solidFill>
                  <a:srgbClr val="425369"/>
                </a:solidFill>
                <a:latin typeface="Avenir Next"/>
              </a:defRPr>
            </a:pPr>
            <a:r>
              <a:rPr/>
              <a:t>Develop your Impact Strategy (e.g. Theory of Change).</a:t>
            </a:r>
          </a:p>
        </p:txBody>
      </p:sp>
      <p:sp>
        <p:nvSpPr>
          <p:cNvPr id="15" name="TextBox 14"/>
          <p:cNvSpPr txBox="1"/>
          <p:nvPr/>
        </p:nvSpPr>
        <p:spPr>
          <a:xfrm>
            <a:off x="731520" y="2011680"/>
            <a:ext cx="6400800" cy="914400"/>
          </a:xfrm>
          <a:prstGeom prst="rect">
            <a:avLst/>
          </a:prstGeom>
          <a:noFill/>
        </p:spPr>
        <p:txBody>
          <a:bodyPr wrap="none">
            <a:spAutoFit/>
          </a:bodyPr>
          <a:lstStyle/>
          <a:p>
            <a:pPr algn="l">
              <a:defRPr b="0" sz="1000">
                <a:solidFill>
                  <a:srgbClr val="425369"/>
                </a:solidFill>
                <a:latin typeface="Avenir Next"/>
              </a:defRPr>
            </a:pPr>
            <a:r>
              <a:rPr/>
              <a:t>Develop your Impact Measurement Framework and evaluation approach.</a:t>
            </a:r>
          </a:p>
        </p:txBody>
      </p:sp>
      <p:sp>
        <p:nvSpPr>
          <p:cNvPr id="16" name="TextBox 15"/>
          <p:cNvSpPr txBox="1"/>
          <p:nvPr/>
        </p:nvSpPr>
        <p:spPr>
          <a:xfrm>
            <a:off x="731520" y="2468880"/>
            <a:ext cx="6400800" cy="914400"/>
          </a:xfrm>
          <a:prstGeom prst="rect">
            <a:avLst/>
          </a:prstGeom>
          <a:noFill/>
        </p:spPr>
        <p:txBody>
          <a:bodyPr wrap="none">
            <a:spAutoFit/>
          </a:bodyPr>
          <a:lstStyle/>
          <a:p>
            <a:pPr algn="l">
              <a:defRPr b="0" sz="1000">
                <a:solidFill>
                  <a:srgbClr val="425369"/>
                </a:solidFill>
                <a:latin typeface="Avenir Next"/>
              </a:defRPr>
            </a:pPr>
            <a:r>
              <a:rPr/>
              <a:t>Identify  technology  and system requirements to support implementation of measurement framework and capability reqirements.</a:t>
            </a:r>
          </a:p>
        </p:txBody>
      </p:sp>
      <p:sp>
        <p:nvSpPr>
          <p:cNvPr id="17" name="TextBox 16"/>
          <p:cNvSpPr txBox="1"/>
          <p:nvPr/>
        </p:nvSpPr>
        <p:spPr>
          <a:xfrm>
            <a:off x="731520" y="2926080"/>
            <a:ext cx="6400800" cy="914400"/>
          </a:xfrm>
          <a:prstGeom prst="rect">
            <a:avLst/>
          </a:prstGeom>
          <a:noFill/>
        </p:spPr>
        <p:txBody>
          <a:bodyPr wrap="none">
            <a:spAutoFit/>
          </a:bodyPr>
          <a:lstStyle/>
          <a:p>
            <a:pPr algn="l">
              <a:defRPr b="0" sz="1000">
                <a:solidFill>
                  <a:srgbClr val="425369"/>
                </a:solidFill>
                <a:latin typeface="Avenir Next"/>
              </a:defRPr>
            </a:pPr>
            <a:r>
              <a:rPr/>
              <a:t>Identify  senior leadership accountable for Impact Management capability; Develop team role profiles and recruit team based on processes </a:t>
            </a:r>
          </a:p>
          <a:p>
            <a:pPr algn="l">
              <a:defRPr b="0" sz="1000">
                <a:solidFill>
                  <a:srgbClr val="425369"/>
                </a:solidFill>
                <a:latin typeface="Avenir Next"/>
              </a:defRPr>
            </a:pPr>
            <a:r>
              <a:rPr/>
              <a:t>and PACE. Identify data and information neesd of stakeholders and decision-makers.</a:t>
            </a:r>
          </a:p>
        </p:txBody>
      </p:sp>
      <p:sp>
        <p:nvSpPr>
          <p:cNvPr id="18" name="TextBox 17"/>
          <p:cNvSpPr txBox="1"/>
          <p:nvPr/>
        </p:nvSpPr>
        <p:spPr>
          <a:xfrm>
            <a:off x="731520" y="3383280"/>
            <a:ext cx="6400800" cy="914400"/>
          </a:xfrm>
          <a:prstGeom prst="rect">
            <a:avLst/>
          </a:prstGeom>
          <a:noFill/>
        </p:spPr>
        <p:txBody>
          <a:bodyPr wrap="none">
            <a:spAutoFit/>
          </a:bodyPr>
          <a:lstStyle/>
          <a:p>
            <a:pPr algn="l">
              <a:defRPr b="0" sz="1000">
                <a:solidFill>
                  <a:srgbClr val="425369"/>
                </a:solidFill>
                <a:latin typeface="Avenir Next"/>
              </a:defRPr>
            </a:pPr>
            <a:r>
              <a:rPr/>
              <a:t>Define capability model; Identify and develop high-level processes lead by IM capability; Develop responsibility assignment framework (PACE).</a:t>
            </a:r>
          </a:p>
        </p:txBody>
      </p:sp>
      <p:sp>
        <p:nvSpPr>
          <p:cNvPr id="19" name="TextBox 18"/>
          <p:cNvSpPr txBox="1"/>
          <p:nvPr/>
        </p:nvSpPr>
        <p:spPr>
          <a:xfrm>
            <a:off x="731520" y="3840480"/>
            <a:ext cx="6400800" cy="914400"/>
          </a:xfrm>
          <a:prstGeom prst="rect">
            <a:avLst/>
          </a:prstGeom>
          <a:noFill/>
        </p:spPr>
        <p:txBody>
          <a:bodyPr wrap="none">
            <a:spAutoFit/>
          </a:bodyPr>
          <a:lstStyle/>
          <a:p>
            <a:pPr algn="l">
              <a:defRPr b="0" sz="1000">
                <a:solidFill>
                  <a:srgbClr val="425369"/>
                </a:solidFill>
                <a:latin typeface="Avenir Next"/>
              </a:defRPr>
            </a:pPr>
            <a:r>
              <a:rPr/>
              <a:t>Identify and define relevant reporting requirements and standards for the organisation.</a:t>
            </a:r>
          </a:p>
        </p:txBody>
      </p:sp>
      <p:sp>
        <p:nvSpPr>
          <p:cNvPr id="20" name="TextBox 19"/>
          <p:cNvSpPr txBox="1"/>
          <p:nvPr/>
        </p:nvSpPr>
        <p:spPr>
          <a:xfrm>
            <a:off x="731520" y="4297680"/>
            <a:ext cx="6400800" cy="914400"/>
          </a:xfrm>
          <a:prstGeom prst="rect">
            <a:avLst/>
          </a:prstGeom>
          <a:noFill/>
        </p:spPr>
        <p:txBody>
          <a:bodyPr wrap="none">
            <a:spAutoFit/>
          </a:bodyPr>
          <a:lstStyle/>
          <a:p>
            <a:pPr algn="l">
              <a:defRPr b="0" sz="1000">
                <a:solidFill>
                  <a:srgbClr val="425369"/>
                </a:solidFill>
                <a:latin typeface="Avenir Next"/>
              </a:defRPr>
            </a:pPr>
            <a:r>
              <a:rPr/>
              <a:t>Identify , document and deploy best practices for effective utilisation of adoptesd technology. </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4170</TotalTime>
  <Words>10877</Words>
  <Application>Microsoft Macintosh PowerPoint</Application>
  <PresentationFormat>Custom</PresentationFormat>
  <Paragraphs>888</Paragraphs>
  <Slides>71</Slides>
  <Notes>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71</vt:i4>
      </vt:variant>
    </vt:vector>
  </HeadingPairs>
  <TitlesOfParts>
    <vt:vector size="87"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NEXT STEPS</vt:lpstr>
      <vt:lpstr>Next steps</vt:lpstr>
      <vt:lpstr>APPENDICES</vt:lpstr>
      <vt:lpstr>Appendix 1: MATURITY MODEL</vt:lpstr>
      <vt:lpstr>CAPABILITY MATURITY TERMINOLOGY</vt:lpstr>
      <vt:lpstr>Impact Capability Maturity Model </vt:lpstr>
      <vt:lpstr>Impact management capability dimensions</vt:lpstr>
      <vt:lpstr>APPENDIX 2: CAPABILITY ASSESSMENT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THEORY OF CHANGE - resources &amp; reading</vt:lpstr>
      <vt:lpstr>IMPACT MEASUREMENT - resources &amp; reading </vt:lpstr>
      <vt:lpstr>EVALUATION - resources and reading</vt:lpstr>
      <vt:lpstr>CAPABILITY MODEL - RESOURCES AND READING</vt:lpstr>
      <vt:lpstr>REPORTING - resources &amp; reading </vt:lpstr>
      <vt:lpstr>REPORTING DISCLOSURES - resources &amp; reading </vt:lpstr>
      <vt:lpstr>APPENDIX 4: REFERENCES</vt:lpstr>
      <vt:lpstr>References (1/4)</vt:lpstr>
      <vt:lpstr>References (2/4)</vt:lpstr>
      <vt:lpstr>References (3/4)</vt:lpstr>
      <vt:lpstr>References (4/4)</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123</cp:revision>
  <cp:lastPrinted>2023-10-27T06:48:18Z</cp:lastPrinted>
  <dcterms:created xsi:type="dcterms:W3CDTF">2018-01-08T18:03:55Z</dcterms:created>
  <dcterms:modified xsi:type="dcterms:W3CDTF">2024-03-18T12:52:36Z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