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6"/>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82" r:id="rId31"/>
    <p:sldId id="2147477983" r:id="rId32"/>
    <p:sldId id="2147477897" r:id="rId33"/>
    <p:sldId id="2147477960" r:id="rId34"/>
    <p:sldId id="2147477942" r:id="rId35"/>
    <p:sldId id="2147477920" r:id="rId36"/>
    <p:sldId id="2147477924" r:id="rId37"/>
    <p:sldId id="2147477904" r:id="rId38"/>
    <p:sldId id="2147477961" r:id="rId39"/>
    <p:sldId id="2147477943" r:id="rId40"/>
    <p:sldId id="2147477921" r:id="rId41"/>
    <p:sldId id="2147477908" r:id="rId42"/>
    <p:sldId id="2147477962" r:id="rId43"/>
    <p:sldId id="2147477944" r:id="rId44"/>
    <p:sldId id="2147477922" r:id="rId45"/>
    <p:sldId id="2147477984" r:id="rId46"/>
    <p:sldId id="2147477955" r:id="rId47"/>
    <p:sldId id="2147477979" r:id="rId48"/>
    <p:sldId id="2147477964" r:id="rId49"/>
    <p:sldId id="2147477849" r:id="rId50"/>
    <p:sldId id="3322" r:id="rId51"/>
    <p:sldId id="2147477980" r:id="rId52"/>
    <p:sldId id="2147477851" r:id="rId53"/>
    <p:sldId id="2147477945" r:id="rId54"/>
    <p:sldId id="2147477946" r:id="rId55"/>
    <p:sldId id="2147477947" r:id="rId56"/>
    <p:sldId id="2147477948" r:id="rId57"/>
    <p:sldId id="2147477949" r:id="rId58"/>
    <p:sldId id="2147477950" r:id="rId59"/>
    <p:sldId id="2147477951" r:id="rId60"/>
    <p:sldId id="2147477952" r:id="rId61"/>
    <p:sldId id="2147477953" r:id="rId62"/>
    <p:sldId id="2147477842" r:id="rId63"/>
    <p:sldId id="2147477965" r:id="rId64"/>
    <p:sldId id="2147477966" r:id="rId65"/>
    <p:sldId id="2147477967" r:id="rId66"/>
    <p:sldId id="2147477968" r:id="rId67"/>
    <p:sldId id="2147477969" r:id="rId68"/>
    <p:sldId id="2147477970" r:id="rId69"/>
    <p:sldId id="2147477975" r:id="rId70"/>
    <p:sldId id="2147477971" r:id="rId71"/>
    <p:sldId id="2147477972" r:id="rId72"/>
    <p:sldId id="2147477973" r:id="rId73"/>
    <p:sldId id="2147477974" r:id="rId74"/>
    <p:sldId id="319" r:id="rId7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59"/>
    <p:restoredTop sz="94444"/>
  </p:normalViewPr>
  <p:slideViewPr>
    <p:cSldViewPr snapToGrid="0">
      <p:cViewPr varScale="1">
        <p:scale>
          <a:sx n="114" d="100"/>
          <a:sy n="114" d="100"/>
        </p:scale>
        <p:origin x="168" y="70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2024/03/22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45.xml"/><Relationship Id="rId6" Type="http://schemas.openxmlformats.org/officeDocument/2006/relationships/slide" Target="slide49.xml"/><Relationship Id="rId7" Type="http://schemas.openxmlformats.org/officeDocument/2006/relationships/slide" Target="slide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llacefoundation.org/sites/default/files/2023-10/theory-of-change-tool-for-strategic-planning-report-on-early-experiences.pdf" TargetMode="External"/><Relationship Id="rId3" Type="http://schemas.openxmlformats.org/officeDocument/2006/relationships/hyperlink" Target="https://tgarchibald.wordpress.com/2013/11/11/18/" TargetMode="External"/><Relationship Id="rId4" Type="http://schemas.openxmlformats.org/officeDocument/2006/relationships/hyperlink" Target="https://www.bond.org.uk/resources/evidence-principles/"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cdc.gov/dhdsp/docs/CB-June2018-508.pdf" TargetMode="External"/><Relationship Id="rId7" Type="http://schemas.openxmlformats.org/officeDocument/2006/relationships/hyperlink" Target="https://www.commonapproach.org/what-is-impact-measurement/" TargetMode="External"/><Relationship Id="rId8" Type="http://schemas.openxmlformats.org/officeDocument/2006/relationships/hyperlink" Target="https://www.commonapproach.org/wp-content/uploads/2021/10/Common-Foundations_Version-2_EN_031121.pdf" TargetMode="External"/><Relationship Id="rId9" Type="http://schemas.openxmlformats.org/officeDocument/2006/relationships/hyperlink" Target="https://enterprise.design/wiki/EDGY:License" TargetMode="External"/><Relationship Id="rId10" Type="http://schemas.openxmlformats.org/officeDocument/2006/relationships/hyperlink" Target="https://enterprise.design/" TargetMode="External"/><Relationship Id="rId11" Type="http://schemas.openxmlformats.org/officeDocument/2006/relationships/hyperlink" Target="https://www.seg.org.pl/storage/uploads/1626257472_tomorrows_investment_rules_2.0_ey.pdf" TargetMode="External"/><Relationship Id="rId12" Type="http://schemas.openxmlformats.org/officeDocument/2006/relationships/hyperlink" Target="https://www.fordfoundation.org/wp-content/uploads/2018/11/english-omt__v5-february-2023.pdf" TargetMode="External"/><Relationship Id="rId13" Type="http://schemas.openxmlformats.org/officeDocument/2006/relationships/hyperlink" Target="https://pdf.usaid.gov/pdf_docs/PA00W77T.pdf" TargetMode="External"/><Relationship Id="rId14" Type="http://schemas.openxmlformats.org/officeDocument/2006/relationships/hyperlink" Target="https://thegiin.org/research/publication/impact-performance-benchmarks-overview/"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toolkit.thegiin.org/" TargetMode="External"/><Relationship Id="rId3" Type="http://schemas.openxmlformats.org/officeDocument/2006/relationships/hyperlink" Target="https://www.globalreporting.org/standards/" TargetMode="External"/><Relationship Id="rId4" Type="http://schemas.openxmlformats.org/officeDocument/2006/relationships/hyperlink" Target="https://www.globalreporting.org/media/mlkjpn1i/gri-sasb-joint-publication-april-2021.pdf" TargetMode="External"/><Relationship Id="rId5" Type="http://schemas.openxmlformats.org/officeDocument/2006/relationships/hyperlink" Target="https://sdgcompass.org/wp-content/uploads/2016/05/019104_SDG_Compass_Guide_2015_v29.pdf" TargetMode="External"/><Relationship Id="rId6" Type="http://schemas.openxmlformats.org/officeDocument/2006/relationships/hyperlink" Target="https://iris.thegiin.org/standards/" TargetMode="External"/><Relationship Id="rId7" Type="http://schemas.openxmlformats.org/officeDocument/2006/relationships/hyperlink" Target="https://impactmanagementplatform.org/" TargetMode="External"/><Relationship Id="rId8" Type="http://schemas.openxmlformats.org/officeDocument/2006/relationships/hyperlink" Target="https://impactmanagementplatform.org/wp-content/uploads/2023/06/The-Imperative-for-Impact-Management.pdf" TargetMode="External"/><Relationship Id="rId9" Type="http://schemas.openxmlformats.org/officeDocument/2006/relationships/hyperlink" Target="https://investmentimpactindex.org/wp-content/uploads/2020/05/III-A-short-guide-How-to-develop-an-impact-strategy-Digital.pdf"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12" Type="http://schemas.openxmlformats.org/officeDocument/2006/relationships/hyperlink" Target="https://www.relativimpact.com/downloads/3208-NB-IMP-Guidelines-Report-ST12.pdf" TargetMode="External"/><Relationship Id="rId13" Type="http://schemas.openxmlformats.org/officeDocument/2006/relationships/hyperlink" Target="https://www.ncbi.nlm.nih.gov/books/NBK21527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inknpc.org/resource-hub/ten-steps/" TargetMode="External"/><Relationship Id="rId3" Type="http://schemas.openxmlformats.org/officeDocument/2006/relationships/hyperlink" Target="https://www.oecd.org/dac/peer-reviews/Measuring-and-managing-results.pdf" TargetMode="External"/><Relationship Id="rId4"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strategyand.pwc.com/gx/en/about/media/videos/2015-and-older/what-is-a-capability.html" TargetMode="External"/><Relationship Id="rId7" Type="http://schemas.openxmlformats.org/officeDocument/2006/relationships/hyperlink" Target="https://www.pwc.com/id/en/esg/ifrs-sustainability-disclosure-standards-guidance.pdf" TargetMode="External"/><Relationship Id="rId8" Type="http://schemas.openxmlformats.org/officeDocument/2006/relationships/hyperlink" Target="https://www.relativimpact.com/theory-of-change-canvas/" TargetMode="External"/><Relationship Id="rId9" Type="http://schemas.openxmlformats.org/officeDocument/2006/relationships/hyperlink" Target="https://sciencebasedtargets.org/resources/files/SBTi-Corporate-Manual.pdf" TargetMode="External"/><Relationship Id="rId10" Type="http://schemas.openxmlformats.org/officeDocument/2006/relationships/hyperlink" Target="https://www.sopact.com/perspectives/why-you-should-measure-social-impact" TargetMode="External"/><Relationship Id="rId11" Type="http://schemas.openxmlformats.org/officeDocument/2006/relationships/hyperlink" Target="https://www.thinknpc.org/wp-content/uploads/2018/07/Principles-of-good-impact-reporting-final.pdf" TargetMode="External"/><Relationship Id="rId12" Type="http://schemas.openxmlformats.org/officeDocument/2006/relationships/hyperlink" Target="https://www.sopact.com/guides/impact-reportin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sparkstrategy.com.au/impact-measurement/" TargetMode="External"/><Relationship Id="rId15" Type="http://schemas.openxmlformats.org/officeDocument/2006/relationships/hyperlink" Target="https://storiesforimpact.com/toolbox/" TargetMode="External"/><Relationship Id="rId16" Type="http://schemas.openxmlformats.org/officeDocument/2006/relationships/hyperlink" Target="https://www.architectureandgovernance.com/strategy-planning/business-capability-models-might-missing-better-business-outcom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sdg.un.org/sites/default/files/UNDG-UNDAF-Companion-Pieces-7-Theory-of-Change.pdf" TargetMode="External"/><Relationship Id="rId3" Type="http://schemas.openxmlformats.org/officeDocument/2006/relationships/hyperlink" Target="https://erc.undp.org/pdf/UNDP_Evaluation_Guidelines.pdf" TargetMode="External"/><Relationship Id="rId4" Type="http://schemas.openxmlformats.org/officeDocument/2006/relationships/hyperlink" Target="https://www3.weforum.org/docs/WEF_The_Global_Risks_Report_2024.pd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MARCH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11" name="TextBox 10"/>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5</a:t>
            </a:r>
          </a:p>
        </p:txBody>
      </p:sp>
    </p:spTree>
    <p:extLst>
      <p:ext uri="{BB962C8B-B14F-4D97-AF65-F5344CB8AC3E}">
        <p14:creationId xmlns:p14="http://schemas.microsoft.com/office/powerpoint/2010/main" val="36987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
        <p:nvSpPr>
          <p:cNvPr id="13" name="TextBox 12"/>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6</a:t>
            </a:r>
          </a:p>
        </p:txBody>
      </p:sp>
    </p:spTree>
    <p:extLst>
      <p:ext uri="{BB962C8B-B14F-4D97-AF65-F5344CB8AC3E}">
        <p14:creationId xmlns:p14="http://schemas.microsoft.com/office/powerpoint/2010/main" val="172198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242001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8</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30172003"/>
              </p:ext>
            </p:extLst>
          </p:nvPr>
        </p:nvGraphicFramePr>
        <p:xfrm>
          <a:off x="135064" y="196028"/>
          <a:ext cx="9573380" cy="4833171"/>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603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823504">
                <a:tc rowSpan="3">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00912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540242">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06682497"/>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dirty="0">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65</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66</a:t>
            </a:fld>
            <a:endParaRPr lang="en-US"/>
          </a:p>
        </p:txBody>
      </p:sp>
    </p:spTree>
    <p:extLst>
      <p:ext uri="{BB962C8B-B14F-4D97-AF65-F5344CB8AC3E}">
        <p14:creationId xmlns:p14="http://schemas.microsoft.com/office/powerpoint/2010/main" val="1652576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70</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234086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r>
              <a:rPr/>
              <a:t>Research, Knowledge, &amp; Insights, and Reporting Framework.</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4170</TotalTime>
  <Words>10877</Words>
  <Application>Microsoft Macintosh PowerPoint</Application>
  <PresentationFormat>Custom</PresentationFormat>
  <Paragraphs>888</Paragraphs>
  <Slides>71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NEXT STEPS</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124</cp:revision>
  <cp:lastPrinted>2023-10-27T06:48:18Z</cp:lastPrinted>
  <dcterms:created xsi:type="dcterms:W3CDTF">2018-01-08T18:03:55Z</dcterms:created>
  <dcterms:modified xsi:type="dcterms:W3CDTF">2024-03-22T15:03:06Z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