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13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hyperlink" Target="https://www.aspeninstitute.org/" TargetMode="External"/><Relationship Id="rId13" Type="http://schemas.openxmlformats.org/officeDocument/2006/relationships/hyperlink" Target="https://www.sopact.com/guides/theory-of-change" TargetMode="External"/><Relationship Id="rId3" Type="http://schemas.openxmlformats.org/officeDocument/2006/relationships/hyperlink" Target="https://www.relativimpact.com/" TargetMode="External"/><Relationship Id="rId7" Type="http://schemas.openxmlformats.org/officeDocument/2006/relationships/hyperlink" Target="https://wallacefoundation.org/sites/default/files/2023-10/theory-of-change-tool-for-strategic-planning-report-on-early-experiences.pdf" TargetMode="External"/><Relationship Id="rId12" Type="http://schemas.openxmlformats.org/officeDocument/2006/relationships/hyperlink" Target="https://www.sie-b.org/" TargetMode="External"/><Relationship Id="rId2" Type="http://schemas.openxmlformats.org/officeDocument/2006/relationships/hyperlink" Target="https://www.relativimpact.com/theory-of-change-canvas/" TargetMode="External"/><Relationship Id="rId1" Type="http://schemas.openxmlformats.org/officeDocument/2006/relationships/slideLayout" Target="../slideLayouts/slideLayout2.xml"/><Relationship Id="rId6" Type="http://schemas.openxmlformats.org/officeDocument/2006/relationships/hyperlink" Target="https://nationbuilder.co.za/" TargetMode="External"/><Relationship Id="rId11" Type="http://schemas.openxmlformats.org/officeDocument/2006/relationships/hyperlink" Target="https://unsceb.org/united-nations-development-group-undg" TargetMode="External"/><Relationship Id="rId5" Type="http://schemas.openxmlformats.org/officeDocument/2006/relationships/hyperlink" Target="https://www.thinknpc.org/about-npc/" TargetMode="External"/><Relationship Id="rId15" Type="http://schemas.openxmlformats.org/officeDocument/2006/relationships/hyperlink" Target="https://thegiin.org/" TargetMode="External"/><Relationship Id="rId10" Type="http://schemas.openxmlformats.org/officeDocument/2006/relationships/hyperlink" Target="https://unsdg.un.org/sites/default/files/UNDG-UNDAF-Companion-Pieces-7-Theory-of-Change.pdf" TargetMode="External"/><Relationship Id="rId4" Type="http://schemas.openxmlformats.org/officeDocument/2006/relationships/hyperlink" Target="https://www.thinknpc.org/resource-hub/ten-steps/" TargetMode="External"/><Relationship Id="rId9" Type="http://schemas.openxmlformats.org/officeDocument/2006/relationships/hyperlink" Target="https://sparkstrategy.com.au/impact-measurement/" TargetMode="External"/><Relationship Id="rId14" Type="http://schemas.openxmlformats.org/officeDocument/2006/relationships/hyperlink" Target="https://www.sopact.com/"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thegiin.org/" TargetMode="External"/><Relationship Id="rId3" Type="http://schemas.openxmlformats.org/officeDocument/2006/relationships/hyperlink" Target="https://impactmanagementplatform.org/" TargetMode="External"/><Relationship Id="rId7" Type="http://schemas.openxmlformats.org/officeDocument/2006/relationships/hyperlink" Target="https://impacttoolkit.thegiin.org/" TargetMode="External"/><Relationship Id="rId12" Type="http://schemas.openxmlformats.org/officeDocument/2006/relationships/hyperlink" Target="https://www.oecd.org/dac/development-assistance-committee/" TargetMode="External"/><Relationship Id="rId2" Type="http://schemas.openxmlformats.org/officeDocument/2006/relationships/hyperlink" Target="https://impactmanagementplatform.org/wp-content/uploads/2023/06/The-Imperative-for-Impact-Management.pdf" TargetMode="External"/><Relationship Id="rId1" Type="http://schemas.openxmlformats.org/officeDocument/2006/relationships/slideLayout" Target="../slideLayouts/slideLayout2.xml"/><Relationship Id="rId6" Type="http://schemas.openxmlformats.org/officeDocument/2006/relationships/hyperlink" Target="https://www.sie-b.org/" TargetMode="External"/><Relationship Id="rId11" Type="http://schemas.openxmlformats.org/officeDocument/2006/relationships/hyperlink" Target="https://www.oecd.org/dac/peer-reviews/Measuring-and-managing-results.pdf" TargetMode="External"/><Relationship Id="rId5" Type="http://schemas.openxmlformats.org/officeDocument/2006/relationships/hyperlink" Target="https://www.sie-b.org/expand-your-skills/impact-measurement-and-management-toolkit/" TargetMode="External"/><Relationship Id="rId10" Type="http://schemas.openxmlformats.org/officeDocument/2006/relationships/hyperlink" Target="https://www.sopact.com/" TargetMode="External"/><Relationship Id="rId4" Type="http://schemas.openxmlformats.org/officeDocument/2006/relationships/hyperlink" Target="https://sparkstrategy.com.au/impact-measurement/" TargetMode="External"/><Relationship Id="rId9" Type="http://schemas.openxmlformats.org/officeDocument/2006/relationships/hyperlink" Target="https://www.sopact.com/perspectives/why-you-should-measure-social-impact"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www.bond.org.uk/" TargetMode="External"/><Relationship Id="rId13" Type="http://schemas.openxmlformats.org/officeDocument/2006/relationships/hyperlink" Target="https://erc.undp.org/pdf/UNDP_Evaluation_Guidelines.pdf" TargetMode="External"/><Relationship Id="rId3" Type="http://schemas.openxmlformats.org/officeDocument/2006/relationships/hyperlink" Target="https://iris.thegiin.org/" TargetMode="External"/><Relationship Id="rId7" Type="http://schemas.openxmlformats.org/officeDocument/2006/relationships/hyperlink" Target="https://www.bond.org.uk/resources/evidence-principles/" TargetMode="External"/><Relationship Id="rId12" Type="http://schemas.openxmlformats.org/officeDocument/2006/relationships/hyperlink" Target="https://www.measureevaluation.org/" TargetMode="External"/><Relationship Id="rId2" Type="http://schemas.openxmlformats.org/officeDocument/2006/relationships/hyperlink" Target="https://pdf.usaid.gov/pdf_docs/PA00W77T.pdf" TargetMode="External"/><Relationship Id="rId1" Type="http://schemas.openxmlformats.org/officeDocument/2006/relationships/slideLayout" Target="../slideLayouts/slideLayout2.xml"/><Relationship Id="rId6" Type="http://schemas.openxmlformats.org/officeDocument/2006/relationships/hyperlink" Target="https://www.betterevaluation.org/" TargetMode="External"/><Relationship Id="rId11" Type="http://schemas.openxmlformats.org/officeDocument/2006/relationships/hyperlink" Target="https://www.measureevaluation.org/resources/publications/ms-07-19/at_download/document" TargetMode="External"/><Relationship Id="rId5" Type="http://schemas.openxmlformats.org/officeDocument/2006/relationships/hyperlink" Target="https://www.betterevaluation.org/sites/default/files/Evaluability_assessment_for_impact_evaluation.pdf" TargetMode="External"/><Relationship Id="rId10" Type="http://schemas.openxmlformats.org/officeDocument/2006/relationships/hyperlink" Target="https://www.oecd.org/dac/development-assistance-committee/" TargetMode="External"/><Relationship Id="rId4" Type="http://schemas.openxmlformats.org/officeDocument/2006/relationships/hyperlink" Target="https://www.relativimpact.com/" TargetMode="External"/><Relationship Id="rId9" Type="http://schemas.openxmlformats.org/officeDocument/2006/relationships/hyperlink" Target="https://web-archive.oecd.org/2020-09-04/540455-revised-evaluation-criteria-dec-2019.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architectureandgovernance.com/" TargetMode="External"/><Relationship Id="rId7" Type="http://schemas.openxmlformats.org/officeDocument/2006/relationships/hyperlink" Target="https://www.cmu.edu/" TargetMode="External"/><Relationship Id="rId2" Type="http://schemas.openxmlformats.org/officeDocument/2006/relationships/hyperlink" Target="https://www.architectureandgovernance.com/strategy-planning/business-capability-models-might-missing-better-business-outcomes/" TargetMode="External"/><Relationship Id="rId1" Type="http://schemas.openxmlformats.org/officeDocument/2006/relationships/slideLayout" Target="../slideLayouts/slideLayout2.xml"/><Relationship Id="rId6" Type="http://schemas.openxmlformats.org/officeDocument/2006/relationships/hyperlink" Target="https://insights.sei.cmu.edu/documents/1092/1993_005_001_16211.pdf" TargetMode="External"/><Relationship Id="rId5" Type="http://schemas.openxmlformats.org/officeDocument/2006/relationships/hyperlink" Target="https://www.pmi.org/" TargetMode="External"/><Relationship Id="rId10" Type="http://schemas.openxmlformats.org/officeDocument/2006/relationships/hyperlink" Target="https://www.fordfoundation.org/" TargetMode="External"/><Relationship Id="rId4" Type="http://schemas.openxmlformats.org/officeDocument/2006/relationships/hyperlink" Target="https://www.pmi.org/learning/library/aligning-functionally-oriented-organization-strategy-8412" TargetMode="External"/><Relationship Id="rId9" Type="http://schemas.openxmlformats.org/officeDocument/2006/relationships/hyperlink" Target="https://www.fordfoundation.org/wp-content/uploads/2018/11/english-omt__v5-february-2023.pdf"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thinknpc.org/wp-content/uploads/2018/07/Principles-of-good-impact-reporting-final.pdf" TargetMode="External"/><Relationship Id="rId13" Type="http://schemas.openxmlformats.org/officeDocument/2006/relationships/hyperlink" Target="https://sciencebasedtargets.org/" TargetMode="External"/><Relationship Id="rId3" Type="http://schemas.openxmlformats.org/officeDocument/2006/relationships/hyperlink" Target="https://nationbuilder.co.za/" TargetMode="External"/><Relationship Id="rId7" Type="http://schemas.openxmlformats.org/officeDocument/2006/relationships/hyperlink" Target="https://iris.thegiin.org/" TargetMode="External"/><Relationship Id="rId12" Type="http://schemas.openxmlformats.org/officeDocument/2006/relationships/hyperlink" Target="https://sciencebasedtargets.org/resources/files/SBTi-Corporate-Manual.pdf" TargetMode="External"/><Relationship Id="rId2" Type="http://schemas.openxmlformats.org/officeDocument/2006/relationships/hyperlink" Target="https://www.relativimpact.com/downloads/3208-NB-IMP-Guidelines-Report-ST12.pdf" TargetMode="External"/><Relationship Id="rId1" Type="http://schemas.openxmlformats.org/officeDocument/2006/relationships/slideLayout" Target="../slideLayouts/slideLayout2.xml"/><Relationship Id="rId6" Type="http://schemas.openxmlformats.org/officeDocument/2006/relationships/hyperlink" Target="https://iris.thegiin.org/standards/" TargetMode="External"/><Relationship Id="rId11" Type="http://schemas.openxmlformats.org/officeDocument/2006/relationships/hyperlink" Target="https://www.ey.com/en_gl" TargetMode="External"/><Relationship Id="rId5" Type="http://schemas.openxmlformats.org/officeDocument/2006/relationships/hyperlink" Target="https://www.sopact.com/" TargetMode="External"/><Relationship Id="rId10" Type="http://schemas.openxmlformats.org/officeDocument/2006/relationships/hyperlink" Target="https://www.seg.org.pl/storage/uploads/1626257472_tomorrows_investment_rules_2.0_ey.pdf" TargetMode="External"/><Relationship Id="rId4" Type="http://schemas.openxmlformats.org/officeDocument/2006/relationships/hyperlink" Target="https://www.sopact.com/guides/impact-reporting" TargetMode="External"/><Relationship Id="rId9" Type="http://schemas.openxmlformats.org/officeDocument/2006/relationships/hyperlink" Target="https://www.thinknpc.org/about-npc/"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www.globalreporting.org/media/mlkjpn1i/gri-sasb-joint-publication-april-2021.pdf" TargetMode="External"/><Relationship Id="rId13" Type="http://schemas.openxmlformats.org/officeDocument/2006/relationships/hyperlink" Target="https://www.pwc.com/gx/en.html" TargetMode="External"/><Relationship Id="rId3" Type="http://schemas.openxmlformats.org/officeDocument/2006/relationships/hyperlink" Target="https://www.globalreporting.org/" TargetMode="External"/><Relationship Id="rId7" Type="http://schemas.openxmlformats.org/officeDocument/2006/relationships/hyperlink" Target="https://www.weforum.org/" TargetMode="External"/><Relationship Id="rId12" Type="http://schemas.openxmlformats.org/officeDocument/2006/relationships/hyperlink" Target="https://www.pwc.com/id/en/esg/ifrs-sustainability-disclosure-standards-guidance.pdf" TargetMode="External"/><Relationship Id="rId2" Type="http://schemas.openxmlformats.org/officeDocument/2006/relationships/hyperlink" Target="https://sdgcompass.org/wp-content/uploads/2016/05/019104_SDG_Compass_Guide_2015_v29.pdf" TargetMode="External"/><Relationship Id="rId1" Type="http://schemas.openxmlformats.org/officeDocument/2006/relationships/slideLayout" Target="../slideLayouts/slideLayout2.xml"/><Relationship Id="rId6" Type="http://schemas.openxmlformats.org/officeDocument/2006/relationships/hyperlink" Target="https://www3.weforum.org/docs/WEF_The_Global_Risks_Report_2024.pdf" TargetMode="External"/><Relationship Id="rId11" Type="http://schemas.openxmlformats.org/officeDocument/2006/relationships/hyperlink" Target="https://www.deloitte.com/global/en.html" TargetMode="External"/><Relationship Id="rId5" Type="http://schemas.openxmlformats.org/officeDocument/2006/relationships/hyperlink" Target="https://www.wbcsd.org/" TargetMode="External"/><Relationship Id="rId10" Type="http://schemas.openxmlformats.org/officeDocument/2006/relationships/hyperlink" Target="https://www2.deloitte.com/content/dam/Deloitte/th/Documents/Events/CFO-forum-ISSB-IFRS-sustainabilty-standards-9Nov2023.pdf" TargetMode="External"/><Relationship Id="rId4" Type="http://schemas.openxmlformats.org/officeDocument/2006/relationships/hyperlink" Target="https://unglobalcompact.org/" TargetMode="External"/><Relationship Id="rId9" Type="http://schemas.openxmlformats.org/officeDocument/2006/relationships/hyperlink" Target="https://sasb.or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hyperlink" Target="https://enterprise.design/" TargetMode="External"/><Relationship Id="rId3" Type="http://schemas.openxmlformats.org/officeDocument/2006/relationships/hyperlink" Target="https://www.bond.org.uk/resources/evidence-principles/" TargetMode="External"/><Relationship Id="rId7" Type="http://schemas.openxmlformats.org/officeDocument/2006/relationships/hyperlink" Target="https://enterprise.design/wiki/EDGY:License"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commonapproach.org/wp-content/uploads/2021/10/Common-Foundations_Version-2_EN_031121.pdf" TargetMode="External"/><Relationship Id="rId11" Type="http://schemas.openxmlformats.org/officeDocument/2006/relationships/hyperlink" Target="https://www.globalreporting.org/standards/" TargetMode="External"/><Relationship Id="rId5" Type="http://schemas.openxmlformats.org/officeDocument/2006/relationships/hyperlink" Target="https://www.commonapproach.org/what-is-impact-measurement/" TargetMode="External"/><Relationship Id="rId10" Type="http://schemas.openxmlformats.org/officeDocument/2006/relationships/hyperlink" Target="https://impacttoolkit.thegiin.org/" TargetMode="External"/><Relationship Id="rId4" Type="http://schemas.openxmlformats.org/officeDocument/2006/relationships/hyperlink" Target="https://www.cdc.gov/dhdsp/docs/CB-June2018-508.pdf" TargetMode="External"/><Relationship Id="rId9" Type="http://schemas.openxmlformats.org/officeDocument/2006/relationships/hyperlink" Target="https://thegiin.org/research/publication/impact-performance-benchmarks-overview/" TargetMode="External"/></Relationships>
</file>

<file path=ppt/slides/_rels/slide65.xml.rels><?xml version="1.0" encoding="UTF-8" standalone="yes"?>
<Relationships xmlns="http://schemas.openxmlformats.org/package/2006/relationships"><Relationship Id="rId8" Type="http://schemas.openxmlformats.org/officeDocument/2006/relationships/hyperlink" Target="https://sparkstrategy.com.au/impact-measurement/#:~:text=An%20impact%20measurement%20framework%20builds,that%20arises%20from%20your%20activities" TargetMode="External"/><Relationship Id="rId3" Type="http://schemas.openxmlformats.org/officeDocument/2006/relationships/hyperlink" Target="https://investmentimpactindex.org/wp-content/uploads/2020/05/III-A-short-guide-How-to-develop-an-impact-strategy-Digital.pdf" TargetMode="External"/><Relationship Id="rId7" Type="http://schemas.openxmlformats.org/officeDocument/2006/relationships/hyperlink" Target="https://www.strategyand.pwc.com/gx/en/about/media/videos/2015-and-older/what-is-a-capability.html" TargetMode="External"/><Relationship Id="rId2" Type="http://schemas.openxmlformats.org/officeDocument/2006/relationships/hyperlink" Target="https://impactmanagementplatform.org/" TargetMode="External"/><Relationship Id="rId1" Type="http://schemas.openxmlformats.org/officeDocument/2006/relationships/slideLayout" Target="../slideLayouts/slideLayout2.xml"/><Relationship Id="rId6"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ncbi.nlm.nih.gov/books/NBK215271/"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