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30279975" cy="42808525"/>
  <p:notesSz cx="6858000" cy="91440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5" autoAdjust="0"/>
    <p:restoredTop sz="95563" autoAdjust="0"/>
  </p:normalViewPr>
  <p:slideViewPr>
    <p:cSldViewPr>
      <p:cViewPr>
        <p:scale>
          <a:sx n="72" d="100"/>
          <a:sy n="72" d="100"/>
        </p:scale>
        <p:origin x="2168" y="11992"/>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7AB5272-401C-4542-9F0D-9DC7D31F8D90}" type="datetime1">
              <a:rPr lang="en-GB" smtClean="0"/>
              <a:t>21/06/2013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FC8A2-E432-DD42-9B19-E9EDD92CDC81}" type="slidenum">
              <a:rPr lang="en-US" smtClean="0"/>
              <a:t>‹#›</a:t>
            </a:fld>
            <a:endParaRPr lang="en-US"/>
          </a:p>
        </p:txBody>
      </p:sp>
    </p:spTree>
    <p:extLst>
      <p:ext uri="{BB962C8B-B14F-4D97-AF65-F5344CB8AC3E}">
        <p14:creationId xmlns:p14="http://schemas.microsoft.com/office/powerpoint/2010/main" val="22881169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4BD78-9874-1F4A-AF94-8BE93DA1349C}" type="datetime1">
              <a:rPr lang="en-GB" smtClean="0"/>
              <a:t>21/06/2013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75AD9B-EB93-D54F-816D-DF39448A52D6}" type="slidenum">
              <a:rPr lang="en-US" smtClean="0"/>
              <a:t>‹#›</a:t>
            </a:fld>
            <a:endParaRPr lang="en-US"/>
          </a:p>
        </p:txBody>
      </p:sp>
    </p:spTree>
    <p:extLst>
      <p:ext uri="{BB962C8B-B14F-4D97-AF65-F5344CB8AC3E}">
        <p14:creationId xmlns:p14="http://schemas.microsoft.com/office/powerpoint/2010/main" val="30320757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2887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2"/>
            <a:ext cx="25737979" cy="9176087"/>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E0D12B-688B-8344-ACE3-780B4DC07DC6}" type="datetime1">
              <a:rPr lang="en-GB" smtClean="0"/>
              <a:t>21/06/2013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391374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3F5D3B4-1956-6F4D-B50A-2F71AE141D44}" type="datetime1">
              <a:rPr lang="en-GB" smtClean="0"/>
              <a:t>21/06/2013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350611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7" y="10702131"/>
            <a:ext cx="22557528" cy="22799503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015123" y="10702131"/>
            <a:ext cx="67178439" cy="227995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B83793-A053-B44B-8BF4-E52031F9E037}" type="datetime1">
              <a:rPr lang="en-GB" smtClean="0"/>
              <a:t>21/06/2013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2462425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A6AE7A5-47D9-F141-9654-5C4BF0EADF95}" type="datetime1">
              <a:rPr lang="en-GB" smtClean="0"/>
              <a:t>21/06/2013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348523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27508444"/>
            <a:ext cx="25737979" cy="8502249"/>
          </a:xfrm>
        </p:spPr>
        <p:txBody>
          <a:bodyPr anchor="t"/>
          <a:lstStyle>
            <a:lvl1pPr algn="l">
              <a:defRPr sz="18300" b="1" cap="all"/>
            </a:lvl1pPr>
          </a:lstStyle>
          <a:p>
            <a:r>
              <a:rPr lang="en-US" smtClean="0"/>
              <a:t>Click to edit Master title style</a:t>
            </a:r>
            <a:endParaRPr lang="en-GB"/>
          </a:p>
        </p:txBody>
      </p:sp>
      <p:sp>
        <p:nvSpPr>
          <p:cNvPr id="3" name="Text Placeholder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7EB6C-4072-3149-AB18-5208D06213BF}" type="datetime1">
              <a:rPr lang="en-GB" smtClean="0"/>
              <a:t>21/06/2013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892742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015123"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4C0203E-AE7F-D442-8078-9A773E12936A}" type="datetime1">
              <a:rPr lang="en-GB" smtClean="0"/>
              <a:t>21/06/2013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121754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1714326"/>
            <a:ext cx="27251978" cy="7134754"/>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BB14C8F-81D1-6C4F-AC9D-D19CB195C0FF}" type="datetime1">
              <a:rPr lang="en-GB" smtClean="0"/>
              <a:t>21/06/2013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407990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A6701B6-3A89-2248-A78A-D245969F8919}" type="datetime1">
              <a:rPr lang="en-GB" smtClean="0"/>
              <a:t>21/06/2013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352973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6AFC7-F01A-214A-8F43-F7DA5BDC69B9}" type="datetime1">
              <a:rPr lang="en-GB" smtClean="0"/>
              <a:t>21/06/2013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62659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1704413"/>
            <a:ext cx="9961903" cy="7253667"/>
          </a:xfrm>
        </p:spPr>
        <p:txBody>
          <a:bodyPr anchor="b"/>
          <a:lstStyle>
            <a:lvl1pPr algn="l">
              <a:defRPr sz="9100" b="1"/>
            </a:lvl1pPr>
          </a:lstStyle>
          <a:p>
            <a:r>
              <a:rPr lang="en-US" smtClean="0"/>
              <a:t>Click to edit Master title style</a:t>
            </a:r>
            <a:endParaRPr lang="en-GB"/>
          </a:p>
        </p:txBody>
      </p:sp>
      <p:sp>
        <p:nvSpPr>
          <p:cNvPr id="3" name="Content Placeholder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48D228-526E-3641-9D7B-AA35402658E5}" type="datetime1">
              <a:rPr lang="en-GB" smtClean="0"/>
              <a:t>21/06/2013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76539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29965968"/>
            <a:ext cx="18167985" cy="3537652"/>
          </a:xfrm>
        </p:spPr>
        <p:txBody>
          <a:bodyPr anchor="b"/>
          <a:lstStyle>
            <a:lvl1pPr algn="l">
              <a:defRPr sz="9100" b="1"/>
            </a:lvl1pPr>
          </a:lstStyle>
          <a:p>
            <a:r>
              <a:rPr lang="en-US" smtClean="0"/>
              <a:t>Click to edit Master title style</a:t>
            </a:r>
            <a:endParaRPr lang="en-GB"/>
          </a:p>
        </p:txBody>
      </p:sp>
      <p:sp>
        <p:nvSpPr>
          <p:cNvPr id="3" name="Picture Placeholder 2"/>
          <p:cNvSpPr>
            <a:spLocks noGrp="1"/>
          </p:cNvSpPr>
          <p:nvPr>
            <p:ph type="pic" idx="1"/>
          </p:nvPr>
        </p:nvSpPr>
        <p:spPr>
          <a:xfrm>
            <a:off x="5935087" y="3825021"/>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en-GB" dirty="0"/>
          </a:p>
        </p:txBody>
      </p:sp>
      <p:sp>
        <p:nvSpPr>
          <p:cNvPr id="4" name="Text Placeholder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66505E-D6D2-3B48-BB07-76357C8C141E}" type="datetime1">
              <a:rPr lang="en-GB" smtClean="0"/>
              <a:t>21/06/2013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9996A17-C362-45D1-97C7-11088AA8F155}" type="slidenum">
              <a:rPr lang="en-GB" smtClean="0"/>
              <a:t>‹#›</a:t>
            </a:fld>
            <a:endParaRPr lang="en-GB" dirty="0"/>
          </a:p>
        </p:txBody>
      </p:sp>
    </p:spTree>
    <p:extLst>
      <p:ext uri="{BB962C8B-B14F-4D97-AF65-F5344CB8AC3E}">
        <p14:creationId xmlns:p14="http://schemas.microsoft.com/office/powerpoint/2010/main" val="39050995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8" y="39677164"/>
            <a:ext cx="7065328" cy="227915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EF3FE444-2DF9-5F4C-8A95-9C80BC65B48E}" type="datetime1">
              <a:rPr lang="en-GB" smtClean="0"/>
              <a:t>21/06/2013</a:t>
            </a:fld>
            <a:endParaRPr lang="en-GB" dirty="0"/>
          </a:p>
        </p:txBody>
      </p:sp>
      <p:sp>
        <p:nvSpPr>
          <p:cNvPr id="5" name="Footer Placeholder 4"/>
          <p:cNvSpPr>
            <a:spLocks noGrp="1"/>
          </p:cNvSpPr>
          <p:nvPr>
            <p:ph type="ftr" sz="quarter" idx="3"/>
          </p:nvPr>
        </p:nvSpPr>
        <p:spPr>
          <a:xfrm>
            <a:off x="10345658" y="39677164"/>
            <a:ext cx="9588659" cy="227915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700649" y="39677164"/>
            <a:ext cx="7065328" cy="227915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A9996A17-C362-45D1-97C7-11088AA8F155}" type="slidenum">
              <a:rPr lang="en-GB" smtClean="0"/>
              <a:t>‹#›</a:t>
            </a:fld>
            <a:endParaRPr lang="en-GB" dirty="0"/>
          </a:p>
        </p:txBody>
      </p:sp>
    </p:spTree>
    <p:extLst>
      <p:ext uri="{BB962C8B-B14F-4D97-AF65-F5344CB8AC3E}">
        <p14:creationId xmlns:p14="http://schemas.microsoft.com/office/powerpoint/2010/main" val="53829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0" y="-414162"/>
            <a:ext cx="30261667" cy="7126241"/>
            <a:chOff x="-10004" y="110331"/>
            <a:chExt cx="30274349" cy="6964339"/>
          </a:xfrm>
        </p:grpSpPr>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1" b="57473"/>
            <a:stretch/>
          </p:blipFill>
          <p:spPr bwMode="auto">
            <a:xfrm>
              <a:off x="-10004" y="161902"/>
              <a:ext cx="30274349" cy="2961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4" y="110331"/>
              <a:ext cx="30274349" cy="6964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5" name="TextBox 4"/>
          <p:cNvSpPr txBox="1"/>
          <p:nvPr/>
        </p:nvSpPr>
        <p:spPr>
          <a:xfrm>
            <a:off x="594371" y="3200754"/>
            <a:ext cx="21674408" cy="1569660"/>
          </a:xfrm>
          <a:prstGeom prst="rect">
            <a:avLst/>
          </a:prstGeom>
          <a:noFill/>
        </p:spPr>
        <p:txBody>
          <a:bodyPr wrap="square" rtlCol="0">
            <a:spAutoFit/>
          </a:bodyPr>
          <a:lstStyle/>
          <a:p>
            <a:r>
              <a:rPr lang="en-GB" sz="4800" dirty="0" smtClean="0">
                <a:latin typeface="Helvetica" pitchFamily="34" charset="0"/>
                <a:cs typeface="Arial" pitchFamily="34" charset="0"/>
              </a:rPr>
              <a:t>Eleanor Loh, Dharshan Kumaran, Ray Dolan, Emrah Duzel</a:t>
            </a:r>
          </a:p>
          <a:p>
            <a:pPr algn="just"/>
            <a:r>
              <a:rPr lang="en-GB" sz="4800" dirty="0" smtClean="0">
                <a:latin typeface="Helvetica" pitchFamily="34" charset="0"/>
                <a:cs typeface="Arial" pitchFamily="34" charset="0"/>
              </a:rPr>
              <a:t>Wellcome Trust Centre for Neuroimaging, University College London</a:t>
            </a:r>
            <a:endParaRPr lang="en-GB" dirty="0"/>
          </a:p>
        </p:txBody>
      </p:sp>
      <p:pic>
        <p:nvPicPr>
          <p:cNvPr id="5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1" b="57473"/>
          <a:stretch/>
        </p:blipFill>
        <p:spPr bwMode="auto">
          <a:xfrm flipV="1">
            <a:off x="-1" y="41854534"/>
            <a:ext cx="30264345" cy="1080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15233583" y="13627398"/>
            <a:ext cx="14740052" cy="1152128"/>
            <a:chOff x="15356011" y="16887822"/>
            <a:chExt cx="14524028" cy="1152128"/>
          </a:xfrm>
        </p:grpSpPr>
        <p:pic>
          <p:nvPicPr>
            <p:cNvPr id="5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1" b="57473"/>
            <a:stretch/>
          </p:blipFill>
          <p:spPr bwMode="auto">
            <a:xfrm flipV="1">
              <a:off x="15356011" y="16974432"/>
              <a:ext cx="14524028" cy="1065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6" name="TextBox 55"/>
            <p:cNvSpPr txBox="1"/>
            <p:nvPr/>
          </p:nvSpPr>
          <p:spPr>
            <a:xfrm>
              <a:off x="20873688" y="16887822"/>
              <a:ext cx="3648332" cy="1144518"/>
            </a:xfrm>
            <a:prstGeom prst="rect">
              <a:avLst/>
            </a:prstGeom>
            <a:noFill/>
          </p:spPr>
          <p:txBody>
            <a:bodyPr wrap="square" rtlCol="0">
              <a:spAutoFit/>
            </a:bodyPr>
            <a:lstStyle/>
            <a:p>
              <a:pPr algn="ctr"/>
              <a:r>
                <a:rPr lang="en-GB" sz="6600" b="1" dirty="0" smtClean="0">
                  <a:solidFill>
                    <a:schemeClr val="tx1">
                      <a:lumMod val="85000"/>
                      <a:lumOff val="15000"/>
                    </a:schemeClr>
                  </a:solidFill>
                </a:rPr>
                <a:t>Results</a:t>
              </a:r>
              <a:endParaRPr lang="en-GB" sz="6600" b="1" dirty="0">
                <a:solidFill>
                  <a:schemeClr val="tx1">
                    <a:lumMod val="85000"/>
                    <a:lumOff val="15000"/>
                  </a:schemeClr>
                </a:solidFill>
              </a:endParaRPr>
            </a:p>
          </p:txBody>
        </p:sp>
      </p:grpSp>
      <p:sp>
        <p:nvSpPr>
          <p:cNvPr id="69" name="Rectangle 68"/>
          <p:cNvSpPr/>
          <p:nvPr/>
        </p:nvSpPr>
        <p:spPr>
          <a:xfrm>
            <a:off x="15284003" y="14995550"/>
            <a:ext cx="14557921" cy="208823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0947" y="18235911"/>
            <a:ext cx="3539902" cy="1368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08139" y="17803862"/>
            <a:ext cx="6988526"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p:cNvSpPr txBox="1"/>
          <p:nvPr/>
        </p:nvSpPr>
        <p:spPr>
          <a:xfrm>
            <a:off x="15500026" y="15067558"/>
            <a:ext cx="14407439" cy="2308324"/>
          </a:xfrm>
          <a:prstGeom prst="rect">
            <a:avLst/>
          </a:prstGeom>
          <a:noFill/>
        </p:spPr>
        <p:txBody>
          <a:bodyPr wrap="square" rtlCol="0">
            <a:spAutoFit/>
          </a:bodyPr>
          <a:lstStyle/>
          <a:p>
            <a:r>
              <a:rPr lang="en-GB" sz="4800" b="1" dirty="0" smtClean="0">
                <a:solidFill>
                  <a:schemeClr val="tx1">
                    <a:lumMod val="85000"/>
                    <a:lumOff val="15000"/>
                  </a:schemeClr>
                </a:solidFill>
              </a:rPr>
              <a:t>Items were more likely to be remembered if they  were presented with a Rewarded context – but only in the Similar condition </a:t>
            </a:r>
            <a:r>
              <a:rPr lang="en-GB" sz="2400" dirty="0" smtClean="0">
                <a:solidFill>
                  <a:schemeClr val="tx1">
                    <a:lumMod val="85000"/>
                    <a:lumOff val="15000"/>
                  </a:schemeClr>
                </a:solidFill>
              </a:rPr>
              <a:t>(Similarity x Valence interaction, F(1,24)=4.64, </a:t>
            </a:r>
            <a:r>
              <a:rPr lang="en-GB" sz="2400" i="1" dirty="0" smtClean="0">
                <a:solidFill>
                  <a:schemeClr val="tx1">
                    <a:lumMod val="85000"/>
                    <a:lumOff val="15000"/>
                  </a:schemeClr>
                </a:solidFill>
              </a:rPr>
              <a:t>p</a:t>
            </a:r>
            <a:r>
              <a:rPr lang="en-GB" sz="2400" dirty="0" smtClean="0">
                <a:solidFill>
                  <a:schemeClr val="tx1">
                    <a:lumMod val="85000"/>
                    <a:lumOff val="15000"/>
                  </a:schemeClr>
                </a:solidFill>
              </a:rPr>
              <a:t>=0.04)</a:t>
            </a:r>
          </a:p>
        </p:txBody>
      </p:sp>
      <p:sp>
        <p:nvSpPr>
          <p:cNvPr id="74" name="TextBox 73"/>
          <p:cNvSpPr txBox="1"/>
          <p:nvPr/>
        </p:nvSpPr>
        <p:spPr>
          <a:xfrm>
            <a:off x="306339" y="5255876"/>
            <a:ext cx="29542977" cy="8217634"/>
          </a:xfrm>
          <a:prstGeom prst="rect">
            <a:avLst/>
          </a:prstGeom>
          <a:noFill/>
        </p:spPr>
        <p:txBody>
          <a:bodyPr wrap="square" rtlCol="0">
            <a:spAutoFit/>
          </a:bodyPr>
          <a:lstStyle/>
          <a:p>
            <a:pPr marL="571500" indent="-571500">
              <a:buFont typeface="Arial"/>
              <a:buChar char="•"/>
            </a:pPr>
            <a:r>
              <a:rPr lang="en-GB" sz="4800" b="1" dirty="0" smtClean="0">
                <a:solidFill>
                  <a:schemeClr val="tx1">
                    <a:lumMod val="85000"/>
                    <a:lumOff val="15000"/>
                  </a:schemeClr>
                </a:solidFill>
              </a:rPr>
              <a:t>Dopaminergic enhancements to episodic memory may differ in their </a:t>
            </a:r>
            <a:r>
              <a:rPr lang="en-GB" sz="4800" b="1" dirty="0" err="1" smtClean="0">
                <a:solidFill>
                  <a:schemeClr val="tx1">
                    <a:lumMod val="85000"/>
                    <a:lumOff val="15000"/>
                  </a:schemeClr>
                </a:solidFill>
              </a:rPr>
              <a:t>stimuls</a:t>
            </a:r>
            <a:r>
              <a:rPr lang="en-GB" sz="4800" b="1" dirty="0" smtClean="0">
                <a:solidFill>
                  <a:schemeClr val="tx1">
                    <a:lumMod val="85000"/>
                    <a:lumOff val="15000"/>
                  </a:schemeClr>
                </a:solidFill>
              </a:rPr>
              <a:t>-specificity:  </a:t>
            </a:r>
            <a:r>
              <a:rPr lang="en-GB" sz="4800" dirty="0" smtClean="0">
                <a:solidFill>
                  <a:schemeClr val="tx1">
                    <a:lumMod val="85000"/>
                    <a:lumOff val="15000"/>
                  </a:schemeClr>
                </a:solidFill>
              </a:rPr>
              <a:t>Although reward and novelty </a:t>
            </a:r>
            <a:r>
              <a:rPr lang="en-GB" sz="4800" b="1" dirty="0" smtClean="0">
                <a:solidFill>
                  <a:schemeClr val="tx1">
                    <a:lumMod val="85000"/>
                    <a:lumOff val="15000"/>
                  </a:schemeClr>
                </a:solidFill>
              </a:rPr>
              <a:t> </a:t>
            </a:r>
            <a:r>
              <a:rPr lang="en-GB" sz="4800" dirty="0" smtClean="0">
                <a:solidFill>
                  <a:schemeClr val="tx1">
                    <a:lumMod val="85000"/>
                    <a:lumOff val="15000"/>
                  </a:schemeClr>
                </a:solidFill>
              </a:rPr>
              <a:t>are thought to enhance memory via shared (dopaminergic) mechanisms</a:t>
            </a:r>
            <a:r>
              <a:rPr lang="en-GB" sz="4800" baseline="30000" dirty="0" smtClean="0">
                <a:solidFill>
                  <a:schemeClr val="tx1">
                    <a:lumMod val="85000"/>
                    <a:lumOff val="15000"/>
                  </a:schemeClr>
                </a:solidFill>
              </a:rPr>
              <a:t>1,2</a:t>
            </a:r>
            <a:r>
              <a:rPr lang="en-GB" sz="4800" dirty="0" smtClean="0">
                <a:solidFill>
                  <a:schemeClr val="tx1">
                    <a:lumMod val="85000"/>
                    <a:lumOff val="15000"/>
                  </a:schemeClr>
                </a:solidFill>
              </a:rPr>
              <a:t>,  reward-related memory enhancements are stimulus-specific (improving memory for the reward-predicting stimulus </a:t>
            </a:r>
            <a:r>
              <a:rPr lang="en-GB" sz="4800" i="1" dirty="0" smtClean="0">
                <a:solidFill>
                  <a:schemeClr val="tx1">
                    <a:lumMod val="85000"/>
                    <a:lumOff val="15000"/>
                  </a:schemeClr>
                </a:solidFill>
              </a:rPr>
              <a:t>only</a:t>
            </a:r>
            <a:r>
              <a:rPr lang="en-GB" sz="4800" dirty="0" smtClean="0">
                <a:solidFill>
                  <a:schemeClr val="tx1">
                    <a:lumMod val="85000"/>
                    <a:lumOff val="15000"/>
                  </a:schemeClr>
                </a:solidFill>
              </a:rPr>
              <a:t>)</a:t>
            </a:r>
            <a:r>
              <a:rPr lang="en-GB" sz="4800" baseline="30000" dirty="0" smtClean="0">
                <a:solidFill>
                  <a:schemeClr val="tx1">
                    <a:lumMod val="85000"/>
                    <a:lumOff val="15000"/>
                  </a:schemeClr>
                </a:solidFill>
              </a:rPr>
              <a:t>3</a:t>
            </a:r>
            <a:r>
              <a:rPr lang="en-GB" sz="4800" dirty="0" smtClean="0">
                <a:solidFill>
                  <a:schemeClr val="tx1">
                    <a:lumMod val="85000"/>
                    <a:lumOff val="15000"/>
                  </a:schemeClr>
                </a:solidFill>
              </a:rPr>
              <a:t> while novelty produces a generalized memory enhancement for other stimuli that occur in close temporal proximity</a:t>
            </a:r>
            <a:r>
              <a:rPr lang="en-GB" sz="4800" baseline="30000" dirty="0" smtClean="0">
                <a:solidFill>
                  <a:schemeClr val="tx1">
                    <a:lumMod val="85000"/>
                    <a:lumOff val="15000"/>
                  </a:schemeClr>
                </a:solidFill>
              </a:rPr>
              <a:t>4</a:t>
            </a:r>
            <a:r>
              <a:rPr lang="en-GB" sz="4800" dirty="0" smtClean="0">
                <a:solidFill>
                  <a:schemeClr val="tx1">
                    <a:lumMod val="85000"/>
                    <a:lumOff val="15000"/>
                  </a:schemeClr>
                </a:solidFill>
              </a:rPr>
              <a:t>.</a:t>
            </a:r>
          </a:p>
          <a:p>
            <a:endParaRPr lang="en-GB" sz="4800" dirty="0" smtClean="0">
              <a:solidFill>
                <a:schemeClr val="tx1">
                  <a:lumMod val="85000"/>
                  <a:lumOff val="15000"/>
                </a:schemeClr>
              </a:solidFill>
            </a:endParaRPr>
          </a:p>
          <a:p>
            <a:pPr marL="571500" indent="-571500">
              <a:buFont typeface="Arial"/>
              <a:buChar char="•"/>
            </a:pPr>
            <a:r>
              <a:rPr lang="en-GB" sz="4800" b="1" dirty="0" smtClean="0">
                <a:solidFill>
                  <a:schemeClr val="tx1">
                    <a:lumMod val="85000"/>
                    <a:lumOff val="15000"/>
                  </a:schemeClr>
                </a:solidFill>
              </a:rPr>
              <a:t>Possible explanation:</a:t>
            </a:r>
            <a:r>
              <a:rPr lang="en-GB" sz="4800" dirty="0" smtClean="0">
                <a:solidFill>
                  <a:schemeClr val="tx1">
                    <a:lumMod val="85000"/>
                    <a:lumOff val="15000"/>
                  </a:schemeClr>
                </a:solidFill>
              </a:rPr>
              <a:t>  Novelty produces generalized memory enhancement because it drives the Hippocampal-VTA loop, which is hypothesized to gate entry to episodic memory</a:t>
            </a:r>
            <a:r>
              <a:rPr lang="en-GB" sz="4800" baseline="30000" dirty="0" smtClean="0">
                <a:solidFill>
                  <a:schemeClr val="tx1">
                    <a:lumMod val="85000"/>
                    <a:lumOff val="15000"/>
                  </a:schemeClr>
                </a:solidFill>
              </a:rPr>
              <a:t>5</a:t>
            </a:r>
            <a:r>
              <a:rPr lang="en-GB" sz="4800" dirty="0" smtClean="0">
                <a:solidFill>
                  <a:schemeClr val="tx1">
                    <a:lumMod val="85000"/>
                    <a:lumOff val="15000"/>
                  </a:schemeClr>
                </a:solidFill>
              </a:rPr>
              <a:t>. Since reward </a:t>
            </a:r>
            <a:r>
              <a:rPr lang="en-GB" sz="4800" smtClean="0">
                <a:solidFill>
                  <a:schemeClr val="tx1">
                    <a:lumMod val="85000"/>
                    <a:lumOff val="15000"/>
                  </a:schemeClr>
                </a:solidFill>
              </a:rPr>
              <a:t>associations do </a:t>
            </a:r>
            <a:r>
              <a:rPr lang="en-GB" sz="4800" dirty="0" smtClean="0">
                <a:solidFill>
                  <a:schemeClr val="tx1">
                    <a:lumMod val="85000"/>
                    <a:lumOff val="15000"/>
                  </a:schemeClr>
                </a:solidFill>
              </a:rPr>
              <a:t>not necessarily drive this circuit, its enhancements preserve their stimulus-specificity. </a:t>
            </a:r>
          </a:p>
          <a:p>
            <a:pPr marL="571500" indent="-571500">
              <a:buFont typeface="Arial"/>
              <a:buChar char="•"/>
            </a:pPr>
            <a:endParaRPr lang="en-GB" sz="4800" b="1" dirty="0">
              <a:solidFill>
                <a:schemeClr val="tx1">
                  <a:lumMod val="85000"/>
                  <a:lumOff val="15000"/>
                </a:schemeClr>
              </a:solidFill>
            </a:endParaRPr>
          </a:p>
          <a:p>
            <a:pPr marL="571500" indent="-571500">
              <a:buFont typeface="Arial"/>
              <a:buChar char="•"/>
            </a:pPr>
            <a:r>
              <a:rPr lang="en-GB" sz="4800" b="1" dirty="0" smtClean="0">
                <a:solidFill>
                  <a:schemeClr val="tx1">
                    <a:lumMod val="85000"/>
                    <a:lumOff val="15000"/>
                  </a:schemeClr>
                </a:solidFill>
              </a:rPr>
              <a:t>Research question:</a:t>
            </a:r>
            <a:r>
              <a:rPr lang="en-GB" sz="4800" dirty="0" smtClean="0">
                <a:solidFill>
                  <a:schemeClr val="tx1">
                    <a:lumMod val="85000"/>
                    <a:lumOff val="15000"/>
                  </a:schemeClr>
                </a:solidFill>
              </a:rPr>
              <a:t> Do reward-related memory enhancements generalize for rewarding events that </a:t>
            </a:r>
            <a:r>
              <a:rPr lang="en-GB" sz="4800" i="1" dirty="0" smtClean="0">
                <a:solidFill>
                  <a:schemeClr val="tx1">
                    <a:lumMod val="85000"/>
                    <a:lumOff val="15000"/>
                  </a:schemeClr>
                </a:solidFill>
              </a:rPr>
              <a:t>do</a:t>
            </a:r>
            <a:r>
              <a:rPr lang="en-GB" sz="4800" dirty="0" smtClean="0">
                <a:solidFill>
                  <a:schemeClr val="tx1">
                    <a:lumMod val="85000"/>
                    <a:lumOff val="15000"/>
                  </a:schemeClr>
                </a:solidFill>
              </a:rPr>
              <a:t> drive the Hippocampal-VTA loop (e.g. where cue invokes hippocampal pattern separation)?</a:t>
            </a:r>
          </a:p>
        </p:txBody>
      </p:sp>
      <p:grpSp>
        <p:nvGrpSpPr>
          <p:cNvPr id="13" name="Group 12"/>
          <p:cNvGrpSpPr/>
          <p:nvPr/>
        </p:nvGrpSpPr>
        <p:grpSpPr>
          <a:xfrm>
            <a:off x="177208" y="13599522"/>
            <a:ext cx="14728448" cy="22313774"/>
            <a:chOff x="410087" y="15068040"/>
            <a:chExt cx="14728448" cy="22313774"/>
          </a:xfrm>
        </p:grpSpPr>
        <p:grpSp>
          <p:nvGrpSpPr>
            <p:cNvPr id="10" name="Group 9"/>
            <p:cNvGrpSpPr/>
            <p:nvPr/>
          </p:nvGrpSpPr>
          <p:grpSpPr>
            <a:xfrm>
              <a:off x="1633646" y="25897116"/>
              <a:ext cx="11200633" cy="9289032"/>
              <a:chOff x="1849670" y="26113140"/>
              <a:chExt cx="11200633" cy="9289032"/>
            </a:xfrm>
          </p:grpSpPr>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9670" y="26113140"/>
                <a:ext cx="11200633" cy="9289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Box 24"/>
              <p:cNvSpPr txBox="1"/>
              <p:nvPr/>
            </p:nvSpPr>
            <p:spPr>
              <a:xfrm>
                <a:off x="2353726" y="29209484"/>
                <a:ext cx="3279753" cy="1938992"/>
              </a:xfrm>
              <a:prstGeom prst="rect">
                <a:avLst/>
              </a:prstGeom>
              <a:noFill/>
            </p:spPr>
            <p:txBody>
              <a:bodyPr wrap="square" rtlCol="0">
                <a:spAutoFit/>
              </a:bodyPr>
              <a:lstStyle/>
              <a:p>
                <a:r>
                  <a:rPr lang="en-GB" sz="3000" dirty="0" smtClean="0">
                    <a:solidFill>
                      <a:schemeClr val="tx1">
                        <a:lumMod val="65000"/>
                        <a:lumOff val="35000"/>
                      </a:schemeClr>
                    </a:solidFill>
                  </a:rPr>
                  <a:t>Pair discrimination requires pattern separation by the hippocampus</a:t>
                </a:r>
              </a:p>
            </p:txBody>
          </p:sp>
          <p:sp>
            <p:nvSpPr>
              <p:cNvPr id="26" name="TextBox 25"/>
              <p:cNvSpPr txBox="1"/>
              <p:nvPr/>
            </p:nvSpPr>
            <p:spPr>
              <a:xfrm>
                <a:off x="2325749" y="32772716"/>
                <a:ext cx="3235722" cy="1477328"/>
              </a:xfrm>
              <a:prstGeom prst="rect">
                <a:avLst/>
              </a:prstGeom>
              <a:noFill/>
            </p:spPr>
            <p:txBody>
              <a:bodyPr wrap="square" rtlCol="0">
                <a:spAutoFit/>
              </a:bodyPr>
              <a:lstStyle/>
              <a:p>
                <a:r>
                  <a:rPr lang="en-GB" sz="3000" dirty="0" smtClean="0">
                    <a:solidFill>
                      <a:schemeClr val="tx1">
                        <a:lumMod val="65000"/>
                        <a:lumOff val="35000"/>
                      </a:schemeClr>
                    </a:solidFill>
                  </a:rPr>
                  <a:t>Pair discrimination does </a:t>
                </a:r>
                <a:r>
                  <a:rPr lang="en-GB" sz="3000" i="1" dirty="0" smtClean="0">
                    <a:solidFill>
                      <a:schemeClr val="tx1">
                        <a:lumMod val="65000"/>
                        <a:lumOff val="35000"/>
                      </a:schemeClr>
                    </a:solidFill>
                  </a:rPr>
                  <a:t>not</a:t>
                </a:r>
                <a:r>
                  <a:rPr lang="en-GB" sz="3000" dirty="0" smtClean="0">
                    <a:solidFill>
                      <a:schemeClr val="tx1">
                        <a:lumMod val="65000"/>
                        <a:lumOff val="35000"/>
                      </a:schemeClr>
                    </a:solidFill>
                  </a:rPr>
                  <a:t> require the hippocampus</a:t>
                </a:r>
                <a:endParaRPr lang="en-GB" sz="3000" dirty="0">
                  <a:solidFill>
                    <a:schemeClr val="tx1">
                      <a:lumMod val="65000"/>
                      <a:lumOff val="35000"/>
                    </a:schemeClr>
                  </a:solidFill>
                </a:endParaRPr>
              </a:p>
            </p:txBody>
          </p:sp>
        </p:grpSp>
        <p:grpSp>
          <p:nvGrpSpPr>
            <p:cNvPr id="37" name="Group 36"/>
            <p:cNvGrpSpPr/>
            <p:nvPr/>
          </p:nvGrpSpPr>
          <p:grpSpPr>
            <a:xfrm>
              <a:off x="410087" y="24600972"/>
              <a:ext cx="14091403" cy="936104"/>
              <a:chOff x="162323" y="30760368"/>
              <a:chExt cx="14091403" cy="936104"/>
            </a:xfrm>
          </p:grpSpPr>
          <p:sp>
            <p:nvSpPr>
              <p:cNvPr id="43" name="Rectangle 42"/>
              <p:cNvSpPr/>
              <p:nvPr/>
            </p:nvSpPr>
            <p:spPr>
              <a:xfrm>
                <a:off x="162323" y="30779931"/>
                <a:ext cx="14080376" cy="91654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p:cNvSpPr txBox="1"/>
              <p:nvPr/>
            </p:nvSpPr>
            <p:spPr>
              <a:xfrm>
                <a:off x="201139" y="30760368"/>
                <a:ext cx="14052587" cy="769441"/>
              </a:xfrm>
              <a:prstGeom prst="rect">
                <a:avLst/>
              </a:prstGeom>
              <a:noFill/>
            </p:spPr>
            <p:txBody>
              <a:bodyPr wrap="square" rtlCol="0">
                <a:spAutoFit/>
              </a:bodyPr>
              <a:lstStyle/>
              <a:p>
                <a:r>
                  <a:rPr lang="en-GB" sz="4400" b="1" dirty="0" smtClean="0">
                    <a:solidFill>
                      <a:schemeClr val="tx1">
                        <a:lumMod val="85000"/>
                        <a:lumOff val="15000"/>
                      </a:schemeClr>
                    </a:solidFill>
                  </a:rPr>
                  <a:t>Recruiting the hippocampus by invoking Pattern Separation</a:t>
                </a:r>
              </a:p>
            </p:txBody>
          </p:sp>
        </p:grpSp>
        <p:grpSp>
          <p:nvGrpSpPr>
            <p:cNvPr id="22" name="Group 21"/>
            <p:cNvGrpSpPr/>
            <p:nvPr/>
          </p:nvGrpSpPr>
          <p:grpSpPr>
            <a:xfrm>
              <a:off x="467210" y="15068040"/>
              <a:ext cx="14383293" cy="1107996"/>
              <a:chOff x="334540" y="14461585"/>
              <a:chExt cx="14380003" cy="1107996"/>
            </a:xfrm>
          </p:grpSpPr>
          <p:pic>
            <p:nvPicPr>
              <p:cNvPr id="1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1" b="57473"/>
              <a:stretch/>
            </p:blipFill>
            <p:spPr bwMode="auto">
              <a:xfrm flipV="1">
                <a:off x="334540" y="14589342"/>
                <a:ext cx="14380003" cy="980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5706409" y="14461585"/>
                <a:ext cx="3647497" cy="1107996"/>
              </a:xfrm>
              <a:prstGeom prst="rect">
                <a:avLst/>
              </a:prstGeom>
              <a:noFill/>
            </p:spPr>
            <p:txBody>
              <a:bodyPr wrap="square" rtlCol="0">
                <a:spAutoFit/>
              </a:bodyPr>
              <a:lstStyle/>
              <a:p>
                <a:pPr algn="ctr"/>
                <a:r>
                  <a:rPr lang="en-GB" sz="6600" b="1" dirty="0" smtClean="0">
                    <a:solidFill>
                      <a:schemeClr val="tx1">
                        <a:lumMod val="85000"/>
                        <a:lumOff val="15000"/>
                      </a:schemeClr>
                    </a:solidFill>
                  </a:rPr>
                  <a:t>Method</a:t>
                </a:r>
                <a:endParaRPr lang="en-GB" sz="6600" b="1" dirty="0">
                  <a:solidFill>
                    <a:schemeClr val="tx1">
                      <a:lumMod val="85000"/>
                      <a:lumOff val="15000"/>
                    </a:schemeClr>
                  </a:solidFill>
                </a:endParaRPr>
              </a:p>
            </p:txBody>
          </p:sp>
        </p:grpSp>
        <p:sp>
          <p:nvSpPr>
            <p:cNvPr id="32" name="TextBox 31"/>
            <p:cNvSpPr txBox="1"/>
            <p:nvPr/>
          </p:nvSpPr>
          <p:spPr>
            <a:xfrm>
              <a:off x="592919" y="19848444"/>
              <a:ext cx="14513053" cy="4437112"/>
            </a:xfrm>
            <a:prstGeom prst="rect">
              <a:avLst/>
            </a:prstGeom>
            <a:noFill/>
          </p:spPr>
          <p:txBody>
            <a:bodyPr wrap="square" rtlCol="0">
              <a:spAutoFit/>
            </a:bodyPr>
            <a:lstStyle/>
            <a:p>
              <a:r>
                <a:rPr lang="en-GB" sz="4400" b="1" dirty="0" smtClean="0">
                  <a:solidFill>
                    <a:schemeClr val="tx1">
                      <a:lumMod val="85000"/>
                      <a:lumOff val="15000"/>
                    </a:schemeClr>
                  </a:solidFill>
                </a:rPr>
                <a:t>Encoding: </a:t>
              </a:r>
              <a:r>
                <a:rPr lang="en-GB" sz="4400" dirty="0" smtClean="0">
                  <a:solidFill>
                    <a:schemeClr val="tx1">
                      <a:lumMod val="85000"/>
                      <a:lumOff val="15000"/>
                    </a:schemeClr>
                  </a:solidFill>
                </a:rPr>
                <a:t>Reward availability is predicted by </a:t>
              </a:r>
              <a:r>
                <a:rPr lang="en-GB" sz="4400" i="1" dirty="0" smtClean="0">
                  <a:solidFill>
                    <a:schemeClr val="tx1">
                      <a:lumMod val="85000"/>
                      <a:lumOff val="15000"/>
                    </a:schemeClr>
                  </a:solidFill>
                </a:rPr>
                <a:t>context </a:t>
              </a:r>
              <a:r>
                <a:rPr lang="en-GB" sz="4400" dirty="0" smtClean="0">
                  <a:solidFill>
                    <a:schemeClr val="tx1">
                      <a:lumMod val="85000"/>
                      <a:lumOff val="15000"/>
                    </a:schemeClr>
                  </a:solidFill>
                </a:rPr>
                <a:t>stimuli (background picture), rather than by the items to be remembered.</a:t>
              </a:r>
              <a:r>
                <a:rPr lang="en-GB" sz="4400" b="1" dirty="0" smtClean="0">
                  <a:solidFill>
                    <a:schemeClr val="tx1">
                      <a:lumMod val="85000"/>
                      <a:lumOff val="15000"/>
                    </a:schemeClr>
                  </a:solidFill>
                </a:rPr>
                <a:t> </a:t>
              </a:r>
              <a:r>
                <a:rPr lang="en-GB" sz="4400" dirty="0" smtClean="0">
                  <a:solidFill>
                    <a:schemeClr val="tx1">
                      <a:lumMod val="85000"/>
                      <a:lumOff val="15000"/>
                    </a:schemeClr>
                  </a:solidFill>
                </a:rPr>
                <a:t>If reward is available, subjects earn money by making quick and accurate semantic judgments to each item (+50p each)</a:t>
              </a:r>
              <a:r>
                <a:rPr lang="en-GB" sz="4400" dirty="0" smtClean="0">
                  <a:solidFill>
                    <a:schemeClr val="tx1">
                      <a:lumMod val="85000"/>
                      <a:lumOff val="15000"/>
                    </a:schemeClr>
                  </a:solidFill>
                </a:rPr>
                <a:t>.</a:t>
              </a:r>
              <a:endParaRPr lang="en-GB" sz="4400" dirty="0" smtClean="0">
                <a:solidFill>
                  <a:schemeClr val="tx1">
                    <a:lumMod val="85000"/>
                    <a:lumOff val="15000"/>
                  </a:schemeClr>
                </a:solidFill>
              </a:endParaRPr>
            </a:p>
            <a:p>
              <a:pPr>
                <a:lnSpc>
                  <a:spcPct val="150000"/>
                </a:lnSpc>
                <a:spcAft>
                  <a:spcPts val="600"/>
                </a:spcAft>
              </a:pPr>
              <a:r>
                <a:rPr lang="en-GB" sz="4400" b="1" dirty="0" smtClean="0">
                  <a:solidFill>
                    <a:schemeClr val="tx1">
                      <a:lumMod val="85000"/>
                      <a:lumOff val="15000"/>
                    </a:schemeClr>
                  </a:solidFill>
                </a:rPr>
                <a:t>Memory test:</a:t>
              </a:r>
              <a:r>
                <a:rPr lang="en-GB" sz="4400" dirty="0" smtClean="0">
                  <a:solidFill>
                    <a:schemeClr val="tx1">
                      <a:lumMod val="85000"/>
                      <a:lumOff val="15000"/>
                    </a:schemeClr>
                  </a:solidFill>
                </a:rPr>
                <a:t> (5 days later) Memory for the Items is tested</a:t>
              </a:r>
            </a:p>
          </p:txBody>
        </p:sp>
        <p:grpSp>
          <p:nvGrpSpPr>
            <p:cNvPr id="3" name="Group 2"/>
            <p:cNvGrpSpPr/>
            <p:nvPr/>
          </p:nvGrpSpPr>
          <p:grpSpPr>
            <a:xfrm>
              <a:off x="592919" y="16248044"/>
              <a:ext cx="14545616" cy="3382635"/>
              <a:chOff x="635525" y="17396215"/>
              <a:chExt cx="14545616" cy="3382635"/>
            </a:xfrm>
          </p:grpSpPr>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525" y="17396215"/>
                <a:ext cx="14545616" cy="328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TextBox 30"/>
              <p:cNvSpPr txBox="1"/>
              <p:nvPr/>
            </p:nvSpPr>
            <p:spPr>
              <a:xfrm>
                <a:off x="754952" y="20132519"/>
                <a:ext cx="13664955" cy="646331"/>
              </a:xfrm>
              <a:prstGeom prst="rect">
                <a:avLst/>
              </a:prstGeom>
              <a:noFill/>
            </p:spPr>
            <p:txBody>
              <a:bodyPr wrap="square" rtlCol="0">
                <a:spAutoFit/>
              </a:bodyPr>
              <a:lstStyle/>
              <a:p>
                <a:r>
                  <a:rPr lang="en-GB" sz="3600" dirty="0" smtClean="0">
                    <a:solidFill>
                      <a:schemeClr val="tx1">
                        <a:lumMod val="50000"/>
                        <a:lumOff val="50000"/>
                      </a:schemeClr>
                    </a:solidFill>
                  </a:rPr>
                  <a:t>   4000 </a:t>
                </a:r>
                <a:r>
                  <a:rPr lang="en-GB" sz="3600" dirty="0" err="1" smtClean="0">
                    <a:solidFill>
                      <a:schemeClr val="tx1">
                        <a:lumMod val="50000"/>
                        <a:lumOff val="50000"/>
                      </a:schemeClr>
                    </a:solidFill>
                  </a:rPr>
                  <a:t>ms</a:t>
                </a:r>
                <a:r>
                  <a:rPr lang="en-GB" sz="3600" dirty="0" smtClean="0">
                    <a:solidFill>
                      <a:schemeClr val="tx1">
                        <a:lumMod val="50000"/>
                        <a:lumOff val="50000"/>
                      </a:schemeClr>
                    </a:solidFill>
                  </a:rPr>
                  <a:t>             2000 </a:t>
                </a:r>
                <a:r>
                  <a:rPr lang="en-GB" sz="3600" dirty="0" err="1" smtClean="0">
                    <a:solidFill>
                      <a:schemeClr val="tx1">
                        <a:lumMod val="50000"/>
                        <a:lumOff val="50000"/>
                      </a:schemeClr>
                    </a:solidFill>
                  </a:rPr>
                  <a:t>ms</a:t>
                </a:r>
                <a:r>
                  <a:rPr lang="en-GB" sz="3600" dirty="0" smtClean="0">
                    <a:solidFill>
                      <a:schemeClr val="tx1">
                        <a:lumMod val="50000"/>
                        <a:lumOff val="50000"/>
                      </a:schemeClr>
                    </a:solidFill>
                  </a:rPr>
                  <a:t>           2000 </a:t>
                </a:r>
                <a:r>
                  <a:rPr lang="en-GB" sz="3600" dirty="0" err="1" smtClean="0">
                    <a:solidFill>
                      <a:schemeClr val="tx1">
                        <a:lumMod val="50000"/>
                        <a:lumOff val="50000"/>
                      </a:schemeClr>
                    </a:solidFill>
                  </a:rPr>
                  <a:t>ms</a:t>
                </a:r>
                <a:r>
                  <a:rPr lang="en-GB" sz="3600" dirty="0" smtClean="0">
                    <a:solidFill>
                      <a:schemeClr val="tx1">
                        <a:lumMod val="50000"/>
                        <a:lumOff val="50000"/>
                      </a:schemeClr>
                    </a:solidFill>
                  </a:rPr>
                  <a:t>            2000 </a:t>
                </a:r>
                <a:r>
                  <a:rPr lang="en-GB" sz="3600" dirty="0" err="1" smtClean="0">
                    <a:solidFill>
                      <a:schemeClr val="tx1">
                        <a:lumMod val="50000"/>
                        <a:lumOff val="50000"/>
                      </a:schemeClr>
                    </a:solidFill>
                  </a:rPr>
                  <a:t>ms</a:t>
                </a:r>
                <a:r>
                  <a:rPr lang="en-GB" sz="3600" dirty="0" smtClean="0">
                    <a:solidFill>
                      <a:schemeClr val="tx1">
                        <a:lumMod val="50000"/>
                        <a:lumOff val="50000"/>
                      </a:schemeClr>
                    </a:solidFill>
                  </a:rPr>
                  <a:t>            2000 ms    </a:t>
                </a:r>
                <a:endParaRPr lang="en-GB" sz="3600" dirty="0">
                  <a:solidFill>
                    <a:schemeClr val="tx1">
                      <a:lumMod val="50000"/>
                      <a:lumOff val="50000"/>
                    </a:schemeClr>
                  </a:solidFill>
                </a:endParaRPr>
              </a:p>
            </p:txBody>
          </p:sp>
        </p:grpSp>
        <p:sp>
          <p:nvSpPr>
            <p:cNvPr id="36" name="TextBox 35"/>
            <p:cNvSpPr txBox="1"/>
            <p:nvPr/>
          </p:nvSpPr>
          <p:spPr>
            <a:xfrm>
              <a:off x="448903" y="35258156"/>
              <a:ext cx="14491915" cy="2123658"/>
            </a:xfrm>
            <a:prstGeom prst="rect">
              <a:avLst/>
            </a:prstGeom>
            <a:noFill/>
          </p:spPr>
          <p:txBody>
            <a:bodyPr wrap="square" rtlCol="0">
              <a:spAutoFit/>
            </a:bodyPr>
            <a:lstStyle/>
            <a:p>
              <a:r>
                <a:rPr lang="en-GB" sz="4400" dirty="0" smtClean="0">
                  <a:solidFill>
                    <a:schemeClr val="tx1">
                      <a:lumMod val="85000"/>
                      <a:lumOff val="15000"/>
                    </a:schemeClr>
                  </a:solidFill>
                </a:rPr>
                <a:t>Hippocampal-VTA loop engagement is manipulated by varying the hippocampal pattern-separation demands of context-pair discrimination (by varying within-pair similarity).</a:t>
              </a:r>
            </a:p>
          </p:txBody>
        </p:sp>
      </p:grpSp>
      <p:grpSp>
        <p:nvGrpSpPr>
          <p:cNvPr id="45" name="Group 44"/>
          <p:cNvGrpSpPr/>
          <p:nvPr/>
        </p:nvGrpSpPr>
        <p:grpSpPr>
          <a:xfrm>
            <a:off x="306339" y="36165902"/>
            <a:ext cx="29235248" cy="1128386"/>
            <a:chOff x="15356011" y="16242158"/>
            <a:chExt cx="14524028" cy="1177639"/>
          </a:xfrm>
        </p:grpSpPr>
        <p:pic>
          <p:nvPicPr>
            <p:cNvPr id="4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501" b="57473"/>
            <a:stretch/>
          </p:blipFill>
          <p:spPr bwMode="auto">
            <a:xfrm flipV="1">
              <a:off x="15356011" y="16298045"/>
              <a:ext cx="14524028" cy="1121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TextBox 46"/>
            <p:cNvSpPr txBox="1"/>
            <p:nvPr/>
          </p:nvSpPr>
          <p:spPr>
            <a:xfrm>
              <a:off x="19697875" y="16242158"/>
              <a:ext cx="5945120" cy="1107997"/>
            </a:xfrm>
            <a:prstGeom prst="rect">
              <a:avLst/>
            </a:prstGeom>
            <a:noFill/>
          </p:spPr>
          <p:txBody>
            <a:bodyPr wrap="square" rtlCol="0">
              <a:spAutoFit/>
            </a:bodyPr>
            <a:lstStyle/>
            <a:p>
              <a:pPr algn="ctr"/>
              <a:r>
                <a:rPr lang="en-GB" sz="6600" b="1" dirty="0" smtClean="0">
                  <a:solidFill>
                    <a:schemeClr val="tx1">
                      <a:lumMod val="85000"/>
                      <a:lumOff val="15000"/>
                    </a:schemeClr>
                  </a:solidFill>
                </a:rPr>
                <a:t>Conclusion</a:t>
              </a:r>
            </a:p>
          </p:txBody>
        </p:sp>
      </p:grpSp>
      <p:sp>
        <p:nvSpPr>
          <p:cNvPr id="41" name="TextBox 40"/>
          <p:cNvSpPr txBox="1"/>
          <p:nvPr/>
        </p:nvSpPr>
        <p:spPr>
          <a:xfrm>
            <a:off x="522363" y="67242"/>
            <a:ext cx="29019224" cy="3046988"/>
          </a:xfrm>
          <a:prstGeom prst="rect">
            <a:avLst/>
          </a:prstGeom>
          <a:noFill/>
        </p:spPr>
        <p:txBody>
          <a:bodyPr wrap="square" rtlCol="0">
            <a:spAutoFit/>
          </a:bodyPr>
          <a:lstStyle/>
          <a:p>
            <a:r>
              <a:rPr lang="en-GB" sz="9600" b="1" dirty="0" smtClean="0">
                <a:solidFill>
                  <a:schemeClr val="tx1">
                    <a:lumMod val="85000"/>
                    <a:lumOff val="15000"/>
                  </a:schemeClr>
                </a:solidFill>
                <a:latin typeface="Helvetica" pitchFamily="34" charset="0"/>
                <a:cs typeface="Arial" pitchFamily="34" charset="0"/>
              </a:rPr>
              <a:t>The Hippocampal-VTA Loop and the Contextual Modulation of Memory by Reward</a:t>
            </a:r>
            <a:endParaRPr lang="en-GB" sz="5400" dirty="0" smtClean="0">
              <a:latin typeface="Helvetica" pitchFamily="34" charset="0"/>
              <a:cs typeface="Arial" pitchFamily="34" charset="0"/>
            </a:endParaRPr>
          </a:p>
        </p:txBody>
      </p:sp>
      <p:grpSp>
        <p:nvGrpSpPr>
          <p:cNvPr id="9" name="Group 8"/>
          <p:cNvGrpSpPr/>
          <p:nvPr/>
        </p:nvGrpSpPr>
        <p:grpSpPr>
          <a:xfrm>
            <a:off x="378347" y="37411519"/>
            <a:ext cx="29379264" cy="4305389"/>
            <a:chOff x="378347" y="37411519"/>
            <a:chExt cx="29379264" cy="4305389"/>
          </a:xfrm>
        </p:grpSpPr>
        <p:sp>
          <p:nvSpPr>
            <p:cNvPr id="48" name="TextBox 47"/>
            <p:cNvSpPr txBox="1"/>
            <p:nvPr/>
          </p:nvSpPr>
          <p:spPr>
            <a:xfrm>
              <a:off x="378347" y="37411519"/>
              <a:ext cx="29379264" cy="1446550"/>
            </a:xfrm>
            <a:prstGeom prst="rect">
              <a:avLst/>
            </a:prstGeom>
            <a:noFill/>
          </p:spPr>
          <p:txBody>
            <a:bodyPr wrap="square" rtlCol="0">
              <a:spAutoFit/>
            </a:bodyPr>
            <a:lstStyle/>
            <a:p>
              <a:pPr marL="571500" indent="-571500">
                <a:buFont typeface="Arial"/>
                <a:buChar char="•"/>
              </a:pPr>
              <a:r>
                <a:rPr lang="en-GB" sz="4400" dirty="0" smtClean="0">
                  <a:solidFill>
                    <a:schemeClr val="tx1">
                      <a:lumMod val="85000"/>
                      <a:lumOff val="15000"/>
                    </a:schemeClr>
                  </a:solidFill>
                </a:rPr>
                <a:t>Although reward-related enhancements of memory are typically stimulus-specific, recruitment of the hippocampal-VTA loop allows such enhancement to generalize to temporally co-occurring stimuli. </a:t>
              </a:r>
            </a:p>
          </p:txBody>
        </p:sp>
        <p:sp>
          <p:nvSpPr>
            <p:cNvPr id="49" name="TextBox 48"/>
            <p:cNvSpPr txBox="1"/>
            <p:nvPr/>
          </p:nvSpPr>
          <p:spPr>
            <a:xfrm>
              <a:off x="378347" y="40270358"/>
              <a:ext cx="29379264" cy="1446550"/>
            </a:xfrm>
            <a:prstGeom prst="rect">
              <a:avLst/>
            </a:prstGeom>
            <a:noFill/>
          </p:spPr>
          <p:txBody>
            <a:bodyPr wrap="square" rtlCol="0">
              <a:spAutoFit/>
            </a:bodyPr>
            <a:lstStyle/>
            <a:p>
              <a:pPr marL="571500" indent="-571500">
                <a:buFont typeface="Wingdings" charset="0"/>
                <a:buChar char="è"/>
              </a:pPr>
              <a:r>
                <a:rPr lang="en-GB" sz="4400" dirty="0" smtClean="0">
                  <a:solidFill>
                    <a:schemeClr val="tx1">
                      <a:lumMod val="85000"/>
                      <a:lumOff val="15000"/>
                    </a:schemeClr>
                  </a:solidFill>
                </a:rPr>
                <a:t>Characteristics of VTA dopamine firing may potentially differ according to </a:t>
              </a:r>
              <a:r>
                <a:rPr lang="en-GB" sz="4400" i="1" dirty="0" smtClean="0">
                  <a:solidFill>
                    <a:schemeClr val="tx1">
                      <a:lumMod val="85000"/>
                      <a:lumOff val="15000"/>
                    </a:schemeClr>
                  </a:solidFill>
                </a:rPr>
                <a:t>which </a:t>
              </a:r>
              <a:r>
                <a:rPr lang="en-GB" sz="4400" dirty="0" smtClean="0">
                  <a:solidFill>
                    <a:schemeClr val="tx1">
                      <a:lumMod val="85000"/>
                      <a:lumOff val="15000"/>
                    </a:schemeClr>
                  </a:solidFill>
                </a:rPr>
                <a:t>inputs are driving the VTA. </a:t>
              </a:r>
              <a:r>
                <a:rPr lang="en-GB" sz="4400" dirty="0" err="1" smtClean="0">
                  <a:solidFill>
                    <a:schemeClr val="tx1">
                      <a:lumMod val="85000"/>
                      <a:lumOff val="15000"/>
                    </a:schemeClr>
                  </a:solidFill>
                </a:rPr>
                <a:t>Hippocampally</a:t>
              </a:r>
              <a:r>
                <a:rPr lang="en-GB" sz="4400" dirty="0" smtClean="0">
                  <a:solidFill>
                    <a:schemeClr val="tx1">
                      <a:lumMod val="85000"/>
                      <a:lumOff val="15000"/>
                    </a:schemeClr>
                  </a:solidFill>
                </a:rPr>
                <a:t>-driven responses in particular may have particular qualities that lend themselves to generalized memory enhancements</a:t>
              </a:r>
            </a:p>
          </p:txBody>
        </p:sp>
        <p:sp>
          <p:nvSpPr>
            <p:cNvPr id="50" name="TextBox 49"/>
            <p:cNvSpPr txBox="1"/>
            <p:nvPr/>
          </p:nvSpPr>
          <p:spPr>
            <a:xfrm>
              <a:off x="378347" y="39118230"/>
              <a:ext cx="29379264" cy="769441"/>
            </a:xfrm>
            <a:prstGeom prst="rect">
              <a:avLst/>
            </a:prstGeom>
            <a:noFill/>
          </p:spPr>
          <p:txBody>
            <a:bodyPr wrap="square" rtlCol="0">
              <a:spAutoFit/>
            </a:bodyPr>
            <a:lstStyle/>
            <a:p>
              <a:pPr marL="571500" indent="-571500">
                <a:buFont typeface="Wingdings" charset="0"/>
                <a:buChar char="è"/>
              </a:pPr>
              <a:r>
                <a:rPr lang="en-GB" sz="4400" dirty="0" smtClean="0">
                  <a:solidFill>
                    <a:schemeClr val="tx1">
                      <a:lumMod val="85000"/>
                      <a:lumOff val="15000"/>
                    </a:schemeClr>
                  </a:solidFill>
                </a:rPr>
                <a:t>Engagement of the Hippocampal-VTA loop may determine the generalizability of dopaminergic enhancements to memory</a:t>
              </a:r>
              <a:endParaRPr lang="en-GB" sz="4400" dirty="0">
                <a:solidFill>
                  <a:schemeClr val="tx1">
                    <a:lumMod val="85000"/>
                    <a:lumOff val="15000"/>
                  </a:schemeClr>
                </a:solidFill>
              </a:endParaRPr>
            </a:p>
          </p:txBody>
        </p:sp>
      </p:grpSp>
      <p:sp>
        <p:nvSpPr>
          <p:cNvPr id="15" name="Rectangle 14"/>
          <p:cNvSpPr/>
          <p:nvPr/>
        </p:nvSpPr>
        <p:spPr>
          <a:xfrm>
            <a:off x="666379" y="41959641"/>
            <a:ext cx="14401600" cy="830997"/>
          </a:xfrm>
          <a:prstGeom prst="rect">
            <a:avLst/>
          </a:prstGeom>
        </p:spPr>
        <p:txBody>
          <a:bodyPr wrap="square">
            <a:spAutoFit/>
          </a:bodyPr>
          <a:lstStyle/>
          <a:p>
            <a:r>
              <a:rPr lang="en-US" sz="1600" b="1" dirty="0">
                <a:solidFill>
                  <a:schemeClr val="bg1">
                    <a:lumMod val="65000"/>
                  </a:schemeClr>
                </a:solidFill>
              </a:rPr>
              <a:t>1.</a:t>
            </a:r>
            <a:r>
              <a:rPr lang="en-US" sz="1600" dirty="0">
                <a:solidFill>
                  <a:schemeClr val="bg1">
                    <a:lumMod val="65000"/>
                  </a:schemeClr>
                </a:solidFill>
              </a:rPr>
              <a:t> </a:t>
            </a:r>
            <a:r>
              <a:rPr lang="en-US" sz="1600" dirty="0" err="1">
                <a:solidFill>
                  <a:schemeClr val="bg1">
                    <a:lumMod val="65000"/>
                  </a:schemeClr>
                </a:solidFill>
              </a:rPr>
              <a:t>Lisman</a:t>
            </a:r>
            <a:r>
              <a:rPr lang="en-US" sz="1600" dirty="0">
                <a:solidFill>
                  <a:schemeClr val="bg1">
                    <a:lumMod val="65000"/>
                  </a:schemeClr>
                </a:solidFill>
              </a:rPr>
              <a:t>, J. et al. (2011). A </a:t>
            </a:r>
            <a:r>
              <a:rPr lang="en-US" sz="1600" dirty="0" err="1">
                <a:solidFill>
                  <a:schemeClr val="bg1">
                    <a:lumMod val="65000"/>
                  </a:schemeClr>
                </a:solidFill>
              </a:rPr>
              <a:t>neoHebbian</a:t>
            </a:r>
            <a:r>
              <a:rPr lang="en-US" sz="1600" dirty="0">
                <a:solidFill>
                  <a:schemeClr val="bg1">
                    <a:lumMod val="65000"/>
                  </a:schemeClr>
                </a:solidFill>
              </a:rPr>
              <a:t> framework for episodic memory; role of dopamine-dependent late LTP. Trends in Neurosciences, 34(10), 536-547.</a:t>
            </a:r>
          </a:p>
          <a:p>
            <a:r>
              <a:rPr lang="en-US" sz="1600" b="1" dirty="0">
                <a:solidFill>
                  <a:schemeClr val="bg1">
                    <a:lumMod val="65000"/>
                  </a:schemeClr>
                </a:solidFill>
              </a:rPr>
              <a:t>2.</a:t>
            </a:r>
            <a:r>
              <a:rPr lang="en-US" sz="1600" dirty="0">
                <a:solidFill>
                  <a:schemeClr val="bg1">
                    <a:lumMod val="65000"/>
                  </a:schemeClr>
                </a:solidFill>
              </a:rPr>
              <a:t> Frey, U. et al. (1990) Dopaminergic antagonists prevent long-term maintenance of post-tetanic </a:t>
            </a:r>
            <a:r>
              <a:rPr lang="en-US" sz="1600" dirty="0" err="1">
                <a:solidFill>
                  <a:schemeClr val="bg1">
                    <a:lumMod val="65000"/>
                  </a:schemeClr>
                </a:solidFill>
              </a:rPr>
              <a:t>LTPin</a:t>
            </a:r>
            <a:r>
              <a:rPr lang="en-US" sz="1600" dirty="0">
                <a:solidFill>
                  <a:schemeClr val="bg1">
                    <a:lumMod val="65000"/>
                  </a:schemeClr>
                </a:solidFill>
              </a:rPr>
              <a:t> the CA1 region of rat hippocampal slices. Brain Res. 522, 69–</a:t>
            </a:r>
            <a:r>
              <a:rPr lang="en-US" sz="1600" dirty="0" smtClean="0">
                <a:solidFill>
                  <a:schemeClr val="bg1">
                    <a:lumMod val="65000"/>
                  </a:schemeClr>
                </a:solidFill>
              </a:rPr>
              <a:t>75</a:t>
            </a:r>
          </a:p>
          <a:p>
            <a:r>
              <a:rPr lang="en-US" sz="1600" b="1" dirty="0" smtClean="0">
                <a:solidFill>
                  <a:schemeClr val="bg1">
                    <a:lumMod val="65000"/>
                  </a:schemeClr>
                </a:solidFill>
              </a:rPr>
              <a:t>3.</a:t>
            </a:r>
            <a:r>
              <a:rPr lang="en-US" sz="1600" dirty="0" smtClean="0">
                <a:solidFill>
                  <a:schemeClr val="bg1">
                    <a:lumMod val="65000"/>
                  </a:schemeClr>
                </a:solidFill>
              </a:rPr>
              <a:t> </a:t>
            </a:r>
            <a:r>
              <a:rPr lang="en-US" sz="1600" dirty="0" err="1">
                <a:solidFill>
                  <a:schemeClr val="bg1">
                    <a:lumMod val="65000"/>
                  </a:schemeClr>
                </a:solidFill>
              </a:rPr>
              <a:t>Wittmann</a:t>
            </a:r>
            <a:r>
              <a:rPr lang="en-US" sz="1600" dirty="0">
                <a:solidFill>
                  <a:schemeClr val="bg1">
                    <a:lumMod val="65000"/>
                  </a:schemeClr>
                </a:solidFill>
              </a:rPr>
              <a:t>, B. et al. (2011) </a:t>
            </a:r>
            <a:r>
              <a:rPr lang="en-US" sz="1600" dirty="0" err="1">
                <a:solidFill>
                  <a:schemeClr val="bg1">
                    <a:lumMod val="65000"/>
                  </a:schemeClr>
                </a:solidFill>
              </a:rPr>
              <a:t>Behavioural</a:t>
            </a:r>
            <a:r>
              <a:rPr lang="en-US" sz="1600" dirty="0">
                <a:solidFill>
                  <a:schemeClr val="bg1">
                    <a:lumMod val="65000"/>
                  </a:schemeClr>
                </a:solidFill>
              </a:rPr>
              <a:t> speciﬁcations of </a:t>
            </a:r>
            <a:r>
              <a:rPr lang="en-US" sz="1600" dirty="0" err="1">
                <a:solidFill>
                  <a:schemeClr val="bg1">
                    <a:lumMod val="65000"/>
                  </a:schemeClr>
                </a:solidFill>
              </a:rPr>
              <a:t>rewardassociated</a:t>
            </a:r>
            <a:r>
              <a:rPr lang="en-US" sz="1600" dirty="0">
                <a:solidFill>
                  <a:schemeClr val="bg1">
                    <a:lumMod val="65000"/>
                  </a:schemeClr>
                </a:solidFill>
              </a:rPr>
              <a:t> long-term memory enhancement in humans. Learn. </a:t>
            </a:r>
            <a:r>
              <a:rPr lang="en-US" sz="1600" dirty="0" err="1">
                <a:solidFill>
                  <a:schemeClr val="bg1">
                    <a:lumMod val="65000"/>
                  </a:schemeClr>
                </a:solidFill>
              </a:rPr>
              <a:t>Mem</a:t>
            </a:r>
            <a:r>
              <a:rPr lang="en-US" sz="1600" dirty="0">
                <a:solidFill>
                  <a:schemeClr val="bg1">
                    <a:lumMod val="65000"/>
                  </a:schemeClr>
                </a:solidFill>
              </a:rPr>
              <a:t>. 18, 296–</a:t>
            </a:r>
            <a:r>
              <a:rPr lang="en-US" sz="1600" dirty="0" smtClean="0">
                <a:solidFill>
                  <a:schemeClr val="bg1">
                    <a:lumMod val="65000"/>
                  </a:schemeClr>
                </a:solidFill>
              </a:rPr>
              <a:t>300</a:t>
            </a:r>
            <a:endParaRPr lang="en-US" sz="1600" dirty="0">
              <a:solidFill>
                <a:schemeClr val="bg1">
                  <a:lumMod val="65000"/>
                </a:schemeClr>
              </a:solidFill>
            </a:endParaRPr>
          </a:p>
        </p:txBody>
      </p:sp>
      <p:sp>
        <p:nvSpPr>
          <p:cNvPr id="51" name="Rectangle 50"/>
          <p:cNvSpPr/>
          <p:nvPr/>
        </p:nvSpPr>
        <p:spPr>
          <a:xfrm>
            <a:off x="15860067" y="41926542"/>
            <a:ext cx="14761640" cy="830997"/>
          </a:xfrm>
          <a:prstGeom prst="rect">
            <a:avLst/>
          </a:prstGeom>
        </p:spPr>
        <p:txBody>
          <a:bodyPr wrap="square">
            <a:spAutoFit/>
          </a:bodyPr>
          <a:lstStyle/>
          <a:p>
            <a:r>
              <a:rPr lang="en-US" sz="1600" b="1" dirty="0" smtClean="0">
                <a:solidFill>
                  <a:schemeClr val="bg1">
                    <a:lumMod val="65000"/>
                  </a:schemeClr>
                </a:solidFill>
              </a:rPr>
              <a:t>4.</a:t>
            </a:r>
            <a:r>
              <a:rPr lang="en-US" sz="1600" dirty="0" smtClean="0">
                <a:solidFill>
                  <a:schemeClr val="bg1">
                    <a:lumMod val="65000"/>
                  </a:schemeClr>
                </a:solidFill>
              </a:rPr>
              <a:t> </a:t>
            </a:r>
            <a:r>
              <a:rPr lang="en-US" sz="1600" dirty="0" err="1">
                <a:solidFill>
                  <a:schemeClr val="bg1">
                    <a:lumMod val="65000"/>
                  </a:schemeClr>
                </a:solidFill>
              </a:rPr>
              <a:t>Fenker,D.B</a:t>
            </a:r>
            <a:r>
              <a:rPr lang="en-US" sz="1600" dirty="0">
                <a:solidFill>
                  <a:schemeClr val="bg1">
                    <a:lumMod val="65000"/>
                  </a:schemeClr>
                </a:solidFill>
              </a:rPr>
              <a:t>. et al.(2008) Novel scenes improve recollection and </a:t>
            </a:r>
            <a:r>
              <a:rPr lang="en-US" sz="1600" dirty="0" err="1">
                <a:solidFill>
                  <a:schemeClr val="bg1">
                    <a:lumMod val="65000"/>
                  </a:schemeClr>
                </a:solidFill>
              </a:rPr>
              <a:t>recallof</a:t>
            </a:r>
            <a:r>
              <a:rPr lang="en-US" sz="1600" dirty="0">
                <a:solidFill>
                  <a:schemeClr val="bg1">
                    <a:lumMod val="65000"/>
                  </a:schemeClr>
                </a:solidFill>
              </a:rPr>
              <a:t> words. J. </a:t>
            </a:r>
            <a:r>
              <a:rPr lang="en-US" sz="1600" dirty="0" err="1">
                <a:solidFill>
                  <a:schemeClr val="bg1">
                    <a:lumMod val="65000"/>
                  </a:schemeClr>
                </a:solidFill>
              </a:rPr>
              <a:t>Cogn</a:t>
            </a:r>
            <a:r>
              <a:rPr lang="en-US" sz="1600" dirty="0">
                <a:solidFill>
                  <a:schemeClr val="bg1">
                    <a:lumMod val="65000"/>
                  </a:schemeClr>
                </a:solidFill>
              </a:rPr>
              <a:t>. </a:t>
            </a:r>
            <a:r>
              <a:rPr lang="en-US" sz="1600" dirty="0" err="1">
                <a:solidFill>
                  <a:schemeClr val="bg1">
                    <a:lumMod val="65000"/>
                  </a:schemeClr>
                </a:solidFill>
              </a:rPr>
              <a:t>Neurosci</a:t>
            </a:r>
            <a:r>
              <a:rPr lang="en-US" sz="1600" dirty="0">
                <a:solidFill>
                  <a:schemeClr val="bg1">
                    <a:lumMod val="65000"/>
                  </a:schemeClr>
                </a:solidFill>
              </a:rPr>
              <a:t>. 20, 1250–</a:t>
            </a:r>
            <a:r>
              <a:rPr lang="en-US" sz="1600" dirty="0" smtClean="0">
                <a:solidFill>
                  <a:schemeClr val="bg1">
                    <a:lumMod val="65000"/>
                  </a:schemeClr>
                </a:solidFill>
              </a:rPr>
              <a:t>1265</a:t>
            </a:r>
          </a:p>
          <a:p>
            <a:r>
              <a:rPr lang="en-US" sz="1600" b="1" dirty="0" smtClean="0">
                <a:solidFill>
                  <a:schemeClr val="bg1">
                    <a:lumMod val="65000"/>
                  </a:schemeClr>
                </a:solidFill>
              </a:rPr>
              <a:t>5.</a:t>
            </a:r>
            <a:r>
              <a:rPr lang="en-US" sz="1600" dirty="0" smtClean="0">
                <a:solidFill>
                  <a:schemeClr val="bg1">
                    <a:lumMod val="65000"/>
                  </a:schemeClr>
                </a:solidFill>
              </a:rPr>
              <a:t> </a:t>
            </a:r>
            <a:r>
              <a:rPr lang="en-US" sz="1600" dirty="0" err="1">
                <a:solidFill>
                  <a:schemeClr val="bg1">
                    <a:lumMod val="65000"/>
                  </a:schemeClr>
                </a:solidFill>
              </a:rPr>
              <a:t>Lisman</a:t>
            </a:r>
            <a:r>
              <a:rPr lang="en-US" sz="1600" dirty="0">
                <a:solidFill>
                  <a:schemeClr val="bg1">
                    <a:lumMod val="65000"/>
                  </a:schemeClr>
                </a:solidFill>
              </a:rPr>
              <a:t>, J.E. et al. (2005) The hippocampal-VTA loop: controlling the entry of information into long term memory. Neuron, 46(5), 703-13.</a:t>
            </a:r>
          </a:p>
          <a:p>
            <a:endParaRPr lang="en-US" sz="1600" dirty="0">
              <a:solidFill>
                <a:schemeClr val="bg1">
                  <a:lumMod val="65000"/>
                </a:schemeClr>
              </a:solidFill>
            </a:endParaRPr>
          </a:p>
        </p:txBody>
      </p:sp>
      <p:sp>
        <p:nvSpPr>
          <p:cNvPr id="58" name="TextBox 57"/>
          <p:cNvSpPr txBox="1"/>
          <p:nvPr/>
        </p:nvSpPr>
        <p:spPr>
          <a:xfrm>
            <a:off x="15572035" y="23564502"/>
            <a:ext cx="13825535" cy="2308324"/>
          </a:xfrm>
          <a:prstGeom prst="rect">
            <a:avLst/>
          </a:prstGeom>
          <a:noFill/>
        </p:spPr>
        <p:txBody>
          <a:bodyPr wrap="square" rtlCol="0">
            <a:spAutoFit/>
          </a:bodyPr>
          <a:lstStyle/>
          <a:p>
            <a:r>
              <a:rPr lang="en-GB" sz="4800" b="1" dirty="0" smtClean="0">
                <a:solidFill>
                  <a:schemeClr val="tx1">
                    <a:lumMod val="85000"/>
                    <a:lumOff val="15000"/>
                  </a:schemeClr>
                </a:solidFill>
              </a:rPr>
              <a:t>Activity in the Left Hippocampus and SN/VTA increased as a function of later recall – but again, only in the Similar condition</a:t>
            </a:r>
          </a:p>
        </p:txBody>
      </p:sp>
      <p:sp>
        <p:nvSpPr>
          <p:cNvPr id="59" name="TextBox 58"/>
          <p:cNvSpPr txBox="1"/>
          <p:nvPr/>
        </p:nvSpPr>
        <p:spPr>
          <a:xfrm>
            <a:off x="15572035" y="31053334"/>
            <a:ext cx="14113568" cy="4493538"/>
          </a:xfrm>
          <a:prstGeom prst="rect">
            <a:avLst/>
          </a:prstGeom>
          <a:noFill/>
        </p:spPr>
        <p:txBody>
          <a:bodyPr wrap="square" rtlCol="0">
            <a:spAutoFit/>
          </a:bodyPr>
          <a:lstStyle/>
          <a:p>
            <a:r>
              <a:rPr lang="en-GB" sz="2600" b="1" i="1" dirty="0" smtClean="0">
                <a:solidFill>
                  <a:schemeClr val="tx1">
                    <a:lumMod val="85000"/>
                    <a:lumOff val="15000"/>
                  </a:schemeClr>
                </a:solidFill>
              </a:rPr>
              <a:t>fMRI model  </a:t>
            </a:r>
            <a:r>
              <a:rPr lang="en-GB" sz="2600" b="1" dirty="0" smtClean="0">
                <a:solidFill>
                  <a:schemeClr val="tx1">
                    <a:lumMod val="85000"/>
                    <a:lumOff val="15000"/>
                  </a:schemeClr>
                </a:solidFill>
              </a:rPr>
              <a:t> </a:t>
            </a:r>
            <a:r>
              <a:rPr lang="en-GB" sz="2600" dirty="0" smtClean="0">
                <a:solidFill>
                  <a:schemeClr val="tx1">
                    <a:lumMod val="85000"/>
                    <a:lumOff val="15000"/>
                  </a:schemeClr>
                </a:solidFill>
              </a:rPr>
              <a:t>The BOLD response to the different </a:t>
            </a:r>
            <a:r>
              <a:rPr lang="en-GB" sz="2600" i="1" dirty="0" smtClean="0">
                <a:solidFill>
                  <a:schemeClr val="tx1">
                    <a:lumMod val="85000"/>
                    <a:lumOff val="15000"/>
                  </a:schemeClr>
                </a:solidFill>
              </a:rPr>
              <a:t>Context</a:t>
            </a:r>
            <a:r>
              <a:rPr lang="en-GB" sz="2600" dirty="0" smtClean="0">
                <a:solidFill>
                  <a:schemeClr val="tx1">
                    <a:lumMod val="85000"/>
                    <a:lumOff val="15000"/>
                  </a:schemeClr>
                </a:solidFill>
              </a:rPr>
              <a:t> presentations was modelled, with parametric modulators specifying the memory score for each Context presentation (i.e. how many items presented with this Context were later successfully recalled). These parametric modulators were included in a 2x2 ANOVA (Similarity x Valence) at the 2</a:t>
            </a:r>
            <a:r>
              <a:rPr lang="en-GB" sz="2600" baseline="30000" dirty="0" smtClean="0">
                <a:solidFill>
                  <a:schemeClr val="tx1">
                    <a:lumMod val="85000"/>
                    <a:lumOff val="15000"/>
                  </a:schemeClr>
                </a:solidFill>
              </a:rPr>
              <a:t>nd</a:t>
            </a:r>
            <a:r>
              <a:rPr lang="en-GB" sz="2600" dirty="0" smtClean="0">
                <a:solidFill>
                  <a:schemeClr val="tx1">
                    <a:lumMod val="85000"/>
                    <a:lumOff val="15000"/>
                  </a:schemeClr>
                </a:solidFill>
              </a:rPr>
              <a:t> level. </a:t>
            </a:r>
          </a:p>
          <a:p>
            <a:endParaRPr lang="en-GB" sz="2600" dirty="0">
              <a:solidFill>
                <a:schemeClr val="tx1">
                  <a:lumMod val="85000"/>
                  <a:lumOff val="15000"/>
                </a:schemeClr>
              </a:solidFill>
            </a:endParaRPr>
          </a:p>
          <a:p>
            <a:r>
              <a:rPr lang="en-GB" sz="2600" b="1" i="1" dirty="0" smtClean="0">
                <a:solidFill>
                  <a:schemeClr val="tx1">
                    <a:lumMod val="85000"/>
                    <a:lumOff val="15000"/>
                  </a:schemeClr>
                </a:solidFill>
              </a:rPr>
              <a:t>Result   </a:t>
            </a:r>
            <a:r>
              <a:rPr lang="en-GB" sz="2600" dirty="0" smtClean="0">
                <a:solidFill>
                  <a:schemeClr val="tx1">
                    <a:lumMod val="85000"/>
                    <a:lumOff val="15000"/>
                  </a:schemeClr>
                </a:solidFill>
              </a:rPr>
              <a:t>Hippocampus and SN/VTA clusters were found in the Similarity x Valence interaction. Clusters shown (significant at </a:t>
            </a:r>
            <a:r>
              <a:rPr lang="en-GB" sz="2600" i="1" dirty="0" smtClean="0">
                <a:solidFill>
                  <a:schemeClr val="tx1">
                    <a:lumMod val="85000"/>
                    <a:lumOff val="15000"/>
                  </a:schemeClr>
                </a:solidFill>
              </a:rPr>
              <a:t>p</a:t>
            </a:r>
            <a:r>
              <a:rPr lang="en-GB" sz="2600" dirty="0" smtClean="0">
                <a:solidFill>
                  <a:schemeClr val="tx1">
                    <a:lumMod val="85000"/>
                    <a:lumOff val="15000"/>
                  </a:schemeClr>
                </a:solidFill>
              </a:rPr>
              <a:t>=0.005 uncorrected)</a:t>
            </a:r>
            <a:r>
              <a:rPr lang="en-GB" sz="2600" i="1" dirty="0" smtClean="0">
                <a:solidFill>
                  <a:schemeClr val="tx1">
                    <a:lumMod val="85000"/>
                    <a:lumOff val="15000"/>
                  </a:schemeClr>
                </a:solidFill>
              </a:rPr>
              <a:t> </a:t>
            </a:r>
            <a:r>
              <a:rPr lang="en-GB" sz="2600" dirty="0" smtClean="0">
                <a:solidFill>
                  <a:schemeClr val="tx1">
                    <a:lumMod val="85000"/>
                    <a:lumOff val="15000"/>
                  </a:schemeClr>
                </a:solidFill>
              </a:rPr>
              <a:t>are derived from the contrast Similar-Rewarded – Similar-Neutral. No such clusters were found comparing the Dissimilar contexts.</a:t>
            </a:r>
          </a:p>
          <a:p>
            <a:endParaRPr lang="en-GB" sz="2600" dirty="0">
              <a:solidFill>
                <a:schemeClr val="tx1">
                  <a:lumMod val="85000"/>
                  <a:lumOff val="15000"/>
                </a:schemeClr>
              </a:solidFill>
            </a:endParaRPr>
          </a:p>
          <a:p>
            <a:r>
              <a:rPr lang="en-US" sz="2600" dirty="0"/>
              <a:t>Left </a:t>
            </a:r>
            <a:r>
              <a:rPr lang="en-US" sz="2600" dirty="0" smtClean="0"/>
              <a:t>Hippocampus cluster: </a:t>
            </a:r>
            <a:r>
              <a:rPr lang="en-US" sz="2600" dirty="0"/>
              <a:t>28 voxels; Peak voxel at -28, -12, -20; t(92)=</a:t>
            </a:r>
            <a:r>
              <a:rPr lang="en-US" sz="2600" dirty="0" smtClean="0"/>
              <a:t>3.48, </a:t>
            </a:r>
            <a:r>
              <a:rPr lang="en-US" sz="2600" i="1" dirty="0" smtClean="0"/>
              <a:t>p</a:t>
            </a:r>
            <a:r>
              <a:rPr lang="en-US" sz="2600" dirty="0" smtClean="0"/>
              <a:t>&lt;0.001 uncorrected.</a:t>
            </a:r>
            <a:endParaRPr lang="en-US" sz="2600" dirty="0"/>
          </a:p>
          <a:p>
            <a:r>
              <a:rPr lang="en-US" sz="2600" dirty="0"/>
              <a:t>Right SN/</a:t>
            </a:r>
            <a:r>
              <a:rPr lang="en-US" sz="2600" smtClean="0"/>
              <a:t>VTA cluster:</a:t>
            </a:r>
            <a:r>
              <a:rPr lang="en-US" sz="2600" dirty="0"/>
              <a:t> 26 voxels; Peak voxel at 6, -18, -18; t(92)=</a:t>
            </a:r>
            <a:r>
              <a:rPr lang="en-US" sz="2600" dirty="0" smtClean="0"/>
              <a:t>3.25,</a:t>
            </a:r>
            <a:r>
              <a:rPr lang="en-US" sz="2600" i="1" dirty="0"/>
              <a:t> p</a:t>
            </a:r>
            <a:r>
              <a:rPr lang="en-US" sz="2600" dirty="0"/>
              <a:t>=0.001 uncorrected.</a:t>
            </a:r>
            <a:endParaRPr lang="en-GB" sz="2600" dirty="0" smtClean="0">
              <a:solidFill>
                <a:schemeClr val="tx1">
                  <a:lumMod val="85000"/>
                  <a:lumOff val="15000"/>
                </a:schemeClr>
              </a:solidFill>
            </a:endParaRPr>
          </a:p>
        </p:txBody>
      </p:sp>
      <p:pic>
        <p:nvPicPr>
          <p:cNvPr id="21" name="Picture 20"/>
          <p:cNvPicPr>
            <a:picLocks noChangeAspect="1"/>
          </p:cNvPicPr>
          <p:nvPr/>
        </p:nvPicPr>
        <p:blipFill>
          <a:blip r:embed="rId8"/>
          <a:stretch>
            <a:fillRect/>
          </a:stretch>
        </p:blipFill>
        <p:spPr>
          <a:xfrm>
            <a:off x="15837975" y="26084782"/>
            <a:ext cx="6616863" cy="4752528"/>
          </a:xfrm>
          <a:prstGeom prst="rect">
            <a:avLst/>
          </a:prstGeom>
        </p:spPr>
      </p:pic>
      <p:pic>
        <p:nvPicPr>
          <p:cNvPr id="23" name="Picture 22"/>
          <p:cNvPicPr>
            <a:picLocks noChangeAspect="1"/>
          </p:cNvPicPr>
          <p:nvPr/>
        </p:nvPicPr>
        <p:blipFill>
          <a:blip r:embed="rId9"/>
          <a:stretch>
            <a:fillRect/>
          </a:stretch>
        </p:blipFill>
        <p:spPr>
          <a:xfrm>
            <a:off x="22946351" y="26084782"/>
            <a:ext cx="5503734" cy="4752528"/>
          </a:xfrm>
          <a:prstGeom prst="rect">
            <a:avLst/>
          </a:prstGeom>
        </p:spPr>
      </p:pic>
    </p:spTree>
    <p:extLst>
      <p:ext uri="{BB962C8B-B14F-4D97-AF65-F5344CB8AC3E}">
        <p14:creationId xmlns:p14="http://schemas.microsoft.com/office/powerpoint/2010/main" val="17896871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2652</TotalTime>
  <Words>778</Words>
  <Application>Microsoft Macintosh PowerPoint</Application>
  <PresentationFormat>Custom</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Eleanor Loh</dc:creator>
  <cp:lastModifiedBy>Eleanor Loh</cp:lastModifiedBy>
  <cp:revision>82</cp:revision>
  <cp:lastPrinted>2013-04-23T23:29:42Z</cp:lastPrinted>
  <dcterms:created xsi:type="dcterms:W3CDTF">2013-04-20T12:17:22Z</dcterms:created>
  <dcterms:modified xsi:type="dcterms:W3CDTF">2013-06-21T10:54:39Z</dcterms:modified>
</cp:coreProperties>
</file>