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58" r:id="rId3"/>
    <p:sldId id="261" r:id="rId4"/>
    <p:sldId id="267" r:id="rId5"/>
    <p:sldId id="265" r:id="rId6"/>
    <p:sldId id="264" r:id="rId7"/>
    <p:sldId id="260" r:id="rId8"/>
  </p:sldIdLst>
  <p:sldSz cx="16346488" cy="6858000"/>
  <p:notesSz cx="68119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1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7" autoAdjust="0"/>
    <p:restoredTop sz="84241" autoAdjust="0"/>
  </p:normalViewPr>
  <p:slideViewPr>
    <p:cSldViewPr>
      <p:cViewPr varScale="1">
        <p:scale>
          <a:sx n="58" d="100"/>
          <a:sy n="58" d="100"/>
        </p:scale>
        <p:origin x="48" y="636"/>
      </p:cViewPr>
      <p:guideLst>
        <p:guide orient="horz" pos="2160"/>
        <p:guide pos="514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850" cy="49712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8536" y="0"/>
            <a:ext cx="2951850" cy="497125"/>
          </a:xfrm>
          <a:prstGeom prst="rect">
            <a:avLst/>
          </a:prstGeom>
        </p:spPr>
        <p:txBody>
          <a:bodyPr vert="horz" lIns="91440" tIns="45720" rIns="91440" bIns="45720" rtlCol="0"/>
          <a:lstStyle>
            <a:lvl1pPr algn="r">
              <a:defRPr sz="1200"/>
            </a:lvl1pPr>
          </a:lstStyle>
          <a:p>
            <a:fld id="{A24F7774-29EF-496D-8D00-A221564DC421}" type="datetimeFigureOut">
              <a:rPr lang="en-GB" smtClean="0"/>
              <a:t>01/07/2016</a:t>
            </a:fld>
            <a:endParaRPr lang="en-GB"/>
          </a:p>
        </p:txBody>
      </p:sp>
      <p:sp>
        <p:nvSpPr>
          <p:cNvPr id="4" name="Footer Placeholder 3"/>
          <p:cNvSpPr>
            <a:spLocks noGrp="1"/>
          </p:cNvSpPr>
          <p:nvPr>
            <p:ph type="ftr" sz="quarter" idx="2"/>
          </p:nvPr>
        </p:nvSpPr>
        <p:spPr>
          <a:xfrm>
            <a:off x="0" y="9443663"/>
            <a:ext cx="2951850" cy="49712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8536" y="9443663"/>
            <a:ext cx="2951850" cy="497125"/>
          </a:xfrm>
          <a:prstGeom prst="rect">
            <a:avLst/>
          </a:prstGeom>
        </p:spPr>
        <p:txBody>
          <a:bodyPr vert="horz" lIns="91440" tIns="45720" rIns="91440" bIns="45720" rtlCol="0" anchor="b"/>
          <a:lstStyle>
            <a:lvl1pPr algn="r">
              <a:defRPr sz="1200"/>
            </a:lvl1pPr>
          </a:lstStyle>
          <a:p>
            <a:fld id="{4F2638CE-0731-4DB5-BA00-579DF501C706}" type="slidenum">
              <a:rPr lang="en-GB" smtClean="0"/>
              <a:t>‹#›</a:t>
            </a:fld>
            <a:endParaRPr lang="en-GB"/>
          </a:p>
        </p:txBody>
      </p:sp>
    </p:spTree>
    <p:extLst>
      <p:ext uri="{BB962C8B-B14F-4D97-AF65-F5344CB8AC3E}">
        <p14:creationId xmlns:p14="http://schemas.microsoft.com/office/powerpoint/2010/main" val="27980435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850" cy="49712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8536" y="0"/>
            <a:ext cx="2951850" cy="497125"/>
          </a:xfrm>
          <a:prstGeom prst="rect">
            <a:avLst/>
          </a:prstGeom>
        </p:spPr>
        <p:txBody>
          <a:bodyPr vert="horz" lIns="91440" tIns="45720" rIns="91440" bIns="45720" rtlCol="0"/>
          <a:lstStyle>
            <a:lvl1pPr algn="r">
              <a:defRPr sz="1200"/>
            </a:lvl1pPr>
          </a:lstStyle>
          <a:p>
            <a:fld id="{89123894-4CCC-49C5-A9E0-87B4A6287231}" type="datetimeFigureOut">
              <a:rPr lang="en-GB" smtClean="0"/>
              <a:t>01/07/2016</a:t>
            </a:fld>
            <a:endParaRPr lang="en-GB"/>
          </a:p>
        </p:txBody>
      </p:sp>
      <p:sp>
        <p:nvSpPr>
          <p:cNvPr id="4" name="Slide Image Placeholder 3"/>
          <p:cNvSpPr>
            <a:spLocks noGrp="1" noRot="1" noChangeAspect="1"/>
          </p:cNvSpPr>
          <p:nvPr>
            <p:ph type="sldImg" idx="2"/>
          </p:nvPr>
        </p:nvSpPr>
        <p:spPr>
          <a:xfrm>
            <a:off x="-1035050" y="746125"/>
            <a:ext cx="8882063" cy="3727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1197" y="4722695"/>
            <a:ext cx="5449570" cy="447413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43663"/>
            <a:ext cx="2951850" cy="49712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8536" y="9443663"/>
            <a:ext cx="2951850" cy="497125"/>
          </a:xfrm>
          <a:prstGeom prst="rect">
            <a:avLst/>
          </a:prstGeom>
        </p:spPr>
        <p:txBody>
          <a:bodyPr vert="horz" lIns="91440" tIns="45720" rIns="91440" bIns="45720" rtlCol="0" anchor="b"/>
          <a:lstStyle>
            <a:lvl1pPr algn="r">
              <a:defRPr sz="1200"/>
            </a:lvl1pPr>
          </a:lstStyle>
          <a:p>
            <a:fld id="{88F4BB72-9CBA-40EF-9408-375B17B725D7}" type="slidenum">
              <a:rPr lang="en-GB" smtClean="0"/>
              <a:t>‹#›</a:t>
            </a:fld>
            <a:endParaRPr lang="en-GB"/>
          </a:p>
        </p:txBody>
      </p:sp>
    </p:spTree>
    <p:extLst>
      <p:ext uri="{BB962C8B-B14F-4D97-AF65-F5344CB8AC3E}">
        <p14:creationId xmlns:p14="http://schemas.microsoft.com/office/powerpoint/2010/main" val="1028862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 generate the plots for the design, look at </a:t>
            </a:r>
            <a:r>
              <a:rPr lang="en-GB" smtClean="0"/>
              <a:t>acquisition script</a:t>
            </a:r>
            <a:r>
              <a:rPr lang="en-GB" baseline="0" smtClean="0"/>
              <a:t> exp_1SetupInstruc</a:t>
            </a:r>
            <a:endParaRPr lang="en-GB" dirty="0"/>
          </a:p>
        </p:txBody>
      </p:sp>
      <p:sp>
        <p:nvSpPr>
          <p:cNvPr id="4" name="Slide Number Placeholder 3"/>
          <p:cNvSpPr>
            <a:spLocks noGrp="1"/>
          </p:cNvSpPr>
          <p:nvPr>
            <p:ph type="sldNum" sz="quarter" idx="10"/>
          </p:nvPr>
        </p:nvSpPr>
        <p:spPr/>
        <p:txBody>
          <a:bodyPr/>
          <a:lstStyle/>
          <a:p>
            <a:fld id="{88F4BB72-9CBA-40EF-9408-375B17B725D7}" type="slidenum">
              <a:rPr lang="en-GB" smtClean="0"/>
              <a:t>2</a:t>
            </a:fld>
            <a:endParaRPr lang="en-GB"/>
          </a:p>
        </p:txBody>
      </p:sp>
    </p:spTree>
    <p:extLst>
      <p:ext uri="{BB962C8B-B14F-4D97-AF65-F5344CB8AC3E}">
        <p14:creationId xmlns:p14="http://schemas.microsoft.com/office/powerpoint/2010/main" val="2587148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ExploreOr</a:t>
            </a:r>
            <a:r>
              <a:rPr lang="en-US" baseline="0" dirty="0" smtClean="0"/>
              <a:t> inclusion criteria: p(Explore)&gt;0.25</a:t>
            </a:r>
            <a:endParaRPr lang="en-US" dirty="0"/>
          </a:p>
        </p:txBody>
      </p:sp>
      <p:sp>
        <p:nvSpPr>
          <p:cNvPr id="4" name="Slide Number Placeholder 3"/>
          <p:cNvSpPr>
            <a:spLocks noGrp="1"/>
          </p:cNvSpPr>
          <p:nvPr>
            <p:ph type="sldNum" sz="quarter" idx="10"/>
          </p:nvPr>
        </p:nvSpPr>
        <p:spPr/>
        <p:txBody>
          <a:bodyPr/>
          <a:lstStyle/>
          <a:p>
            <a:fld id="{88F4BB72-9CBA-40EF-9408-375B17B725D7}" type="slidenum">
              <a:rPr lang="en-GB" smtClean="0"/>
              <a:t>3</a:t>
            </a:fld>
            <a:endParaRPr lang="en-GB"/>
          </a:p>
        </p:txBody>
      </p:sp>
    </p:spTree>
    <p:extLst>
      <p:ext uri="{BB962C8B-B14F-4D97-AF65-F5344CB8AC3E}">
        <p14:creationId xmlns:p14="http://schemas.microsoft.com/office/powerpoint/2010/main" val="697622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ExploreOr</a:t>
            </a:r>
            <a:r>
              <a:rPr lang="en-US" baseline="0" dirty="0" smtClean="0"/>
              <a:t> inclusion criteria: p(Explore)&gt;0.25</a:t>
            </a:r>
            <a:endParaRPr lang="en-US" dirty="0"/>
          </a:p>
        </p:txBody>
      </p:sp>
      <p:sp>
        <p:nvSpPr>
          <p:cNvPr id="4" name="Slide Number Placeholder 3"/>
          <p:cNvSpPr>
            <a:spLocks noGrp="1"/>
          </p:cNvSpPr>
          <p:nvPr>
            <p:ph type="sldNum" sz="quarter" idx="10"/>
          </p:nvPr>
        </p:nvSpPr>
        <p:spPr/>
        <p:txBody>
          <a:bodyPr/>
          <a:lstStyle/>
          <a:p>
            <a:fld id="{88F4BB72-9CBA-40EF-9408-375B17B725D7}" type="slidenum">
              <a:rPr lang="en-GB" smtClean="0"/>
              <a:t>4</a:t>
            </a:fld>
            <a:endParaRPr lang="en-GB"/>
          </a:p>
        </p:txBody>
      </p:sp>
    </p:spTree>
    <p:extLst>
      <p:ext uri="{BB962C8B-B14F-4D97-AF65-F5344CB8AC3E}">
        <p14:creationId xmlns:p14="http://schemas.microsoft.com/office/powerpoint/2010/main" val="697622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J</a:t>
            </a:r>
            <a:r>
              <a:rPr lang="en-GB" baseline="0" dirty="0" smtClean="0"/>
              <a:t> parameter has been applied to distort </a:t>
            </a:r>
            <a:r>
              <a:rPr lang="en-GB" i="1" baseline="0" dirty="0" smtClean="0"/>
              <a:t>all</a:t>
            </a:r>
            <a:r>
              <a:rPr lang="en-GB" i="0" baseline="0" dirty="0" smtClean="0"/>
              <a:t> variables in the task space. Omitting this distortion doesn’t change the pattern of results much (except for Position recall)</a:t>
            </a:r>
            <a:endParaRPr lang="en-GB" dirty="0"/>
          </a:p>
        </p:txBody>
      </p:sp>
      <p:sp>
        <p:nvSpPr>
          <p:cNvPr id="4" name="Slide Number Placeholder 3"/>
          <p:cNvSpPr>
            <a:spLocks noGrp="1"/>
          </p:cNvSpPr>
          <p:nvPr>
            <p:ph type="sldNum" sz="quarter" idx="10"/>
          </p:nvPr>
        </p:nvSpPr>
        <p:spPr/>
        <p:txBody>
          <a:bodyPr/>
          <a:lstStyle/>
          <a:p>
            <a:fld id="{88F4BB72-9CBA-40EF-9408-375B17B725D7}" type="slidenum">
              <a:rPr lang="en-GB" smtClean="0"/>
              <a:t>5</a:t>
            </a:fld>
            <a:endParaRPr lang="en-GB"/>
          </a:p>
        </p:txBody>
      </p:sp>
    </p:spTree>
    <p:extLst>
      <p:ext uri="{BB962C8B-B14F-4D97-AF65-F5344CB8AC3E}">
        <p14:creationId xmlns:p14="http://schemas.microsoft.com/office/powerpoint/2010/main" val="460608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8F4BB72-9CBA-40EF-9408-375B17B725D7}" type="slidenum">
              <a:rPr lang="en-GB" smtClean="0"/>
              <a:t>6</a:t>
            </a:fld>
            <a:endParaRPr lang="en-GB"/>
          </a:p>
        </p:txBody>
      </p:sp>
    </p:spTree>
    <p:extLst>
      <p:ext uri="{BB962C8B-B14F-4D97-AF65-F5344CB8AC3E}">
        <p14:creationId xmlns:p14="http://schemas.microsoft.com/office/powerpoint/2010/main" val="189395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25987" y="2130427"/>
            <a:ext cx="13894514"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2451974" y="3886200"/>
            <a:ext cx="11442542"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E987FAC-7532-499D-8788-A9D537DBD315}" type="datetimeFigureOut">
              <a:rPr lang="en-GB" smtClean="0"/>
              <a:t>01/07/2016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8796C2D-1360-4AEC-B4E2-8F5408D1CE4B}" type="slidenum">
              <a:rPr lang="en-GB" smtClean="0"/>
              <a:t>‹#›</a:t>
            </a:fld>
            <a:endParaRPr lang="en-GB" dirty="0"/>
          </a:p>
        </p:txBody>
      </p:sp>
    </p:spTree>
    <p:extLst>
      <p:ext uri="{BB962C8B-B14F-4D97-AF65-F5344CB8AC3E}">
        <p14:creationId xmlns:p14="http://schemas.microsoft.com/office/powerpoint/2010/main" val="2704422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E987FAC-7532-499D-8788-A9D537DBD315}" type="datetimeFigureOut">
              <a:rPr lang="en-GB" smtClean="0"/>
              <a:t>01/07/2016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8796C2D-1360-4AEC-B4E2-8F5408D1CE4B}" type="slidenum">
              <a:rPr lang="en-GB" smtClean="0"/>
              <a:t>‹#›</a:t>
            </a:fld>
            <a:endParaRPr lang="en-GB" dirty="0"/>
          </a:p>
        </p:txBody>
      </p:sp>
    </p:spTree>
    <p:extLst>
      <p:ext uri="{BB962C8B-B14F-4D97-AF65-F5344CB8AC3E}">
        <p14:creationId xmlns:p14="http://schemas.microsoft.com/office/powerpoint/2010/main" val="808986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851204" y="274639"/>
            <a:ext cx="367796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17325" y="274639"/>
            <a:ext cx="10761438"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E987FAC-7532-499D-8788-A9D537DBD315}" type="datetimeFigureOut">
              <a:rPr lang="en-GB" smtClean="0"/>
              <a:t>01/07/2016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8796C2D-1360-4AEC-B4E2-8F5408D1CE4B}" type="slidenum">
              <a:rPr lang="en-GB" smtClean="0"/>
              <a:t>‹#›</a:t>
            </a:fld>
            <a:endParaRPr lang="en-GB" dirty="0"/>
          </a:p>
        </p:txBody>
      </p:sp>
    </p:spTree>
    <p:extLst>
      <p:ext uri="{BB962C8B-B14F-4D97-AF65-F5344CB8AC3E}">
        <p14:creationId xmlns:p14="http://schemas.microsoft.com/office/powerpoint/2010/main" val="786496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E987FAC-7532-499D-8788-A9D537DBD315}" type="datetimeFigureOut">
              <a:rPr lang="en-GB" smtClean="0"/>
              <a:t>01/07/2016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8796C2D-1360-4AEC-B4E2-8F5408D1CE4B}" type="slidenum">
              <a:rPr lang="en-GB" smtClean="0"/>
              <a:t>‹#›</a:t>
            </a:fld>
            <a:endParaRPr lang="en-GB" dirty="0"/>
          </a:p>
        </p:txBody>
      </p:sp>
    </p:spTree>
    <p:extLst>
      <p:ext uri="{BB962C8B-B14F-4D97-AF65-F5344CB8AC3E}">
        <p14:creationId xmlns:p14="http://schemas.microsoft.com/office/powerpoint/2010/main" val="3867462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1260" y="4406902"/>
            <a:ext cx="13894514"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1291260" y="2906713"/>
            <a:ext cx="13894514"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987FAC-7532-499D-8788-A9D537DBD315}" type="datetimeFigureOut">
              <a:rPr lang="en-GB" smtClean="0"/>
              <a:t>01/07/2016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8796C2D-1360-4AEC-B4E2-8F5408D1CE4B}" type="slidenum">
              <a:rPr lang="en-GB" smtClean="0"/>
              <a:t>‹#›</a:t>
            </a:fld>
            <a:endParaRPr lang="en-GB" dirty="0"/>
          </a:p>
        </p:txBody>
      </p:sp>
    </p:spTree>
    <p:extLst>
      <p:ext uri="{BB962C8B-B14F-4D97-AF65-F5344CB8AC3E}">
        <p14:creationId xmlns:p14="http://schemas.microsoft.com/office/powerpoint/2010/main" val="58350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17324" y="1600202"/>
            <a:ext cx="72196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8309465" y="1600202"/>
            <a:ext cx="72196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E987FAC-7532-499D-8788-A9D537DBD315}" type="datetimeFigureOut">
              <a:rPr lang="en-GB" smtClean="0"/>
              <a:t>01/07/2016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8796C2D-1360-4AEC-B4E2-8F5408D1CE4B}" type="slidenum">
              <a:rPr lang="en-GB" smtClean="0"/>
              <a:t>‹#›</a:t>
            </a:fld>
            <a:endParaRPr lang="en-GB" dirty="0"/>
          </a:p>
        </p:txBody>
      </p:sp>
    </p:spTree>
    <p:extLst>
      <p:ext uri="{BB962C8B-B14F-4D97-AF65-F5344CB8AC3E}">
        <p14:creationId xmlns:p14="http://schemas.microsoft.com/office/powerpoint/2010/main" val="3747666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817325" y="1535113"/>
            <a:ext cx="72225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7325" y="2174875"/>
            <a:ext cx="72225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8303790" y="1535113"/>
            <a:ext cx="72253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303790" y="2174875"/>
            <a:ext cx="72253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E987FAC-7532-499D-8788-A9D537DBD315}" type="datetimeFigureOut">
              <a:rPr lang="en-GB" smtClean="0"/>
              <a:t>01/07/2016</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8796C2D-1360-4AEC-B4E2-8F5408D1CE4B}" type="slidenum">
              <a:rPr lang="en-GB" smtClean="0"/>
              <a:t>‹#›</a:t>
            </a:fld>
            <a:endParaRPr lang="en-GB" dirty="0"/>
          </a:p>
        </p:txBody>
      </p:sp>
    </p:spTree>
    <p:extLst>
      <p:ext uri="{BB962C8B-B14F-4D97-AF65-F5344CB8AC3E}">
        <p14:creationId xmlns:p14="http://schemas.microsoft.com/office/powerpoint/2010/main" val="1417874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E987FAC-7532-499D-8788-A9D537DBD315}" type="datetimeFigureOut">
              <a:rPr lang="en-GB" smtClean="0"/>
              <a:t>01/07/2016</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8796C2D-1360-4AEC-B4E2-8F5408D1CE4B}" type="slidenum">
              <a:rPr lang="en-GB" smtClean="0"/>
              <a:t>‹#›</a:t>
            </a:fld>
            <a:endParaRPr lang="en-GB" dirty="0"/>
          </a:p>
        </p:txBody>
      </p:sp>
    </p:spTree>
    <p:extLst>
      <p:ext uri="{BB962C8B-B14F-4D97-AF65-F5344CB8AC3E}">
        <p14:creationId xmlns:p14="http://schemas.microsoft.com/office/powerpoint/2010/main" val="2801787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987FAC-7532-499D-8788-A9D537DBD315}" type="datetimeFigureOut">
              <a:rPr lang="en-GB" smtClean="0"/>
              <a:t>01/07/2016</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8796C2D-1360-4AEC-B4E2-8F5408D1CE4B}" type="slidenum">
              <a:rPr lang="en-GB" smtClean="0"/>
              <a:t>‹#›</a:t>
            </a:fld>
            <a:endParaRPr lang="en-GB" dirty="0"/>
          </a:p>
        </p:txBody>
      </p:sp>
    </p:spTree>
    <p:extLst>
      <p:ext uri="{BB962C8B-B14F-4D97-AF65-F5344CB8AC3E}">
        <p14:creationId xmlns:p14="http://schemas.microsoft.com/office/powerpoint/2010/main" val="1187963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7325" y="273050"/>
            <a:ext cx="5377882"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6391024" y="273052"/>
            <a:ext cx="913814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17325" y="1435102"/>
            <a:ext cx="537788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987FAC-7532-499D-8788-A9D537DBD315}" type="datetimeFigureOut">
              <a:rPr lang="en-GB" smtClean="0"/>
              <a:t>01/07/2016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8796C2D-1360-4AEC-B4E2-8F5408D1CE4B}" type="slidenum">
              <a:rPr lang="en-GB" smtClean="0"/>
              <a:t>‹#›</a:t>
            </a:fld>
            <a:endParaRPr lang="en-GB" dirty="0"/>
          </a:p>
        </p:txBody>
      </p:sp>
    </p:spTree>
    <p:extLst>
      <p:ext uri="{BB962C8B-B14F-4D97-AF65-F5344CB8AC3E}">
        <p14:creationId xmlns:p14="http://schemas.microsoft.com/office/powerpoint/2010/main" val="3249923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04027" y="4800600"/>
            <a:ext cx="9807893"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3204027" y="612775"/>
            <a:ext cx="980789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3204027" y="5367338"/>
            <a:ext cx="980789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987FAC-7532-499D-8788-A9D537DBD315}" type="datetimeFigureOut">
              <a:rPr lang="en-GB" smtClean="0"/>
              <a:t>01/07/2016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8796C2D-1360-4AEC-B4E2-8F5408D1CE4B}" type="slidenum">
              <a:rPr lang="en-GB" smtClean="0"/>
              <a:t>‹#›</a:t>
            </a:fld>
            <a:endParaRPr lang="en-GB" dirty="0"/>
          </a:p>
        </p:txBody>
      </p:sp>
    </p:spTree>
    <p:extLst>
      <p:ext uri="{BB962C8B-B14F-4D97-AF65-F5344CB8AC3E}">
        <p14:creationId xmlns:p14="http://schemas.microsoft.com/office/powerpoint/2010/main" val="2462403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7325" y="274638"/>
            <a:ext cx="14711839"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17325" y="1600202"/>
            <a:ext cx="14711839"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17325" y="6356352"/>
            <a:ext cx="381418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987FAC-7532-499D-8788-A9D537DBD315}" type="datetimeFigureOut">
              <a:rPr lang="en-GB" smtClean="0"/>
              <a:t>01/07/2016</a:t>
            </a:fld>
            <a:endParaRPr lang="en-GB" dirty="0"/>
          </a:p>
        </p:txBody>
      </p:sp>
      <p:sp>
        <p:nvSpPr>
          <p:cNvPr id="5" name="Footer Placeholder 4"/>
          <p:cNvSpPr>
            <a:spLocks noGrp="1"/>
          </p:cNvSpPr>
          <p:nvPr>
            <p:ph type="ftr" sz="quarter" idx="3"/>
          </p:nvPr>
        </p:nvSpPr>
        <p:spPr>
          <a:xfrm>
            <a:off x="5585052" y="6356352"/>
            <a:ext cx="517638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11714982" y="6356352"/>
            <a:ext cx="381418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796C2D-1360-4AEC-B4E2-8F5408D1CE4B}" type="slidenum">
              <a:rPr lang="en-GB" smtClean="0"/>
              <a:t>‹#›</a:t>
            </a:fld>
            <a:endParaRPr lang="en-GB" dirty="0"/>
          </a:p>
        </p:txBody>
      </p:sp>
    </p:spTree>
    <p:extLst>
      <p:ext uri="{BB962C8B-B14F-4D97-AF65-F5344CB8AC3E}">
        <p14:creationId xmlns:p14="http://schemas.microsoft.com/office/powerpoint/2010/main" val="3765889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Figures for Slack Explore Mem</a:t>
            </a:r>
            <a:endParaRPr lang="en-GB"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769081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425"/>
          <a:stretch/>
        </p:blipFill>
        <p:spPr bwMode="auto">
          <a:xfrm>
            <a:off x="718970" y="3608370"/>
            <a:ext cx="5946954" cy="32372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4412" y="980728"/>
            <a:ext cx="6016071" cy="184643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4" name="Title 1"/>
          <p:cNvSpPr txBox="1">
            <a:spLocks/>
          </p:cNvSpPr>
          <p:nvPr/>
        </p:nvSpPr>
        <p:spPr>
          <a:xfrm>
            <a:off x="104472" y="214194"/>
            <a:ext cx="16242016" cy="70567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n-GB" sz="2000" b="1" dirty="0" smtClean="0"/>
              <a:t>Figure 1</a:t>
            </a:r>
            <a:r>
              <a:rPr lang="en-GB" sz="2000" dirty="0" smtClean="0"/>
              <a:t>: </a:t>
            </a:r>
            <a:r>
              <a:rPr lang="en-GB" sz="2000" b="1" dirty="0" smtClean="0"/>
              <a:t>Experimental paradigm.</a:t>
            </a:r>
            <a:r>
              <a:rPr lang="en-GB" sz="1400" b="1" dirty="0" smtClean="0"/>
              <a:t> </a:t>
            </a:r>
            <a:r>
              <a:rPr lang="en-GB" sz="1400" dirty="0" smtClean="0"/>
              <a:t>Subjects faced a series of gambles, that comprised different combinations of four background colours and numbers of activated tokens (A). Subjects had to combine information from the environmental threat (background colour) </a:t>
            </a:r>
            <a:r>
              <a:rPr lang="en-GB" sz="1400" dirty="0" err="1" smtClean="0"/>
              <a:t>andthe</a:t>
            </a:r>
            <a:r>
              <a:rPr lang="en-GB" sz="1400" dirty="0" smtClean="0"/>
              <a:t> number of tokens to estimate the probability of an activated bomb [p(</a:t>
            </a:r>
            <a:r>
              <a:rPr lang="en-GB" sz="1400" dirty="0" err="1" smtClean="0"/>
              <a:t>ActBomb</a:t>
            </a:r>
            <a:r>
              <a:rPr lang="en-GB" sz="1400" dirty="0" smtClean="0"/>
              <a:t>)] on each trial (B). We were able to characterize the 4x4 task space in terms of the </a:t>
            </a:r>
            <a:r>
              <a:rPr lang="en-GB" sz="1400" dirty="0" err="1" smtClean="0"/>
              <a:t>probablistic</a:t>
            </a:r>
            <a:r>
              <a:rPr lang="en-GB" sz="1400" dirty="0" smtClean="0"/>
              <a:t> outcome, as well as in terms of several quantities that subjects may have used in determining whether or not to explore (B). On each trial, subjects made choices (accept, reject or explore) to each gamble, after seeing a picture of an object onscreen (choice/encoding stage; C). Before this choice/encoding stage, subjects first learned the probabilistic outcomes associated with each gamble, by passively observing its outcomes</a:t>
            </a:r>
            <a:r>
              <a:rPr lang="en-GB" sz="1400" dirty="0"/>
              <a:t> </a:t>
            </a:r>
            <a:r>
              <a:rPr lang="en-GB" sz="1400" dirty="0" smtClean="0"/>
              <a:t>(D).</a:t>
            </a:r>
            <a:endParaRPr lang="en-GB" sz="2000" dirty="0"/>
          </a:p>
        </p:txBody>
      </p:sp>
      <p:sp>
        <p:nvSpPr>
          <p:cNvPr id="75" name="TextBox 74"/>
          <p:cNvSpPr txBox="1"/>
          <p:nvPr/>
        </p:nvSpPr>
        <p:spPr>
          <a:xfrm>
            <a:off x="180356" y="3625860"/>
            <a:ext cx="590964" cy="523220"/>
          </a:xfrm>
          <a:prstGeom prst="rect">
            <a:avLst/>
          </a:prstGeom>
          <a:noFill/>
        </p:spPr>
        <p:txBody>
          <a:bodyPr wrap="square" rtlCol="0">
            <a:spAutoFit/>
          </a:bodyPr>
          <a:lstStyle/>
          <a:p>
            <a:r>
              <a:rPr lang="en-US" sz="2800" b="1" dirty="0" smtClean="0"/>
              <a:t>C</a:t>
            </a:r>
            <a:endParaRPr lang="en-US" sz="2800" b="1" dirty="0"/>
          </a:p>
        </p:txBody>
      </p:sp>
      <p:sp>
        <p:nvSpPr>
          <p:cNvPr id="108" name="TextBox 107"/>
          <p:cNvSpPr txBox="1"/>
          <p:nvPr/>
        </p:nvSpPr>
        <p:spPr>
          <a:xfrm>
            <a:off x="196324" y="1144440"/>
            <a:ext cx="590964" cy="523220"/>
          </a:xfrm>
          <a:prstGeom prst="rect">
            <a:avLst/>
          </a:prstGeom>
          <a:noFill/>
        </p:spPr>
        <p:txBody>
          <a:bodyPr wrap="square" rtlCol="0">
            <a:spAutoFit/>
          </a:bodyPr>
          <a:lstStyle/>
          <a:p>
            <a:r>
              <a:rPr lang="en-US" sz="2800" b="1" dirty="0" smtClean="0"/>
              <a:t>A</a:t>
            </a:r>
            <a:endParaRPr lang="en-US" sz="2800" b="1" dirty="0"/>
          </a:p>
        </p:txBody>
      </p:sp>
      <p:sp>
        <p:nvSpPr>
          <p:cNvPr id="110" name="TextBox 109"/>
          <p:cNvSpPr txBox="1"/>
          <p:nvPr/>
        </p:nvSpPr>
        <p:spPr>
          <a:xfrm>
            <a:off x="789021" y="2708920"/>
            <a:ext cx="4876813" cy="830997"/>
          </a:xfrm>
          <a:prstGeom prst="rect">
            <a:avLst/>
          </a:prstGeom>
          <a:noFill/>
        </p:spPr>
        <p:txBody>
          <a:bodyPr wrap="square" rtlCol="0">
            <a:spAutoFit/>
          </a:bodyPr>
          <a:lstStyle/>
          <a:p>
            <a:r>
              <a:rPr lang="en-US" sz="1200" b="1" dirty="0"/>
              <a:t>p(Activated Bomb) =  p(Bomb planted)  x  </a:t>
            </a:r>
            <a:r>
              <a:rPr lang="en-US" sz="1200" b="1" dirty="0">
                <a:sym typeface="Wingdings" panose="05000000000000000000" pitchFamily="2" charset="2"/>
              </a:rPr>
              <a:t>p(Bomb activated| planted</a:t>
            </a:r>
            <a:r>
              <a:rPr lang="en-US" sz="1200" b="1" dirty="0" smtClean="0">
                <a:sym typeface="Wingdings" panose="05000000000000000000" pitchFamily="2" charset="2"/>
              </a:rPr>
              <a:t>)</a:t>
            </a:r>
            <a:endParaRPr lang="en-US" sz="1200" dirty="0" smtClean="0"/>
          </a:p>
          <a:p>
            <a:r>
              <a:rPr lang="en-US" sz="1200" dirty="0" smtClean="0"/>
              <a:t>Background colour            </a:t>
            </a:r>
            <a:r>
              <a:rPr lang="en-US" sz="1200" dirty="0" smtClean="0">
                <a:sym typeface="Wingdings" panose="05000000000000000000" pitchFamily="2" charset="2"/>
              </a:rPr>
              <a:t> p(Bomb planted)</a:t>
            </a:r>
          </a:p>
          <a:p>
            <a:r>
              <a:rPr lang="en-US" sz="1200" dirty="0" smtClean="0">
                <a:sym typeface="Wingdings" panose="05000000000000000000" pitchFamily="2" charset="2"/>
              </a:rPr>
              <a:t>No. of Activated tokens     p(Bomb activated| planted)</a:t>
            </a:r>
          </a:p>
          <a:p>
            <a:r>
              <a:rPr lang="en-US" sz="1200" dirty="0">
                <a:sym typeface="Wingdings" panose="05000000000000000000" pitchFamily="2" charset="2"/>
              </a:rPr>
              <a:t>	</a:t>
            </a:r>
            <a:r>
              <a:rPr lang="en-US" sz="1200" dirty="0" smtClean="0">
                <a:sym typeface="Wingdings" panose="05000000000000000000" pitchFamily="2" charset="2"/>
              </a:rPr>
              <a:t>                    Amount of money you can win  (10p/token)</a:t>
            </a:r>
            <a:endParaRPr lang="en-US" sz="1200" i="1" dirty="0"/>
          </a:p>
        </p:txBody>
      </p:sp>
      <p:pic>
        <p:nvPicPr>
          <p:cNvPr id="2"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b="3462"/>
          <a:stretch/>
        </p:blipFill>
        <p:spPr bwMode="auto">
          <a:xfrm>
            <a:off x="7680697" y="4077072"/>
            <a:ext cx="6757243" cy="273665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8731" y="1083617"/>
            <a:ext cx="9201417" cy="301737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11" name="TextBox 110"/>
          <p:cNvSpPr txBox="1"/>
          <p:nvPr/>
        </p:nvSpPr>
        <p:spPr>
          <a:xfrm>
            <a:off x="6813249" y="980728"/>
            <a:ext cx="590964" cy="523220"/>
          </a:xfrm>
          <a:prstGeom prst="rect">
            <a:avLst/>
          </a:prstGeom>
          <a:noFill/>
        </p:spPr>
        <p:txBody>
          <a:bodyPr wrap="square" rtlCol="0">
            <a:spAutoFit/>
          </a:bodyPr>
          <a:lstStyle/>
          <a:p>
            <a:r>
              <a:rPr lang="en-US" sz="2800" b="1" dirty="0" smtClean="0"/>
              <a:t>B</a:t>
            </a:r>
            <a:endParaRPr lang="en-US" sz="2800" b="1" dirty="0"/>
          </a:p>
        </p:txBody>
      </p:sp>
      <p:sp>
        <p:nvSpPr>
          <p:cNvPr id="76" name="TextBox 75"/>
          <p:cNvSpPr txBox="1"/>
          <p:nvPr/>
        </p:nvSpPr>
        <p:spPr>
          <a:xfrm>
            <a:off x="6866259" y="3977289"/>
            <a:ext cx="590964" cy="523220"/>
          </a:xfrm>
          <a:prstGeom prst="rect">
            <a:avLst/>
          </a:prstGeom>
          <a:noFill/>
        </p:spPr>
        <p:txBody>
          <a:bodyPr wrap="square" rtlCol="0">
            <a:spAutoFit/>
          </a:bodyPr>
          <a:lstStyle/>
          <a:p>
            <a:r>
              <a:rPr lang="en-US" sz="2800" b="1" dirty="0" smtClean="0"/>
              <a:t>D</a:t>
            </a:r>
            <a:endParaRPr lang="en-US" sz="2800" b="1" dirty="0"/>
          </a:p>
        </p:txBody>
      </p:sp>
    </p:spTree>
    <p:extLst>
      <p:ext uri="{BB962C8B-B14F-4D97-AF65-F5344CB8AC3E}">
        <p14:creationId xmlns:p14="http://schemas.microsoft.com/office/powerpoint/2010/main" val="38068637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060" y="567844"/>
            <a:ext cx="3484825" cy="2664295"/>
          </a:xfrm>
        </p:spPr>
        <p:txBody>
          <a:bodyPr>
            <a:noAutofit/>
          </a:bodyPr>
          <a:lstStyle/>
          <a:p>
            <a:pPr algn="just"/>
            <a:r>
              <a:rPr lang="en-GB" sz="1400" b="1" dirty="0" smtClean="0"/>
              <a:t>Figure 2: Behavioural choice. </a:t>
            </a:r>
            <a:r>
              <a:rPr lang="en-GB" sz="1400" dirty="0" smtClean="0"/>
              <a:t>Distributions of accepting, rejecting and exploring across the 4x4 task space, for each memory test condition (A). Grey crosses indicate cells that were included in the analysis comparing memory for objects on explore vs non-explore trials (see Results for detail). The overall amount of accepting, rejecting and exploring did not significantly differ between the immediate and delayed memory test conditions (B). We used behavioural modelling to characterize choice across the 4x4 task space (BICs for entire model space shown in C), and the winning model (BIC indicated by the red arrows) reproduced the observed patterns of choice fairly accurately (D).</a:t>
            </a:r>
            <a:endParaRPr lang="en-GB" sz="1400" b="1" dirty="0"/>
          </a:p>
        </p:txBody>
      </p:sp>
      <p:sp>
        <p:nvSpPr>
          <p:cNvPr id="3" name="TextBox 2"/>
          <p:cNvSpPr txBox="1"/>
          <p:nvPr/>
        </p:nvSpPr>
        <p:spPr>
          <a:xfrm>
            <a:off x="3564732" y="116632"/>
            <a:ext cx="590964" cy="523220"/>
          </a:xfrm>
          <a:prstGeom prst="rect">
            <a:avLst/>
          </a:prstGeom>
          <a:noFill/>
        </p:spPr>
        <p:txBody>
          <a:bodyPr wrap="square" rtlCol="0">
            <a:spAutoFit/>
          </a:bodyPr>
          <a:lstStyle/>
          <a:p>
            <a:r>
              <a:rPr lang="en-US" sz="2800" b="1" dirty="0" smtClean="0"/>
              <a:t>A</a:t>
            </a:r>
            <a:endParaRPr lang="en-US" sz="2800" b="1"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7700" y="90525"/>
            <a:ext cx="3742358" cy="305044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nvGrpSpPr>
          <p:cNvPr id="14" name="Group 13"/>
          <p:cNvGrpSpPr/>
          <p:nvPr/>
        </p:nvGrpSpPr>
        <p:grpSpPr>
          <a:xfrm>
            <a:off x="3992266" y="85908"/>
            <a:ext cx="7997402" cy="1832698"/>
            <a:chOff x="468388" y="1514879"/>
            <a:chExt cx="7997402" cy="1832698"/>
          </a:xfrm>
        </p:grpSpPr>
        <p:grpSp>
          <p:nvGrpSpPr>
            <p:cNvPr id="11" name="Group 10"/>
            <p:cNvGrpSpPr/>
            <p:nvPr/>
          </p:nvGrpSpPr>
          <p:grpSpPr>
            <a:xfrm>
              <a:off x="1476500" y="1514879"/>
              <a:ext cx="6989290" cy="1832698"/>
              <a:chOff x="1476500" y="1514879"/>
              <a:chExt cx="6989290" cy="1832698"/>
            </a:xfrm>
          </p:grpSpPr>
          <p:pic>
            <p:nvPicPr>
              <p:cNvPr id="27" name="Picture 26"/>
              <p:cNvPicPr/>
              <p:nvPr/>
            </p:nvPicPr>
            <p:blipFill rotWithShape="1">
              <a:blip r:embed="rId4"/>
              <a:srcRect l="3589" t="27867" r="6217" b="26154"/>
              <a:stretch/>
            </p:blipFill>
            <p:spPr bwMode="auto">
              <a:xfrm>
                <a:off x="1476500" y="1514879"/>
                <a:ext cx="6989290" cy="1832698"/>
              </a:xfrm>
              <a:prstGeom prst="rect">
                <a:avLst/>
              </a:prstGeom>
              <a:ln>
                <a:noFill/>
              </a:ln>
              <a:extLst>
                <a:ext uri="{53640926-AAD7-44d8-BBD7-CCE9431645EC}">
                  <a14:shadowObscured xmlns:a14="http://schemas.microsoft.com/office/drawing/2010/main" xmlns=""/>
                </a:ext>
              </a:extLst>
            </p:spPr>
          </p:pic>
          <p:grpSp>
            <p:nvGrpSpPr>
              <p:cNvPr id="37" name="Group 36"/>
              <p:cNvGrpSpPr/>
              <p:nvPr/>
            </p:nvGrpSpPr>
            <p:grpSpPr>
              <a:xfrm>
                <a:off x="6805092" y="1970256"/>
                <a:ext cx="864096" cy="882680"/>
                <a:chOff x="6589068" y="1763524"/>
                <a:chExt cx="864096" cy="882680"/>
              </a:xfrm>
            </p:grpSpPr>
            <p:grpSp>
              <p:nvGrpSpPr>
                <p:cNvPr id="36" name="Group 35"/>
                <p:cNvGrpSpPr/>
                <p:nvPr/>
              </p:nvGrpSpPr>
              <p:grpSpPr>
                <a:xfrm>
                  <a:off x="6589068" y="1763524"/>
                  <a:ext cx="864096" cy="594648"/>
                  <a:chOff x="6589068" y="1763524"/>
                  <a:chExt cx="864096" cy="594648"/>
                </a:xfrm>
              </p:grpSpPr>
              <p:sp>
                <p:nvSpPr>
                  <p:cNvPr id="30" name="TextBox 29"/>
                  <p:cNvSpPr txBox="1"/>
                  <p:nvPr/>
                </p:nvSpPr>
                <p:spPr>
                  <a:xfrm>
                    <a:off x="6589068" y="1763524"/>
                    <a:ext cx="288032" cy="369332"/>
                  </a:xfrm>
                  <a:prstGeom prst="rect">
                    <a:avLst/>
                  </a:prstGeom>
                  <a:noFill/>
                </p:spPr>
                <p:txBody>
                  <a:bodyPr wrap="square" rtlCol="0">
                    <a:spAutoFit/>
                  </a:bodyPr>
                  <a:lstStyle/>
                  <a:p>
                    <a:r>
                      <a:rPr lang="en-US" dirty="0" smtClean="0">
                        <a:solidFill>
                          <a:schemeClr val="bg1">
                            <a:lumMod val="50000"/>
                          </a:schemeClr>
                        </a:solidFill>
                      </a:rPr>
                      <a:t>x</a:t>
                    </a:r>
                    <a:endParaRPr lang="en-US" dirty="0">
                      <a:solidFill>
                        <a:schemeClr val="bg1">
                          <a:lumMod val="50000"/>
                        </a:schemeClr>
                      </a:solidFill>
                    </a:endParaRPr>
                  </a:p>
                </p:txBody>
              </p:sp>
              <p:sp>
                <p:nvSpPr>
                  <p:cNvPr id="31" name="TextBox 30"/>
                  <p:cNvSpPr txBox="1"/>
                  <p:nvPr/>
                </p:nvSpPr>
                <p:spPr>
                  <a:xfrm>
                    <a:off x="6877100" y="1763524"/>
                    <a:ext cx="288032" cy="369332"/>
                  </a:xfrm>
                  <a:prstGeom prst="rect">
                    <a:avLst/>
                  </a:prstGeom>
                  <a:noFill/>
                </p:spPr>
                <p:txBody>
                  <a:bodyPr wrap="square" rtlCol="0">
                    <a:spAutoFit/>
                  </a:bodyPr>
                  <a:lstStyle/>
                  <a:p>
                    <a:r>
                      <a:rPr lang="en-US" dirty="0" smtClean="0">
                        <a:solidFill>
                          <a:schemeClr val="bg1">
                            <a:lumMod val="50000"/>
                          </a:schemeClr>
                        </a:solidFill>
                      </a:rPr>
                      <a:t>x</a:t>
                    </a:r>
                    <a:endParaRPr lang="en-US" dirty="0">
                      <a:solidFill>
                        <a:schemeClr val="bg1">
                          <a:lumMod val="50000"/>
                        </a:schemeClr>
                      </a:solidFill>
                    </a:endParaRPr>
                  </a:p>
                </p:txBody>
              </p:sp>
              <p:sp>
                <p:nvSpPr>
                  <p:cNvPr id="32" name="TextBox 31"/>
                  <p:cNvSpPr txBox="1"/>
                  <p:nvPr/>
                </p:nvSpPr>
                <p:spPr>
                  <a:xfrm>
                    <a:off x="7165132" y="1772816"/>
                    <a:ext cx="288032" cy="369332"/>
                  </a:xfrm>
                  <a:prstGeom prst="rect">
                    <a:avLst/>
                  </a:prstGeom>
                  <a:noFill/>
                </p:spPr>
                <p:txBody>
                  <a:bodyPr wrap="square" rtlCol="0">
                    <a:spAutoFit/>
                  </a:bodyPr>
                  <a:lstStyle/>
                  <a:p>
                    <a:r>
                      <a:rPr lang="en-US" dirty="0" smtClean="0">
                        <a:solidFill>
                          <a:schemeClr val="bg1">
                            <a:lumMod val="50000"/>
                          </a:schemeClr>
                        </a:solidFill>
                      </a:rPr>
                      <a:t>x</a:t>
                    </a:r>
                    <a:endParaRPr lang="en-US" dirty="0">
                      <a:solidFill>
                        <a:schemeClr val="bg1">
                          <a:lumMod val="50000"/>
                        </a:schemeClr>
                      </a:solidFill>
                    </a:endParaRPr>
                  </a:p>
                </p:txBody>
              </p:sp>
              <p:sp>
                <p:nvSpPr>
                  <p:cNvPr id="33" name="TextBox 32"/>
                  <p:cNvSpPr txBox="1"/>
                  <p:nvPr/>
                </p:nvSpPr>
                <p:spPr>
                  <a:xfrm>
                    <a:off x="6877100" y="1988840"/>
                    <a:ext cx="288032" cy="369332"/>
                  </a:xfrm>
                  <a:prstGeom prst="rect">
                    <a:avLst/>
                  </a:prstGeom>
                  <a:noFill/>
                </p:spPr>
                <p:txBody>
                  <a:bodyPr wrap="square" rtlCol="0">
                    <a:spAutoFit/>
                  </a:bodyPr>
                  <a:lstStyle/>
                  <a:p>
                    <a:r>
                      <a:rPr lang="en-US" dirty="0" smtClean="0">
                        <a:solidFill>
                          <a:schemeClr val="bg1">
                            <a:lumMod val="50000"/>
                          </a:schemeClr>
                        </a:solidFill>
                      </a:rPr>
                      <a:t>x</a:t>
                    </a:r>
                    <a:endParaRPr lang="en-US" dirty="0">
                      <a:solidFill>
                        <a:schemeClr val="bg1">
                          <a:lumMod val="50000"/>
                        </a:schemeClr>
                      </a:solidFill>
                    </a:endParaRPr>
                  </a:p>
                </p:txBody>
              </p:sp>
              <p:sp>
                <p:nvSpPr>
                  <p:cNvPr id="34" name="TextBox 33"/>
                  <p:cNvSpPr txBox="1"/>
                  <p:nvPr/>
                </p:nvSpPr>
                <p:spPr>
                  <a:xfrm>
                    <a:off x="7165132" y="1988840"/>
                    <a:ext cx="288032" cy="369332"/>
                  </a:xfrm>
                  <a:prstGeom prst="rect">
                    <a:avLst/>
                  </a:prstGeom>
                  <a:noFill/>
                </p:spPr>
                <p:txBody>
                  <a:bodyPr wrap="square" rtlCol="0">
                    <a:spAutoFit/>
                  </a:bodyPr>
                  <a:lstStyle/>
                  <a:p>
                    <a:r>
                      <a:rPr lang="en-US" dirty="0" smtClean="0">
                        <a:solidFill>
                          <a:schemeClr val="bg1">
                            <a:lumMod val="50000"/>
                          </a:schemeClr>
                        </a:solidFill>
                      </a:rPr>
                      <a:t>x</a:t>
                    </a:r>
                    <a:endParaRPr lang="en-US" dirty="0">
                      <a:solidFill>
                        <a:schemeClr val="bg1">
                          <a:lumMod val="50000"/>
                        </a:schemeClr>
                      </a:solidFill>
                    </a:endParaRPr>
                  </a:p>
                </p:txBody>
              </p:sp>
            </p:grpSp>
            <p:sp>
              <p:nvSpPr>
                <p:cNvPr id="35" name="TextBox 34"/>
                <p:cNvSpPr txBox="1"/>
                <p:nvPr/>
              </p:nvSpPr>
              <p:spPr>
                <a:xfrm>
                  <a:off x="7165132" y="2276872"/>
                  <a:ext cx="288032" cy="369332"/>
                </a:xfrm>
                <a:prstGeom prst="rect">
                  <a:avLst/>
                </a:prstGeom>
                <a:noFill/>
              </p:spPr>
              <p:txBody>
                <a:bodyPr wrap="square" rtlCol="0">
                  <a:spAutoFit/>
                </a:bodyPr>
                <a:lstStyle/>
                <a:p>
                  <a:r>
                    <a:rPr lang="en-US" dirty="0" smtClean="0">
                      <a:solidFill>
                        <a:schemeClr val="bg1">
                          <a:lumMod val="50000"/>
                        </a:schemeClr>
                      </a:solidFill>
                    </a:rPr>
                    <a:t>x</a:t>
                  </a:r>
                  <a:endParaRPr lang="en-US" dirty="0">
                    <a:solidFill>
                      <a:schemeClr val="bg1">
                        <a:lumMod val="50000"/>
                      </a:schemeClr>
                    </a:solidFill>
                  </a:endParaRPr>
                </a:p>
              </p:txBody>
            </p:sp>
          </p:grpSp>
        </p:grpSp>
        <p:sp>
          <p:nvSpPr>
            <p:cNvPr id="8" name="TextBox 7"/>
            <p:cNvSpPr txBox="1"/>
            <p:nvPr/>
          </p:nvSpPr>
          <p:spPr>
            <a:xfrm>
              <a:off x="468388" y="2060848"/>
              <a:ext cx="1548926" cy="584775"/>
            </a:xfrm>
            <a:prstGeom prst="rect">
              <a:avLst/>
            </a:prstGeom>
            <a:noFill/>
          </p:spPr>
          <p:txBody>
            <a:bodyPr wrap="square" rtlCol="0">
              <a:spAutoFit/>
            </a:bodyPr>
            <a:lstStyle/>
            <a:p>
              <a:r>
                <a:rPr lang="en-GB" sz="1600" b="1" dirty="0" smtClean="0"/>
                <a:t>Immediate memory test</a:t>
              </a:r>
              <a:endParaRPr lang="en-GB" sz="1600" b="1" dirty="0"/>
            </a:p>
          </p:txBody>
        </p:sp>
      </p:grpSp>
      <p:grpSp>
        <p:nvGrpSpPr>
          <p:cNvPr id="21" name="Group 20"/>
          <p:cNvGrpSpPr/>
          <p:nvPr/>
        </p:nvGrpSpPr>
        <p:grpSpPr>
          <a:xfrm>
            <a:off x="3961732" y="1772816"/>
            <a:ext cx="7883920" cy="1728192"/>
            <a:chOff x="64694" y="2708921"/>
            <a:chExt cx="7883920" cy="1728192"/>
          </a:xfrm>
        </p:grpSpPr>
        <p:sp>
          <p:nvSpPr>
            <p:cNvPr id="9" name="TextBox 8"/>
            <p:cNvSpPr txBox="1"/>
            <p:nvPr/>
          </p:nvSpPr>
          <p:spPr>
            <a:xfrm>
              <a:off x="64694" y="3338408"/>
              <a:ext cx="1548926" cy="584775"/>
            </a:xfrm>
            <a:prstGeom prst="rect">
              <a:avLst/>
            </a:prstGeom>
            <a:noFill/>
          </p:spPr>
          <p:txBody>
            <a:bodyPr wrap="square" rtlCol="0">
              <a:spAutoFit/>
            </a:bodyPr>
            <a:lstStyle/>
            <a:p>
              <a:r>
                <a:rPr lang="en-GB" sz="1600" b="1" dirty="0" smtClean="0"/>
                <a:t>Delayed memory test</a:t>
              </a:r>
              <a:endParaRPr lang="en-GB" sz="1600" b="1" dirty="0"/>
            </a:p>
          </p:txBody>
        </p:sp>
        <p:grpSp>
          <p:nvGrpSpPr>
            <p:cNvPr id="20" name="Group 19"/>
            <p:cNvGrpSpPr/>
            <p:nvPr/>
          </p:nvGrpSpPr>
          <p:grpSpPr>
            <a:xfrm>
              <a:off x="1371666" y="2708921"/>
              <a:ext cx="6576948" cy="1728192"/>
              <a:chOff x="1371666" y="2708921"/>
              <a:chExt cx="6576948" cy="1728192"/>
            </a:xfrm>
          </p:grpSpPr>
          <p:pic>
            <p:nvPicPr>
              <p:cNvPr id="26" name="Picture 25"/>
              <p:cNvPicPr/>
              <p:nvPr/>
            </p:nvPicPr>
            <p:blipFill rotWithShape="1">
              <a:blip r:embed="rId5"/>
              <a:srcRect l="6923" t="25128" r="8205" b="29579"/>
              <a:stretch/>
            </p:blipFill>
            <p:spPr bwMode="auto">
              <a:xfrm>
                <a:off x="1371666" y="2708921"/>
                <a:ext cx="6576948" cy="1728192"/>
              </a:xfrm>
              <a:prstGeom prst="rect">
                <a:avLst/>
              </a:prstGeom>
              <a:ln>
                <a:noFill/>
              </a:ln>
              <a:extLst>
                <a:ext uri="{53640926-AAD7-44d8-BBD7-CCE9431645EC}">
                  <a14:shadowObscured xmlns:a14="http://schemas.microsoft.com/office/drawing/2010/main" xmlns=""/>
                </a:ext>
              </a:extLst>
            </p:spPr>
          </p:pic>
          <p:grpSp>
            <p:nvGrpSpPr>
              <p:cNvPr id="38" name="Group 37"/>
              <p:cNvGrpSpPr/>
              <p:nvPr/>
            </p:nvGrpSpPr>
            <p:grpSpPr>
              <a:xfrm>
                <a:off x="6445052" y="3266400"/>
                <a:ext cx="864096" cy="882680"/>
                <a:chOff x="6589068" y="1763524"/>
                <a:chExt cx="864096" cy="882680"/>
              </a:xfrm>
            </p:grpSpPr>
            <p:grpSp>
              <p:nvGrpSpPr>
                <p:cNvPr id="39" name="Group 38"/>
                <p:cNvGrpSpPr/>
                <p:nvPr/>
              </p:nvGrpSpPr>
              <p:grpSpPr>
                <a:xfrm>
                  <a:off x="6589068" y="1763524"/>
                  <a:ext cx="864096" cy="594648"/>
                  <a:chOff x="6589068" y="1763524"/>
                  <a:chExt cx="864096" cy="594648"/>
                </a:xfrm>
              </p:grpSpPr>
              <p:sp>
                <p:nvSpPr>
                  <p:cNvPr id="41" name="TextBox 40"/>
                  <p:cNvSpPr txBox="1"/>
                  <p:nvPr/>
                </p:nvSpPr>
                <p:spPr>
                  <a:xfrm>
                    <a:off x="6589068" y="1763524"/>
                    <a:ext cx="288032" cy="369332"/>
                  </a:xfrm>
                  <a:prstGeom prst="rect">
                    <a:avLst/>
                  </a:prstGeom>
                  <a:noFill/>
                </p:spPr>
                <p:txBody>
                  <a:bodyPr wrap="square" rtlCol="0">
                    <a:spAutoFit/>
                  </a:bodyPr>
                  <a:lstStyle/>
                  <a:p>
                    <a:r>
                      <a:rPr lang="en-US" dirty="0" smtClean="0">
                        <a:solidFill>
                          <a:schemeClr val="bg1">
                            <a:lumMod val="50000"/>
                          </a:schemeClr>
                        </a:solidFill>
                      </a:rPr>
                      <a:t>x</a:t>
                    </a:r>
                    <a:endParaRPr lang="en-US" dirty="0">
                      <a:solidFill>
                        <a:schemeClr val="bg1">
                          <a:lumMod val="50000"/>
                        </a:schemeClr>
                      </a:solidFill>
                    </a:endParaRPr>
                  </a:p>
                </p:txBody>
              </p:sp>
              <p:sp>
                <p:nvSpPr>
                  <p:cNvPr id="42" name="TextBox 41"/>
                  <p:cNvSpPr txBox="1"/>
                  <p:nvPr/>
                </p:nvSpPr>
                <p:spPr>
                  <a:xfrm>
                    <a:off x="6877100" y="1763524"/>
                    <a:ext cx="288032" cy="369332"/>
                  </a:xfrm>
                  <a:prstGeom prst="rect">
                    <a:avLst/>
                  </a:prstGeom>
                  <a:noFill/>
                </p:spPr>
                <p:txBody>
                  <a:bodyPr wrap="square" rtlCol="0">
                    <a:spAutoFit/>
                  </a:bodyPr>
                  <a:lstStyle/>
                  <a:p>
                    <a:r>
                      <a:rPr lang="en-US" dirty="0" smtClean="0">
                        <a:solidFill>
                          <a:schemeClr val="bg1">
                            <a:lumMod val="50000"/>
                          </a:schemeClr>
                        </a:solidFill>
                      </a:rPr>
                      <a:t>x</a:t>
                    </a:r>
                    <a:endParaRPr lang="en-US" dirty="0">
                      <a:solidFill>
                        <a:schemeClr val="bg1">
                          <a:lumMod val="50000"/>
                        </a:schemeClr>
                      </a:solidFill>
                    </a:endParaRPr>
                  </a:p>
                </p:txBody>
              </p:sp>
              <p:sp>
                <p:nvSpPr>
                  <p:cNvPr id="43" name="TextBox 42"/>
                  <p:cNvSpPr txBox="1"/>
                  <p:nvPr/>
                </p:nvSpPr>
                <p:spPr>
                  <a:xfrm>
                    <a:off x="7165132" y="1772816"/>
                    <a:ext cx="288032" cy="369332"/>
                  </a:xfrm>
                  <a:prstGeom prst="rect">
                    <a:avLst/>
                  </a:prstGeom>
                  <a:noFill/>
                </p:spPr>
                <p:txBody>
                  <a:bodyPr wrap="square" rtlCol="0">
                    <a:spAutoFit/>
                  </a:bodyPr>
                  <a:lstStyle/>
                  <a:p>
                    <a:r>
                      <a:rPr lang="en-US" dirty="0" smtClean="0">
                        <a:solidFill>
                          <a:schemeClr val="bg1">
                            <a:lumMod val="50000"/>
                          </a:schemeClr>
                        </a:solidFill>
                      </a:rPr>
                      <a:t>x</a:t>
                    </a:r>
                    <a:endParaRPr lang="en-US" dirty="0">
                      <a:solidFill>
                        <a:schemeClr val="bg1">
                          <a:lumMod val="50000"/>
                        </a:schemeClr>
                      </a:solidFill>
                    </a:endParaRPr>
                  </a:p>
                </p:txBody>
              </p:sp>
              <p:sp>
                <p:nvSpPr>
                  <p:cNvPr id="44" name="TextBox 43"/>
                  <p:cNvSpPr txBox="1"/>
                  <p:nvPr/>
                </p:nvSpPr>
                <p:spPr>
                  <a:xfrm>
                    <a:off x="6877100" y="1988840"/>
                    <a:ext cx="288032" cy="369332"/>
                  </a:xfrm>
                  <a:prstGeom prst="rect">
                    <a:avLst/>
                  </a:prstGeom>
                  <a:noFill/>
                </p:spPr>
                <p:txBody>
                  <a:bodyPr wrap="square" rtlCol="0">
                    <a:spAutoFit/>
                  </a:bodyPr>
                  <a:lstStyle/>
                  <a:p>
                    <a:r>
                      <a:rPr lang="en-US" dirty="0" smtClean="0">
                        <a:solidFill>
                          <a:schemeClr val="bg1">
                            <a:lumMod val="50000"/>
                          </a:schemeClr>
                        </a:solidFill>
                      </a:rPr>
                      <a:t>x</a:t>
                    </a:r>
                    <a:endParaRPr lang="en-US" dirty="0">
                      <a:solidFill>
                        <a:schemeClr val="bg1">
                          <a:lumMod val="50000"/>
                        </a:schemeClr>
                      </a:solidFill>
                    </a:endParaRPr>
                  </a:p>
                </p:txBody>
              </p:sp>
              <p:sp>
                <p:nvSpPr>
                  <p:cNvPr id="45" name="TextBox 44"/>
                  <p:cNvSpPr txBox="1"/>
                  <p:nvPr/>
                </p:nvSpPr>
                <p:spPr>
                  <a:xfrm>
                    <a:off x="7165132" y="1988840"/>
                    <a:ext cx="288032" cy="369332"/>
                  </a:xfrm>
                  <a:prstGeom prst="rect">
                    <a:avLst/>
                  </a:prstGeom>
                  <a:noFill/>
                </p:spPr>
                <p:txBody>
                  <a:bodyPr wrap="square" rtlCol="0">
                    <a:spAutoFit/>
                  </a:bodyPr>
                  <a:lstStyle/>
                  <a:p>
                    <a:r>
                      <a:rPr lang="en-US" dirty="0" smtClean="0">
                        <a:solidFill>
                          <a:schemeClr val="bg1">
                            <a:lumMod val="50000"/>
                          </a:schemeClr>
                        </a:solidFill>
                      </a:rPr>
                      <a:t>x</a:t>
                    </a:r>
                    <a:endParaRPr lang="en-US" dirty="0">
                      <a:solidFill>
                        <a:schemeClr val="bg1">
                          <a:lumMod val="50000"/>
                        </a:schemeClr>
                      </a:solidFill>
                    </a:endParaRPr>
                  </a:p>
                </p:txBody>
              </p:sp>
            </p:grpSp>
            <p:sp>
              <p:nvSpPr>
                <p:cNvPr id="40" name="TextBox 39"/>
                <p:cNvSpPr txBox="1"/>
                <p:nvPr/>
              </p:nvSpPr>
              <p:spPr>
                <a:xfrm>
                  <a:off x="7165132" y="2276872"/>
                  <a:ext cx="288032" cy="369332"/>
                </a:xfrm>
                <a:prstGeom prst="rect">
                  <a:avLst/>
                </a:prstGeom>
                <a:noFill/>
              </p:spPr>
              <p:txBody>
                <a:bodyPr wrap="square" rtlCol="0">
                  <a:spAutoFit/>
                </a:bodyPr>
                <a:lstStyle/>
                <a:p>
                  <a:r>
                    <a:rPr lang="en-US" dirty="0" smtClean="0">
                      <a:solidFill>
                        <a:schemeClr val="bg1">
                          <a:lumMod val="50000"/>
                        </a:schemeClr>
                      </a:solidFill>
                    </a:rPr>
                    <a:t>x</a:t>
                  </a:r>
                  <a:endParaRPr lang="en-US" dirty="0">
                    <a:solidFill>
                      <a:schemeClr val="bg1">
                        <a:lumMod val="50000"/>
                      </a:schemeClr>
                    </a:solidFill>
                  </a:endParaRPr>
                </a:p>
              </p:txBody>
            </p:sp>
          </p:grpSp>
        </p:grpSp>
      </p:grpSp>
      <p:sp>
        <p:nvSpPr>
          <p:cNvPr id="5" name="TextBox 4"/>
          <p:cNvSpPr txBox="1"/>
          <p:nvPr/>
        </p:nvSpPr>
        <p:spPr>
          <a:xfrm>
            <a:off x="0" y="3916427"/>
            <a:ext cx="590964" cy="523220"/>
          </a:xfrm>
          <a:prstGeom prst="rect">
            <a:avLst/>
          </a:prstGeom>
          <a:noFill/>
        </p:spPr>
        <p:txBody>
          <a:bodyPr wrap="square" rtlCol="0">
            <a:spAutoFit/>
          </a:bodyPr>
          <a:lstStyle/>
          <a:p>
            <a:r>
              <a:rPr lang="en-US" sz="2800" b="1" dirty="0" smtClean="0"/>
              <a:t>C</a:t>
            </a:r>
            <a:endParaRPr lang="en-US" sz="2800" b="1" dirty="0"/>
          </a:p>
        </p:txBody>
      </p:sp>
      <p:sp>
        <p:nvSpPr>
          <p:cNvPr id="54" name="TextBox 53"/>
          <p:cNvSpPr txBox="1"/>
          <p:nvPr/>
        </p:nvSpPr>
        <p:spPr>
          <a:xfrm>
            <a:off x="359622" y="4478571"/>
            <a:ext cx="1548926" cy="584775"/>
          </a:xfrm>
          <a:prstGeom prst="rect">
            <a:avLst/>
          </a:prstGeom>
          <a:noFill/>
        </p:spPr>
        <p:txBody>
          <a:bodyPr wrap="square" rtlCol="0">
            <a:spAutoFit/>
          </a:bodyPr>
          <a:lstStyle/>
          <a:p>
            <a:r>
              <a:rPr lang="en-GB" sz="1600" b="1" dirty="0" smtClean="0"/>
              <a:t>Immediate memory test</a:t>
            </a:r>
            <a:endParaRPr lang="en-GB" sz="1600" b="1" dirty="0"/>
          </a:p>
        </p:txBody>
      </p:sp>
      <p:sp>
        <p:nvSpPr>
          <p:cNvPr id="55" name="TextBox 54"/>
          <p:cNvSpPr txBox="1"/>
          <p:nvPr/>
        </p:nvSpPr>
        <p:spPr>
          <a:xfrm>
            <a:off x="359622" y="5724545"/>
            <a:ext cx="1548926" cy="584775"/>
          </a:xfrm>
          <a:prstGeom prst="rect">
            <a:avLst/>
          </a:prstGeom>
          <a:noFill/>
        </p:spPr>
        <p:txBody>
          <a:bodyPr wrap="square" rtlCol="0">
            <a:spAutoFit/>
          </a:bodyPr>
          <a:lstStyle/>
          <a:p>
            <a:r>
              <a:rPr lang="en-GB" sz="1600" b="1" dirty="0" smtClean="0"/>
              <a:t>Delayed memory test</a:t>
            </a:r>
            <a:endParaRPr lang="en-GB" sz="1600" b="1" dirty="0"/>
          </a:p>
        </p:txBody>
      </p:sp>
      <p:pic>
        <p:nvPicPr>
          <p:cNvPr id="53" name="Picture 52"/>
          <p:cNvPicPr>
            <a:picLocks noChangeAspect="1"/>
          </p:cNvPicPr>
          <p:nvPr/>
        </p:nvPicPr>
        <p:blipFill rotWithShape="1">
          <a:blip r:embed="rId6"/>
          <a:srcRect l="5566" t="21095" r="8664"/>
          <a:stretch/>
        </p:blipFill>
        <p:spPr>
          <a:xfrm>
            <a:off x="1620516" y="5646696"/>
            <a:ext cx="7782492" cy="1166680"/>
          </a:xfrm>
          <a:prstGeom prst="rect">
            <a:avLst/>
          </a:prstGeom>
        </p:spPr>
      </p:pic>
      <p:grpSp>
        <p:nvGrpSpPr>
          <p:cNvPr id="10" name="Group 9"/>
          <p:cNvGrpSpPr/>
          <p:nvPr/>
        </p:nvGrpSpPr>
        <p:grpSpPr>
          <a:xfrm>
            <a:off x="1684538" y="4242539"/>
            <a:ext cx="7652240" cy="1224136"/>
            <a:chOff x="1745140" y="3933056"/>
            <a:chExt cx="7652240" cy="1224136"/>
          </a:xfrm>
        </p:grpSpPr>
        <p:pic>
          <p:nvPicPr>
            <p:cNvPr id="56" name="Picture 55"/>
            <p:cNvPicPr>
              <a:picLocks noChangeAspect="1"/>
            </p:cNvPicPr>
            <p:nvPr/>
          </p:nvPicPr>
          <p:blipFill rotWithShape="1">
            <a:blip r:embed="rId7"/>
            <a:srcRect l="6643" t="20881" r="9023"/>
            <a:stretch/>
          </p:blipFill>
          <p:spPr>
            <a:xfrm>
              <a:off x="1745140" y="3933056"/>
              <a:ext cx="7652240" cy="1184843"/>
            </a:xfrm>
            <a:prstGeom prst="rect">
              <a:avLst/>
            </a:prstGeom>
          </p:spPr>
        </p:pic>
        <p:cxnSp>
          <p:nvCxnSpPr>
            <p:cNvPr id="6" name="Straight Arrow Connector 5"/>
            <p:cNvCxnSpPr/>
            <p:nvPr/>
          </p:nvCxnSpPr>
          <p:spPr>
            <a:xfrm flipV="1">
              <a:off x="8461276" y="4941168"/>
              <a:ext cx="0" cy="216024"/>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grpSp>
      <p:cxnSp>
        <p:nvCxnSpPr>
          <p:cNvPr id="57" name="Straight Arrow Connector 56"/>
          <p:cNvCxnSpPr/>
          <p:nvPr/>
        </p:nvCxnSpPr>
        <p:spPr>
          <a:xfrm flipV="1">
            <a:off x="8389268" y="6597352"/>
            <a:ext cx="0" cy="216024"/>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11902760" y="44624"/>
            <a:ext cx="590964" cy="523220"/>
          </a:xfrm>
          <a:prstGeom prst="rect">
            <a:avLst/>
          </a:prstGeom>
          <a:noFill/>
        </p:spPr>
        <p:txBody>
          <a:bodyPr wrap="square" rtlCol="0">
            <a:spAutoFit/>
          </a:bodyPr>
          <a:lstStyle/>
          <a:p>
            <a:r>
              <a:rPr lang="en-US" sz="2800" b="1" dirty="0" smtClean="0"/>
              <a:t>B</a:t>
            </a:r>
            <a:endParaRPr lang="en-US" sz="2800" b="1" dirty="0"/>
          </a:p>
        </p:txBody>
      </p:sp>
      <p:grpSp>
        <p:nvGrpSpPr>
          <p:cNvPr id="18" name="Group 17"/>
          <p:cNvGrpSpPr/>
          <p:nvPr/>
        </p:nvGrpSpPr>
        <p:grpSpPr>
          <a:xfrm>
            <a:off x="9829428" y="3487108"/>
            <a:ext cx="6459716" cy="3372974"/>
            <a:chOff x="8830444" y="3025579"/>
            <a:chExt cx="7004818" cy="3783811"/>
          </a:xfrm>
        </p:grpSpPr>
        <p:grpSp>
          <p:nvGrpSpPr>
            <p:cNvPr id="15" name="Group 14"/>
            <p:cNvGrpSpPr/>
            <p:nvPr/>
          </p:nvGrpSpPr>
          <p:grpSpPr>
            <a:xfrm>
              <a:off x="8830444" y="4843108"/>
              <a:ext cx="7004818" cy="1966282"/>
              <a:chOff x="7793162" y="5272824"/>
              <a:chExt cx="7004818" cy="1966282"/>
            </a:xfrm>
          </p:grpSpPr>
          <p:pic>
            <p:nvPicPr>
              <p:cNvPr id="1027" name="Picture 3"/>
              <p:cNvPicPr>
                <a:picLocks noChangeAspect="1" noChangeArrowheads="1"/>
              </p:cNvPicPr>
              <p:nvPr/>
            </p:nvPicPr>
            <p:blipFill rotWithShape="1">
              <a:blip r:embed="rId8">
                <a:extLst>
                  <a:ext uri="{28A0092B-C50C-407E-A947-70E740481C1C}">
                    <a14:useLocalDpi xmlns:a14="http://schemas.microsoft.com/office/drawing/2010/main" val="0"/>
                  </a:ext>
                </a:extLst>
              </a:blip>
              <a:srcRect l="24216" t="37235" r="56570" b="34876"/>
              <a:stretch/>
            </p:blipFill>
            <p:spPr bwMode="auto">
              <a:xfrm>
                <a:off x="7793162" y="5298876"/>
                <a:ext cx="2342604" cy="188783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8" name="Picture 3"/>
              <p:cNvPicPr>
                <a:picLocks noChangeAspect="1" noChangeArrowheads="1"/>
              </p:cNvPicPr>
              <p:nvPr/>
            </p:nvPicPr>
            <p:blipFill rotWithShape="1">
              <a:blip r:embed="rId8">
                <a:extLst>
                  <a:ext uri="{28A0092B-C50C-407E-A947-70E740481C1C}">
                    <a14:useLocalDpi xmlns:a14="http://schemas.microsoft.com/office/drawing/2010/main" val="0"/>
                  </a:ext>
                </a:extLst>
              </a:blip>
              <a:srcRect l="51233" t="37235" r="29913" b="33717"/>
              <a:stretch/>
            </p:blipFill>
            <p:spPr bwMode="auto">
              <a:xfrm>
                <a:off x="10151615" y="5272824"/>
                <a:ext cx="2298700" cy="196628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9" name="Picture 3"/>
              <p:cNvPicPr>
                <a:picLocks noChangeAspect="1" noChangeArrowheads="1"/>
              </p:cNvPicPr>
              <p:nvPr/>
            </p:nvPicPr>
            <p:blipFill rotWithShape="1">
              <a:blip r:embed="rId8">
                <a:extLst>
                  <a:ext uri="{28A0092B-C50C-407E-A947-70E740481C1C}">
                    <a14:useLocalDpi xmlns:a14="http://schemas.microsoft.com/office/drawing/2010/main" val="0"/>
                  </a:ext>
                </a:extLst>
              </a:blip>
              <a:srcRect l="77552" t="37235" r="3698" b="34911"/>
              <a:stretch/>
            </p:blipFill>
            <p:spPr bwMode="auto">
              <a:xfrm>
                <a:off x="12511980" y="5301208"/>
                <a:ext cx="2286000" cy="188550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grpSp>
          <p:nvGrpSpPr>
            <p:cNvPr id="17" name="Group 16"/>
            <p:cNvGrpSpPr/>
            <p:nvPr/>
          </p:nvGrpSpPr>
          <p:grpSpPr>
            <a:xfrm>
              <a:off x="8830444" y="3025579"/>
              <a:ext cx="6933182" cy="1966282"/>
              <a:chOff x="8830444" y="2964296"/>
              <a:chExt cx="6933182" cy="1966282"/>
            </a:xfrm>
          </p:grpSpPr>
          <p:pic>
            <p:nvPicPr>
              <p:cNvPr id="16" name="Picture 4"/>
              <p:cNvPicPr>
                <a:picLocks noChangeAspect="1" noChangeArrowheads="1"/>
              </p:cNvPicPr>
              <p:nvPr/>
            </p:nvPicPr>
            <p:blipFill rotWithShape="1">
              <a:blip r:embed="rId9">
                <a:extLst>
                  <a:ext uri="{28A0092B-C50C-407E-A947-70E740481C1C}">
                    <a14:useLocalDpi xmlns:a14="http://schemas.microsoft.com/office/drawing/2010/main" val="0"/>
                  </a:ext>
                </a:extLst>
              </a:blip>
              <a:srcRect l="24215" t="38429" r="56441" b="33717"/>
              <a:stretch/>
            </p:blipFill>
            <p:spPr bwMode="auto">
              <a:xfrm>
                <a:off x="8830444" y="3004693"/>
                <a:ext cx="2358454" cy="188550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0" name="Picture 4"/>
              <p:cNvPicPr>
                <a:picLocks noChangeAspect="1" noChangeArrowheads="1"/>
              </p:cNvPicPr>
              <p:nvPr/>
            </p:nvPicPr>
            <p:blipFill rotWithShape="1">
              <a:blip r:embed="rId9">
                <a:extLst>
                  <a:ext uri="{28A0092B-C50C-407E-A947-70E740481C1C}">
                    <a14:useLocalDpi xmlns:a14="http://schemas.microsoft.com/office/drawing/2010/main" val="0"/>
                  </a:ext>
                </a:extLst>
              </a:blip>
              <a:srcRect l="50520" t="37235" r="30001" b="35373"/>
              <a:stretch/>
            </p:blipFill>
            <p:spPr bwMode="auto">
              <a:xfrm>
                <a:off x="11101485" y="2964296"/>
                <a:ext cx="2374901" cy="185422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2" name="Picture 4"/>
              <p:cNvPicPr>
                <a:picLocks noChangeAspect="1" noChangeArrowheads="1"/>
              </p:cNvPicPr>
              <p:nvPr/>
            </p:nvPicPr>
            <p:blipFill rotWithShape="1">
              <a:blip r:embed="rId9">
                <a:extLst>
                  <a:ext uri="{28A0092B-C50C-407E-A947-70E740481C1C}">
                    <a14:useLocalDpi xmlns:a14="http://schemas.microsoft.com/office/drawing/2010/main" val="0"/>
                  </a:ext>
                </a:extLst>
              </a:blip>
              <a:srcRect l="77186" t="37235" r="3856" b="33717"/>
              <a:stretch/>
            </p:blipFill>
            <p:spPr bwMode="auto">
              <a:xfrm>
                <a:off x="13452226" y="2964296"/>
                <a:ext cx="2311400" cy="196628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grpSp>
      <p:sp>
        <p:nvSpPr>
          <p:cNvPr id="47" name="TextBox 46"/>
          <p:cNvSpPr txBox="1"/>
          <p:nvPr/>
        </p:nvSpPr>
        <p:spPr>
          <a:xfrm>
            <a:off x="9325372" y="3501008"/>
            <a:ext cx="590964" cy="523220"/>
          </a:xfrm>
          <a:prstGeom prst="rect">
            <a:avLst/>
          </a:prstGeom>
          <a:noFill/>
        </p:spPr>
        <p:txBody>
          <a:bodyPr wrap="square" rtlCol="0">
            <a:spAutoFit/>
          </a:bodyPr>
          <a:lstStyle/>
          <a:p>
            <a:r>
              <a:rPr lang="en-US" sz="2800" b="1" dirty="0" smtClean="0"/>
              <a:t>D</a:t>
            </a:r>
            <a:endParaRPr lang="en-US" sz="2800" b="1" dirty="0"/>
          </a:p>
        </p:txBody>
      </p:sp>
    </p:spTree>
    <p:extLst>
      <p:ext uri="{BB962C8B-B14F-4D97-AF65-F5344CB8AC3E}">
        <p14:creationId xmlns:p14="http://schemas.microsoft.com/office/powerpoint/2010/main" val="40805120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024" y="188640"/>
            <a:ext cx="16022116" cy="792088"/>
          </a:xfrm>
        </p:spPr>
        <p:txBody>
          <a:bodyPr>
            <a:normAutofit fontScale="90000"/>
          </a:bodyPr>
          <a:lstStyle/>
          <a:p>
            <a:pPr algn="just"/>
            <a:r>
              <a:rPr lang="en-GB" sz="2800" b="1" dirty="0" smtClean="0"/>
              <a:t>Figure 3: Effect of exploratory choice on subsequent recall. </a:t>
            </a:r>
            <a:r>
              <a:rPr lang="en-GB" sz="2000" dirty="0" smtClean="0"/>
              <a:t>No significant differences were found comparing memory for objects that were encountered in the context of an explore versus a non-explore (accept/reject) choice, for any of the memory measures tested. This was the case both for memory that was tested immediately after encoding (top), as well as memory that was tested after a five-day delay (bottom).</a:t>
            </a:r>
            <a:endParaRPr lang="en-GB" sz="2800" b="1" dirty="0"/>
          </a:p>
        </p:txBody>
      </p:sp>
      <p:grpSp>
        <p:nvGrpSpPr>
          <p:cNvPr id="5" name="Group 4"/>
          <p:cNvGrpSpPr/>
          <p:nvPr/>
        </p:nvGrpSpPr>
        <p:grpSpPr>
          <a:xfrm>
            <a:off x="216024" y="2473732"/>
            <a:ext cx="4428828" cy="2990656"/>
            <a:chOff x="216024" y="2473732"/>
            <a:chExt cx="4428828" cy="2990656"/>
          </a:xfrm>
        </p:grpSpPr>
        <p:sp>
          <p:nvSpPr>
            <p:cNvPr id="8" name="TextBox 7"/>
            <p:cNvSpPr txBox="1"/>
            <p:nvPr/>
          </p:nvSpPr>
          <p:spPr>
            <a:xfrm>
              <a:off x="216024" y="2473732"/>
              <a:ext cx="4428828" cy="523220"/>
            </a:xfrm>
            <a:prstGeom prst="rect">
              <a:avLst/>
            </a:prstGeom>
            <a:noFill/>
          </p:spPr>
          <p:txBody>
            <a:bodyPr wrap="square" rtlCol="0">
              <a:spAutoFit/>
            </a:bodyPr>
            <a:lstStyle/>
            <a:p>
              <a:r>
                <a:rPr lang="en-GB" sz="2800" b="1" dirty="0" smtClean="0"/>
                <a:t>Immediate memory test</a:t>
              </a:r>
              <a:endParaRPr lang="en-GB" sz="2800" b="1" dirty="0"/>
            </a:p>
          </p:txBody>
        </p:sp>
        <p:sp>
          <p:nvSpPr>
            <p:cNvPr id="9" name="TextBox 8"/>
            <p:cNvSpPr txBox="1"/>
            <p:nvPr/>
          </p:nvSpPr>
          <p:spPr>
            <a:xfrm>
              <a:off x="216943" y="4941168"/>
              <a:ext cx="3503401" cy="523220"/>
            </a:xfrm>
            <a:prstGeom prst="rect">
              <a:avLst/>
            </a:prstGeom>
            <a:noFill/>
          </p:spPr>
          <p:txBody>
            <a:bodyPr wrap="square" rtlCol="0">
              <a:spAutoFit/>
            </a:bodyPr>
            <a:lstStyle/>
            <a:p>
              <a:r>
                <a:rPr lang="en-GB" sz="2800" b="1" dirty="0" smtClean="0"/>
                <a:t>Delayed memory test</a:t>
              </a:r>
              <a:endParaRPr lang="en-GB" sz="2800" b="1" dirty="0"/>
            </a:p>
          </p:txBody>
        </p:sp>
      </p:grpSp>
      <p:pic>
        <p:nvPicPr>
          <p:cNvPr id="6" name="Picture 5"/>
          <p:cNvPicPr>
            <a:picLocks noChangeAspect="1"/>
          </p:cNvPicPr>
          <p:nvPr/>
        </p:nvPicPr>
        <p:blipFill rotWithShape="1">
          <a:blip r:embed="rId3"/>
          <a:srcRect t="57874"/>
          <a:stretch/>
        </p:blipFill>
        <p:spPr>
          <a:xfrm>
            <a:off x="4284812" y="1135951"/>
            <a:ext cx="11799323" cy="2675561"/>
          </a:xfrm>
          <a:prstGeom prst="rect">
            <a:avLst/>
          </a:prstGeom>
        </p:spPr>
      </p:pic>
      <p:pic>
        <p:nvPicPr>
          <p:cNvPr id="13" name="Picture 12"/>
          <p:cNvPicPr>
            <a:picLocks noChangeAspect="1"/>
          </p:cNvPicPr>
          <p:nvPr/>
        </p:nvPicPr>
        <p:blipFill rotWithShape="1">
          <a:blip r:embed="rId3"/>
          <a:srcRect l="-1149" t="-9070" r="1149" b="52313"/>
          <a:stretch/>
        </p:blipFill>
        <p:spPr>
          <a:xfrm>
            <a:off x="4284811" y="3138751"/>
            <a:ext cx="11799323" cy="3604834"/>
          </a:xfrm>
          <a:prstGeom prst="rect">
            <a:avLst/>
          </a:prstGeom>
        </p:spPr>
      </p:pic>
    </p:spTree>
    <p:extLst>
      <p:ext uri="{BB962C8B-B14F-4D97-AF65-F5344CB8AC3E}">
        <p14:creationId xmlns:p14="http://schemas.microsoft.com/office/powerpoint/2010/main" val="640517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04" y="22091"/>
            <a:ext cx="13568148" cy="1015534"/>
          </a:xfrm>
        </p:spPr>
        <p:txBody>
          <a:bodyPr>
            <a:normAutofit/>
          </a:bodyPr>
          <a:lstStyle/>
          <a:p>
            <a:pPr algn="just"/>
            <a:r>
              <a:rPr lang="en-GB" sz="1800" b="1" dirty="0" smtClean="0"/>
              <a:t>Figure 5: Effect of learning-related quantities on </a:t>
            </a:r>
            <a:r>
              <a:rPr lang="en-GB" sz="1800" b="1" i="1" dirty="0" smtClean="0"/>
              <a:t>immediate </a:t>
            </a:r>
            <a:r>
              <a:rPr lang="en-GB" sz="1800" b="1" dirty="0" smtClean="0"/>
              <a:t>memory.</a:t>
            </a:r>
            <a:r>
              <a:rPr lang="en-GB" sz="1800" dirty="0" smtClean="0"/>
              <a:t> </a:t>
            </a:r>
            <a:r>
              <a:rPr lang="en-GB" sz="1400" dirty="0" smtClean="0"/>
              <a:t>Value-scaled uncertainty significantly improved overall recognition, confident recognition, as well as the likelihood that an object would be ‘remembered’ as being old (as opposed to merely being recognized as familiar). Additionally, uncertainty </a:t>
            </a:r>
            <a:r>
              <a:rPr lang="en-GB" sz="1400" dirty="0"/>
              <a:t>and environmental threat </a:t>
            </a:r>
            <a:r>
              <a:rPr lang="en-GB" sz="1400" dirty="0" smtClean="0"/>
              <a:t>both influenced the likelihood that an object would be remembered (negatively and positively, respectively).</a:t>
            </a:r>
            <a:endParaRPr lang="en-GB" sz="1400" b="1" dirty="0"/>
          </a:p>
        </p:txBody>
      </p:sp>
      <p:grpSp>
        <p:nvGrpSpPr>
          <p:cNvPr id="7" name="Group 6"/>
          <p:cNvGrpSpPr/>
          <p:nvPr/>
        </p:nvGrpSpPr>
        <p:grpSpPr>
          <a:xfrm>
            <a:off x="0" y="930620"/>
            <a:ext cx="13934987" cy="5862276"/>
            <a:chOff x="0" y="936814"/>
            <a:chExt cx="13934987" cy="5862276"/>
          </a:xfrm>
        </p:grpSpPr>
        <p:grpSp>
          <p:nvGrpSpPr>
            <p:cNvPr id="6" name="Group 5"/>
            <p:cNvGrpSpPr/>
            <p:nvPr/>
          </p:nvGrpSpPr>
          <p:grpSpPr>
            <a:xfrm>
              <a:off x="0" y="936814"/>
              <a:ext cx="13934987" cy="5862276"/>
              <a:chOff x="14291" y="1807813"/>
              <a:chExt cx="13934987" cy="5862276"/>
            </a:xfrm>
          </p:grpSpPr>
          <p:grpSp>
            <p:nvGrpSpPr>
              <p:cNvPr id="5" name="Group 4"/>
              <p:cNvGrpSpPr/>
              <p:nvPr/>
            </p:nvGrpSpPr>
            <p:grpSpPr>
              <a:xfrm>
                <a:off x="14291" y="1807813"/>
                <a:ext cx="13801725" cy="3419475"/>
                <a:chOff x="14291" y="1807813"/>
                <a:chExt cx="13801725" cy="3419475"/>
              </a:xfrm>
            </p:grpSpPr>
            <p:pic>
              <p:nvPicPr>
                <p:cNvPr id="4" name="Picture 3"/>
                <p:cNvPicPr>
                  <a:picLocks noChangeAspect="1"/>
                </p:cNvPicPr>
                <p:nvPr/>
              </p:nvPicPr>
              <p:blipFill>
                <a:blip r:embed="rId3"/>
                <a:stretch>
                  <a:fillRect/>
                </a:stretch>
              </p:blipFill>
              <p:spPr>
                <a:xfrm>
                  <a:off x="14291" y="1807813"/>
                  <a:ext cx="13801725" cy="3419475"/>
                </a:xfrm>
                <a:prstGeom prst="rect">
                  <a:avLst/>
                </a:prstGeom>
              </p:spPr>
            </p:pic>
            <p:sp>
              <p:nvSpPr>
                <p:cNvPr id="99" name="TextBox 98"/>
                <p:cNvSpPr txBox="1"/>
                <p:nvPr/>
              </p:nvSpPr>
              <p:spPr>
                <a:xfrm>
                  <a:off x="6569798" y="3592044"/>
                  <a:ext cx="586475" cy="400110"/>
                </a:xfrm>
                <a:prstGeom prst="rect">
                  <a:avLst/>
                </a:prstGeom>
                <a:noFill/>
              </p:spPr>
              <p:txBody>
                <a:bodyPr wrap="square" rtlCol="0">
                  <a:spAutoFit/>
                </a:bodyPr>
                <a:lstStyle/>
                <a:p>
                  <a:r>
                    <a:rPr lang="en-GB" sz="2000" dirty="0" smtClean="0"/>
                    <a:t>*</a:t>
                  </a:r>
                  <a:endParaRPr lang="en-GB" dirty="0"/>
                </a:p>
              </p:txBody>
            </p:sp>
            <p:sp>
              <p:nvSpPr>
                <p:cNvPr id="102" name="TextBox 101"/>
                <p:cNvSpPr txBox="1"/>
                <p:nvPr/>
              </p:nvSpPr>
              <p:spPr>
                <a:xfrm>
                  <a:off x="3132684" y="3789040"/>
                  <a:ext cx="586475" cy="400110"/>
                </a:xfrm>
                <a:prstGeom prst="rect">
                  <a:avLst/>
                </a:prstGeom>
                <a:noFill/>
              </p:spPr>
              <p:txBody>
                <a:bodyPr wrap="square" rtlCol="0">
                  <a:spAutoFit/>
                </a:bodyPr>
                <a:lstStyle/>
                <a:p>
                  <a:r>
                    <a:rPr lang="en-GB" sz="2000" dirty="0" smtClean="0"/>
                    <a:t>**</a:t>
                  </a:r>
                  <a:endParaRPr lang="en-GB" dirty="0"/>
                </a:p>
              </p:txBody>
            </p:sp>
            <p:sp>
              <p:nvSpPr>
                <p:cNvPr id="29" name="TextBox 28"/>
                <p:cNvSpPr txBox="1"/>
                <p:nvPr/>
              </p:nvSpPr>
              <p:spPr>
                <a:xfrm>
                  <a:off x="3924772" y="3191934"/>
                  <a:ext cx="586475" cy="400110"/>
                </a:xfrm>
                <a:prstGeom prst="rect">
                  <a:avLst/>
                </a:prstGeom>
                <a:noFill/>
              </p:spPr>
              <p:txBody>
                <a:bodyPr wrap="square" rtlCol="0">
                  <a:spAutoFit/>
                </a:bodyPr>
                <a:lstStyle/>
                <a:p>
                  <a:r>
                    <a:rPr lang="en-GB" sz="2000" dirty="0" smtClean="0"/>
                    <a:t>**</a:t>
                  </a:r>
                  <a:endParaRPr lang="en-GB" dirty="0"/>
                </a:p>
              </p:txBody>
            </p:sp>
            <p:sp>
              <p:nvSpPr>
                <p:cNvPr id="30" name="TextBox 29"/>
                <p:cNvSpPr txBox="1"/>
                <p:nvPr/>
              </p:nvSpPr>
              <p:spPr>
                <a:xfrm>
                  <a:off x="7741196" y="3723484"/>
                  <a:ext cx="586475" cy="400110"/>
                </a:xfrm>
                <a:prstGeom prst="rect">
                  <a:avLst/>
                </a:prstGeom>
                <a:noFill/>
              </p:spPr>
              <p:txBody>
                <a:bodyPr wrap="square" rtlCol="0">
                  <a:spAutoFit/>
                </a:bodyPr>
                <a:lstStyle/>
                <a:p>
                  <a:r>
                    <a:rPr lang="en-GB" sz="2000" dirty="0" smtClean="0"/>
                    <a:t>**</a:t>
                  </a:r>
                  <a:endParaRPr lang="en-GB" dirty="0"/>
                </a:p>
              </p:txBody>
            </p:sp>
            <p:sp>
              <p:nvSpPr>
                <p:cNvPr id="31" name="TextBox 30"/>
                <p:cNvSpPr txBox="1"/>
                <p:nvPr/>
              </p:nvSpPr>
              <p:spPr>
                <a:xfrm>
                  <a:off x="8456127" y="3082940"/>
                  <a:ext cx="586475" cy="400110"/>
                </a:xfrm>
                <a:prstGeom prst="rect">
                  <a:avLst/>
                </a:prstGeom>
                <a:noFill/>
              </p:spPr>
              <p:txBody>
                <a:bodyPr wrap="square" rtlCol="0">
                  <a:spAutoFit/>
                </a:bodyPr>
                <a:lstStyle/>
                <a:p>
                  <a:r>
                    <a:rPr lang="en-GB" sz="2000" dirty="0" smtClean="0"/>
                    <a:t>**</a:t>
                  </a:r>
                  <a:endParaRPr lang="en-GB" dirty="0"/>
                </a:p>
              </p:txBody>
            </p:sp>
          </p:grpSp>
          <p:sp>
            <p:nvSpPr>
              <p:cNvPr id="32" name="TextBox 31"/>
              <p:cNvSpPr txBox="1"/>
              <p:nvPr/>
            </p:nvSpPr>
            <p:spPr>
              <a:xfrm rot="16200000">
                <a:off x="1534637" y="4320065"/>
                <a:ext cx="2851448" cy="3831818"/>
              </a:xfrm>
              <a:prstGeom prst="rect">
                <a:avLst/>
              </a:prstGeom>
              <a:solidFill>
                <a:schemeClr val="bg1"/>
              </a:solidFill>
            </p:spPr>
            <p:txBody>
              <a:bodyPr wrap="square" rtlCol="0">
                <a:spAutoFit/>
              </a:bodyPr>
              <a:lstStyle/>
              <a:p>
                <a:pPr algn="r">
                  <a:lnSpc>
                    <a:spcPct val="150000"/>
                  </a:lnSpc>
                </a:pPr>
                <a:r>
                  <a:rPr lang="en-US" dirty="0" smtClean="0"/>
                  <a:t>Choice: Reject</a:t>
                </a:r>
              </a:p>
              <a:p>
                <a:pPr algn="r">
                  <a:lnSpc>
                    <a:spcPct val="150000"/>
                  </a:lnSpc>
                </a:pPr>
                <a:r>
                  <a:rPr lang="en-US" dirty="0" smtClean="0"/>
                  <a:t>Choice: Explore </a:t>
                </a:r>
              </a:p>
              <a:p>
                <a:pPr algn="r">
                  <a:lnSpc>
                    <a:spcPct val="150000"/>
                  </a:lnSpc>
                </a:pPr>
                <a:r>
                  <a:rPr lang="en-US" dirty="0" smtClean="0"/>
                  <a:t>Environmental Threat</a:t>
                </a:r>
              </a:p>
              <a:p>
                <a:pPr algn="r">
                  <a:lnSpc>
                    <a:spcPct val="150000"/>
                  </a:lnSpc>
                </a:pPr>
                <a:r>
                  <a:rPr lang="en-US" dirty="0" smtClean="0"/>
                  <a:t>No. Tokens</a:t>
                </a:r>
              </a:p>
              <a:p>
                <a:pPr algn="r">
                  <a:lnSpc>
                    <a:spcPct val="150000"/>
                  </a:lnSpc>
                </a:pPr>
                <a:r>
                  <a:rPr lang="en-US" dirty="0" smtClean="0"/>
                  <a:t>p(Loss)</a:t>
                </a:r>
              </a:p>
              <a:p>
                <a:pPr algn="r">
                  <a:lnSpc>
                    <a:spcPct val="150000"/>
                  </a:lnSpc>
                </a:pPr>
                <a:r>
                  <a:rPr lang="en-US" dirty="0" smtClean="0"/>
                  <a:t>Uncertainty</a:t>
                </a:r>
              </a:p>
              <a:p>
                <a:pPr algn="r">
                  <a:lnSpc>
                    <a:spcPct val="150000"/>
                  </a:lnSpc>
                </a:pPr>
                <a:r>
                  <a:rPr lang="en-US" dirty="0" smtClean="0"/>
                  <a:t>EV</a:t>
                </a:r>
              </a:p>
              <a:p>
                <a:pPr algn="r">
                  <a:lnSpc>
                    <a:spcPct val="150000"/>
                  </a:lnSpc>
                </a:pPr>
                <a:r>
                  <a:rPr lang="en-US" dirty="0" smtClean="0"/>
                  <a:t>Value-scaled  uncertainty    </a:t>
                </a:r>
              </a:p>
              <a:p>
                <a:pPr algn="r">
                  <a:lnSpc>
                    <a:spcPct val="150000"/>
                  </a:lnSpc>
                </a:pPr>
                <a:endParaRPr lang="en-US" dirty="0"/>
              </a:p>
            </p:txBody>
          </p:sp>
          <p:sp>
            <p:nvSpPr>
              <p:cNvPr id="33" name="TextBox 32"/>
              <p:cNvSpPr txBox="1"/>
              <p:nvPr/>
            </p:nvSpPr>
            <p:spPr>
              <a:xfrm rot="16200000">
                <a:off x="6143149" y="4320065"/>
                <a:ext cx="2851448" cy="3831818"/>
              </a:xfrm>
              <a:prstGeom prst="rect">
                <a:avLst/>
              </a:prstGeom>
              <a:solidFill>
                <a:schemeClr val="bg1"/>
              </a:solidFill>
            </p:spPr>
            <p:txBody>
              <a:bodyPr wrap="square" rtlCol="0">
                <a:spAutoFit/>
              </a:bodyPr>
              <a:lstStyle/>
              <a:p>
                <a:pPr algn="r">
                  <a:lnSpc>
                    <a:spcPct val="150000"/>
                  </a:lnSpc>
                </a:pPr>
                <a:r>
                  <a:rPr lang="en-US" dirty="0" smtClean="0"/>
                  <a:t>Choice: Reject</a:t>
                </a:r>
              </a:p>
              <a:p>
                <a:pPr algn="r">
                  <a:lnSpc>
                    <a:spcPct val="150000"/>
                  </a:lnSpc>
                </a:pPr>
                <a:r>
                  <a:rPr lang="en-US" dirty="0" smtClean="0"/>
                  <a:t>Choice: Explore </a:t>
                </a:r>
              </a:p>
              <a:p>
                <a:pPr algn="r">
                  <a:lnSpc>
                    <a:spcPct val="150000"/>
                  </a:lnSpc>
                </a:pPr>
                <a:r>
                  <a:rPr lang="en-US" dirty="0" smtClean="0"/>
                  <a:t>Environmental Threat</a:t>
                </a:r>
              </a:p>
              <a:p>
                <a:pPr algn="r">
                  <a:lnSpc>
                    <a:spcPct val="150000"/>
                  </a:lnSpc>
                </a:pPr>
                <a:r>
                  <a:rPr lang="en-US" dirty="0" smtClean="0"/>
                  <a:t>No. Tokens</a:t>
                </a:r>
              </a:p>
              <a:p>
                <a:pPr algn="r">
                  <a:lnSpc>
                    <a:spcPct val="150000"/>
                  </a:lnSpc>
                </a:pPr>
                <a:r>
                  <a:rPr lang="en-US" dirty="0" smtClean="0"/>
                  <a:t>p(Loss)</a:t>
                </a:r>
              </a:p>
              <a:p>
                <a:pPr algn="r">
                  <a:lnSpc>
                    <a:spcPct val="150000"/>
                  </a:lnSpc>
                </a:pPr>
                <a:r>
                  <a:rPr lang="en-US" dirty="0" smtClean="0"/>
                  <a:t>Uncertainty</a:t>
                </a:r>
              </a:p>
              <a:p>
                <a:pPr algn="r">
                  <a:lnSpc>
                    <a:spcPct val="150000"/>
                  </a:lnSpc>
                </a:pPr>
                <a:r>
                  <a:rPr lang="en-US" dirty="0" smtClean="0"/>
                  <a:t>EV</a:t>
                </a:r>
              </a:p>
              <a:p>
                <a:pPr algn="r">
                  <a:lnSpc>
                    <a:spcPct val="150000"/>
                  </a:lnSpc>
                </a:pPr>
                <a:r>
                  <a:rPr lang="en-US" dirty="0" smtClean="0"/>
                  <a:t>Value-scaled  uncertainty    </a:t>
                </a:r>
              </a:p>
              <a:p>
                <a:pPr algn="r">
                  <a:lnSpc>
                    <a:spcPct val="150000"/>
                  </a:lnSpc>
                </a:pPr>
                <a:endParaRPr lang="en-US" dirty="0"/>
              </a:p>
            </p:txBody>
          </p:sp>
          <p:sp>
            <p:nvSpPr>
              <p:cNvPr id="34" name="TextBox 33"/>
              <p:cNvSpPr txBox="1"/>
              <p:nvPr/>
            </p:nvSpPr>
            <p:spPr>
              <a:xfrm rot="16200000">
                <a:off x="10607645" y="4328456"/>
                <a:ext cx="2851448" cy="3831818"/>
              </a:xfrm>
              <a:prstGeom prst="rect">
                <a:avLst/>
              </a:prstGeom>
              <a:solidFill>
                <a:schemeClr val="bg1"/>
              </a:solidFill>
            </p:spPr>
            <p:txBody>
              <a:bodyPr wrap="square" rtlCol="0">
                <a:spAutoFit/>
              </a:bodyPr>
              <a:lstStyle/>
              <a:p>
                <a:pPr algn="r">
                  <a:lnSpc>
                    <a:spcPct val="150000"/>
                  </a:lnSpc>
                </a:pPr>
                <a:r>
                  <a:rPr lang="en-US" dirty="0" smtClean="0"/>
                  <a:t>Choice: Reject</a:t>
                </a:r>
              </a:p>
              <a:p>
                <a:pPr algn="r">
                  <a:lnSpc>
                    <a:spcPct val="150000"/>
                  </a:lnSpc>
                </a:pPr>
                <a:r>
                  <a:rPr lang="en-US" dirty="0" smtClean="0"/>
                  <a:t>Choice: Explore </a:t>
                </a:r>
              </a:p>
              <a:p>
                <a:pPr algn="r">
                  <a:lnSpc>
                    <a:spcPct val="150000"/>
                  </a:lnSpc>
                </a:pPr>
                <a:r>
                  <a:rPr lang="en-US" dirty="0" smtClean="0"/>
                  <a:t>Environmental Threat</a:t>
                </a:r>
              </a:p>
              <a:p>
                <a:pPr algn="r">
                  <a:lnSpc>
                    <a:spcPct val="150000"/>
                  </a:lnSpc>
                </a:pPr>
                <a:r>
                  <a:rPr lang="en-US" dirty="0" smtClean="0"/>
                  <a:t>No. Tokens</a:t>
                </a:r>
              </a:p>
              <a:p>
                <a:pPr algn="r">
                  <a:lnSpc>
                    <a:spcPct val="150000"/>
                  </a:lnSpc>
                </a:pPr>
                <a:r>
                  <a:rPr lang="en-US" dirty="0" smtClean="0"/>
                  <a:t>p(Loss)</a:t>
                </a:r>
              </a:p>
              <a:p>
                <a:pPr algn="r">
                  <a:lnSpc>
                    <a:spcPct val="150000"/>
                  </a:lnSpc>
                </a:pPr>
                <a:r>
                  <a:rPr lang="en-US" dirty="0" smtClean="0"/>
                  <a:t>Uncertainty</a:t>
                </a:r>
              </a:p>
              <a:p>
                <a:pPr algn="r">
                  <a:lnSpc>
                    <a:spcPct val="150000"/>
                  </a:lnSpc>
                </a:pPr>
                <a:r>
                  <a:rPr lang="en-US" dirty="0" smtClean="0"/>
                  <a:t>EV</a:t>
                </a:r>
              </a:p>
              <a:p>
                <a:pPr algn="r">
                  <a:lnSpc>
                    <a:spcPct val="150000"/>
                  </a:lnSpc>
                </a:pPr>
                <a:r>
                  <a:rPr lang="en-US" dirty="0" smtClean="0"/>
                  <a:t>Value-scaled  uncertainty    </a:t>
                </a:r>
              </a:p>
              <a:p>
                <a:pPr algn="r">
                  <a:lnSpc>
                    <a:spcPct val="150000"/>
                  </a:lnSpc>
                </a:pPr>
                <a:endParaRPr lang="en-US" dirty="0"/>
              </a:p>
            </p:txBody>
          </p:sp>
        </p:grpSp>
        <p:pic>
          <p:nvPicPr>
            <p:cNvPr id="37" name="Picture 36"/>
            <p:cNvPicPr>
              <a:picLocks noChangeAspect="1"/>
            </p:cNvPicPr>
            <p:nvPr/>
          </p:nvPicPr>
          <p:blipFill rotWithShape="1">
            <a:blip r:embed="rId3"/>
            <a:srcRect l="7555" t="9463" r="70580" b="75797"/>
            <a:stretch/>
          </p:blipFill>
          <p:spPr>
            <a:xfrm>
              <a:off x="1332484" y="1261764"/>
              <a:ext cx="3017742" cy="504057"/>
            </a:xfrm>
            <a:prstGeom prst="rect">
              <a:avLst/>
            </a:prstGeom>
          </p:spPr>
        </p:pic>
      </p:grpSp>
    </p:spTree>
    <p:extLst>
      <p:ext uri="{BB962C8B-B14F-4D97-AF65-F5344CB8AC3E}">
        <p14:creationId xmlns:p14="http://schemas.microsoft.com/office/powerpoint/2010/main" val="956649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48" y="83487"/>
            <a:ext cx="16057784" cy="1025982"/>
          </a:xfrm>
        </p:spPr>
        <p:txBody>
          <a:bodyPr>
            <a:normAutofit/>
          </a:bodyPr>
          <a:lstStyle/>
          <a:p>
            <a:pPr algn="just"/>
            <a:r>
              <a:rPr lang="en-GB" sz="2800" b="1" dirty="0" smtClean="0"/>
              <a:t>Figure 4: Effect of learning-related quantities on delayed memory. </a:t>
            </a:r>
            <a:r>
              <a:rPr lang="en-GB" sz="1600" dirty="0" smtClean="0"/>
              <a:t>Unexpectedly, value-scaled uncertainty did </a:t>
            </a:r>
            <a:r>
              <a:rPr lang="en-GB" sz="1600" i="1" dirty="0" smtClean="0"/>
              <a:t>not</a:t>
            </a:r>
            <a:r>
              <a:rPr lang="en-GB" sz="1600" dirty="0" smtClean="0"/>
              <a:t> significantly influence memory when tested after a five-day delay. Instead, objects that were encountered in the context of a ‘reject’ decision were more likely to be confidently recognized as well as confidently remembered.  </a:t>
            </a:r>
            <a:endParaRPr lang="en-GB" sz="1600" b="1" dirty="0"/>
          </a:p>
        </p:txBody>
      </p:sp>
      <p:grpSp>
        <p:nvGrpSpPr>
          <p:cNvPr id="11" name="Group 10"/>
          <p:cNvGrpSpPr/>
          <p:nvPr/>
        </p:nvGrpSpPr>
        <p:grpSpPr>
          <a:xfrm>
            <a:off x="468388" y="1179846"/>
            <a:ext cx="14006413" cy="5706641"/>
            <a:chOff x="265742" y="174716"/>
            <a:chExt cx="14006413" cy="5706641"/>
          </a:xfrm>
        </p:grpSpPr>
        <p:pic>
          <p:nvPicPr>
            <p:cNvPr id="10" name="Picture 9"/>
            <p:cNvPicPr>
              <a:picLocks noChangeAspect="1"/>
            </p:cNvPicPr>
            <p:nvPr/>
          </p:nvPicPr>
          <p:blipFill>
            <a:blip r:embed="rId3"/>
            <a:stretch>
              <a:fillRect/>
            </a:stretch>
          </p:blipFill>
          <p:spPr>
            <a:xfrm>
              <a:off x="265742" y="174716"/>
              <a:ext cx="14006413" cy="3165900"/>
            </a:xfrm>
            <a:prstGeom prst="rect">
              <a:avLst/>
            </a:prstGeom>
          </p:spPr>
        </p:pic>
        <p:sp>
          <p:nvSpPr>
            <p:cNvPr id="51" name="TextBox 50"/>
            <p:cNvSpPr txBox="1"/>
            <p:nvPr/>
          </p:nvSpPr>
          <p:spPr>
            <a:xfrm rot="16200000">
              <a:off x="1591250" y="2535639"/>
              <a:ext cx="2851448" cy="3831818"/>
            </a:xfrm>
            <a:prstGeom prst="rect">
              <a:avLst/>
            </a:prstGeom>
            <a:solidFill>
              <a:schemeClr val="bg1"/>
            </a:solidFill>
          </p:spPr>
          <p:txBody>
            <a:bodyPr wrap="square" rtlCol="0">
              <a:spAutoFit/>
            </a:bodyPr>
            <a:lstStyle/>
            <a:p>
              <a:pPr algn="r">
                <a:lnSpc>
                  <a:spcPct val="150000"/>
                </a:lnSpc>
              </a:pPr>
              <a:r>
                <a:rPr lang="en-US" dirty="0" smtClean="0"/>
                <a:t>Choice: Reject</a:t>
              </a:r>
            </a:p>
            <a:p>
              <a:pPr algn="r">
                <a:lnSpc>
                  <a:spcPct val="150000"/>
                </a:lnSpc>
              </a:pPr>
              <a:r>
                <a:rPr lang="en-US" dirty="0" smtClean="0"/>
                <a:t>Choice: Explore </a:t>
              </a:r>
            </a:p>
            <a:p>
              <a:pPr algn="r">
                <a:lnSpc>
                  <a:spcPct val="150000"/>
                </a:lnSpc>
              </a:pPr>
              <a:r>
                <a:rPr lang="en-US" dirty="0" smtClean="0"/>
                <a:t>Environmental Threat</a:t>
              </a:r>
            </a:p>
            <a:p>
              <a:pPr algn="r">
                <a:lnSpc>
                  <a:spcPct val="150000"/>
                </a:lnSpc>
              </a:pPr>
              <a:r>
                <a:rPr lang="en-US" dirty="0" smtClean="0"/>
                <a:t>No. Tokens</a:t>
              </a:r>
            </a:p>
            <a:p>
              <a:pPr algn="r">
                <a:lnSpc>
                  <a:spcPct val="150000"/>
                </a:lnSpc>
              </a:pPr>
              <a:r>
                <a:rPr lang="en-US" dirty="0" smtClean="0"/>
                <a:t>p(Loss)</a:t>
              </a:r>
            </a:p>
            <a:p>
              <a:pPr algn="r">
                <a:lnSpc>
                  <a:spcPct val="150000"/>
                </a:lnSpc>
              </a:pPr>
              <a:r>
                <a:rPr lang="en-US" dirty="0" smtClean="0"/>
                <a:t>Uncertainty</a:t>
              </a:r>
            </a:p>
            <a:p>
              <a:pPr algn="r">
                <a:lnSpc>
                  <a:spcPct val="150000"/>
                </a:lnSpc>
              </a:pPr>
              <a:r>
                <a:rPr lang="en-US" dirty="0" smtClean="0"/>
                <a:t>EV</a:t>
              </a:r>
            </a:p>
            <a:p>
              <a:pPr algn="r">
                <a:lnSpc>
                  <a:spcPct val="150000"/>
                </a:lnSpc>
              </a:pPr>
              <a:r>
                <a:rPr lang="en-US" dirty="0" smtClean="0"/>
                <a:t>Value-scaled  uncertainty    </a:t>
              </a:r>
            </a:p>
            <a:p>
              <a:pPr algn="r">
                <a:lnSpc>
                  <a:spcPct val="150000"/>
                </a:lnSpc>
              </a:pPr>
              <a:endParaRPr lang="en-US" dirty="0"/>
            </a:p>
          </p:txBody>
        </p:sp>
        <p:sp>
          <p:nvSpPr>
            <p:cNvPr id="52" name="TextBox 51"/>
            <p:cNvSpPr txBox="1"/>
            <p:nvPr/>
          </p:nvSpPr>
          <p:spPr>
            <a:xfrm>
              <a:off x="6013004" y="1757666"/>
              <a:ext cx="586475" cy="400110"/>
            </a:xfrm>
            <a:prstGeom prst="rect">
              <a:avLst/>
            </a:prstGeom>
            <a:noFill/>
          </p:spPr>
          <p:txBody>
            <a:bodyPr wrap="square" rtlCol="0">
              <a:spAutoFit/>
            </a:bodyPr>
            <a:lstStyle/>
            <a:p>
              <a:r>
                <a:rPr lang="en-GB" sz="2000" dirty="0"/>
                <a:t>*</a:t>
              </a:r>
              <a:endParaRPr lang="en-GB" dirty="0"/>
            </a:p>
          </p:txBody>
        </p:sp>
        <p:sp>
          <p:nvSpPr>
            <p:cNvPr id="53" name="TextBox 52"/>
            <p:cNvSpPr txBox="1"/>
            <p:nvPr/>
          </p:nvSpPr>
          <p:spPr>
            <a:xfrm>
              <a:off x="10557316" y="1414485"/>
              <a:ext cx="586475" cy="400110"/>
            </a:xfrm>
            <a:prstGeom prst="rect">
              <a:avLst/>
            </a:prstGeom>
            <a:noFill/>
          </p:spPr>
          <p:txBody>
            <a:bodyPr wrap="square" rtlCol="0">
              <a:spAutoFit/>
            </a:bodyPr>
            <a:lstStyle/>
            <a:p>
              <a:r>
                <a:rPr lang="en-GB" sz="2000" dirty="0"/>
                <a:t>*</a:t>
              </a:r>
              <a:endParaRPr lang="en-GB" dirty="0"/>
            </a:p>
          </p:txBody>
        </p:sp>
        <p:sp>
          <p:nvSpPr>
            <p:cNvPr id="54" name="TextBox 53"/>
            <p:cNvSpPr txBox="1"/>
            <p:nvPr/>
          </p:nvSpPr>
          <p:spPr>
            <a:xfrm rot="16200000">
              <a:off x="6359173" y="2506768"/>
              <a:ext cx="2851448" cy="3831818"/>
            </a:xfrm>
            <a:prstGeom prst="rect">
              <a:avLst/>
            </a:prstGeom>
            <a:solidFill>
              <a:schemeClr val="bg1"/>
            </a:solidFill>
          </p:spPr>
          <p:txBody>
            <a:bodyPr wrap="square" rtlCol="0">
              <a:spAutoFit/>
            </a:bodyPr>
            <a:lstStyle/>
            <a:p>
              <a:pPr algn="r">
                <a:lnSpc>
                  <a:spcPct val="150000"/>
                </a:lnSpc>
              </a:pPr>
              <a:r>
                <a:rPr lang="en-US" dirty="0" smtClean="0"/>
                <a:t>Choice: Reject</a:t>
              </a:r>
            </a:p>
            <a:p>
              <a:pPr algn="r">
                <a:lnSpc>
                  <a:spcPct val="150000"/>
                </a:lnSpc>
              </a:pPr>
              <a:r>
                <a:rPr lang="en-US" dirty="0" smtClean="0"/>
                <a:t>Choice: Explore </a:t>
              </a:r>
            </a:p>
            <a:p>
              <a:pPr algn="r">
                <a:lnSpc>
                  <a:spcPct val="150000"/>
                </a:lnSpc>
              </a:pPr>
              <a:r>
                <a:rPr lang="en-US" dirty="0" smtClean="0"/>
                <a:t>Environmental Threat</a:t>
              </a:r>
            </a:p>
            <a:p>
              <a:pPr algn="r">
                <a:lnSpc>
                  <a:spcPct val="150000"/>
                </a:lnSpc>
              </a:pPr>
              <a:r>
                <a:rPr lang="en-US" dirty="0" smtClean="0"/>
                <a:t>No. Tokens</a:t>
              </a:r>
            </a:p>
            <a:p>
              <a:pPr algn="r">
                <a:lnSpc>
                  <a:spcPct val="150000"/>
                </a:lnSpc>
              </a:pPr>
              <a:r>
                <a:rPr lang="en-US" dirty="0" smtClean="0"/>
                <a:t>p(Loss)</a:t>
              </a:r>
            </a:p>
            <a:p>
              <a:pPr algn="r">
                <a:lnSpc>
                  <a:spcPct val="150000"/>
                </a:lnSpc>
              </a:pPr>
              <a:r>
                <a:rPr lang="en-US" dirty="0" smtClean="0"/>
                <a:t>Uncertainty</a:t>
              </a:r>
            </a:p>
            <a:p>
              <a:pPr algn="r">
                <a:lnSpc>
                  <a:spcPct val="150000"/>
                </a:lnSpc>
              </a:pPr>
              <a:r>
                <a:rPr lang="en-US" dirty="0" smtClean="0"/>
                <a:t>EV</a:t>
              </a:r>
            </a:p>
            <a:p>
              <a:pPr algn="r">
                <a:lnSpc>
                  <a:spcPct val="150000"/>
                </a:lnSpc>
              </a:pPr>
              <a:r>
                <a:rPr lang="en-US" dirty="0" smtClean="0"/>
                <a:t>Value-scaled  uncertainty    </a:t>
              </a:r>
            </a:p>
            <a:p>
              <a:pPr algn="r">
                <a:lnSpc>
                  <a:spcPct val="150000"/>
                </a:lnSpc>
              </a:pPr>
              <a:endParaRPr lang="en-US" dirty="0"/>
            </a:p>
          </p:txBody>
        </p:sp>
        <p:sp>
          <p:nvSpPr>
            <p:cNvPr id="55" name="TextBox 54"/>
            <p:cNvSpPr txBox="1"/>
            <p:nvPr/>
          </p:nvSpPr>
          <p:spPr>
            <a:xfrm rot="16200000">
              <a:off x="10879805" y="2539724"/>
              <a:ext cx="2851448" cy="3831818"/>
            </a:xfrm>
            <a:prstGeom prst="rect">
              <a:avLst/>
            </a:prstGeom>
            <a:solidFill>
              <a:schemeClr val="bg1"/>
            </a:solidFill>
          </p:spPr>
          <p:txBody>
            <a:bodyPr wrap="square" rtlCol="0">
              <a:spAutoFit/>
            </a:bodyPr>
            <a:lstStyle/>
            <a:p>
              <a:pPr algn="r">
                <a:lnSpc>
                  <a:spcPct val="150000"/>
                </a:lnSpc>
              </a:pPr>
              <a:r>
                <a:rPr lang="en-US" dirty="0" smtClean="0"/>
                <a:t>Choice: Reject</a:t>
              </a:r>
            </a:p>
            <a:p>
              <a:pPr algn="r">
                <a:lnSpc>
                  <a:spcPct val="150000"/>
                </a:lnSpc>
              </a:pPr>
              <a:r>
                <a:rPr lang="en-US" dirty="0" smtClean="0"/>
                <a:t>Choice: Explore </a:t>
              </a:r>
            </a:p>
            <a:p>
              <a:pPr algn="r">
                <a:lnSpc>
                  <a:spcPct val="150000"/>
                </a:lnSpc>
              </a:pPr>
              <a:r>
                <a:rPr lang="en-US" dirty="0" smtClean="0"/>
                <a:t>Environmental Threat</a:t>
              </a:r>
            </a:p>
            <a:p>
              <a:pPr algn="r">
                <a:lnSpc>
                  <a:spcPct val="150000"/>
                </a:lnSpc>
              </a:pPr>
              <a:r>
                <a:rPr lang="en-US" dirty="0" smtClean="0"/>
                <a:t>No. Tokens</a:t>
              </a:r>
            </a:p>
            <a:p>
              <a:pPr algn="r">
                <a:lnSpc>
                  <a:spcPct val="150000"/>
                </a:lnSpc>
              </a:pPr>
              <a:r>
                <a:rPr lang="en-US" dirty="0" smtClean="0"/>
                <a:t>p(Loss)</a:t>
              </a:r>
            </a:p>
            <a:p>
              <a:pPr algn="r">
                <a:lnSpc>
                  <a:spcPct val="150000"/>
                </a:lnSpc>
              </a:pPr>
              <a:r>
                <a:rPr lang="en-US" dirty="0" smtClean="0"/>
                <a:t>Uncertainty</a:t>
              </a:r>
            </a:p>
            <a:p>
              <a:pPr algn="r">
                <a:lnSpc>
                  <a:spcPct val="150000"/>
                </a:lnSpc>
              </a:pPr>
              <a:r>
                <a:rPr lang="en-US" dirty="0" smtClean="0"/>
                <a:t>EV</a:t>
              </a:r>
            </a:p>
            <a:p>
              <a:pPr algn="r">
                <a:lnSpc>
                  <a:spcPct val="150000"/>
                </a:lnSpc>
              </a:pPr>
              <a:r>
                <a:rPr lang="en-US" dirty="0" smtClean="0"/>
                <a:t>Value-scaled  uncertainty    </a:t>
              </a:r>
            </a:p>
            <a:p>
              <a:pPr algn="r">
                <a:lnSpc>
                  <a:spcPct val="150000"/>
                </a:lnSpc>
              </a:pPr>
              <a:endParaRPr lang="en-US" dirty="0"/>
            </a:p>
          </p:txBody>
        </p:sp>
      </p:grpSp>
    </p:spTree>
    <p:extLst>
      <p:ext uri="{BB962C8B-B14F-4D97-AF65-F5344CB8AC3E}">
        <p14:creationId xmlns:p14="http://schemas.microsoft.com/office/powerpoint/2010/main" val="3693996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4452" y="4018"/>
            <a:ext cx="13894514" cy="1470025"/>
          </a:xfrm>
        </p:spPr>
        <p:txBody>
          <a:bodyPr/>
          <a:lstStyle/>
          <a:p>
            <a:r>
              <a:rPr lang="en-GB" dirty="0" smtClean="0"/>
              <a:t>END</a:t>
            </a: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3612377823"/>
              </p:ext>
            </p:extLst>
          </p:nvPr>
        </p:nvGraphicFramePr>
        <p:xfrm>
          <a:off x="648072" y="3065675"/>
          <a:ext cx="5762623" cy="2849880"/>
        </p:xfrm>
        <a:graphic>
          <a:graphicData uri="http://schemas.openxmlformats.org/drawingml/2006/table">
            <a:tbl>
              <a:tblPr firstRow="1" firstCol="1" bandRow="1">
                <a:tableStyleId>{5C22544A-7EE6-4342-B048-85BDC9FD1C3A}</a:tableStyleId>
              </a:tblPr>
              <a:tblGrid>
                <a:gridCol w="900628"/>
                <a:gridCol w="990818"/>
                <a:gridCol w="989548"/>
                <a:gridCol w="900628"/>
                <a:gridCol w="450314"/>
                <a:gridCol w="900628"/>
                <a:gridCol w="630059"/>
              </a:tblGrid>
              <a:tr h="0">
                <a:tc>
                  <a:txBody>
                    <a:bodyPr/>
                    <a:lstStyle/>
                    <a:p>
                      <a:pPr marL="21590" indent="-21590">
                        <a:spcAft>
                          <a:spcPts val="0"/>
                        </a:spcAft>
                      </a:pPr>
                      <a:r>
                        <a:rPr lang="en-US" sz="1100" dirty="0">
                          <a:effectLst/>
                        </a:rPr>
                        <a:t> </a:t>
                      </a:r>
                      <a:endParaRPr lang="en-GB"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en-US" sz="1100">
                          <a:effectLst/>
                        </a:rPr>
                        <a:t>Recognition hit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en-US" sz="1100" dirty="0">
                          <a:effectLst/>
                        </a:rPr>
                        <a:t>Confident recognition</a:t>
                      </a:r>
                      <a:endParaRPr lang="en-GB"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en-US" sz="1100">
                          <a:effectLst/>
                        </a:rPr>
                        <a:t>Remember</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en-US" sz="1100">
                          <a:effectLst/>
                        </a:rPr>
                        <a:t>Know</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en-US" sz="1100" dirty="0">
                          <a:effectLst/>
                        </a:rPr>
                        <a:t>Sure remember</a:t>
                      </a:r>
                      <a:endParaRPr lang="en-GB"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en-US" sz="1100">
                          <a:effectLst/>
                        </a:rPr>
                        <a:t>Sure know</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r>
              <a:tr h="0">
                <a:tc>
                  <a:txBody>
                    <a:bodyPr/>
                    <a:lstStyle/>
                    <a:p>
                      <a:pPr>
                        <a:spcAft>
                          <a:spcPts val="0"/>
                        </a:spcAft>
                      </a:pPr>
                      <a:r>
                        <a:rPr lang="en-US" sz="1100">
                          <a:effectLst/>
                        </a:rPr>
                        <a:t>Choice – Reject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en-US" sz="1200" dirty="0">
                          <a:effectLst/>
                        </a:rPr>
                        <a:t>-</a:t>
                      </a:r>
                      <a:endParaRPr lang="en-GB"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r>
              <a:tr h="0">
                <a:tc>
                  <a:txBody>
                    <a:bodyPr/>
                    <a:lstStyle/>
                    <a:p>
                      <a:pPr>
                        <a:spcAft>
                          <a:spcPts val="0"/>
                        </a:spcAft>
                      </a:pPr>
                      <a:r>
                        <a:rPr lang="en-US" sz="1100">
                          <a:effectLst/>
                        </a:rPr>
                        <a:t>Choice </a:t>
                      </a:r>
                      <a:r>
                        <a:rPr lang="en-US" sz="1200">
                          <a:effectLst/>
                        </a:rPr>
                        <a:t>–</a:t>
                      </a:r>
                      <a:r>
                        <a:rPr lang="en-US" sz="1100">
                          <a:effectLst/>
                        </a:rPr>
                        <a:t> Explore</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r>
              <a:tr h="0">
                <a:tc>
                  <a:txBody>
                    <a:bodyPr/>
                    <a:lstStyle/>
                    <a:p>
                      <a:pPr>
                        <a:spcAft>
                          <a:spcPts val="0"/>
                        </a:spcAft>
                      </a:pPr>
                      <a:r>
                        <a:rPr lang="en-US" sz="1100">
                          <a:effectLst/>
                        </a:rPr>
                        <a:t>Env Threat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t(12)= 2.4,  p=0.035 *</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r>
              <a:tr h="0">
                <a:tc>
                  <a:txBody>
                    <a:bodyPr/>
                    <a:lstStyle/>
                    <a:p>
                      <a:pPr>
                        <a:spcAft>
                          <a:spcPts val="0"/>
                        </a:spcAft>
                      </a:pPr>
                      <a:r>
                        <a:rPr lang="en-US" sz="1100">
                          <a:effectLst/>
                        </a:rPr>
                        <a:t>No. Tokens</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r>
              <a:tr h="0">
                <a:tc>
                  <a:txBody>
                    <a:bodyPr/>
                    <a:lstStyle/>
                    <a:p>
                      <a:pPr>
                        <a:spcAft>
                          <a:spcPts val="0"/>
                        </a:spcAft>
                      </a:pPr>
                      <a:r>
                        <a:rPr lang="en-US" sz="1100">
                          <a:effectLst/>
                        </a:rPr>
                        <a:t>p(Loss)</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r>
              <a:tr h="0">
                <a:tc>
                  <a:txBody>
                    <a:bodyPr/>
                    <a:lstStyle/>
                    <a:p>
                      <a:pPr>
                        <a:spcAft>
                          <a:spcPts val="0"/>
                        </a:spcAft>
                      </a:pPr>
                      <a:r>
                        <a:rPr lang="en-US" sz="1100">
                          <a:effectLst/>
                        </a:rPr>
                        <a:t>Uncertainty</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en-US" sz="1200">
                          <a:effectLst/>
                        </a:rPr>
                        <a:t>t(12)= -3.35,  p=0.006 **</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t(12)= -2.81,  p=0.017 *</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t(12)= -4.03,  p=0.002 **</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t(12)= -2.73,  p=0.020 *</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r>
              <a:tr h="0">
                <a:tc>
                  <a:txBody>
                    <a:bodyPr/>
                    <a:lstStyle/>
                    <a:p>
                      <a:pPr>
                        <a:spcAft>
                          <a:spcPts val="0"/>
                        </a:spcAft>
                      </a:pPr>
                      <a:r>
                        <a:rPr lang="en-US" sz="1100">
                          <a:effectLst/>
                        </a:rPr>
                        <a:t>EV</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r>
              <a:tr h="0">
                <a:tc>
                  <a:txBody>
                    <a:bodyPr/>
                    <a:lstStyle/>
                    <a:p>
                      <a:pPr>
                        <a:spcAft>
                          <a:spcPts val="0"/>
                        </a:spcAft>
                      </a:pPr>
                      <a:r>
                        <a:rPr lang="en-US" sz="1100">
                          <a:effectLst/>
                        </a:rPr>
                        <a:t>Value-scaled uncertainty</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en-US" sz="1200">
                          <a:effectLst/>
                        </a:rPr>
                        <a:t>t(12)= 3.57,  p=0.004 **</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t(12)= 3.67,  p=0.004 **</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t(12)= 4.18,  p=0.002 **</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t(12)= 3.44,  p=0.005 **</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dirty="0">
                          <a:effectLst/>
                        </a:rPr>
                        <a:t>-</a:t>
                      </a:r>
                      <a:endParaRPr lang="en-GB"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r>
            </a:tbl>
          </a:graphicData>
        </a:graphic>
      </p:graphicFrame>
      <p:sp>
        <p:nvSpPr>
          <p:cNvPr id="5" name="Rectangle 1"/>
          <p:cNvSpPr>
            <a:spLocks noChangeArrowheads="1"/>
          </p:cNvSpPr>
          <p:nvPr/>
        </p:nvSpPr>
        <p:spPr bwMode="auto">
          <a:xfrm>
            <a:off x="0" y="2348880"/>
            <a:ext cx="7453164" cy="7386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72072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630238" algn="l" defTabSz="914400" rtl="0" eaLnBrk="0" fontAlgn="base" latinLnBrk="0" hangingPunct="0">
              <a:lnSpc>
                <a:spcPct val="100000"/>
              </a:lnSpc>
              <a:spcBef>
                <a:spcPct val="0"/>
              </a:spcBef>
              <a:spcAft>
                <a:spcPct val="0"/>
              </a:spcAft>
              <a:buClrTx/>
              <a:buSzTx/>
              <a:buFontTx/>
              <a:buNone/>
              <a:tabLst/>
            </a:pPr>
            <a:r>
              <a:rPr kumimoji="0" lang="en-US" altLang="en-US" sz="1400" b="1" i="0" u="sng" strike="noStrike" cap="none" normalizeH="0" baseline="0" dirty="0" smtClean="0">
                <a:ln>
                  <a:noFill/>
                </a:ln>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Table 3: Effects of psychological variables on subsequent memory (immediately tested)</a:t>
            </a:r>
            <a:endParaRPr kumimoji="0" lang="en-GB" altLang="en-US" sz="1100" b="0" i="0" u="none" strike="noStrike" cap="none" normalizeH="0" baseline="0" dirty="0" smtClean="0">
              <a:ln>
                <a:noFill/>
              </a:ln>
              <a:solidFill>
                <a:schemeClr val="tx1"/>
              </a:solidFill>
              <a:effectLst/>
            </a:endParaRPr>
          </a:p>
          <a:p>
            <a:pPr marL="0" marR="0" lvl="0" indent="720725"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Dashes indicate non-significant results (</a:t>
            </a:r>
            <a:r>
              <a:rPr kumimoji="0" lang="en-US" altLang="en-US" sz="1400" b="0" i="1" u="none" strike="noStrike" cap="none" normalizeH="0" baseline="0" dirty="0" smtClean="0">
                <a:ln>
                  <a:noFill/>
                </a:ln>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p</a:t>
            </a:r>
            <a:r>
              <a:rPr kumimoji="0" lang="en-US" altLang="en-US" sz="1400" b="0" i="0" u="none" strike="noStrike" cap="none" normalizeH="0" baseline="0" dirty="0" smtClean="0">
                <a:ln>
                  <a:noFill/>
                </a:ln>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&gt;0.05)</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216333203"/>
              </p:ext>
            </p:extLst>
          </p:nvPr>
        </p:nvGraphicFramePr>
        <p:xfrm>
          <a:off x="9758213" y="2630184"/>
          <a:ext cx="5975870" cy="3103071"/>
        </p:xfrm>
        <a:graphic>
          <a:graphicData uri="http://schemas.openxmlformats.org/drawingml/2006/table">
            <a:tbl>
              <a:tblPr firstRow="1" firstCol="1" bandRow="1">
                <a:tableStyleId>{5C22544A-7EE6-4342-B048-85BDC9FD1C3A}</a:tableStyleId>
              </a:tblPr>
              <a:tblGrid>
                <a:gridCol w="1048606"/>
                <a:gridCol w="1153614"/>
                <a:gridCol w="1047866"/>
                <a:gridCol w="1048606"/>
                <a:gridCol w="628572"/>
                <a:gridCol w="1048606"/>
              </a:tblGrid>
              <a:tr h="449129">
                <a:tc>
                  <a:txBody>
                    <a:bodyPr/>
                    <a:lstStyle/>
                    <a:p>
                      <a:pPr>
                        <a:spcAft>
                          <a:spcPts val="0"/>
                        </a:spcAft>
                      </a:pPr>
                      <a:r>
                        <a:rPr lang="en-US" sz="1100" dirty="0">
                          <a:effectLst/>
                        </a:rPr>
                        <a:t> </a:t>
                      </a:r>
                      <a:endParaRPr lang="en-GB"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en-US" sz="1100">
                          <a:effectLst/>
                        </a:rPr>
                        <a:t>Recognition hit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en-US" sz="1100">
                          <a:effectLst/>
                        </a:rPr>
                        <a:t>Confident recognition</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en-US" sz="1100">
                          <a:effectLst/>
                        </a:rPr>
                        <a:t>Remember</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en-US" sz="1100">
                          <a:effectLst/>
                        </a:rPr>
                        <a:t>Know</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en-US" sz="1100">
                          <a:effectLst/>
                        </a:rPr>
                        <a:t>Sure remember</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r>
              <a:tr h="489959">
                <a:tc>
                  <a:txBody>
                    <a:bodyPr/>
                    <a:lstStyle/>
                    <a:p>
                      <a:pPr>
                        <a:spcAft>
                          <a:spcPts val="0"/>
                        </a:spcAft>
                      </a:pPr>
                      <a:r>
                        <a:rPr lang="en-US" sz="1100">
                          <a:effectLst/>
                        </a:rPr>
                        <a:t>Choice</a:t>
                      </a:r>
                      <a:r>
                        <a:rPr lang="en-US" sz="1200">
                          <a:effectLst/>
                        </a:rPr>
                        <a:t> – Reject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en-US" sz="1200" dirty="0">
                          <a:effectLst/>
                        </a:rPr>
                        <a:t>-</a:t>
                      </a:r>
                      <a:endParaRPr lang="en-GB"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t(13)= 2.25,  p=0.044 *</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dirty="0">
                          <a:effectLst/>
                        </a:rPr>
                        <a:t>-</a:t>
                      </a:r>
                      <a:endParaRPr lang="en-GB"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t(13)= 2.52,  p=0.027 *</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r>
              <a:tr h="489959">
                <a:tc>
                  <a:txBody>
                    <a:bodyPr/>
                    <a:lstStyle/>
                    <a:p>
                      <a:pPr>
                        <a:spcAft>
                          <a:spcPts val="0"/>
                        </a:spcAft>
                      </a:pPr>
                      <a:r>
                        <a:rPr lang="en-US" sz="1200" dirty="0">
                          <a:effectLst/>
                        </a:rPr>
                        <a:t>Choice – Explore </a:t>
                      </a:r>
                      <a:endParaRPr lang="en-GB"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r>
              <a:tr h="244979">
                <a:tc>
                  <a:txBody>
                    <a:bodyPr/>
                    <a:lstStyle/>
                    <a:p>
                      <a:pPr>
                        <a:spcAft>
                          <a:spcPts val="0"/>
                        </a:spcAft>
                      </a:pPr>
                      <a:r>
                        <a:rPr lang="en-US" sz="1100">
                          <a:effectLst/>
                        </a:rPr>
                        <a:t>Env Threat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r>
              <a:tr h="244979">
                <a:tc>
                  <a:txBody>
                    <a:bodyPr/>
                    <a:lstStyle/>
                    <a:p>
                      <a:pPr>
                        <a:spcAft>
                          <a:spcPts val="0"/>
                        </a:spcAft>
                      </a:pPr>
                      <a:r>
                        <a:rPr lang="en-US" sz="1100">
                          <a:effectLst/>
                        </a:rPr>
                        <a:t>No. Tokens</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r>
              <a:tr h="244979">
                <a:tc>
                  <a:txBody>
                    <a:bodyPr/>
                    <a:lstStyle/>
                    <a:p>
                      <a:pPr>
                        <a:spcAft>
                          <a:spcPts val="0"/>
                        </a:spcAft>
                      </a:pPr>
                      <a:r>
                        <a:rPr lang="en-US" sz="1100">
                          <a:effectLst/>
                        </a:rPr>
                        <a:t>p(Loss)</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r>
              <a:tr h="244979">
                <a:tc>
                  <a:txBody>
                    <a:bodyPr/>
                    <a:lstStyle/>
                    <a:p>
                      <a:pPr>
                        <a:spcAft>
                          <a:spcPts val="0"/>
                        </a:spcAft>
                      </a:pPr>
                      <a:r>
                        <a:rPr lang="en-US" sz="1100">
                          <a:effectLst/>
                        </a:rPr>
                        <a:t>Uncertainty</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r>
              <a:tr h="244979">
                <a:tc>
                  <a:txBody>
                    <a:bodyPr/>
                    <a:lstStyle/>
                    <a:p>
                      <a:pPr>
                        <a:spcAft>
                          <a:spcPts val="0"/>
                        </a:spcAft>
                      </a:pPr>
                      <a:r>
                        <a:rPr lang="en-US" sz="1100">
                          <a:effectLst/>
                        </a:rPr>
                        <a:t>EV</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r>
              <a:tr h="449129">
                <a:tc>
                  <a:txBody>
                    <a:bodyPr/>
                    <a:lstStyle/>
                    <a:p>
                      <a:pPr>
                        <a:spcAft>
                          <a:spcPts val="0"/>
                        </a:spcAft>
                      </a:pPr>
                      <a:r>
                        <a:rPr lang="en-US" sz="1100">
                          <a:effectLst/>
                        </a:rPr>
                        <a:t>Value-scaled uncertainty</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a:effectLst/>
                        </a:rPr>
                        <a:t>-</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a:spcAft>
                          <a:spcPts val="0"/>
                        </a:spcAft>
                      </a:pPr>
                      <a:r>
                        <a:rPr lang="en-US" sz="1200" dirty="0">
                          <a:effectLst/>
                        </a:rPr>
                        <a:t>-</a:t>
                      </a:r>
                      <a:endParaRPr lang="en-GB"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r>
            </a:tbl>
          </a:graphicData>
        </a:graphic>
      </p:graphicFrame>
      <p:sp>
        <p:nvSpPr>
          <p:cNvPr id="7" name="Rectangle 2"/>
          <p:cNvSpPr>
            <a:spLocks noChangeArrowheads="1"/>
          </p:cNvSpPr>
          <p:nvPr/>
        </p:nvSpPr>
        <p:spPr bwMode="auto">
          <a:xfrm>
            <a:off x="8965332" y="1844824"/>
            <a:ext cx="8353599"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630238"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630238"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smtClean="0">
                <a:ln>
                  <a:noFill/>
                </a:ln>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Table 4: Effects of psychological variables on delayed memory </a:t>
            </a:r>
            <a:endParaRPr kumimoji="0" lang="en-GB" altLang="en-US" sz="1200" b="0" i="0" u="none" strike="noStrike" cap="none" normalizeH="0" baseline="0" dirty="0" smtClean="0">
              <a:ln>
                <a:noFill/>
              </a:ln>
              <a:solidFill>
                <a:schemeClr val="tx1"/>
              </a:solidFill>
              <a:effectLst/>
            </a:endParaRPr>
          </a:p>
          <a:p>
            <a:pPr marL="0" marR="0" lvl="0" indent="630238"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Dashes indicate non-significant results (</a:t>
            </a:r>
            <a:r>
              <a:rPr kumimoji="0" lang="en-US" altLang="en-US" sz="1600" b="0" i="1" u="none" strike="noStrike" cap="none" normalizeH="0" baseline="0" dirty="0" smtClean="0">
                <a:ln>
                  <a:noFill/>
                </a:ln>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p</a:t>
            </a:r>
            <a:r>
              <a:rPr kumimoji="0" lang="en-US" altLang="en-US" sz="1600" b="0" i="0" u="none" strike="noStrike" cap="none" normalizeH="0" baseline="0" dirty="0" smtClean="0">
                <a:ln>
                  <a:noFill/>
                </a:ln>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&gt;0.05)</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88856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7700</TotalTime>
  <Words>961</Words>
  <Application>Microsoft Office PowerPoint</Application>
  <PresentationFormat>Custom</PresentationFormat>
  <Paragraphs>222</Paragraphs>
  <Slides>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MS Mincho</vt:lpstr>
      <vt:lpstr>Arial</vt:lpstr>
      <vt:lpstr>Calibri</vt:lpstr>
      <vt:lpstr>Cambria</vt:lpstr>
      <vt:lpstr>Times New Roman</vt:lpstr>
      <vt:lpstr>Wingdings</vt:lpstr>
      <vt:lpstr>Office Theme</vt:lpstr>
      <vt:lpstr>Figures for Slack Explore Mem</vt:lpstr>
      <vt:lpstr>PowerPoint Presentation</vt:lpstr>
      <vt:lpstr>Figure 2: Behavioural choice. Distributions of accepting, rejecting and exploring across the 4x4 task space, for each memory test condition (A). Grey crosses indicate cells that were included in the analysis comparing memory for objects on explore vs non-explore trials (see Results for detail). The overall amount of accepting, rejecting and exploring did not significantly differ between the immediate and delayed memory test conditions (B). We used behavioural modelling to characterize choice across the 4x4 task space (BICs for entire model space shown in C), and the winning model (BIC indicated by the red arrows) reproduced the observed patterns of choice fairly accurately (D).</vt:lpstr>
      <vt:lpstr>Figure 3: Effect of exploratory choice on subsequent recall. No significant differences were found comparing memory for objects that were encountered in the context of an explore versus a non-explore (accept/reject) choice, for any of the memory measures tested. This was the case both for memory that was tested immediately after encoding (top), as well as memory that was tested after a five-day delay (bottom).</vt:lpstr>
      <vt:lpstr>Figure 5: Effect of learning-related quantities on immediate memory. Value-scaled uncertainty significantly improved overall recognition, confident recognition, as well as the likelihood that an object would be ‘remembered’ as being old (as opposed to merely being recognized as familiar). Additionally, uncertainty and environmental threat both influenced the likelihood that an object would be remembered (negatively and positively, respectively).</vt:lpstr>
      <vt:lpstr>Figure 4: Effect of learning-related quantities on delayed memory. Unexpectedly, value-scaled uncertainty did not significantly influence memory when tested after a five-day delay. Instead, objects that were encountered in the context of a ‘reject’ decision were more likely to be confidently recognized as well as confidently remembered.  </vt:lpstr>
      <vt:lpstr>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for Slack Explore Mem</dc:title>
  <dc:creator>Eleanor Loh</dc:creator>
  <cp:lastModifiedBy>EL</cp:lastModifiedBy>
  <cp:revision>121</cp:revision>
  <cp:lastPrinted>2015-04-20T11:16:22Z</cp:lastPrinted>
  <dcterms:created xsi:type="dcterms:W3CDTF">2015-01-13T10:24:44Z</dcterms:created>
  <dcterms:modified xsi:type="dcterms:W3CDTF">2016-07-01T14:08:26Z</dcterms:modified>
</cp:coreProperties>
</file>