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71" r:id="rId7"/>
    <p:sldId id="272" r:id="rId8"/>
    <p:sldId id="273" r:id="rId9"/>
    <p:sldId id="274" r:id="rId10"/>
    <p:sldId id="275" r:id="rId11"/>
  </p:sldIdLst>
  <p:sldSz cx="19946938" cy="6858000"/>
  <p:notesSz cx="9942513" cy="68119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2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1" autoAdjust="0"/>
    <p:restoredTop sz="95923" autoAdjust="0"/>
  </p:normalViewPr>
  <p:slideViewPr>
    <p:cSldViewPr>
      <p:cViewPr varScale="1">
        <p:scale>
          <a:sx n="51" d="100"/>
          <a:sy n="51" d="100"/>
        </p:scale>
        <p:origin x="120" y="1206"/>
      </p:cViewPr>
      <p:guideLst>
        <p:guide orient="horz" pos="2160"/>
        <p:guide pos="6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928A2-EA84-4A15-ABDE-58113541FC14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70183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0" y="6470183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71E0-6C55-475F-8F3D-DAB2D9764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5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91B0-4661-4928-A792-1C1DB8EFA853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511175"/>
            <a:ext cx="7427913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35683"/>
            <a:ext cx="7954010" cy="306538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70183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70183"/>
            <a:ext cx="4308422" cy="34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DC766-02AD-40F1-AC77-919244E84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4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0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smtClean="0"/>
              <a:t>Statistics (p, t.</a:t>
            </a:r>
            <a:r>
              <a:rPr lang="en-GB" u="sng" baseline="0" dirty="0" smtClean="0"/>
              <a:t> </a:t>
            </a:r>
            <a:r>
              <a:rPr lang="en-GB" u="sng" baseline="0" dirty="0" err="1" smtClean="0"/>
              <a:t>df</a:t>
            </a:r>
            <a:r>
              <a:rPr lang="en-GB" u="sng" baseline="0" dirty="0" smtClean="0"/>
              <a:t>=11)</a:t>
            </a:r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Cell</a:t>
            </a:r>
            <a:r>
              <a:rPr lang="en-GB" u="sng" baseline="0" dirty="0" smtClean="0"/>
              <a:t> criteria: &gt;0.25</a:t>
            </a:r>
            <a:endParaRPr lang="en-GB" u="sng" dirty="0" smtClean="0"/>
          </a:p>
          <a:p>
            <a:r>
              <a:rPr lang="en-GB" dirty="0" err="1" smtClean="0"/>
              <a:t>dprime</a:t>
            </a:r>
            <a:r>
              <a:rPr lang="en-GB" dirty="0" smtClean="0"/>
              <a:t>	0	0.801068730124029	-0.258134813438808</a:t>
            </a:r>
          </a:p>
          <a:p>
            <a:r>
              <a:rPr lang="en-GB" dirty="0" smtClean="0"/>
              <a:t>hit	0	0.771954938863012	-0.297060242251203</a:t>
            </a:r>
          </a:p>
          <a:p>
            <a:r>
              <a:rPr lang="en-GB" dirty="0" err="1" smtClean="0"/>
              <a:t>surehit</a:t>
            </a:r>
            <a:r>
              <a:rPr lang="en-GB" dirty="0" smtClean="0"/>
              <a:t>	0	0.622739014528905	-0.506153401422678</a:t>
            </a:r>
          </a:p>
          <a:p>
            <a:r>
              <a:rPr lang="en-GB" dirty="0" err="1" smtClean="0"/>
              <a:t>assoc</a:t>
            </a:r>
            <a:r>
              <a:rPr lang="en-GB" dirty="0" smtClean="0"/>
              <a:t>	0	0.402353752462277	-0.871018247189613</a:t>
            </a:r>
          </a:p>
          <a:p>
            <a:r>
              <a:rPr lang="en-GB" dirty="0" smtClean="0"/>
              <a:t>rem	0	0.715612644854275	-0.373862291176716</a:t>
            </a:r>
          </a:p>
          <a:p>
            <a:r>
              <a:rPr lang="en-GB" dirty="0" smtClean="0"/>
              <a:t>know	0	0.980748994439498	0.0246841588639882</a:t>
            </a:r>
          </a:p>
          <a:p>
            <a:r>
              <a:rPr lang="en-GB" dirty="0" err="1" smtClean="0"/>
              <a:t>surerem</a:t>
            </a:r>
            <a:r>
              <a:rPr lang="en-GB" dirty="0" smtClean="0"/>
              <a:t>	0	0.725695943305539	-0.359955742203793</a:t>
            </a:r>
          </a:p>
          <a:p>
            <a:r>
              <a:rPr lang="en-GB" dirty="0" err="1" smtClean="0"/>
              <a:t>sureknow</a:t>
            </a:r>
            <a:r>
              <a:rPr lang="en-GB" dirty="0" smtClean="0"/>
              <a:t>	0	0.696091907103311	-0.401010599826109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u="sng" dirty="0" smtClean="0"/>
              <a:t>Cell criteria: &gt;0.4</a:t>
            </a:r>
          </a:p>
          <a:p>
            <a:r>
              <a:rPr lang="en-GB" u="none" dirty="0" err="1" smtClean="0"/>
              <a:t>dprime</a:t>
            </a:r>
            <a:r>
              <a:rPr lang="en-GB" u="none" dirty="0" smtClean="0"/>
              <a:t>	0	0.396208412722601	0.882836261158613</a:t>
            </a:r>
          </a:p>
          <a:p>
            <a:r>
              <a:rPr lang="en-GB" u="none" dirty="0" smtClean="0"/>
              <a:t>hit	0	0.332509210566082	1.01368931852976</a:t>
            </a:r>
          </a:p>
          <a:p>
            <a:r>
              <a:rPr lang="en-GB" u="none" dirty="0" err="1" smtClean="0"/>
              <a:t>surehit</a:t>
            </a:r>
            <a:r>
              <a:rPr lang="en-GB" u="none" dirty="0" smtClean="0"/>
              <a:t>	0	0.976503085958481	-0.0301300123042959</a:t>
            </a:r>
          </a:p>
          <a:p>
            <a:r>
              <a:rPr lang="en-GB" u="none" dirty="0" err="1" smtClean="0"/>
              <a:t>assoc</a:t>
            </a:r>
            <a:r>
              <a:rPr lang="en-GB" u="none" dirty="0" smtClean="0"/>
              <a:t>	0	0.161404307479548	-1.50138647421889</a:t>
            </a:r>
          </a:p>
          <a:p>
            <a:r>
              <a:rPr lang="en-GB" u="none" dirty="0" smtClean="0"/>
              <a:t>rem	0	0.627182687879856	-0.499623758560236</a:t>
            </a:r>
          </a:p>
          <a:p>
            <a:r>
              <a:rPr lang="en-GB" u="none" dirty="0" smtClean="0"/>
              <a:t>know	0	0.218635091260748	1.30468640233350</a:t>
            </a:r>
          </a:p>
          <a:p>
            <a:r>
              <a:rPr lang="en-GB" u="none" dirty="0" err="1" smtClean="0"/>
              <a:t>surerem</a:t>
            </a:r>
            <a:r>
              <a:rPr lang="en-GB" u="none" dirty="0" smtClean="0"/>
              <a:t>	0	0.536133437066670	-0.638630775949028</a:t>
            </a:r>
          </a:p>
          <a:p>
            <a:r>
              <a:rPr lang="en-GB" u="none" dirty="0" err="1" smtClean="0"/>
              <a:t>sureknow</a:t>
            </a:r>
            <a:r>
              <a:rPr lang="en-GB" u="none" dirty="0" smtClean="0"/>
              <a:t>	0	0.342818587199287	0.991354856197858</a:t>
            </a:r>
          </a:p>
          <a:p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9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smtClean="0"/>
              <a:t>Statistics (p, t.</a:t>
            </a:r>
            <a:r>
              <a:rPr lang="en-GB" u="sng" baseline="0" dirty="0" smtClean="0"/>
              <a:t> </a:t>
            </a:r>
            <a:r>
              <a:rPr lang="en-GB" u="sng" baseline="0" dirty="0" err="1" smtClean="0"/>
              <a:t>df</a:t>
            </a:r>
            <a:r>
              <a:rPr lang="en-GB" u="sng" baseline="0" dirty="0" smtClean="0"/>
              <a:t>=11)</a:t>
            </a:r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Cell</a:t>
            </a:r>
            <a:r>
              <a:rPr lang="en-GB" u="sng" baseline="0" dirty="0" smtClean="0"/>
              <a:t> criteria: &gt;0.25</a:t>
            </a:r>
            <a:endParaRPr lang="en-GB" u="sng" dirty="0" smtClean="0"/>
          </a:p>
          <a:p>
            <a:endParaRPr lang="en-GB" dirty="0" smtClean="0"/>
          </a:p>
          <a:p>
            <a:r>
              <a:rPr lang="en-GB" u="none" dirty="0" err="1" smtClean="0"/>
              <a:t>dprime</a:t>
            </a:r>
            <a:r>
              <a:rPr lang="en-GB" u="none" dirty="0" smtClean="0"/>
              <a:t>	0	0.264885676859883	1.16955686288074</a:t>
            </a:r>
          </a:p>
          <a:p>
            <a:r>
              <a:rPr lang="en-GB" u="none" dirty="0" smtClean="0"/>
              <a:t>hit	0	0.266090435544493	1.16645261838208</a:t>
            </a:r>
          </a:p>
          <a:p>
            <a:r>
              <a:rPr lang="en-GB" u="none" dirty="0" err="1" smtClean="0"/>
              <a:t>surehit</a:t>
            </a:r>
            <a:r>
              <a:rPr lang="en-GB" u="none" dirty="0" smtClean="0"/>
              <a:t>	0	0.552361545021168	0.611368600650911</a:t>
            </a:r>
          </a:p>
          <a:p>
            <a:r>
              <a:rPr lang="en-GB" u="none" dirty="0" err="1" smtClean="0"/>
              <a:t>assoc</a:t>
            </a:r>
            <a:r>
              <a:rPr lang="en-GB" u="none" dirty="0" smtClean="0"/>
              <a:t>	0	0.302004771606245	-1.07851874434854</a:t>
            </a:r>
          </a:p>
          <a:p>
            <a:r>
              <a:rPr lang="en-GB" u="none" dirty="0" smtClean="0"/>
              <a:t>rem	0	0.582417810219491	0.565098235463450</a:t>
            </a:r>
          </a:p>
          <a:p>
            <a:r>
              <a:rPr lang="en-GB" u="none" dirty="0" smtClean="0"/>
              <a:t>know	0	0.621066940379765	0.507404542016286</a:t>
            </a:r>
          </a:p>
          <a:p>
            <a:r>
              <a:rPr lang="en-GB" u="none" dirty="0" err="1" smtClean="0"/>
              <a:t>surerem</a:t>
            </a:r>
            <a:r>
              <a:rPr lang="en-GB" u="none" dirty="0" smtClean="0"/>
              <a:t>	0	0.614291597294017	0.517384450369252</a:t>
            </a:r>
          </a:p>
          <a:p>
            <a:r>
              <a:rPr lang="en-GB" u="none" dirty="0" err="1" smtClean="0"/>
              <a:t>sureknow</a:t>
            </a:r>
            <a:r>
              <a:rPr lang="en-GB" u="none" dirty="0" smtClean="0"/>
              <a:t>	0	0.855264088236410	0.186375260210741</a:t>
            </a:r>
          </a:p>
          <a:p>
            <a:endParaRPr lang="en-GB" u="none" dirty="0" smtClean="0"/>
          </a:p>
          <a:p>
            <a:endParaRPr lang="en-GB" dirty="0" smtClean="0"/>
          </a:p>
          <a:p>
            <a:r>
              <a:rPr lang="en-GB" u="sng" dirty="0" smtClean="0"/>
              <a:t>Cell criteria: &gt;0.4</a:t>
            </a:r>
          </a:p>
          <a:p>
            <a:r>
              <a:rPr lang="en-GB" u="none" dirty="0" err="1" smtClean="0"/>
              <a:t>dprime</a:t>
            </a:r>
            <a:r>
              <a:rPr lang="en-GB" u="none" dirty="0" smtClean="0"/>
              <a:t>	0	0.921382975778846	-0.100788207561853</a:t>
            </a:r>
          </a:p>
          <a:p>
            <a:r>
              <a:rPr lang="en-GB" u="none" dirty="0" smtClean="0"/>
              <a:t>hit	0	0.988818695681757	-0.0143088877245462</a:t>
            </a:r>
          </a:p>
          <a:p>
            <a:r>
              <a:rPr lang="en-GB" u="none" dirty="0" err="1" smtClean="0"/>
              <a:t>surehit</a:t>
            </a:r>
            <a:r>
              <a:rPr lang="en-GB" u="none" dirty="0" smtClean="0"/>
              <a:t>	0	0.637254022744581	0.483774318579217</a:t>
            </a:r>
          </a:p>
          <a:p>
            <a:r>
              <a:rPr lang="en-GB" u="none" dirty="0" err="1" smtClean="0"/>
              <a:t>assoc</a:t>
            </a:r>
            <a:r>
              <a:rPr lang="en-GB" u="none" dirty="0" smtClean="0"/>
              <a:t>	0	0.449140702088286	-0.782405279826134</a:t>
            </a:r>
          </a:p>
          <a:p>
            <a:r>
              <a:rPr lang="en-GB" u="none" dirty="0" smtClean="0"/>
              <a:t>rem	0	0.620657233367798	0.508006499784789</a:t>
            </a:r>
          </a:p>
          <a:p>
            <a:r>
              <a:rPr lang="en-GB" u="none" dirty="0" smtClean="0"/>
              <a:t>know	0	0.696746415153908	-0.399217538998894</a:t>
            </a:r>
          </a:p>
          <a:p>
            <a:r>
              <a:rPr lang="en-GB" u="none" dirty="0" err="1" smtClean="0"/>
              <a:t>surerem</a:t>
            </a:r>
            <a:r>
              <a:rPr lang="en-GB" u="none" dirty="0" smtClean="0"/>
              <a:t>	0	0.845700085963761	0.198862154578618</a:t>
            </a:r>
          </a:p>
          <a:p>
            <a:r>
              <a:rPr lang="en-GB" u="none" dirty="0" err="1" smtClean="0"/>
              <a:t>sureknow</a:t>
            </a:r>
            <a:r>
              <a:rPr lang="en-GB" u="none" dirty="0" smtClean="0"/>
              <a:t>	0	0.431213447245795	0.814523048882038</a:t>
            </a:r>
          </a:p>
          <a:p>
            <a:endParaRPr lang="en-GB" u="none" dirty="0" smtClean="0"/>
          </a:p>
          <a:p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9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1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Procedure: fixed procedure on all models, then top10 hierarchical</a:t>
            </a:r>
            <a:r>
              <a:rPr lang="en-GB" baseline="0" dirty="0" smtClean="0"/>
              <a:t> procedure for each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0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4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DC766-02AD-40F1-AC77-919244E84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021" y="2130426"/>
            <a:ext cx="1695489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2041" y="3886200"/>
            <a:ext cx="1396285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61530" y="274639"/>
            <a:ext cx="448806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7347" y="274639"/>
            <a:ext cx="1313173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671" y="4406901"/>
            <a:ext cx="1695489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671" y="2906713"/>
            <a:ext cx="1695489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7347" y="1600201"/>
            <a:ext cx="880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9693" y="1600201"/>
            <a:ext cx="880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347" y="1535113"/>
            <a:ext cx="88133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347" y="2174875"/>
            <a:ext cx="88133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32768" y="1535113"/>
            <a:ext cx="88168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32768" y="2174875"/>
            <a:ext cx="88168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48" y="273050"/>
            <a:ext cx="656240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699" y="273051"/>
            <a:ext cx="11150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348" y="1435101"/>
            <a:ext cx="656240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8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739" y="4800600"/>
            <a:ext cx="119681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9739" y="612775"/>
            <a:ext cx="119681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9739" y="5367338"/>
            <a:ext cx="119681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7347" y="274638"/>
            <a:ext cx="17952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347" y="1600201"/>
            <a:ext cx="17952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7347" y="6356351"/>
            <a:ext cx="4654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89EF-47D1-41BF-9039-0D7BC3431842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5204" y="6356351"/>
            <a:ext cx="6316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95305" y="6356351"/>
            <a:ext cx="4654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82A-778A-401C-88AF-68D74A521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6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April 2015</a:t>
            </a:r>
          </a:p>
          <a:p>
            <a:endParaRPr lang="en-GB" dirty="0"/>
          </a:p>
          <a:p>
            <a:r>
              <a:rPr lang="en-GB" dirty="0" smtClean="0"/>
              <a:t>V1: n=12, immediate memory test</a:t>
            </a:r>
          </a:p>
          <a:p>
            <a:r>
              <a:rPr lang="en-GB" dirty="0" smtClean="0"/>
              <a:t>V2: n=13: Delayed memory test (5 day delay)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08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choice w parameter correlate with first-level memory estimates?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61" y="1844824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5117" y="392195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Kendalls</a:t>
            </a:r>
            <a:r>
              <a:rPr lang="en-GB" dirty="0" smtClean="0"/>
              <a:t> tau: =0.42, </a:t>
            </a:r>
            <a:r>
              <a:rPr lang="en-GB" dirty="0" err="1" smtClean="0"/>
              <a:t>i</a:t>
            </a:r>
            <a:r>
              <a:rPr lang="en-GB" dirty="0" smtClean="0"/>
              <a:t>=.063</a:t>
            </a:r>
          </a:p>
          <a:p>
            <a:endParaRPr lang="en-GB" dirty="0"/>
          </a:p>
          <a:p>
            <a:r>
              <a:rPr lang="en-GB" dirty="0" smtClean="0"/>
              <a:t>Model </a:t>
            </a:r>
            <a:r>
              <a:rPr lang="en-GB" dirty="0" err="1" smtClean="0"/>
              <a:t>params</a:t>
            </a:r>
            <a:r>
              <a:rPr lang="en-GB" dirty="0" smtClean="0"/>
              <a:t> forced positive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2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56"/>
            <a:ext cx="17952244" cy="1143000"/>
          </a:xfrm>
        </p:spPr>
        <p:txBody>
          <a:bodyPr/>
          <a:lstStyle/>
          <a:p>
            <a:pPr algn="l"/>
            <a:r>
              <a:rPr lang="en-GB" b="1" dirty="0" smtClean="0"/>
              <a:t>Choice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353" y="1084093"/>
            <a:ext cx="128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V1-1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070" y="3271736"/>
            <a:ext cx="128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V1-2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9293" y="476670"/>
            <a:ext cx="4551663" cy="54784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 smtClean="0"/>
              <a:t>P(Explore)  - for working out which group-level cells to include for </a:t>
            </a:r>
            <a:r>
              <a:rPr lang="en-GB" sz="1400" b="1" u="sng" dirty="0" err="1" smtClean="0"/>
              <a:t>ExploreOr</a:t>
            </a:r>
            <a:endParaRPr lang="en-GB" sz="1400" b="1" u="sng" dirty="0" smtClean="0"/>
          </a:p>
          <a:p>
            <a:endParaRPr lang="en-GB" sz="1400" dirty="0" smtClean="0"/>
          </a:p>
          <a:p>
            <a:r>
              <a:rPr lang="en-GB" sz="1400" dirty="0"/>
              <a:t>Include all cells where 0 .4 &lt; p(Explore) &lt; 60</a:t>
            </a:r>
          </a:p>
          <a:p>
            <a:endParaRPr lang="en-GB" sz="1400" dirty="0" smtClean="0"/>
          </a:p>
          <a:p>
            <a:r>
              <a:rPr lang="en-GB" sz="1400" b="1" dirty="0" smtClean="0"/>
              <a:t>V1-1</a:t>
            </a:r>
          </a:p>
          <a:p>
            <a:endParaRPr lang="en-GB" sz="1400" dirty="0" smtClean="0"/>
          </a:p>
          <a:p>
            <a:r>
              <a:rPr lang="en-GB" sz="1400" dirty="0"/>
              <a:t> 0.026     0.177    0.0885    0.0469</a:t>
            </a:r>
          </a:p>
          <a:p>
            <a:r>
              <a:rPr lang="en-GB" sz="1400" dirty="0"/>
              <a:t>0.0104     0.307     </a:t>
            </a:r>
            <a:r>
              <a:rPr lang="en-GB" sz="1400" dirty="0">
                <a:solidFill>
                  <a:srgbClr val="FF0000"/>
                </a:solidFill>
              </a:rPr>
              <a:t>0.443 </a:t>
            </a:r>
            <a:r>
              <a:rPr lang="en-GB" sz="1400" dirty="0"/>
              <a:t>    0.266</a:t>
            </a:r>
          </a:p>
          <a:p>
            <a:r>
              <a:rPr lang="en-GB" sz="1400" dirty="0"/>
              <a:t>0.0156     0.177     </a:t>
            </a:r>
            <a:r>
              <a:rPr lang="en-GB" sz="1400" dirty="0">
                <a:solidFill>
                  <a:srgbClr val="FF0000"/>
                </a:solidFill>
              </a:rPr>
              <a:t>0.458     0.458</a:t>
            </a:r>
          </a:p>
          <a:p>
            <a:r>
              <a:rPr lang="en-GB" sz="1400" dirty="0"/>
              <a:t>     0    0.0104     0.177     </a:t>
            </a:r>
            <a:r>
              <a:rPr lang="en-GB" sz="1400" dirty="0" smtClean="0"/>
              <a:t>0.391</a:t>
            </a:r>
          </a:p>
          <a:p>
            <a:endParaRPr lang="en-GB" sz="1400" dirty="0" smtClean="0"/>
          </a:p>
          <a:p>
            <a:r>
              <a:rPr lang="en-GB" sz="1400" b="1" dirty="0" smtClean="0"/>
              <a:t>V1-2</a:t>
            </a:r>
          </a:p>
          <a:p>
            <a:endParaRPr lang="en-GB" sz="1400" dirty="0"/>
          </a:p>
          <a:p>
            <a:r>
              <a:rPr lang="en-GB" sz="1400" dirty="0"/>
              <a:t> 0.0192     0.207     0.149    0.0721</a:t>
            </a:r>
          </a:p>
          <a:p>
            <a:r>
              <a:rPr lang="en-GB" sz="1400" dirty="0"/>
              <a:t>  0.024     0.293    </a:t>
            </a:r>
            <a:r>
              <a:rPr lang="en-GB" sz="1400" dirty="0">
                <a:solidFill>
                  <a:srgbClr val="FF0000"/>
                </a:solidFill>
              </a:rPr>
              <a:t> 0.466     </a:t>
            </a:r>
            <a:r>
              <a:rPr lang="en-GB" sz="1400" dirty="0"/>
              <a:t>0.322</a:t>
            </a:r>
          </a:p>
          <a:p>
            <a:r>
              <a:rPr lang="en-GB" sz="1400" dirty="0"/>
              <a:t>0.00962     0.135     </a:t>
            </a:r>
            <a:r>
              <a:rPr lang="en-GB" sz="1400" dirty="0">
                <a:solidFill>
                  <a:srgbClr val="FF0000"/>
                </a:solidFill>
              </a:rPr>
              <a:t>0.409     0.466</a:t>
            </a:r>
          </a:p>
          <a:p>
            <a:r>
              <a:rPr lang="en-GB" sz="1400" dirty="0"/>
              <a:t>      0     0.024    0.0865     0.245</a:t>
            </a:r>
          </a:p>
          <a:p>
            <a:endParaRPr lang="en-GB" sz="1400" dirty="0"/>
          </a:p>
          <a:p>
            <a:r>
              <a:rPr lang="en-GB" sz="1400" b="1" dirty="0" smtClean="0"/>
              <a:t>Combined</a:t>
            </a:r>
            <a:endParaRPr lang="en-GB" sz="1400" b="1" dirty="0"/>
          </a:p>
          <a:p>
            <a:endParaRPr lang="en-GB" sz="1400" dirty="0" smtClean="0"/>
          </a:p>
          <a:p>
            <a:r>
              <a:rPr lang="en-GB" sz="1400" dirty="0"/>
              <a:t>0.0225     0.193      0.12      0.06</a:t>
            </a:r>
          </a:p>
          <a:p>
            <a:r>
              <a:rPr lang="en-GB" sz="1400" dirty="0"/>
              <a:t>0.0175       0.3 </a:t>
            </a:r>
            <a:r>
              <a:rPr lang="en-GB" sz="1400" dirty="0">
                <a:solidFill>
                  <a:srgbClr val="FF0000"/>
                </a:solidFill>
              </a:rPr>
              <a:t>    0.455     </a:t>
            </a:r>
            <a:r>
              <a:rPr lang="en-GB" sz="1400" dirty="0"/>
              <a:t>0.295</a:t>
            </a:r>
          </a:p>
          <a:p>
            <a:r>
              <a:rPr lang="en-GB" sz="1400" dirty="0"/>
              <a:t>0.0125     0.155     </a:t>
            </a:r>
            <a:r>
              <a:rPr lang="en-GB" sz="1400" dirty="0">
                <a:solidFill>
                  <a:srgbClr val="FF0000"/>
                </a:solidFill>
              </a:rPr>
              <a:t>0.433     0.463</a:t>
            </a:r>
          </a:p>
          <a:p>
            <a:r>
              <a:rPr lang="en-GB" sz="1400" dirty="0"/>
              <a:t>     0    0.0175      0.13     </a:t>
            </a:r>
            <a:r>
              <a:rPr lang="en-GB" sz="1400" dirty="0" smtClean="0"/>
              <a:t>0.315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070" y="4941168"/>
            <a:ext cx="128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Both v1 and v2</a:t>
            </a:r>
            <a:endParaRPr lang="en-GB" b="1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3590" t="27180" r="4359" b="26154"/>
          <a:stretch/>
        </p:blipFill>
        <p:spPr bwMode="auto">
          <a:xfrm>
            <a:off x="1047141" y="887904"/>
            <a:ext cx="6526578" cy="1635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6923" t="25128" r="8205" b="27692"/>
          <a:stretch/>
        </p:blipFill>
        <p:spPr bwMode="auto">
          <a:xfrm>
            <a:off x="1260500" y="2485835"/>
            <a:ext cx="6017541" cy="1653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5"/>
          <a:srcRect l="7565" t="26200" r="5716" b="26201"/>
          <a:stretch/>
        </p:blipFill>
        <p:spPr>
          <a:xfrm>
            <a:off x="1260501" y="4753255"/>
            <a:ext cx="6148584" cy="16684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213829" y="476669"/>
            <a:ext cx="4551663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 smtClean="0"/>
              <a:t>P(Explore)  - for working out which group-level cells to include for </a:t>
            </a:r>
            <a:r>
              <a:rPr lang="en-GB" sz="1400" b="1" u="sng" dirty="0" err="1" smtClean="0"/>
              <a:t>ExploreOr</a:t>
            </a:r>
            <a:endParaRPr lang="en-GB" sz="1400" b="1" u="sng" dirty="0" smtClean="0"/>
          </a:p>
          <a:p>
            <a:endParaRPr lang="en-GB" sz="1400" dirty="0" smtClean="0"/>
          </a:p>
          <a:p>
            <a:r>
              <a:rPr lang="en-GB" sz="1400" dirty="0"/>
              <a:t>Include all cells where 0 </a:t>
            </a:r>
            <a:r>
              <a:rPr lang="en-GB" sz="1400" dirty="0" smtClean="0"/>
              <a:t>.25 </a:t>
            </a:r>
            <a:r>
              <a:rPr lang="en-GB" sz="1400" dirty="0"/>
              <a:t>&lt; p(Explore) &lt; 60</a:t>
            </a:r>
          </a:p>
          <a:p>
            <a:endParaRPr lang="en-GB" sz="1400" dirty="0" smtClean="0"/>
          </a:p>
          <a:p>
            <a:r>
              <a:rPr lang="en-GB" sz="1400" b="1" dirty="0" smtClean="0"/>
              <a:t>V1-1</a:t>
            </a:r>
          </a:p>
          <a:p>
            <a:endParaRPr lang="en-GB" sz="1400" dirty="0" smtClean="0"/>
          </a:p>
          <a:p>
            <a:r>
              <a:rPr lang="en-GB" sz="1400" dirty="0"/>
              <a:t> 0.026     0.177    0.0885    0.0469</a:t>
            </a:r>
          </a:p>
          <a:p>
            <a:r>
              <a:rPr lang="en-GB" sz="1400" dirty="0"/>
              <a:t>0.0104     </a:t>
            </a:r>
            <a:r>
              <a:rPr lang="en-GB" sz="1400" dirty="0">
                <a:solidFill>
                  <a:srgbClr val="FF0000"/>
                </a:solidFill>
              </a:rPr>
              <a:t>0.307     0.443     0.266</a:t>
            </a:r>
          </a:p>
          <a:p>
            <a:r>
              <a:rPr lang="en-GB" sz="1400" dirty="0"/>
              <a:t>0.0156     0.177     </a:t>
            </a:r>
            <a:r>
              <a:rPr lang="en-GB" sz="1400" dirty="0">
                <a:solidFill>
                  <a:srgbClr val="FF0000"/>
                </a:solidFill>
              </a:rPr>
              <a:t>0.458     0.458</a:t>
            </a:r>
          </a:p>
          <a:p>
            <a:r>
              <a:rPr lang="en-GB" sz="1400" dirty="0"/>
              <a:t>     0    0.0104     0.177     </a:t>
            </a:r>
            <a:r>
              <a:rPr lang="en-GB" sz="1400" dirty="0" smtClean="0">
                <a:solidFill>
                  <a:srgbClr val="FF0000"/>
                </a:solidFill>
              </a:rPr>
              <a:t>0.391</a:t>
            </a:r>
          </a:p>
          <a:p>
            <a:endParaRPr lang="en-GB" sz="1400" dirty="0" smtClean="0"/>
          </a:p>
          <a:p>
            <a:r>
              <a:rPr lang="en-GB" sz="1400" b="1" dirty="0" smtClean="0"/>
              <a:t>V1-2</a:t>
            </a:r>
          </a:p>
          <a:p>
            <a:endParaRPr lang="en-GB" sz="1400" dirty="0"/>
          </a:p>
          <a:p>
            <a:r>
              <a:rPr lang="en-GB" sz="1400" dirty="0"/>
              <a:t> 0.0192     0.207     0.149    0.0721</a:t>
            </a:r>
          </a:p>
          <a:p>
            <a:r>
              <a:rPr lang="en-GB" sz="1400" dirty="0"/>
              <a:t>  0.024     </a:t>
            </a:r>
            <a:r>
              <a:rPr lang="en-GB" sz="1400" dirty="0">
                <a:solidFill>
                  <a:srgbClr val="FF0000"/>
                </a:solidFill>
              </a:rPr>
              <a:t>0.293     0.466     0.322</a:t>
            </a:r>
          </a:p>
          <a:p>
            <a:r>
              <a:rPr lang="en-GB" sz="1400" dirty="0"/>
              <a:t>0.00962     0.135     </a:t>
            </a:r>
            <a:r>
              <a:rPr lang="en-GB" sz="1400" dirty="0">
                <a:solidFill>
                  <a:srgbClr val="FF0000"/>
                </a:solidFill>
              </a:rPr>
              <a:t>0.409     0.466</a:t>
            </a:r>
          </a:p>
          <a:p>
            <a:r>
              <a:rPr lang="en-GB" sz="1400" dirty="0"/>
              <a:t>      0     0.024    0.0865     </a:t>
            </a:r>
            <a:r>
              <a:rPr lang="en-GB" sz="1400" dirty="0" smtClean="0">
                <a:solidFill>
                  <a:srgbClr val="00B050"/>
                </a:solidFill>
              </a:rPr>
              <a:t>0.245</a:t>
            </a:r>
            <a:endParaRPr lang="en-GB" sz="1400" dirty="0"/>
          </a:p>
          <a:p>
            <a:r>
              <a:rPr lang="en-GB" sz="1400" b="1" dirty="0" smtClean="0"/>
              <a:t>Combined</a:t>
            </a:r>
            <a:endParaRPr lang="en-GB" sz="1400" b="1" dirty="0"/>
          </a:p>
          <a:p>
            <a:endParaRPr lang="en-GB" sz="1400" dirty="0" smtClean="0"/>
          </a:p>
          <a:p>
            <a:r>
              <a:rPr lang="en-GB" sz="1400" dirty="0"/>
              <a:t>0.0225     0.193      0.12      0.06</a:t>
            </a:r>
          </a:p>
          <a:p>
            <a:r>
              <a:rPr lang="en-GB" sz="1400" dirty="0"/>
              <a:t>0.0175       </a:t>
            </a:r>
            <a:r>
              <a:rPr lang="en-GB" sz="1400" dirty="0">
                <a:solidFill>
                  <a:srgbClr val="FF0000"/>
                </a:solidFill>
              </a:rPr>
              <a:t>0.3     0.455     0.295</a:t>
            </a:r>
          </a:p>
          <a:p>
            <a:r>
              <a:rPr lang="en-GB" sz="1400" dirty="0"/>
              <a:t>0.0125     0.155     </a:t>
            </a:r>
            <a:r>
              <a:rPr lang="en-GB" sz="1400" dirty="0">
                <a:solidFill>
                  <a:srgbClr val="FF0000"/>
                </a:solidFill>
              </a:rPr>
              <a:t>0.433     0.463</a:t>
            </a:r>
          </a:p>
          <a:p>
            <a:r>
              <a:rPr lang="en-GB" sz="1400" dirty="0"/>
              <a:t>     0    0.0175      0.13     </a:t>
            </a:r>
            <a:r>
              <a:rPr lang="en-GB" sz="1400" dirty="0" smtClean="0">
                <a:solidFill>
                  <a:srgbClr val="FF0000"/>
                </a:solidFill>
              </a:rPr>
              <a:t>0.315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025" y="1059849"/>
            <a:ext cx="41764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Inclusion criteria:  p(Explore)&gt;0.25 (group level)</a:t>
            </a:r>
          </a:p>
          <a:p>
            <a:endParaRPr lang="en-GB" sz="1600" dirty="0"/>
          </a:p>
          <a:p>
            <a:r>
              <a:rPr lang="en-GB" sz="1600" dirty="0" smtClean="0"/>
              <a:t>6 Cells (E, N): [</a:t>
            </a:r>
            <a:r>
              <a:rPr lang="en-GB" sz="1600" dirty="0"/>
              <a:t>1 4; 2 3; 2 4; 3 2; 3 3; 3 4]; 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 smtClean="0"/>
              <a:t>All nsf p&gt;.4</a:t>
            </a:r>
          </a:p>
          <a:p>
            <a:endParaRPr lang="en-GB" sz="1600" dirty="0"/>
          </a:p>
          <a:p>
            <a:r>
              <a:rPr lang="en-GB" sz="1600" dirty="0" smtClean="0"/>
              <a:t>No. trials: (mean/</a:t>
            </a:r>
            <a:r>
              <a:rPr lang="en-GB" sz="1600" dirty="0" err="1" smtClean="0"/>
              <a:t>sd</a:t>
            </a:r>
            <a:r>
              <a:rPr lang="en-GB" sz="1600" dirty="0" smtClean="0"/>
              <a:t>):</a:t>
            </a:r>
          </a:p>
          <a:p>
            <a:r>
              <a:rPr lang="en-GB" sz="1600" dirty="0" smtClean="0"/>
              <a:t> Explore=35.67 (SD=14.57), Or= 49.58 (SD=15.07)</a:t>
            </a:r>
          </a:p>
          <a:p>
            <a:endParaRPr lang="en-GB" sz="1200" u="sng" dirty="0" smtClean="0"/>
          </a:p>
          <a:p>
            <a:r>
              <a:rPr lang="en-GB" sz="1200" u="sng" dirty="0" smtClean="0"/>
              <a:t>Explore   Or</a:t>
            </a:r>
          </a:p>
          <a:p>
            <a:endParaRPr lang="en-GB" sz="1200" dirty="0" smtClean="0"/>
          </a:p>
          <a:p>
            <a:r>
              <a:rPr lang="en-GB" sz="1200" dirty="0"/>
              <a:t>15	76</a:t>
            </a:r>
          </a:p>
          <a:p>
            <a:r>
              <a:rPr lang="en-GB" sz="1200" dirty="0"/>
              <a:t>29	52</a:t>
            </a:r>
          </a:p>
          <a:p>
            <a:r>
              <a:rPr lang="en-GB" sz="1200" dirty="0"/>
              <a:t>56	33</a:t>
            </a:r>
          </a:p>
          <a:p>
            <a:r>
              <a:rPr lang="en-GB" sz="1200" dirty="0"/>
              <a:t>30	42</a:t>
            </a:r>
          </a:p>
          <a:p>
            <a:r>
              <a:rPr lang="en-GB" sz="1200" dirty="0"/>
              <a:t>19	63</a:t>
            </a:r>
          </a:p>
          <a:p>
            <a:r>
              <a:rPr lang="en-GB" sz="1200" dirty="0"/>
              <a:t>53	40</a:t>
            </a:r>
          </a:p>
          <a:p>
            <a:r>
              <a:rPr lang="en-GB" sz="1200" dirty="0"/>
              <a:t>28	56</a:t>
            </a:r>
          </a:p>
          <a:p>
            <a:r>
              <a:rPr lang="en-GB" sz="1200" dirty="0"/>
              <a:t>27	61</a:t>
            </a:r>
          </a:p>
          <a:p>
            <a:r>
              <a:rPr lang="en-GB" sz="1200" dirty="0"/>
              <a:t>33	56</a:t>
            </a:r>
          </a:p>
          <a:p>
            <a:r>
              <a:rPr lang="en-GB" sz="1200" dirty="0"/>
              <a:t>58	20</a:t>
            </a:r>
          </a:p>
          <a:p>
            <a:r>
              <a:rPr lang="en-GB" sz="1200" dirty="0"/>
              <a:t>31	55</a:t>
            </a:r>
          </a:p>
          <a:p>
            <a:r>
              <a:rPr lang="en-GB" sz="1200" dirty="0"/>
              <a:t>49	41</a:t>
            </a:r>
          </a:p>
          <a:p>
            <a:endParaRPr lang="en-GB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05170" y="899592"/>
            <a:ext cx="3574985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Inclusion criteria: p(Explore)&gt;0.4 (group level)</a:t>
            </a:r>
          </a:p>
          <a:p>
            <a:endParaRPr lang="en-GB" dirty="0" smtClean="0"/>
          </a:p>
          <a:p>
            <a:r>
              <a:rPr lang="en-GB" dirty="0" smtClean="0"/>
              <a:t>3 Cells (E,N): [2 </a:t>
            </a:r>
            <a:r>
              <a:rPr lang="en-GB" dirty="0"/>
              <a:t>3; 2 4;3 3</a:t>
            </a:r>
            <a:r>
              <a:rPr lang="en-GB" dirty="0" smtClean="0"/>
              <a:t>]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All nsf p&gt;.1</a:t>
            </a:r>
          </a:p>
          <a:p>
            <a:endParaRPr lang="en-GB" dirty="0"/>
          </a:p>
          <a:p>
            <a:r>
              <a:rPr lang="en-GB" dirty="0" smtClean="0"/>
              <a:t>No. trials Explore=21</a:t>
            </a:r>
            <a:r>
              <a:rPr lang="en-GB" dirty="0"/>
              <a:t> </a:t>
            </a:r>
            <a:r>
              <a:rPr lang="en-GB" dirty="0" smtClean="0"/>
              <a:t>(SD=9.84), Or=21.58 (SD=10.49)</a:t>
            </a:r>
          </a:p>
          <a:p>
            <a:endParaRPr lang="en-GB" sz="1400" dirty="0" smtClean="0"/>
          </a:p>
          <a:p>
            <a:r>
              <a:rPr lang="en-GB" sz="1400" u="sng" dirty="0" smtClean="0"/>
              <a:t>Explore    Or </a:t>
            </a:r>
            <a:endParaRPr lang="en-GB" sz="1400" u="sng" dirty="0"/>
          </a:p>
          <a:p>
            <a:endParaRPr lang="en-GB" sz="1400" dirty="0" smtClean="0"/>
          </a:p>
          <a:p>
            <a:r>
              <a:rPr lang="en-GB" sz="1400" dirty="0"/>
              <a:t>5	42</a:t>
            </a:r>
          </a:p>
          <a:p>
            <a:r>
              <a:rPr lang="en-GB" sz="1400" dirty="0"/>
              <a:t>15	25</a:t>
            </a:r>
          </a:p>
          <a:p>
            <a:r>
              <a:rPr lang="en-GB" sz="1400" dirty="0"/>
              <a:t>33	11</a:t>
            </a:r>
          </a:p>
          <a:p>
            <a:r>
              <a:rPr lang="en-GB" sz="1400" dirty="0"/>
              <a:t>18	14</a:t>
            </a:r>
          </a:p>
          <a:p>
            <a:r>
              <a:rPr lang="en-GB" sz="1400" dirty="0"/>
              <a:t>11	31</a:t>
            </a:r>
          </a:p>
          <a:p>
            <a:r>
              <a:rPr lang="en-GB" sz="1400" dirty="0"/>
              <a:t>34	12</a:t>
            </a:r>
          </a:p>
          <a:p>
            <a:r>
              <a:rPr lang="en-GB" sz="1400" dirty="0"/>
              <a:t>21	20</a:t>
            </a:r>
          </a:p>
          <a:p>
            <a:r>
              <a:rPr lang="en-GB" sz="1400" dirty="0"/>
              <a:t>14	32</a:t>
            </a:r>
          </a:p>
          <a:p>
            <a:r>
              <a:rPr lang="en-GB" sz="1400" dirty="0"/>
              <a:t>24	20</a:t>
            </a:r>
          </a:p>
          <a:p>
            <a:r>
              <a:rPr lang="en-GB" sz="1400" dirty="0"/>
              <a:t>35	6</a:t>
            </a:r>
          </a:p>
          <a:p>
            <a:r>
              <a:rPr lang="en-GB" sz="1400" dirty="0"/>
              <a:t>14	29</a:t>
            </a:r>
          </a:p>
          <a:p>
            <a:r>
              <a:rPr lang="en-GB" sz="1400" dirty="0"/>
              <a:t>28	17</a:t>
            </a:r>
          </a:p>
          <a:p>
            <a:endParaRPr lang="en-GB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6388" y="-243408"/>
            <a:ext cx="17952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/>
              <a:t>[V1] Explore Or (same cells for all subjects)</a:t>
            </a:r>
            <a:endParaRPr lang="en-GB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81" y="893862"/>
            <a:ext cx="6426289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352" y="1074042"/>
            <a:ext cx="6583586" cy="549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7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389" y="908720"/>
            <a:ext cx="367240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Inclusion criteria:  p(Explore)&gt;0.25 (group level)</a:t>
            </a:r>
          </a:p>
          <a:p>
            <a:endParaRPr lang="en-GB" dirty="0"/>
          </a:p>
          <a:p>
            <a:r>
              <a:rPr lang="en-GB" dirty="0" smtClean="0"/>
              <a:t>6 Cells (E, N): [</a:t>
            </a:r>
            <a:r>
              <a:rPr lang="en-GB" dirty="0"/>
              <a:t>1 4; 2 3; 2 4; 3 2; 3 3; 3 4];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All nsf p&gt;.</a:t>
            </a:r>
            <a:r>
              <a:rPr lang="en-GB" dirty="0"/>
              <a:t>2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No. trials: Explore= 33.31 (SD=10.62), Or= 49.46 (SD=9.90)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Explore   Or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/>
              <a:t>19	54</a:t>
            </a:r>
          </a:p>
          <a:p>
            <a:r>
              <a:rPr lang="en-GB" sz="1400" dirty="0"/>
              <a:t>43	40</a:t>
            </a:r>
          </a:p>
          <a:p>
            <a:r>
              <a:rPr lang="en-GB" sz="1400" dirty="0"/>
              <a:t>42	44</a:t>
            </a:r>
          </a:p>
          <a:p>
            <a:r>
              <a:rPr lang="en-GB" sz="1400" dirty="0"/>
              <a:t>26	61</a:t>
            </a:r>
          </a:p>
          <a:p>
            <a:r>
              <a:rPr lang="en-GB" sz="1400" dirty="0"/>
              <a:t>31	42</a:t>
            </a:r>
          </a:p>
          <a:p>
            <a:r>
              <a:rPr lang="en-GB" sz="1400" dirty="0"/>
              <a:t>38	46</a:t>
            </a:r>
          </a:p>
          <a:p>
            <a:r>
              <a:rPr lang="en-GB" sz="1400" dirty="0"/>
              <a:t>26	42</a:t>
            </a:r>
          </a:p>
          <a:p>
            <a:r>
              <a:rPr lang="en-GB" sz="1400" dirty="0"/>
              <a:t>29	60</a:t>
            </a:r>
          </a:p>
          <a:p>
            <a:r>
              <a:rPr lang="en-GB" sz="1400" dirty="0"/>
              <a:t>39	50</a:t>
            </a:r>
          </a:p>
          <a:p>
            <a:r>
              <a:rPr lang="en-GB" sz="1400" dirty="0"/>
              <a:t>28	64</a:t>
            </a:r>
          </a:p>
          <a:p>
            <a:r>
              <a:rPr lang="en-GB" sz="1400" dirty="0"/>
              <a:t>59	30</a:t>
            </a:r>
          </a:p>
          <a:p>
            <a:r>
              <a:rPr lang="en-GB" sz="1400" dirty="0"/>
              <a:t>29	52</a:t>
            </a:r>
          </a:p>
          <a:p>
            <a:r>
              <a:rPr lang="en-GB" sz="1400" dirty="0"/>
              <a:t>24	58</a:t>
            </a:r>
          </a:p>
          <a:p>
            <a:endParaRPr lang="en-GB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77525" y="583124"/>
            <a:ext cx="38266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Inclusion criteria: p(Explore)&gt;0.4 (group level)</a:t>
            </a:r>
          </a:p>
          <a:p>
            <a:endParaRPr lang="en-GB" dirty="0" smtClean="0"/>
          </a:p>
          <a:p>
            <a:r>
              <a:rPr lang="en-GB" dirty="0" smtClean="0"/>
              <a:t>3 Cells (E,N): [2 </a:t>
            </a:r>
            <a:r>
              <a:rPr lang="en-GB" dirty="0"/>
              <a:t>3; 2 4;3 3</a:t>
            </a:r>
            <a:r>
              <a:rPr lang="en-GB" dirty="0" smtClean="0"/>
              <a:t>]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All other nsf p&gt;.4</a:t>
            </a:r>
          </a:p>
          <a:p>
            <a:endParaRPr lang="en-GB" dirty="0"/>
          </a:p>
          <a:p>
            <a:r>
              <a:rPr lang="en-GB" dirty="0" smtClean="0"/>
              <a:t>No. trials Explore=20.46 (SD=7.60), Or=20.85 (SD=6.77)</a:t>
            </a:r>
          </a:p>
          <a:p>
            <a:endParaRPr lang="en-GB" sz="1400" dirty="0" smtClean="0"/>
          </a:p>
          <a:p>
            <a:r>
              <a:rPr lang="en-GB" sz="1400" u="sng" dirty="0" smtClean="0"/>
              <a:t>Explore    Or </a:t>
            </a:r>
            <a:r>
              <a:rPr lang="en-GB" sz="1400" dirty="0" smtClean="0"/>
              <a:t> </a:t>
            </a:r>
            <a:endParaRPr lang="en-GB" sz="1400" dirty="0"/>
          </a:p>
          <a:p>
            <a:r>
              <a:rPr lang="en-GB" sz="1400" dirty="0"/>
              <a:t> 12	22</a:t>
            </a:r>
          </a:p>
          <a:p>
            <a:r>
              <a:rPr lang="en-GB" sz="1400" dirty="0"/>
              <a:t>27	18</a:t>
            </a:r>
          </a:p>
          <a:p>
            <a:r>
              <a:rPr lang="en-GB" sz="1400" dirty="0"/>
              <a:t>22	19</a:t>
            </a:r>
          </a:p>
          <a:p>
            <a:r>
              <a:rPr lang="en-GB" sz="1400" dirty="0"/>
              <a:t>17	25</a:t>
            </a:r>
          </a:p>
          <a:p>
            <a:r>
              <a:rPr lang="en-GB" sz="1400" dirty="0"/>
              <a:t>15	21</a:t>
            </a:r>
          </a:p>
          <a:p>
            <a:r>
              <a:rPr lang="en-GB" sz="1400" dirty="0"/>
              <a:t>24	16</a:t>
            </a:r>
          </a:p>
          <a:p>
            <a:r>
              <a:rPr lang="en-GB" sz="1400" dirty="0"/>
              <a:t>20	17</a:t>
            </a:r>
          </a:p>
          <a:p>
            <a:r>
              <a:rPr lang="en-GB" sz="1400" dirty="0"/>
              <a:t>18	27</a:t>
            </a:r>
          </a:p>
          <a:p>
            <a:r>
              <a:rPr lang="en-GB" sz="1400" dirty="0"/>
              <a:t>19	26</a:t>
            </a:r>
          </a:p>
          <a:p>
            <a:r>
              <a:rPr lang="en-GB" sz="1400" dirty="0"/>
              <a:t>13	32</a:t>
            </a:r>
          </a:p>
          <a:p>
            <a:r>
              <a:rPr lang="en-GB" sz="1400" dirty="0"/>
              <a:t>41	6</a:t>
            </a:r>
          </a:p>
          <a:p>
            <a:r>
              <a:rPr lang="en-GB" sz="1400" dirty="0"/>
              <a:t>15	27</a:t>
            </a:r>
          </a:p>
          <a:p>
            <a:r>
              <a:rPr lang="en-GB" sz="1400" dirty="0"/>
              <a:t>23	15</a:t>
            </a: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6388" y="-243408"/>
            <a:ext cx="17952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/>
              <a:t>[V2] Explore Or (same cells for all subjects)</a:t>
            </a:r>
            <a:endParaRPr lang="en-GB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97" y="1200471"/>
            <a:ext cx="6374404" cy="500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985" y="1609378"/>
            <a:ext cx="6184951" cy="501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4153" y="328092"/>
            <a:ext cx="17952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/>
              <a:t>Explore Or (same cells for all subjects): Compare v1 and v2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08552"/>
              </p:ext>
            </p:extLst>
          </p:nvPr>
        </p:nvGraphicFramePr>
        <p:xfrm>
          <a:off x="10189493" y="2539916"/>
          <a:ext cx="9289032" cy="354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344"/>
                <a:gridCol w="3096344"/>
                <a:gridCol w="3096344"/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i="1" dirty="0" smtClean="0">
                          <a:effectLst/>
                        </a:rPr>
                        <a:t>Repeated measures ANOVA: </a:t>
                      </a:r>
                      <a:r>
                        <a:rPr lang="en-GB" b="1" i="1" dirty="0" err="1" smtClean="0">
                          <a:effectLst/>
                        </a:rPr>
                        <a:t>ExploreOr</a:t>
                      </a:r>
                      <a:r>
                        <a:rPr lang="en-GB" b="1" i="1" dirty="0" smtClean="0">
                          <a:effectLst/>
                        </a:rPr>
                        <a:t>,</a:t>
                      </a:r>
                      <a:r>
                        <a:rPr lang="en-GB" b="1" i="1" baseline="0" dirty="0" smtClean="0">
                          <a:effectLst/>
                        </a:rPr>
                        <a:t> Condition</a:t>
                      </a:r>
                      <a:endParaRPr lang="en-GB" b="1" i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u="sng">
                          <a:effectLst/>
                        </a:rPr>
                        <a:t>ME Condition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u="sng" dirty="0" err="1">
                          <a:effectLst/>
                        </a:rPr>
                        <a:t>ExploreOr</a:t>
                      </a:r>
                      <a:r>
                        <a:rPr lang="en-GB" b="1" u="sng" dirty="0">
                          <a:effectLst/>
                        </a:rPr>
                        <a:t> x Cond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dprime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hit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surehit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assoc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rem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know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surerem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sureknow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189493" y="1925846"/>
            <a:ext cx="441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Threshold for cell inclusion p(Explore) &gt; 0.25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429" y="1835532"/>
            <a:ext cx="429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Threshold for cell inclusion p(Explore) &gt; </a:t>
            </a:r>
            <a:r>
              <a:rPr lang="en-GB" b="1" dirty="0" smtClean="0"/>
              <a:t>0.4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92295"/>
              </p:ext>
            </p:extLst>
          </p:nvPr>
        </p:nvGraphicFramePr>
        <p:xfrm>
          <a:off x="612429" y="2574196"/>
          <a:ext cx="9289032" cy="354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344"/>
                <a:gridCol w="3096344"/>
                <a:gridCol w="3096344"/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i="1" dirty="0" smtClean="0">
                          <a:effectLst/>
                        </a:rPr>
                        <a:t>Repeated measures ANOVA: </a:t>
                      </a:r>
                      <a:r>
                        <a:rPr lang="en-GB" b="1" i="1" dirty="0" err="1" smtClean="0">
                          <a:effectLst/>
                        </a:rPr>
                        <a:t>ExploreOr</a:t>
                      </a:r>
                      <a:r>
                        <a:rPr lang="en-GB" b="1" i="1" dirty="0" smtClean="0">
                          <a:effectLst/>
                        </a:rPr>
                        <a:t>,</a:t>
                      </a:r>
                      <a:r>
                        <a:rPr lang="en-GB" b="1" i="1" baseline="0" dirty="0" smtClean="0">
                          <a:effectLst/>
                        </a:rPr>
                        <a:t> Condition</a:t>
                      </a:r>
                      <a:endParaRPr lang="en-GB" b="1" i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u="sng">
                          <a:effectLst/>
                        </a:rPr>
                        <a:t>ME Condition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u="sng" dirty="0" err="1">
                          <a:effectLst/>
                        </a:rPr>
                        <a:t>ExploreOr</a:t>
                      </a:r>
                      <a:r>
                        <a:rPr lang="en-GB" b="1" u="sng" dirty="0">
                          <a:effectLst/>
                        </a:rPr>
                        <a:t> x Cond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dprime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hit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surehit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assoc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rem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smtClean="0">
                          <a:effectLst/>
                        </a:rPr>
                        <a:t>know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surerem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 smtClean="0">
                          <a:effectLst/>
                        </a:rPr>
                        <a:t>sureknow</a:t>
                      </a:r>
                      <a:endParaRPr lang="en-GB" b="1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sig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 smtClean="0">
                          <a:effectLst/>
                        </a:rPr>
                        <a:t>Nsf</a:t>
                      </a:r>
                      <a:endParaRPr lang="en-GB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 BASED ANALYSIS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0" y="1786970"/>
            <a:ext cx="112204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2509" y="1417638"/>
            <a:ext cx="120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Variables defining task space</a:t>
            </a:r>
          </a:p>
        </p:txBody>
      </p:sp>
    </p:spTree>
    <p:extLst>
      <p:ext uri="{BB962C8B-B14F-4D97-AF65-F5344CB8AC3E}">
        <p14:creationId xmlns:p14="http://schemas.microsoft.com/office/powerpoint/2010/main" val="291346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69" y="-26513"/>
            <a:ext cx="17952244" cy="1143000"/>
          </a:xfrm>
        </p:spPr>
        <p:txBody>
          <a:bodyPr/>
          <a:lstStyle/>
          <a:p>
            <a:r>
              <a:rPr lang="en-GB" b="1" dirty="0" smtClean="0"/>
              <a:t>Predicted choice (from winning models)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1254122" y="1401689"/>
            <a:ext cx="176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V2 – bpj16_feow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46568" y="1360799"/>
            <a:ext cx="1838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V1 – bpjm10_fow</a:t>
            </a:r>
          </a:p>
          <a:p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6568" y="3933056"/>
            <a:ext cx="1750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Psuedo</a:t>
            </a:r>
            <a:r>
              <a:rPr lang="en-GB" dirty="0" smtClean="0"/>
              <a:t> r2:   0.54</a:t>
            </a:r>
          </a:p>
          <a:p>
            <a:r>
              <a:rPr lang="en-GB" dirty="0" smtClean="0"/>
              <a:t>BIC: 3066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187280" y="3918341"/>
            <a:ext cx="1644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Pseudo r2: 0.52</a:t>
            </a:r>
          </a:p>
          <a:p>
            <a:r>
              <a:rPr lang="en-GB" dirty="0" smtClean="0"/>
              <a:t>BIC: 3489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7" t="33921" b="32159"/>
          <a:stretch/>
        </p:blipFill>
        <p:spPr bwMode="auto">
          <a:xfrm>
            <a:off x="651385" y="1845973"/>
            <a:ext cx="6811156" cy="19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t="34123" b="29615"/>
          <a:stretch/>
        </p:blipFill>
        <p:spPr bwMode="auto">
          <a:xfrm>
            <a:off x="11170766" y="1712158"/>
            <a:ext cx="6853525" cy="207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" y="329116"/>
            <a:ext cx="17952244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Mean betas </a:t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5" name="Rectangle 4"/>
          <p:cNvSpPr/>
          <p:nvPr/>
        </p:nvSpPr>
        <p:spPr>
          <a:xfrm>
            <a:off x="6218784" y="590294"/>
            <a:ext cx="738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EnvThreat</a:t>
            </a:r>
            <a:r>
              <a:rPr lang="en-GB" dirty="0"/>
              <a:t> is allowed to be distorted, f is taken as the </a:t>
            </a:r>
            <a:r>
              <a:rPr lang="en-GB" dirty="0" smtClean="0"/>
              <a:t>subjects </a:t>
            </a:r>
            <a:r>
              <a:rPr lang="en-GB" dirty="0"/>
              <a:t>fitted f value)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" y="260648"/>
            <a:ext cx="4111405" cy="370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34933" y="95962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742221" y="764704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v2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540" y="260648"/>
            <a:ext cx="6769398" cy="375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34062"/>
              </p:ext>
            </p:extLst>
          </p:nvPr>
        </p:nvGraphicFramePr>
        <p:xfrm>
          <a:off x="10909573" y="4019074"/>
          <a:ext cx="8430606" cy="25642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734"/>
                <a:gridCol w="936734"/>
                <a:gridCol w="936734"/>
                <a:gridCol w="936734"/>
                <a:gridCol w="936734"/>
                <a:gridCol w="936734"/>
                <a:gridCol w="936734"/>
                <a:gridCol w="936734"/>
                <a:gridCol w="936734"/>
              </a:tblGrid>
              <a:tr h="334873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Df</a:t>
                      </a:r>
                      <a:r>
                        <a:rPr lang="en-GB" sz="1200" dirty="0" smtClean="0">
                          <a:effectLst/>
                        </a:rPr>
                        <a:t>=12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Choice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EnvThreat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NTokens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pLoss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Entropy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EV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EntropyNTok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OutcomeMag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hit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surehit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rem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know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surerem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05529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sureknow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34873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err="1" smtClean="0">
                          <a:effectLst/>
                        </a:rPr>
                        <a:t>assoc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t= -3.84, </a:t>
                      </a:r>
                      <a:r>
                        <a:rPr lang="en-GB" sz="1200" dirty="0" smtClean="0">
                          <a:effectLst/>
                        </a:rPr>
                        <a:t>p=0.00234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t= 3.98, </a:t>
                      </a:r>
                      <a:r>
                        <a:rPr lang="en-GB" sz="1200" dirty="0" smtClean="0">
                          <a:effectLst/>
                        </a:rPr>
                        <a:t>p=0.00183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t= 2.95, </a:t>
                      </a:r>
                      <a:r>
                        <a:rPr lang="en-GB" sz="1200" dirty="0" smtClean="0">
                          <a:effectLst/>
                        </a:rPr>
                        <a:t>p=0.0121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 smtClean="0">
                          <a:effectLst/>
                        </a:rPr>
                        <a:t>-</a:t>
                      </a:r>
                      <a:endParaRPr lang="en-GB" sz="12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349733" y="95962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v2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19391"/>
              </p:ext>
            </p:extLst>
          </p:nvPr>
        </p:nvGraphicFramePr>
        <p:xfrm>
          <a:off x="468413" y="3939952"/>
          <a:ext cx="8790552" cy="2873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6728"/>
                <a:gridCol w="976728"/>
                <a:gridCol w="976728"/>
                <a:gridCol w="976728"/>
                <a:gridCol w="976728"/>
                <a:gridCol w="976728"/>
                <a:gridCol w="976728"/>
                <a:gridCol w="976728"/>
                <a:gridCol w="976728"/>
              </a:tblGrid>
              <a:tr h="32135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Df</a:t>
                      </a:r>
                      <a:r>
                        <a:rPr lang="en-GB" sz="1100" dirty="0" smtClean="0">
                          <a:effectLst/>
                        </a:rPr>
                        <a:t>=11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Choice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EnvThreat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NTokens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pLoss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Entropy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EV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EntropyNTok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OutcomeMag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9691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hit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-2.82, </a:t>
                      </a:r>
                      <a:r>
                        <a:rPr lang="en-GB" sz="1100" dirty="0" smtClean="0">
                          <a:effectLst/>
                        </a:rPr>
                        <a:t>p=0.0166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3.17, </a:t>
                      </a:r>
                      <a:r>
                        <a:rPr lang="en-GB" sz="1100" dirty="0" smtClean="0">
                          <a:effectLst/>
                        </a:rPr>
                        <a:t>p=0.00884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9691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surehit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-2.49, </a:t>
                      </a:r>
                      <a:r>
                        <a:rPr lang="en-GB" sz="1100" dirty="0" smtClean="0">
                          <a:effectLst/>
                        </a:rPr>
                        <a:t>p=0.0301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2.66, </a:t>
                      </a:r>
                      <a:r>
                        <a:rPr lang="en-GB" sz="1100" dirty="0" smtClean="0">
                          <a:effectLst/>
                        </a:rPr>
                        <a:t>p=0.0223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9691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rem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-3.25, </a:t>
                      </a:r>
                      <a:r>
                        <a:rPr lang="en-GB" sz="1100" dirty="0" smtClean="0">
                          <a:effectLst/>
                        </a:rPr>
                        <a:t>p=0.00767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-3.7, </a:t>
                      </a:r>
                      <a:r>
                        <a:rPr lang="en-GB" sz="1100" dirty="0" smtClean="0">
                          <a:effectLst/>
                        </a:rPr>
                        <a:t>p=0.00352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4.25, </a:t>
                      </a:r>
                      <a:r>
                        <a:rPr lang="en-GB" sz="1100" dirty="0" smtClean="0">
                          <a:effectLst/>
                        </a:rPr>
                        <a:t>p=0.00137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2135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know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9691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surerem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-2.21, </a:t>
                      </a:r>
                      <a:r>
                        <a:rPr lang="en-GB" sz="1100" dirty="0" smtClean="0">
                          <a:effectLst/>
                        </a:rPr>
                        <a:t>p=0.0496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t= 3.03, </a:t>
                      </a:r>
                      <a:r>
                        <a:rPr lang="en-GB" sz="1100" dirty="0" smtClean="0">
                          <a:effectLst/>
                        </a:rPr>
                        <a:t>p=0.0115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2135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sureknow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  <a:tr h="321358"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err="1" smtClean="0">
                          <a:effectLst/>
                        </a:rPr>
                        <a:t>assoc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 smtClean="0">
                          <a:effectLst/>
                        </a:rPr>
                        <a:t>-</a:t>
                      </a:r>
                      <a:endParaRPr lang="en-GB" sz="1100" dirty="0">
                        <a:effectLst/>
                      </a:endParaRPr>
                    </a:p>
                  </a:txBody>
                  <a:tcPr marL="22860" marR="22860" marT="15240" marB="1524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297" y="0"/>
            <a:ext cx="17952244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Mean betas for fig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7465" y="1991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20625" y="4532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" y="1124744"/>
            <a:ext cx="7648830" cy="424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85" y="1124744"/>
            <a:ext cx="7648830" cy="424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5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860</Words>
  <Application>Microsoft Office PowerPoint</Application>
  <PresentationFormat>Custom</PresentationFormat>
  <Paragraphs>423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Results summary</vt:lpstr>
      <vt:lpstr>Choice</vt:lpstr>
      <vt:lpstr>PowerPoint Presentation</vt:lpstr>
      <vt:lpstr>PowerPoint Presentation</vt:lpstr>
      <vt:lpstr>PowerPoint Presentation</vt:lpstr>
      <vt:lpstr>MODEL BASED ANALYSIS</vt:lpstr>
      <vt:lpstr>Predicted choice (from winning models)</vt:lpstr>
      <vt:lpstr>Mean betas  </vt:lpstr>
      <vt:lpstr>Mean betas for fig</vt:lpstr>
      <vt:lpstr>Does choice w parameter correlate with first-level memory estimates?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</cp:lastModifiedBy>
  <cp:revision>75</cp:revision>
  <cp:lastPrinted>2015-04-17T13:10:45Z</cp:lastPrinted>
  <dcterms:created xsi:type="dcterms:W3CDTF">2015-02-12T18:23:56Z</dcterms:created>
  <dcterms:modified xsi:type="dcterms:W3CDTF">2016-07-01T14:07:39Z</dcterms:modified>
</cp:coreProperties>
</file>