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0" r:id="rId4"/>
    <p:sldId id="266" r:id="rId5"/>
    <p:sldId id="278" r:id="rId6"/>
    <p:sldId id="285" r:id="rId7"/>
    <p:sldId id="288" r:id="rId8"/>
    <p:sldId id="287" r:id="rId9"/>
    <p:sldId id="289" r:id="rId10"/>
    <p:sldId id="290" r:id="rId11"/>
    <p:sldId id="291" r:id="rId12"/>
    <p:sldId id="298" r:id="rId13"/>
    <p:sldId id="300" r:id="rId14"/>
    <p:sldId id="302" r:id="rId15"/>
    <p:sldId id="271" r:id="rId16"/>
    <p:sldId id="267" r:id="rId17"/>
    <p:sldId id="268" r:id="rId18"/>
    <p:sldId id="292" r:id="rId19"/>
    <p:sldId id="295" r:id="rId20"/>
    <p:sldId id="299" r:id="rId21"/>
    <p:sldId id="305" r:id="rId22"/>
    <p:sldId id="303" r:id="rId23"/>
    <p:sldId id="304" r:id="rId24"/>
    <p:sldId id="284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7" autoAdjust="0"/>
    <p:restoredTop sz="90428" autoAdjust="0"/>
  </p:normalViewPr>
  <p:slideViewPr>
    <p:cSldViewPr snapToGrid="0" snapToObjects="1">
      <p:cViewPr varScale="1">
        <p:scale>
          <a:sx n="73" d="100"/>
          <a:sy n="73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3426A-76FC-AE41-B5A8-DDD6E0B20878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368-39ED-584C-BAD0-2741145B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3819E-FE34-AD4D-A347-649290C56498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098B2-B006-B446-8D81-B31DF1CFB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Values</a:t>
            </a:r>
            <a:r>
              <a:rPr lang="en-US" altLang="zh-TW" baseline="0" dirty="0" smtClean="0"/>
              <a:t> highlighted in orange are significant.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D577A-404F-476D-BF73-8DC9EDE7407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53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2x2 (</a:t>
            </a:r>
            <a:r>
              <a:rPr lang="en-US" baseline="0" dirty="0" smtClean="0"/>
              <a:t>PLPP x Conflict) ANOVA: </a:t>
            </a:r>
            <a:r>
              <a:rPr lang="en-US" baseline="0" dirty="0" err="1" smtClean="0"/>
              <a:t>Mes</a:t>
            </a:r>
            <a:r>
              <a:rPr lang="en-US" baseline="0" dirty="0" smtClean="0"/>
              <a:t> &amp; interaction all v sig.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98B2-B006-B446-8D81-B31DF1CFB4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2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How robust is the RT effect? </a:t>
            </a:r>
          </a:p>
          <a:p>
            <a:r>
              <a:rPr lang="en-US" dirty="0" smtClean="0"/>
              <a:t>- Outlier RTs are first removed</a:t>
            </a:r>
            <a:r>
              <a:rPr lang="en-US" baseline="0" dirty="0" smtClean="0"/>
              <a:t> and remaining </a:t>
            </a:r>
            <a:r>
              <a:rPr lang="en-US" dirty="0" smtClean="0"/>
              <a:t>RTs are log-transformed (within subject) before</a:t>
            </a:r>
            <a:r>
              <a:rPr lang="en-US" baseline="0" dirty="0" smtClean="0"/>
              <a:t> analysis </a:t>
            </a:r>
            <a:endParaRPr lang="en-US" dirty="0" smtClean="0"/>
          </a:p>
          <a:p>
            <a:r>
              <a:rPr lang="en-US" dirty="0" smtClean="0"/>
              <a:t>- If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zscore</a:t>
            </a:r>
            <a:r>
              <a:rPr lang="en-US" baseline="0" dirty="0" smtClean="0"/>
              <a:t> rather than log-transform, result is the same (and the apparent outlier in betas is pulled in as well)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If I mean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 RTs instead, no RT effects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0C46-065C-314A-BE26-DCFEE3D481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How robust is the RT effect? </a:t>
            </a:r>
          </a:p>
          <a:p>
            <a:r>
              <a:rPr lang="en-US" dirty="0" smtClean="0"/>
              <a:t>- Outlier RTs are first removed</a:t>
            </a:r>
            <a:r>
              <a:rPr lang="en-US" baseline="0" dirty="0" smtClean="0"/>
              <a:t> and remaining </a:t>
            </a:r>
            <a:r>
              <a:rPr lang="en-US" dirty="0" smtClean="0"/>
              <a:t>RTs are log-transformed (within subject) before</a:t>
            </a:r>
            <a:r>
              <a:rPr lang="en-US" baseline="0" dirty="0" smtClean="0"/>
              <a:t> analysis </a:t>
            </a:r>
            <a:endParaRPr lang="en-US" dirty="0" smtClean="0"/>
          </a:p>
          <a:p>
            <a:r>
              <a:rPr lang="en-US" dirty="0" smtClean="0"/>
              <a:t>- If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zscore</a:t>
            </a:r>
            <a:r>
              <a:rPr lang="en-US" baseline="0" dirty="0" smtClean="0"/>
              <a:t> rather than log-transform, result is the same (and the apparent outlier in betas is pulled in as well)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If I mean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 RTs instead, no RT effects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0C46-065C-314A-BE26-DCFEE3D481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PLcf</a:t>
            </a:r>
            <a:r>
              <a:rPr lang="en-US" dirty="0" smtClean="0"/>
              <a:t> x </a:t>
            </a:r>
            <a:r>
              <a:rPr lang="en-US" dirty="0" err="1" smtClean="0"/>
              <a:t>PPcf</a:t>
            </a:r>
            <a:r>
              <a:rPr lang="en-US" dirty="0" smtClean="0"/>
              <a:t> </a:t>
            </a:r>
            <a:r>
              <a:rPr lang="en-US" dirty="0" err="1" smtClean="0"/>
              <a:t>fx</a:t>
            </a:r>
            <a:r>
              <a:rPr lang="en-US" dirty="0" smtClean="0"/>
              <a:t>:      </a:t>
            </a:r>
            <a:r>
              <a:rPr lang="en-US" dirty="0" err="1" smtClean="0"/>
              <a:t>pChoPLPP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 </a:t>
            </a:r>
            <a:r>
              <a:rPr lang="en-US" dirty="0" err="1" smtClean="0"/>
              <a:t>PLcf</a:t>
            </a:r>
            <a:r>
              <a:rPr lang="en-US" dirty="0" smtClean="0"/>
              <a:t>:  p= 4.4265e-13</a:t>
            </a:r>
          </a:p>
          <a:p>
            <a:r>
              <a:rPr lang="en-US" dirty="0" smtClean="0"/>
              <a:t>ME </a:t>
            </a:r>
            <a:r>
              <a:rPr lang="en-US" dirty="0" err="1" smtClean="0"/>
              <a:t>PPcf</a:t>
            </a:r>
            <a:r>
              <a:rPr lang="en-US" dirty="0" smtClean="0"/>
              <a:t>:  p= 0.011644</a:t>
            </a:r>
          </a:p>
          <a:p>
            <a:r>
              <a:rPr lang="en-US" dirty="0" err="1" smtClean="0"/>
              <a:t>PLxPP</a:t>
            </a:r>
            <a:r>
              <a:rPr lang="en-US" dirty="0" smtClean="0"/>
              <a:t> </a:t>
            </a:r>
            <a:r>
              <a:rPr lang="en-US" dirty="0" err="1" smtClean="0"/>
              <a:t>cf</a:t>
            </a:r>
            <a:r>
              <a:rPr lang="en-US" dirty="0" smtClean="0"/>
              <a:t>:  p= 4.2129e-07</a:t>
            </a:r>
          </a:p>
          <a:p>
            <a:r>
              <a:rPr lang="en-US" dirty="0" smtClean="0"/>
              <a:t>--------------</a:t>
            </a:r>
          </a:p>
          <a:p>
            <a:r>
              <a:rPr lang="en-US" dirty="0" err="1" smtClean="0"/>
              <a:t>PLbincf</a:t>
            </a:r>
            <a:r>
              <a:rPr lang="en-US" dirty="0" smtClean="0"/>
              <a:t> x </a:t>
            </a:r>
            <a:r>
              <a:rPr lang="en-US" dirty="0" err="1" smtClean="0"/>
              <a:t>PPbincf</a:t>
            </a:r>
            <a:r>
              <a:rPr lang="en-US" dirty="0" smtClean="0"/>
              <a:t> </a:t>
            </a:r>
            <a:r>
              <a:rPr lang="en-US" dirty="0" err="1" smtClean="0"/>
              <a:t>fx</a:t>
            </a:r>
            <a:r>
              <a:rPr lang="en-US" dirty="0" smtClean="0"/>
              <a:t>:      </a:t>
            </a:r>
            <a:r>
              <a:rPr lang="en-US" dirty="0" err="1" smtClean="0"/>
              <a:t>pChoPLPP</a:t>
            </a:r>
            <a:endParaRPr lang="en-US" dirty="0" smtClean="0"/>
          </a:p>
          <a:p>
            <a:r>
              <a:rPr lang="en-US" dirty="0" smtClean="0"/>
              <a:t>ME </a:t>
            </a:r>
            <a:r>
              <a:rPr lang="en-US" dirty="0" err="1" smtClean="0"/>
              <a:t>PLbincf</a:t>
            </a:r>
            <a:r>
              <a:rPr lang="en-US" dirty="0" smtClean="0"/>
              <a:t>:  p= 2.3639e-05</a:t>
            </a:r>
          </a:p>
          <a:p>
            <a:r>
              <a:rPr lang="en-US" dirty="0" smtClean="0"/>
              <a:t>ME </a:t>
            </a:r>
            <a:r>
              <a:rPr lang="en-US" dirty="0" err="1" smtClean="0"/>
              <a:t>PPbincf</a:t>
            </a:r>
            <a:r>
              <a:rPr lang="en-US" dirty="0" smtClean="0"/>
              <a:t>:  p= 0.052649</a:t>
            </a:r>
          </a:p>
          <a:p>
            <a:r>
              <a:rPr lang="en-US" dirty="0" err="1" smtClean="0"/>
              <a:t>PLxPP</a:t>
            </a:r>
            <a:r>
              <a:rPr lang="en-US" dirty="0" smtClean="0"/>
              <a:t> </a:t>
            </a:r>
            <a:r>
              <a:rPr lang="en-US" dirty="0" err="1" smtClean="0"/>
              <a:t>bincf</a:t>
            </a:r>
            <a:r>
              <a:rPr lang="en-US" dirty="0" smtClean="0"/>
              <a:t>:  p= 0.22963</a:t>
            </a:r>
          </a:p>
          <a:p>
            <a:r>
              <a:rPr lang="en-US" dirty="0" smtClean="0"/>
              <a:t>--------------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98B2-B006-B446-8D81-B31DF1CFB4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and y labels</a:t>
            </a:r>
            <a:r>
              <a:rPr lang="en-US" baseline="0" dirty="0" smtClean="0"/>
              <a:t> are different from the other slides for unimportant reasons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098B2-B006-B446-8D81-B31DF1CFB4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3A4-0DFD-8A4E-999E-037A63BCC1CD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E1CD-280D-2842-86F4-6364AC4E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3A4-0DFD-8A4E-999E-037A63BCC1CD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E1CD-280D-2842-86F4-6364AC4E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3A4-0DFD-8A4E-999E-037A63BCC1CD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E1CD-280D-2842-86F4-6364AC4E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3A4-0DFD-8A4E-999E-037A63BCC1CD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E1CD-280D-2842-86F4-6364AC4E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3A4-0DFD-8A4E-999E-037A63BCC1CD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E1CD-280D-2842-86F4-6364AC4E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8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3A4-0DFD-8A4E-999E-037A63BCC1CD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E1CD-280D-2842-86F4-6364AC4E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5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3A4-0DFD-8A4E-999E-037A63BCC1CD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E1CD-280D-2842-86F4-6364AC4E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3A4-0DFD-8A4E-999E-037A63BCC1CD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E1CD-280D-2842-86F4-6364AC4E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3A4-0DFD-8A4E-999E-037A63BCC1CD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E1CD-280D-2842-86F4-6364AC4E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3A4-0DFD-8A4E-999E-037A63BCC1CD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E1CD-280D-2842-86F4-6364AC4E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8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3A4-0DFD-8A4E-999E-037A63BCC1CD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E1CD-280D-2842-86F4-6364AC4E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A3A4-0DFD-8A4E-999E-037A63BCC1CD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E1CD-280D-2842-86F4-6364AC4E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8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6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Pleasure purpose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Nov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3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85" t="55729" r="67799" b="12617"/>
          <a:stretch/>
        </p:blipFill>
        <p:spPr>
          <a:xfrm>
            <a:off x="648924" y="3360218"/>
            <a:ext cx="1983908" cy="145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03" y="185922"/>
            <a:ext cx="8452117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4. Do we find the same pattern</a:t>
            </a:r>
            <a:br>
              <a:rPr lang="en-US" sz="3600" dirty="0" smtClean="0"/>
            </a:br>
            <a:r>
              <a:rPr lang="en-US" sz="3600" dirty="0" smtClean="0"/>
              <a:t>in the behavioural pilot data?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6243917" y="163041"/>
            <a:ext cx="1139627" cy="1244262"/>
            <a:chOff x="524508" y="2184402"/>
            <a:chExt cx="2420302" cy="2763720"/>
          </a:xfrm>
        </p:grpSpPr>
        <p:grpSp>
          <p:nvGrpSpPr>
            <p:cNvPr id="8" name="Group 7"/>
            <p:cNvGrpSpPr/>
            <p:nvPr/>
          </p:nvGrpSpPr>
          <p:grpSpPr>
            <a:xfrm>
              <a:off x="524508" y="2184402"/>
              <a:ext cx="2420302" cy="2763720"/>
              <a:chOff x="2026808" y="2821476"/>
              <a:chExt cx="1304846" cy="1430001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/>
              <a:srcRect l="5645" t="58035" r="76601" b="14243"/>
              <a:stretch/>
            </p:blipFill>
            <p:spPr>
              <a:xfrm>
                <a:off x="2084111" y="2821476"/>
                <a:ext cx="1247543" cy="121749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2026808" y="3266309"/>
                <a:ext cx="899574" cy="985168"/>
                <a:chOff x="2012149" y="1680215"/>
                <a:chExt cx="899574" cy="985168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3628" t="87825" r="19052" b="3121"/>
                <a:stretch/>
              </p:blipFill>
              <p:spPr>
                <a:xfrm>
                  <a:off x="2658596" y="2469705"/>
                  <a:ext cx="253127" cy="195678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8090" t="72671" r="26667" b="18275"/>
                <a:stretch/>
              </p:blipFill>
              <p:spPr>
                <a:xfrm>
                  <a:off x="2012149" y="1680215"/>
                  <a:ext cx="167374" cy="18062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cxnSp>
          <p:nvCxnSpPr>
            <p:cNvPr id="9" name="Straight Arrow Connector 8"/>
            <p:cNvCxnSpPr/>
            <p:nvPr/>
          </p:nvCxnSpPr>
          <p:spPr>
            <a:xfrm flipH="1">
              <a:off x="1328173" y="3783971"/>
              <a:ext cx="134456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442916" y="2481681"/>
              <a:ext cx="0" cy="1319451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225189" y="2387362"/>
              <a:ext cx="483081" cy="16181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725812" y="2987497"/>
              <a:ext cx="483081" cy="1552983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 rot="16200000">
            <a:off x="-287145" y="2079608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233602" y="3566369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l="38876" t="57544" r="35121" b="14555"/>
          <a:stretch/>
        </p:blipFill>
        <p:spPr>
          <a:xfrm>
            <a:off x="2816275" y="2001051"/>
            <a:ext cx="1930475" cy="12946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l="71572" t="57544" r="901" b="14555"/>
          <a:stretch/>
        </p:blipFill>
        <p:spPr>
          <a:xfrm>
            <a:off x="4867905" y="2001051"/>
            <a:ext cx="2043601" cy="1294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36293" t="51203" r="31791" b="6544"/>
          <a:stretch/>
        </p:blipFill>
        <p:spPr>
          <a:xfrm>
            <a:off x="7235421" y="2016803"/>
            <a:ext cx="1630902" cy="13494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35213" t="51001" r="28704" b="6005"/>
          <a:stretch/>
        </p:blipFill>
        <p:spPr>
          <a:xfrm>
            <a:off x="7163339" y="3435231"/>
            <a:ext cx="1770732" cy="131867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0288" y="1712783"/>
            <a:ext cx="321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p(Choose agree w PLPP) </a:t>
            </a:r>
            <a:endParaRPr lang="en-US" sz="14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281234" y="1716461"/>
            <a:ext cx="27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p(Choose agree w PL) </a:t>
            </a:r>
            <a:endParaRPr lang="en-US" sz="140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4470820" y="1704132"/>
            <a:ext cx="27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p(Choose agree w PP) </a:t>
            </a:r>
            <a:endParaRPr lang="en-US" sz="1400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7029308" y="1707385"/>
            <a:ext cx="173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RT</a:t>
            </a:r>
            <a:endParaRPr lang="en-US" sz="1400" u="sng" dirty="0"/>
          </a:p>
        </p:txBody>
      </p:sp>
      <p:grpSp>
        <p:nvGrpSpPr>
          <p:cNvPr id="53" name="Group 52"/>
          <p:cNvGrpSpPr/>
          <p:nvPr/>
        </p:nvGrpSpPr>
        <p:grpSpPr>
          <a:xfrm>
            <a:off x="787023" y="2043384"/>
            <a:ext cx="1930475" cy="1294644"/>
            <a:chOff x="731803" y="2285790"/>
            <a:chExt cx="1930475" cy="12946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/>
            <a:srcRect l="6944" t="58395" r="67053" b="13704"/>
            <a:stretch/>
          </p:blipFill>
          <p:spPr>
            <a:xfrm>
              <a:off x="731803" y="2285790"/>
              <a:ext cx="1930475" cy="1294644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028577" y="2488224"/>
              <a:ext cx="688206" cy="688206"/>
              <a:chOff x="1028577" y="2488224"/>
              <a:chExt cx="688206" cy="68820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1104481" y="2488224"/>
                <a:ext cx="0" cy="688206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16200000" flipV="1">
                <a:off x="1372680" y="2818216"/>
                <a:ext cx="0" cy="688206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963070" y="3322343"/>
            <a:ext cx="1920214" cy="1452768"/>
            <a:chOff x="4907850" y="3864646"/>
            <a:chExt cx="1920214" cy="145276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72372" t="55780" r="1479" b="12566"/>
            <a:stretch/>
          </p:blipFill>
          <p:spPr>
            <a:xfrm>
              <a:off x="4907850" y="3864646"/>
              <a:ext cx="1920214" cy="1452768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5347730" y="4129211"/>
              <a:ext cx="711079" cy="702317"/>
              <a:chOff x="1062148" y="2460002"/>
              <a:chExt cx="711079" cy="702317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1062148" y="2460002"/>
                <a:ext cx="0" cy="688206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16200000" flipV="1">
                <a:off x="1429124" y="2818216"/>
                <a:ext cx="0" cy="688206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7584996" y="195422"/>
            <a:ext cx="1551678" cy="1136102"/>
            <a:chOff x="7172045" y="217664"/>
            <a:chExt cx="1780001" cy="131620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8"/>
            <a:srcRect l="37755" t="52991" r="28028" b="8750"/>
            <a:stretch/>
          </p:blipFill>
          <p:spPr>
            <a:xfrm>
              <a:off x="7572282" y="217664"/>
              <a:ext cx="1379764" cy="964257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/>
            <p:nvPr/>
          </p:nvCxnSpPr>
          <p:spPr>
            <a:xfrm flipH="1">
              <a:off x="7403097" y="1421796"/>
              <a:ext cx="13902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7342910" y="217664"/>
              <a:ext cx="0" cy="10798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737322" y="1239703"/>
              <a:ext cx="793725" cy="294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Faster RT</a:t>
              </a:r>
              <a:endParaRPr lang="en-US" sz="105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6916884" y="603324"/>
              <a:ext cx="801602" cy="291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Faster RT</a:t>
              </a:r>
              <a:endParaRPr lang="en-US" sz="105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69886" y="3294121"/>
            <a:ext cx="1983908" cy="1452768"/>
            <a:chOff x="2814666" y="3836424"/>
            <a:chExt cx="1983908" cy="145276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/>
            <a:srcRect l="39356" t="55780" r="33628" b="12566"/>
            <a:stretch/>
          </p:blipFill>
          <p:spPr>
            <a:xfrm>
              <a:off x="2814666" y="3836424"/>
              <a:ext cx="1983908" cy="1452768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/>
            <p:nvPr/>
          </p:nvCxnSpPr>
          <p:spPr>
            <a:xfrm flipV="1">
              <a:off x="3246548" y="4143322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350437" y="4900285"/>
            <a:ext cx="2605011" cy="1917921"/>
            <a:chOff x="258174" y="4845665"/>
            <a:chExt cx="2605011" cy="1917921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9"/>
            <a:srcRect t="5092" b="52237"/>
            <a:stretch/>
          </p:blipFill>
          <p:spPr>
            <a:xfrm>
              <a:off x="258174" y="4845665"/>
              <a:ext cx="2605011" cy="1917921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>
            <a:xfrm>
              <a:off x="1567733" y="5086350"/>
              <a:ext cx="0" cy="31375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38430"/>
              </p:ext>
            </p:extLst>
          </p:nvPr>
        </p:nvGraphicFramePr>
        <p:xfrm>
          <a:off x="7142739" y="4997621"/>
          <a:ext cx="1723584" cy="1603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528"/>
                <a:gridCol w="574528"/>
                <a:gridCol w="574528"/>
              </a:tblGrid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0.8845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0.8619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0.8385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1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0.9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0.7735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0.7866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1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0.7652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0.7257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0.4787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 rot="16200000">
            <a:off x="-142523" y="5256522"/>
            <a:ext cx="1226457" cy="31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</a:t>
            </a:r>
            <a:endParaRPr lang="en-US" sz="1400" i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763523" y="4997621"/>
            <a:ext cx="1795215" cy="1454373"/>
            <a:chOff x="874395" y="4997621"/>
            <a:chExt cx="1795215" cy="1454373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10"/>
            <a:srcRect l="5698" t="54212" r="67226" b="10692"/>
            <a:stretch/>
          </p:blipFill>
          <p:spPr>
            <a:xfrm>
              <a:off x="874395" y="4997621"/>
              <a:ext cx="1795215" cy="1454373"/>
            </a:xfrm>
            <a:prstGeom prst="rect">
              <a:avLst/>
            </a:prstGeom>
          </p:spPr>
        </p:pic>
        <p:cxnSp>
          <p:nvCxnSpPr>
            <p:cNvPr id="68" name="Straight Arrow Connector 67"/>
            <p:cNvCxnSpPr/>
            <p:nvPr/>
          </p:nvCxnSpPr>
          <p:spPr>
            <a:xfrm flipV="1">
              <a:off x="1294461" y="5273729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16200000" flipV="1">
              <a:off x="1562660" y="5603721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98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286413" y="239186"/>
            <a:ext cx="1699000" cy="1549957"/>
            <a:chOff x="7580126" y="-4233"/>
            <a:chExt cx="1699000" cy="1549957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7580126" y="-4233"/>
              <a:ext cx="1528251" cy="1549957"/>
              <a:chOff x="842927" y="2245818"/>
              <a:chExt cx="1056993" cy="1072006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159701" y="2245818"/>
                <a:ext cx="0" cy="688206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159701" y="2930073"/>
                <a:ext cx="740219" cy="0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2"/>
              <a:srcRect l="73628" t="87825" r="19052" b="3121"/>
              <a:stretch/>
            </p:blipFill>
            <p:spPr>
              <a:xfrm>
                <a:off x="1285600" y="3016850"/>
                <a:ext cx="390799" cy="30097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2"/>
              <a:srcRect l="68090" t="72671" r="26667" b="18275"/>
              <a:stretch/>
            </p:blipFill>
            <p:spPr>
              <a:xfrm>
                <a:off x="842927" y="2482305"/>
                <a:ext cx="258406" cy="27782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1" name="TextBox 30"/>
            <p:cNvSpPr txBox="1"/>
            <p:nvPr/>
          </p:nvSpPr>
          <p:spPr>
            <a:xfrm rot="19268029">
              <a:off x="7988088" y="286320"/>
              <a:ext cx="1291038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p(Choose x)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3" y="0"/>
            <a:ext cx="414172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5A. Choice on IC trials</a:t>
            </a:r>
            <a:endParaRPr lang="en-US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4823" t="5450" r="18038" b="9558"/>
          <a:stretch/>
        </p:blipFill>
        <p:spPr>
          <a:xfrm>
            <a:off x="2734769" y="1966584"/>
            <a:ext cx="6139123" cy="48573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5860" y="2306069"/>
            <a:ext cx="287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 </a:t>
            </a:r>
          </a:p>
          <a:p>
            <a:r>
              <a:rPr lang="en-US" sz="2200" dirty="0" smtClean="0"/>
              <a:t>Chosen &gt; Unchosen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294268" y="3945799"/>
            <a:ext cx="1164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</a:t>
            </a:r>
          </a:p>
          <a:p>
            <a:r>
              <a:rPr lang="en-US" sz="2200" dirty="0" smtClean="0"/>
              <a:t>Chosen</a:t>
            </a:r>
            <a:endParaRPr lang="en-US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331085" y="5699423"/>
            <a:ext cx="1933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</a:t>
            </a:r>
          </a:p>
          <a:p>
            <a:r>
              <a:rPr lang="en-US" sz="2200" dirty="0" smtClean="0"/>
              <a:t>Unchosen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908423" y="1658197"/>
            <a:ext cx="1951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Chose max PLPP</a:t>
            </a:r>
            <a:endParaRPr lang="en-US" sz="20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657127" y="1661876"/>
            <a:ext cx="204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Chose max PL</a:t>
            </a:r>
            <a:endParaRPr lang="en-US" sz="20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621532" y="1667951"/>
            <a:ext cx="202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Chose max PP</a:t>
            </a:r>
            <a:endParaRPr lang="en-US" sz="2000" u="sng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6331" y="4033740"/>
            <a:ext cx="680633" cy="68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16571" y="6089626"/>
            <a:ext cx="680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319712" y="6096669"/>
            <a:ext cx="680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336331" y="6096669"/>
            <a:ext cx="680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32851" y="3383280"/>
            <a:ext cx="1859652" cy="7386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Subjects weight PL &amp; PP most equally when both are valuable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32851" y="4936516"/>
            <a:ext cx="1859652" cy="115416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 the counter-factual gets more purposeful, choice gets worse ??</a:t>
            </a:r>
          </a:p>
          <a:p>
            <a:endParaRPr lang="en-US" sz="900" dirty="0"/>
          </a:p>
          <a:p>
            <a:r>
              <a:rPr lang="en-US" sz="900" dirty="0" smtClean="0"/>
              <a:t>May be because PL and PP scores are correlated across events</a:t>
            </a:r>
            <a:endParaRPr lang="en-US" sz="9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319712" y="4034255"/>
            <a:ext cx="680633" cy="68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316571" y="4034255"/>
            <a:ext cx="680633" cy="68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5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286413" y="239186"/>
            <a:ext cx="1528251" cy="1549957"/>
            <a:chOff x="7580126" y="-4233"/>
            <a:chExt cx="1528251" cy="1549957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7580126" y="-4233"/>
              <a:ext cx="1528251" cy="1549957"/>
              <a:chOff x="842927" y="2245818"/>
              <a:chExt cx="1056993" cy="1072006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159701" y="2245818"/>
                <a:ext cx="0" cy="688206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159701" y="2930073"/>
                <a:ext cx="740219" cy="0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2"/>
              <a:srcRect l="73628" t="87825" r="19052" b="3121"/>
              <a:stretch/>
            </p:blipFill>
            <p:spPr>
              <a:xfrm>
                <a:off x="1285600" y="3016850"/>
                <a:ext cx="390799" cy="30097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2"/>
              <a:srcRect l="68090" t="72671" r="26667" b="18275"/>
              <a:stretch/>
            </p:blipFill>
            <p:spPr>
              <a:xfrm>
                <a:off x="842927" y="2482305"/>
                <a:ext cx="258406" cy="27782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1" name="TextBox 30"/>
            <p:cNvSpPr txBox="1"/>
            <p:nvPr/>
          </p:nvSpPr>
          <p:spPr>
            <a:xfrm rot="19268029">
              <a:off x="8133434" y="286320"/>
              <a:ext cx="88990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Log(RT)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2" y="0"/>
            <a:ext cx="643746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5B. IC trials: RTs (different scales)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75860" y="2306069"/>
            <a:ext cx="287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 </a:t>
            </a:r>
          </a:p>
          <a:p>
            <a:r>
              <a:rPr lang="en-US" sz="2200" dirty="0" smtClean="0"/>
              <a:t>Chosen &gt; Unchosen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294268" y="3945799"/>
            <a:ext cx="1164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</a:t>
            </a:r>
          </a:p>
          <a:p>
            <a:r>
              <a:rPr lang="en-US" sz="2200" dirty="0" smtClean="0"/>
              <a:t>Chosen</a:t>
            </a:r>
            <a:endParaRPr lang="en-US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331085" y="5699423"/>
            <a:ext cx="1933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</a:t>
            </a:r>
          </a:p>
          <a:p>
            <a:r>
              <a:rPr lang="en-US" sz="2200" dirty="0" smtClean="0"/>
              <a:t>Unchosen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037279" y="1658197"/>
            <a:ext cx="141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All trials</a:t>
            </a:r>
            <a:endParaRPr lang="en-US" sz="20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657127" y="1661876"/>
            <a:ext cx="204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Chose max PL</a:t>
            </a:r>
            <a:endParaRPr lang="en-US" sz="20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621532" y="1667951"/>
            <a:ext cx="202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Chose max PP</a:t>
            </a:r>
            <a:endParaRPr lang="en-US" sz="2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955" t="7197" r="15306" b="10272"/>
          <a:stretch/>
        </p:blipFill>
        <p:spPr>
          <a:xfrm>
            <a:off x="2750058" y="2058307"/>
            <a:ext cx="6285502" cy="47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286413" y="239186"/>
            <a:ext cx="1528251" cy="1549957"/>
            <a:chOff x="7580126" y="-4233"/>
            <a:chExt cx="1528251" cy="1549957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7580126" y="-4233"/>
              <a:ext cx="1528251" cy="1549957"/>
              <a:chOff x="842927" y="2245818"/>
              <a:chExt cx="1056993" cy="1072006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159701" y="2245818"/>
                <a:ext cx="0" cy="688206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159701" y="2930073"/>
                <a:ext cx="740219" cy="0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2"/>
              <a:srcRect l="73628" t="87825" r="19052" b="3121"/>
              <a:stretch/>
            </p:blipFill>
            <p:spPr>
              <a:xfrm>
                <a:off x="1285600" y="3016850"/>
                <a:ext cx="390799" cy="30097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2"/>
              <a:srcRect l="68090" t="72671" r="26667" b="18275"/>
              <a:stretch/>
            </p:blipFill>
            <p:spPr>
              <a:xfrm>
                <a:off x="842927" y="2482305"/>
                <a:ext cx="258406" cy="27782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1" name="TextBox 30"/>
            <p:cNvSpPr txBox="1"/>
            <p:nvPr/>
          </p:nvSpPr>
          <p:spPr>
            <a:xfrm rot="19268029">
              <a:off x="8133434" y="286320"/>
              <a:ext cx="88990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Log(RT)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2" y="0"/>
            <a:ext cx="643746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5B. IC trials: RTs (same scales)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75860" y="2306069"/>
            <a:ext cx="287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 </a:t>
            </a:r>
          </a:p>
          <a:p>
            <a:r>
              <a:rPr lang="en-US" sz="2200" dirty="0" smtClean="0"/>
              <a:t>Chosen &gt; Unchosen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294268" y="3945799"/>
            <a:ext cx="1164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</a:t>
            </a:r>
          </a:p>
          <a:p>
            <a:r>
              <a:rPr lang="en-US" sz="2200" dirty="0" smtClean="0"/>
              <a:t>Chosen</a:t>
            </a:r>
            <a:endParaRPr lang="en-US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331085" y="5699423"/>
            <a:ext cx="1933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</a:t>
            </a:r>
          </a:p>
          <a:p>
            <a:r>
              <a:rPr lang="en-US" sz="2200" dirty="0" smtClean="0"/>
              <a:t>Unchosen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155979" y="1658197"/>
            <a:ext cx="141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All trials</a:t>
            </a:r>
            <a:endParaRPr lang="en-US" sz="20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657127" y="1661876"/>
            <a:ext cx="204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Chose max PL</a:t>
            </a:r>
            <a:endParaRPr lang="en-US" sz="20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621532" y="1667951"/>
            <a:ext cx="202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Chose max PP</a:t>
            </a:r>
            <a:endParaRPr lang="en-US" sz="2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955" t="7197" r="16229" b="6979"/>
          <a:stretch/>
        </p:blipFill>
        <p:spPr>
          <a:xfrm>
            <a:off x="2937395" y="2213884"/>
            <a:ext cx="5782309" cy="45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5" y="99767"/>
            <a:ext cx="8229600" cy="8625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5D: Pilot data: Choice on IC trials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86413" y="239186"/>
            <a:ext cx="1699000" cy="1549957"/>
            <a:chOff x="7580126" y="-4233"/>
            <a:chExt cx="1699000" cy="1549957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7580126" y="-4233"/>
              <a:ext cx="1528251" cy="1549957"/>
              <a:chOff x="842927" y="2245818"/>
              <a:chExt cx="1056993" cy="107200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159701" y="2245818"/>
                <a:ext cx="0" cy="688206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1159701" y="2930073"/>
                <a:ext cx="740219" cy="0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/>
              <a:srcRect l="73628" t="87825" r="19052" b="3121"/>
              <a:stretch/>
            </p:blipFill>
            <p:spPr>
              <a:xfrm>
                <a:off x="1285600" y="3016850"/>
                <a:ext cx="390799" cy="30097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/>
              <a:srcRect l="68090" t="72671" r="26667" b="18275"/>
              <a:stretch/>
            </p:blipFill>
            <p:spPr>
              <a:xfrm>
                <a:off x="842927" y="2482305"/>
                <a:ext cx="258406" cy="27782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" name="TextBox 5"/>
            <p:cNvSpPr txBox="1"/>
            <p:nvPr/>
          </p:nvSpPr>
          <p:spPr>
            <a:xfrm rot="19268029">
              <a:off x="7988088" y="286320"/>
              <a:ext cx="1291038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p(Choose x)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5860" y="2306069"/>
            <a:ext cx="287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 </a:t>
            </a:r>
          </a:p>
          <a:p>
            <a:r>
              <a:rPr lang="en-US" sz="2200" dirty="0" smtClean="0"/>
              <a:t>Chosen &gt; Unchosen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4268" y="3945799"/>
            <a:ext cx="1164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</a:t>
            </a:r>
          </a:p>
          <a:p>
            <a:r>
              <a:rPr lang="en-US" sz="2200" dirty="0" smtClean="0"/>
              <a:t>Chosen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331085" y="5699423"/>
            <a:ext cx="1933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</a:t>
            </a:r>
          </a:p>
          <a:p>
            <a:r>
              <a:rPr lang="en-US" sz="2200" dirty="0" smtClean="0"/>
              <a:t>Unchosen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8423" y="1658197"/>
            <a:ext cx="1951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Chose max PLPP</a:t>
            </a:r>
            <a:endParaRPr lang="en-US" sz="20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657127" y="1661876"/>
            <a:ext cx="204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Chose max PL</a:t>
            </a:r>
            <a:endParaRPr lang="en-US" sz="20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621532" y="1667951"/>
            <a:ext cx="202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Chose max PP</a:t>
            </a:r>
            <a:endParaRPr lang="en-US" sz="2000" u="sng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15955" t="6328" r="18068" b="66595"/>
          <a:stretch/>
        </p:blipFill>
        <p:spPr>
          <a:xfrm>
            <a:off x="2945239" y="2141681"/>
            <a:ext cx="5426839" cy="13919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/>
          <a:srcRect l="15955" t="37340" r="15558" b="6947"/>
          <a:stretch/>
        </p:blipFill>
        <p:spPr>
          <a:xfrm>
            <a:off x="3053504" y="3872179"/>
            <a:ext cx="5463655" cy="27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604" y="298899"/>
            <a:ext cx="8686800" cy="868361"/>
          </a:xfrm>
        </p:spPr>
        <p:txBody>
          <a:bodyPr>
            <a:normAutofit/>
          </a:bodyPr>
          <a:lstStyle/>
          <a:p>
            <a:r>
              <a:rPr lang="en-US" b="1" dirty="0" smtClean="0"/>
              <a:t>Hierarchical LCA</a:t>
            </a:r>
            <a:endParaRPr lang="en-US" b="1" dirty="0"/>
          </a:p>
        </p:txBody>
      </p:sp>
      <p:pic>
        <p:nvPicPr>
          <p:cNvPr id="3" name="Picture 2" descr="Screen Shot 2015-10-29 at 15.49.44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4" t="16852" r="31366" b="8888"/>
          <a:stretch/>
        </p:blipFill>
        <p:spPr>
          <a:xfrm>
            <a:off x="5350512" y="3427460"/>
            <a:ext cx="3274640" cy="32343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50512" y="2823878"/>
            <a:ext cx="364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Hierarchical competition model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67166" y="1510973"/>
            <a:ext cx="4783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PP and PL each get a (quantitative) ‘vote’, vote is then integrated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vote integration does not happen smoothly (incompatible votes), </a:t>
            </a:r>
            <a:r>
              <a:rPr lang="en-US" dirty="0" smtClean="0">
                <a:sym typeface="Wingdings"/>
              </a:rPr>
              <a:t> over-ride</a:t>
            </a:r>
          </a:p>
          <a:p>
            <a:pPr marL="285750" indent="-285750">
              <a:buFont typeface="Arial"/>
              <a:buChar char="•"/>
            </a:pPr>
            <a:endParaRPr lang="en-US" dirty="0">
              <a:sym typeface="Wingdings"/>
            </a:endParaRPr>
          </a:p>
          <a:p>
            <a:r>
              <a:rPr lang="en-US" dirty="0"/>
              <a:t>Headline: Try the LCA first because it gives the best chance of a maximally mechanistic model-fit. </a:t>
            </a:r>
          </a:p>
          <a:p>
            <a:r>
              <a:rPr lang="en-US" dirty="0"/>
              <a:t>If nothing can be done with the LCA, then resort to simple descriptive models (which do not allow for satisfying RT explanations)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5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9824" y="289674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Balance in the PL &amp; PP dimensions </a:t>
            </a:r>
            <a:r>
              <a:rPr lang="en-US" sz="2700" dirty="0" smtClean="0"/>
              <a:t>(design-wise)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9738"/>
          <a:stretch/>
        </p:blipFill>
        <p:spPr>
          <a:xfrm>
            <a:off x="519823" y="3317490"/>
            <a:ext cx="5518450" cy="311316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83" y="3916945"/>
            <a:ext cx="1599813" cy="11865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7674" t="69152" r="23565" b="9738"/>
          <a:stretch/>
        </p:blipFill>
        <p:spPr>
          <a:xfrm>
            <a:off x="7031483" y="5192751"/>
            <a:ext cx="1736754" cy="122140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66474" y="1269849"/>
            <a:ext cx="4951645" cy="2187050"/>
            <a:chOff x="866474" y="1269849"/>
            <a:chExt cx="4951645" cy="218705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l="6123" t="28910" r="39725" b="30456"/>
            <a:stretch/>
          </p:blipFill>
          <p:spPr>
            <a:xfrm>
              <a:off x="866474" y="1269849"/>
              <a:ext cx="4951645" cy="2187050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1510383" y="1737773"/>
              <a:ext cx="1166534" cy="1151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0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2"/>
            <a:ext cx="9144000" cy="8810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within-domain conflict on choice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1528" y="1163149"/>
            <a:ext cx="321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p(Choose agree w PLPP) </a:t>
            </a:r>
            <a:endParaRPr 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6222" y="5070942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88120" y="3287473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85244" y="1668144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53982" y="1760472"/>
            <a:ext cx="5557009" cy="1182420"/>
            <a:chOff x="1822533" y="1278334"/>
            <a:chExt cx="6855544" cy="155663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l="5701" t="59003" r="981" b="12966"/>
            <a:stretch/>
          </p:blipFill>
          <p:spPr>
            <a:xfrm>
              <a:off x="2084111" y="1278334"/>
              <a:ext cx="6593966" cy="1237937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6" name="Group 25"/>
            <p:cNvGrpSpPr/>
            <p:nvPr/>
          </p:nvGrpSpPr>
          <p:grpSpPr>
            <a:xfrm>
              <a:off x="1822533" y="1652547"/>
              <a:ext cx="1155355" cy="1182420"/>
              <a:chOff x="1822533" y="1652547"/>
              <a:chExt cx="1155355" cy="118242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/>
              <a:srcRect l="73628" t="87825" r="19052" b="3121"/>
              <a:stretch/>
            </p:blipFill>
            <p:spPr>
              <a:xfrm>
                <a:off x="2576228" y="2524466"/>
                <a:ext cx="401660" cy="31050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3"/>
              <a:srcRect l="68090" t="72671" r="26667" b="18275"/>
              <a:stretch/>
            </p:blipFill>
            <p:spPr>
              <a:xfrm>
                <a:off x="1822533" y="1652547"/>
                <a:ext cx="287717" cy="31050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1075171" y="3285636"/>
            <a:ext cx="5535820" cy="1215046"/>
            <a:chOff x="1837192" y="2821476"/>
            <a:chExt cx="6829404" cy="159958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/>
            <a:srcRect l="5645" t="58035" r="678" b="14243"/>
            <a:stretch/>
          </p:blipFill>
          <p:spPr>
            <a:xfrm>
              <a:off x="2084111" y="2821476"/>
              <a:ext cx="6582485" cy="121749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1" name="Group 30"/>
            <p:cNvGrpSpPr/>
            <p:nvPr/>
          </p:nvGrpSpPr>
          <p:grpSpPr>
            <a:xfrm>
              <a:off x="1837192" y="3238641"/>
              <a:ext cx="1155355" cy="1182420"/>
              <a:chOff x="1822533" y="1652547"/>
              <a:chExt cx="1155355" cy="118242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3"/>
              <a:srcRect l="73628" t="87825" r="19052" b="3121"/>
              <a:stretch/>
            </p:blipFill>
            <p:spPr>
              <a:xfrm>
                <a:off x="2576228" y="2524466"/>
                <a:ext cx="401660" cy="31050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3"/>
              <a:srcRect l="68090" t="72671" r="26667" b="18275"/>
              <a:stretch/>
            </p:blipFill>
            <p:spPr>
              <a:xfrm>
                <a:off x="1822533" y="1652547"/>
                <a:ext cx="287717" cy="31050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34" name="Group 33"/>
          <p:cNvGrpSpPr/>
          <p:nvPr/>
        </p:nvGrpSpPr>
        <p:grpSpPr>
          <a:xfrm>
            <a:off x="1122498" y="4985991"/>
            <a:ext cx="5535820" cy="1222035"/>
            <a:chOff x="1863332" y="4887299"/>
            <a:chExt cx="6829404" cy="16087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5"/>
            <a:srcRect l="6966" t="57626" r="1103" b="10689"/>
            <a:stretch/>
          </p:blipFill>
          <p:spPr>
            <a:xfrm>
              <a:off x="2196657" y="4887299"/>
              <a:ext cx="6496079" cy="1399298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6" name="Group 35"/>
            <p:cNvGrpSpPr/>
            <p:nvPr/>
          </p:nvGrpSpPr>
          <p:grpSpPr>
            <a:xfrm>
              <a:off x="1863332" y="5313664"/>
              <a:ext cx="1155355" cy="1182420"/>
              <a:chOff x="1822533" y="1652547"/>
              <a:chExt cx="1155355" cy="118242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3"/>
              <a:srcRect l="73628" t="87825" r="19052" b="3121"/>
              <a:stretch/>
            </p:blipFill>
            <p:spPr>
              <a:xfrm>
                <a:off x="2576228" y="2524466"/>
                <a:ext cx="401660" cy="31050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3"/>
              <a:srcRect l="68090" t="72671" r="26667" b="18275"/>
              <a:stretch/>
            </p:blipFill>
            <p:spPr>
              <a:xfrm>
                <a:off x="1822533" y="1652547"/>
                <a:ext cx="287717" cy="31050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0" name="TextBox 39"/>
          <p:cNvSpPr txBox="1"/>
          <p:nvPr/>
        </p:nvSpPr>
        <p:spPr>
          <a:xfrm>
            <a:off x="2522474" y="1166827"/>
            <a:ext cx="27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p(Choose agree w PL) </a:t>
            </a:r>
            <a:endParaRPr lang="en-US" sz="14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4331063" y="1154498"/>
            <a:ext cx="27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p(Choose agree w PP) </a:t>
            </a:r>
            <a:endParaRPr lang="en-US" sz="1400" u="sn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308390" y="2981223"/>
            <a:ext cx="1390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92332" y="1718281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308390" y="4531460"/>
            <a:ext cx="1390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005129" y="3256840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157478" y="6124781"/>
            <a:ext cx="13902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999813" y="5050482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105151" y="1718281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117948" y="3256840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112632" y="5050482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132818" y="2948688"/>
            <a:ext cx="1390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132818" y="4498925"/>
            <a:ext cx="1390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/>
          <a:srcRect l="37485" t="53856" r="30963" b="8823"/>
          <a:stretch/>
        </p:blipFill>
        <p:spPr>
          <a:xfrm>
            <a:off x="7545218" y="3289568"/>
            <a:ext cx="1246479" cy="92149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7"/>
          <a:srcRect l="37755" t="52991" r="28028" b="8750"/>
          <a:stretch/>
        </p:blipFill>
        <p:spPr>
          <a:xfrm>
            <a:off x="7570618" y="4952416"/>
            <a:ext cx="1379764" cy="96425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8"/>
          <a:srcRect l="37216" t="53753" r="29511" b="8927"/>
          <a:stretch/>
        </p:blipFill>
        <p:spPr>
          <a:xfrm>
            <a:off x="7527294" y="1722372"/>
            <a:ext cx="1410388" cy="988754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218991" y="1151624"/>
            <a:ext cx="173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RT</a:t>
            </a:r>
            <a:endParaRPr lang="en-US" sz="1400" u="sng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401433" y="6156548"/>
            <a:ext cx="13902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341246" y="4952416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92895" y="6023499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more faster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7040787" y="5306691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faster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51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85" t="55729" r="67799" b="12617"/>
          <a:stretch/>
        </p:blipFill>
        <p:spPr>
          <a:xfrm>
            <a:off x="648924" y="3773958"/>
            <a:ext cx="1983908" cy="145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13" y="80076"/>
            <a:ext cx="2403785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Pilot data 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87145" y="2573556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233602" y="4060317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38876" t="57544" r="35121" b="14555"/>
          <a:stretch/>
        </p:blipFill>
        <p:spPr>
          <a:xfrm>
            <a:off x="2816275" y="2494999"/>
            <a:ext cx="1930475" cy="12946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/>
          <a:srcRect l="71572" t="57544" r="901" b="14555"/>
          <a:stretch/>
        </p:blipFill>
        <p:spPr>
          <a:xfrm>
            <a:off x="4867905" y="2494999"/>
            <a:ext cx="2043601" cy="1294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6293" t="51203" r="31791" b="6544"/>
          <a:stretch/>
        </p:blipFill>
        <p:spPr>
          <a:xfrm>
            <a:off x="7235421" y="2510751"/>
            <a:ext cx="1630902" cy="13494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35213" t="51001" r="28704" b="6005"/>
          <a:stretch/>
        </p:blipFill>
        <p:spPr>
          <a:xfrm>
            <a:off x="7163339" y="3929179"/>
            <a:ext cx="1770732" cy="131867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0288" y="2206731"/>
            <a:ext cx="321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p(Choose agree w PLPP) </a:t>
            </a:r>
            <a:endParaRPr lang="en-US" sz="14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281234" y="2210409"/>
            <a:ext cx="27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p(Choose agree w PL) </a:t>
            </a:r>
            <a:endParaRPr lang="en-US" sz="140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4470820" y="2198080"/>
            <a:ext cx="27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p(Choose agree w PP) </a:t>
            </a:r>
            <a:endParaRPr lang="en-US" sz="1400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7029308" y="2201333"/>
            <a:ext cx="173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RT</a:t>
            </a:r>
            <a:endParaRPr lang="en-US" sz="1400" u="sng" dirty="0"/>
          </a:p>
        </p:txBody>
      </p:sp>
      <p:grpSp>
        <p:nvGrpSpPr>
          <p:cNvPr id="53" name="Group 52"/>
          <p:cNvGrpSpPr/>
          <p:nvPr/>
        </p:nvGrpSpPr>
        <p:grpSpPr>
          <a:xfrm>
            <a:off x="787023" y="2537332"/>
            <a:ext cx="1930475" cy="1294644"/>
            <a:chOff x="731803" y="2285790"/>
            <a:chExt cx="1930475" cy="12946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6944" t="58395" r="67053" b="13704"/>
            <a:stretch/>
          </p:blipFill>
          <p:spPr>
            <a:xfrm>
              <a:off x="731803" y="2285790"/>
              <a:ext cx="1930475" cy="1294644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028577" y="2488224"/>
              <a:ext cx="688206" cy="688206"/>
              <a:chOff x="1028577" y="2488224"/>
              <a:chExt cx="688206" cy="68820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1104481" y="2488224"/>
                <a:ext cx="0" cy="688206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16200000" flipV="1">
                <a:off x="1372680" y="2818216"/>
                <a:ext cx="0" cy="688206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963070" y="3816291"/>
            <a:ext cx="1920214" cy="1452768"/>
            <a:chOff x="4907850" y="3864646"/>
            <a:chExt cx="1920214" cy="145276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72372" t="55780" r="1479" b="12566"/>
            <a:stretch/>
          </p:blipFill>
          <p:spPr>
            <a:xfrm>
              <a:off x="4907850" y="3864646"/>
              <a:ext cx="1920214" cy="1452768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5347730" y="4129211"/>
              <a:ext cx="711079" cy="702317"/>
              <a:chOff x="1062148" y="2460002"/>
              <a:chExt cx="711079" cy="702317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1062148" y="2460002"/>
                <a:ext cx="0" cy="688206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16200000" flipV="1">
                <a:off x="1429124" y="2818216"/>
                <a:ext cx="0" cy="688206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>
            <a:off x="2869886" y="3788069"/>
            <a:ext cx="1983908" cy="1452768"/>
            <a:chOff x="2814666" y="3836424"/>
            <a:chExt cx="1983908" cy="145276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/>
            <a:srcRect l="39356" t="55780" r="33628" b="12566"/>
            <a:stretch/>
          </p:blipFill>
          <p:spPr>
            <a:xfrm>
              <a:off x="2814666" y="3836424"/>
              <a:ext cx="1983908" cy="1452768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/>
            <p:nvPr/>
          </p:nvCxnSpPr>
          <p:spPr>
            <a:xfrm flipV="1">
              <a:off x="3246548" y="4143322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6"/>
          <a:srcRect l="34646" t="52763" r="30117"/>
          <a:stretch/>
        </p:blipFill>
        <p:spPr>
          <a:xfrm>
            <a:off x="7302572" y="5509660"/>
            <a:ext cx="1597349" cy="133834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 rot="16200000">
            <a:off x="-142523" y="5626983"/>
            <a:ext cx="1226457" cy="31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5972" t="28936" r="37281" b="29522"/>
          <a:stretch/>
        </p:blipFill>
        <p:spPr>
          <a:xfrm>
            <a:off x="2933918" y="372382"/>
            <a:ext cx="2861107" cy="1276047"/>
          </a:xfrm>
          <a:prstGeom prst="rect">
            <a:avLst/>
          </a:prstGeom>
          <a:ln>
            <a:solidFill>
              <a:srgbClr val="BFBFBF"/>
            </a:solidFill>
          </a:ln>
        </p:spPr>
      </p:pic>
      <p:grpSp>
        <p:nvGrpSpPr>
          <p:cNvPr id="22" name="Group 21"/>
          <p:cNvGrpSpPr/>
          <p:nvPr/>
        </p:nvGrpSpPr>
        <p:grpSpPr>
          <a:xfrm>
            <a:off x="6089949" y="372382"/>
            <a:ext cx="2931275" cy="1298172"/>
            <a:chOff x="6205399" y="118392"/>
            <a:chExt cx="2931275" cy="1298172"/>
          </a:xfrm>
          <a:effectLst/>
        </p:grpSpPr>
        <p:grpSp>
          <p:nvGrpSpPr>
            <p:cNvPr id="6" name="Group 5"/>
            <p:cNvGrpSpPr/>
            <p:nvPr/>
          </p:nvGrpSpPr>
          <p:grpSpPr>
            <a:xfrm>
              <a:off x="6243917" y="163041"/>
              <a:ext cx="1139627" cy="1244262"/>
              <a:chOff x="524508" y="2184402"/>
              <a:chExt cx="2420302" cy="276372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24508" y="2184402"/>
                <a:ext cx="2420302" cy="2763720"/>
                <a:chOff x="2026808" y="2821476"/>
                <a:chExt cx="1304846" cy="1430001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5645" t="58035" r="76601" b="14243"/>
                <a:stretch/>
              </p:blipFill>
              <p:spPr>
                <a:xfrm>
                  <a:off x="2084111" y="2821476"/>
                  <a:ext cx="1247543" cy="121749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14" name="Group 13"/>
                <p:cNvGrpSpPr/>
                <p:nvPr/>
              </p:nvGrpSpPr>
              <p:grpSpPr>
                <a:xfrm>
                  <a:off x="2026808" y="3266309"/>
                  <a:ext cx="899574" cy="985168"/>
                  <a:chOff x="2012149" y="1680215"/>
                  <a:chExt cx="899574" cy="985168"/>
                </a:xfrm>
              </p:grpSpPr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73628" t="87825" r="19052" b="3121"/>
                  <a:stretch/>
                </p:blipFill>
                <p:spPr>
                  <a:xfrm>
                    <a:off x="2658596" y="2469705"/>
                    <a:ext cx="253127" cy="19567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68090" t="72671" r="26667" b="18275"/>
                  <a:stretch/>
                </p:blipFill>
                <p:spPr>
                  <a:xfrm>
                    <a:off x="2012149" y="1680215"/>
                    <a:ext cx="167374" cy="18062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 flipH="1">
                <a:off x="1328173" y="3783971"/>
                <a:ext cx="1344569" cy="0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442916" y="2481681"/>
                <a:ext cx="0" cy="1319451"/>
              </a:xfrm>
              <a:prstGeom prst="straightConnector1">
                <a:avLst/>
              </a:prstGeom>
              <a:ln w="12700" cmpd="sng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225189" y="2387362"/>
                <a:ext cx="483081" cy="1618165"/>
              </a:xfrm>
              <a:prstGeom prst="rect">
                <a:avLst/>
              </a:prstGeom>
              <a:noFill/>
              <a:ln w="28575" cmpd="sng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1725812" y="2987497"/>
                <a:ext cx="483081" cy="1552983"/>
              </a:xfrm>
              <a:prstGeom prst="rect">
                <a:avLst/>
              </a:prstGeom>
              <a:noFill/>
              <a:ln w="28575" cmpd="sng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584996" y="195422"/>
              <a:ext cx="1551678" cy="1136102"/>
              <a:chOff x="7172045" y="217664"/>
              <a:chExt cx="1780001" cy="1316208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10"/>
              <a:srcRect l="37755" t="52991" r="28028" b="8750"/>
              <a:stretch/>
            </p:blipFill>
            <p:spPr>
              <a:xfrm>
                <a:off x="7572282" y="217664"/>
                <a:ext cx="1379764" cy="964257"/>
              </a:xfrm>
              <a:prstGeom prst="rect">
                <a:avLst/>
              </a:prstGeom>
            </p:spPr>
          </p:pic>
          <p:cxnSp>
            <p:nvCxnSpPr>
              <p:cNvPr id="44" name="Straight Arrow Connector 43"/>
              <p:cNvCxnSpPr/>
              <p:nvPr/>
            </p:nvCxnSpPr>
            <p:spPr>
              <a:xfrm flipH="1">
                <a:off x="7403097" y="1421796"/>
                <a:ext cx="13902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7342910" y="217664"/>
                <a:ext cx="0" cy="10798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7737322" y="1239703"/>
                <a:ext cx="793725" cy="294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Faster RT</a:t>
                </a:r>
                <a:endParaRPr lang="en-US" sz="105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6916884" y="603324"/>
                <a:ext cx="801602" cy="291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Faster RT</a:t>
                </a:r>
                <a:endParaRPr lang="en-US" sz="1050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205399" y="118392"/>
              <a:ext cx="2884315" cy="12981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9628" y="5352662"/>
            <a:ext cx="6235494" cy="1454373"/>
            <a:chOff x="709628" y="5352662"/>
            <a:chExt cx="6235494" cy="1454373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11"/>
            <a:srcRect l="5698" t="54212" r="257" b="10692"/>
            <a:stretch/>
          </p:blipFill>
          <p:spPr>
            <a:xfrm>
              <a:off x="709628" y="5352662"/>
              <a:ext cx="6235494" cy="1454373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/>
            <p:nvPr/>
          </p:nvCxnSpPr>
          <p:spPr>
            <a:xfrm flipV="1">
              <a:off x="1142061" y="5626545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6200000" flipV="1">
              <a:off x="1410260" y="5956537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92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67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are purpose and pleasure integrated in making choices about how to spend your time?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Stimuli: 80 descriptions of events Procedure</a:t>
            </a:r>
          </a:p>
          <a:p>
            <a:pPr lvl="1"/>
            <a:r>
              <a:rPr lang="en-US" sz="1800" dirty="0" smtClean="0"/>
              <a:t>Session 1: Rate each event (pleasure, purpose)</a:t>
            </a:r>
          </a:p>
          <a:p>
            <a:pPr lvl="1"/>
            <a:r>
              <a:rPr lang="en-US" sz="1800" dirty="0" smtClean="0"/>
              <a:t>Session 2 (fMRI): Choose between events </a:t>
            </a:r>
          </a:p>
          <a:p>
            <a:pPr lvl="1"/>
            <a:r>
              <a:rPr lang="en-US" sz="1800" dirty="0" smtClean="0"/>
              <a:t>Session 3: Choose between events outside the scanner 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Pairing of choice options (session 2) was via sampling:</a:t>
            </a:r>
          </a:p>
          <a:p>
            <a:pPr lvl="1"/>
            <a:r>
              <a:rPr lang="en-US" sz="1800" dirty="0" smtClean="0"/>
              <a:t>Shuffle all available ratings, pick out pairs that make opposite predictions (e.g. choose Opt1 on PP, Opt2 on PL)    [Incompatible choice trials]</a:t>
            </a:r>
          </a:p>
          <a:p>
            <a:pPr lvl="1"/>
            <a:r>
              <a:rPr lang="en-US" sz="1800" dirty="0" smtClean="0"/>
              <a:t>Doesn’t care about extent of differences (e.g. +1 </a:t>
            </a:r>
            <a:r>
              <a:rPr lang="en-US" sz="1800" dirty="0" err="1" smtClean="0"/>
              <a:t>vs</a:t>
            </a:r>
            <a:r>
              <a:rPr lang="en-US" sz="1800" dirty="0" smtClean="0"/>
              <a:t> -1 is considered the same as +5 </a:t>
            </a:r>
            <a:r>
              <a:rPr lang="en-US" sz="1800" dirty="0" err="1" smtClean="0"/>
              <a:t>vs</a:t>
            </a:r>
            <a:r>
              <a:rPr lang="en-US" sz="1800" dirty="0" smtClean="0"/>
              <a:t> -1)</a:t>
            </a:r>
          </a:p>
          <a:p>
            <a:pPr lvl="1"/>
            <a:r>
              <a:rPr lang="en-US" sz="1800" dirty="0" smtClean="0"/>
              <a:t>Every event paired in 2 different trials in session 2</a:t>
            </a:r>
          </a:p>
          <a:p>
            <a:pPr lvl="1"/>
            <a:r>
              <a:rPr lang="en-US" altLang="zh-TW" sz="1800" dirty="0" smtClean="0"/>
              <a:t>Mean no. conflict trials =36.75, SD=15.2</a:t>
            </a:r>
            <a:endParaRPr lang="en-US" altLang="zh-TW" sz="1400" dirty="0" smtClean="0"/>
          </a:p>
          <a:p>
            <a:endParaRPr lang="en-US" sz="2200" dirty="0" smtClean="0"/>
          </a:p>
          <a:p>
            <a:pPr lvl="2"/>
            <a:endParaRPr lang="en-US" sz="16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endParaRPr lang="en-US" sz="2000" dirty="0" smtClean="0"/>
          </a:p>
          <a:p>
            <a:pPr lvl="1"/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2811"/>
          <a:stretch/>
        </p:blipFill>
        <p:spPr bwMode="auto">
          <a:xfrm>
            <a:off x="7061559" y="1478968"/>
            <a:ext cx="1799065" cy="202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75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7286413" y="239186"/>
            <a:ext cx="1528251" cy="1549957"/>
            <a:chOff x="842927" y="2245818"/>
            <a:chExt cx="1056993" cy="1072006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159701" y="2245818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159701" y="2930073"/>
              <a:ext cx="74021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/>
            <a:srcRect l="73628" t="87825" r="19052" b="3121"/>
            <a:stretch/>
          </p:blipFill>
          <p:spPr>
            <a:xfrm>
              <a:off x="1285600" y="3016850"/>
              <a:ext cx="390799" cy="30097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/>
            <a:srcRect l="68090" t="72671" r="26667" b="18275"/>
            <a:stretch/>
          </p:blipFill>
          <p:spPr>
            <a:xfrm>
              <a:off x="842927" y="2482305"/>
              <a:ext cx="258406" cy="27782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3" y="0"/>
            <a:ext cx="710234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IC trials </a:t>
            </a:r>
            <a:r>
              <a:rPr lang="en-US" sz="3600" dirty="0"/>
              <a:t>– </a:t>
            </a:r>
            <a:r>
              <a:rPr lang="en-US" sz="3600" dirty="0" smtClean="0"/>
              <a:t>N trials 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75860" y="2306069"/>
            <a:ext cx="287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 </a:t>
            </a:r>
          </a:p>
          <a:p>
            <a:r>
              <a:rPr lang="en-US" sz="2200" dirty="0" smtClean="0"/>
              <a:t>Chosen &gt; Unchosen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294268" y="3945799"/>
            <a:ext cx="1164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</a:t>
            </a:r>
          </a:p>
          <a:p>
            <a:r>
              <a:rPr lang="en-US" sz="2200" dirty="0" smtClean="0"/>
              <a:t>Chosen</a:t>
            </a:r>
            <a:endParaRPr lang="en-US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331085" y="5699423"/>
            <a:ext cx="1933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IV:</a:t>
            </a:r>
          </a:p>
          <a:p>
            <a:r>
              <a:rPr lang="en-US" sz="2200" dirty="0" smtClean="0"/>
              <a:t>Unchosen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037279" y="1658197"/>
            <a:ext cx="141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All trials</a:t>
            </a:r>
            <a:endParaRPr lang="en-US" sz="20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657127" y="1661876"/>
            <a:ext cx="204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Chose max PL</a:t>
            </a:r>
            <a:endParaRPr lang="en-US" sz="20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621532" y="1667951"/>
            <a:ext cx="202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Chose max PP</a:t>
            </a:r>
            <a:endParaRPr lang="en-US" sz="20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5955" t="7197" r="16229" b="6947"/>
          <a:stretch/>
        </p:blipFill>
        <p:spPr>
          <a:xfrm>
            <a:off x="2816383" y="2145352"/>
            <a:ext cx="5964062" cy="47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70" y="118532"/>
            <a:ext cx="8938929" cy="671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Other simulations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03996" y="1292622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045461" y="1296300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426771" y="1283971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8483739" y="96630"/>
            <a:ext cx="632009" cy="799780"/>
            <a:chOff x="842927" y="2245818"/>
            <a:chExt cx="1056993" cy="107200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159701" y="2245818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59701" y="2930073"/>
              <a:ext cx="74021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73628" t="87825" r="19052" b="3121"/>
            <a:stretch/>
          </p:blipFill>
          <p:spPr>
            <a:xfrm>
              <a:off x="1285600" y="3016850"/>
              <a:ext cx="390799" cy="30097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68090" t="72671" r="26667" b="18275"/>
            <a:stretch/>
          </p:blipFill>
          <p:spPr>
            <a:xfrm>
              <a:off x="842927" y="2482305"/>
              <a:ext cx="258406" cy="27782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205071" y="1922191"/>
            <a:ext cx="119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Randomize choice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6133" t="37106" r="17720" b="36804"/>
          <a:stretch/>
        </p:blipFill>
        <p:spPr>
          <a:xfrm>
            <a:off x="1400737" y="1831787"/>
            <a:ext cx="3857082" cy="9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ad-hoc 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98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8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4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90" y="74599"/>
            <a:ext cx="6844209" cy="118288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Individual subject patterns are less clear 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7506781" y="337159"/>
            <a:ext cx="1307318" cy="1441515"/>
            <a:chOff x="524508" y="2184402"/>
            <a:chExt cx="2420302" cy="2763720"/>
          </a:xfrm>
        </p:grpSpPr>
        <p:grpSp>
          <p:nvGrpSpPr>
            <p:cNvPr id="6" name="Group 5"/>
            <p:cNvGrpSpPr/>
            <p:nvPr/>
          </p:nvGrpSpPr>
          <p:grpSpPr>
            <a:xfrm>
              <a:off x="524508" y="2184402"/>
              <a:ext cx="2420302" cy="2763720"/>
              <a:chOff x="2026808" y="2821476"/>
              <a:chExt cx="1304846" cy="1430001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/>
              <a:srcRect l="5645" t="58035" r="76601" b="14243"/>
              <a:stretch/>
            </p:blipFill>
            <p:spPr>
              <a:xfrm>
                <a:off x="2084111" y="2821476"/>
                <a:ext cx="1247543" cy="121749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2026808" y="3266309"/>
                <a:ext cx="899574" cy="985168"/>
                <a:chOff x="2012149" y="1680215"/>
                <a:chExt cx="899574" cy="985168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3628" t="87825" r="19052" b="3121"/>
                <a:stretch/>
              </p:blipFill>
              <p:spPr>
                <a:xfrm>
                  <a:off x="2658596" y="2469705"/>
                  <a:ext cx="253127" cy="195678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8090" t="72671" r="26667" b="18275"/>
                <a:stretch/>
              </p:blipFill>
              <p:spPr>
                <a:xfrm>
                  <a:off x="2012149" y="1680215"/>
                  <a:ext cx="167374" cy="18062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cxnSp>
          <p:nvCxnSpPr>
            <p:cNvPr id="7" name="Straight Arrow Connector 6"/>
            <p:cNvCxnSpPr/>
            <p:nvPr/>
          </p:nvCxnSpPr>
          <p:spPr>
            <a:xfrm flipH="1">
              <a:off x="1328173" y="3783971"/>
              <a:ext cx="134456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442916" y="2481681"/>
              <a:ext cx="0" cy="1319451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25189" y="2387362"/>
              <a:ext cx="483081" cy="16181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1725812" y="2987497"/>
              <a:ext cx="483081" cy="1552983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9" y="1377293"/>
            <a:ext cx="7355774" cy="45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3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3510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Method - </a:t>
            </a:r>
            <a:r>
              <a:rPr lang="en-GB" altLang="zh-TW" b="1" dirty="0" smtClean="0"/>
              <a:t>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556792"/>
            <a:ext cx="9020164" cy="524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79339" y="899994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TW" sz="1600" dirty="0" smtClean="0"/>
              <a:t>We define PLEASURABLE as bringing you positive feelings, such as joy, happiness, or contentment.</a:t>
            </a:r>
            <a:endParaRPr lang="zh-TW" altLang="zh-TW" sz="1600" dirty="0" smtClean="0"/>
          </a:p>
          <a:p>
            <a:r>
              <a:rPr lang="en-GB" altLang="zh-TW" sz="1600" dirty="0" smtClean="0"/>
              <a:t>We define PURPOSEFUL as feeling meaningful, worthwhile, or fulfilling.</a:t>
            </a:r>
            <a:endParaRPr lang="zh-TW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13275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5235099" y="955408"/>
            <a:ext cx="4476165" cy="5733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b="1" dirty="0" smtClean="0"/>
              <a:t>% decisions based on PL or PP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b="1" dirty="0" smtClean="0"/>
              <a:t>(under conflict)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TW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TW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TW" sz="21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TW" sz="21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TW" sz="21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TW" sz="21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TW" sz="21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1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24744"/>
          </a:xfrm>
        </p:spPr>
        <p:txBody>
          <a:bodyPr/>
          <a:lstStyle/>
          <a:p>
            <a:r>
              <a:rPr lang="en-US" altLang="zh-TW" dirty="0" smtClean="0"/>
              <a:t>Basic stats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818" y="955408"/>
            <a:ext cx="3766701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 smtClean="0"/>
              <a:t>B-coefficients for PL and PP </a:t>
            </a:r>
          </a:p>
          <a:p>
            <a:pPr marL="0" indent="0">
              <a:buNone/>
            </a:pPr>
            <a:r>
              <a:rPr lang="en-US" altLang="zh-TW" sz="2000" b="1" dirty="0" smtClean="0"/>
              <a:t>(all trials)</a:t>
            </a:r>
            <a:endParaRPr lang="zh-TW" altLang="en-US" sz="2000" b="1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617269"/>
              </p:ext>
            </p:extLst>
          </p:nvPr>
        </p:nvGraphicFramePr>
        <p:xfrm>
          <a:off x="1547664" y="1675488"/>
          <a:ext cx="2144244" cy="4603612"/>
        </p:xfrm>
        <a:graphic>
          <a:graphicData uri="http://schemas.openxmlformats.org/drawingml/2006/table">
            <a:tbl>
              <a:tblPr/>
              <a:tblGrid>
                <a:gridCol w="714748"/>
                <a:gridCol w="714748"/>
                <a:gridCol w="714748"/>
              </a:tblGrid>
              <a:tr h="1963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subject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PP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0.491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-0.168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0.466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0.201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0.512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-0.057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1.621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-0.024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0.444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0.101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0.142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0.116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0.143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0.401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-0.108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0.355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0.497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0.077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0.635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0.089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0.215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-0.016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0.667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-0.199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0.436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1.912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0.502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0.209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0.047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0.027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0.332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0.034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0.499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-0.139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3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0.283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0.071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0.556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0.048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74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Single regression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0.419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-0.004</a:t>
                      </a:r>
                    </a:p>
                  </a:txBody>
                  <a:tcPr marL="8927" marR="8927" marT="89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77506"/>
              </p:ext>
            </p:extLst>
          </p:nvPr>
        </p:nvGraphicFramePr>
        <p:xfrm>
          <a:off x="5507289" y="1819504"/>
          <a:ext cx="1983219" cy="4395414"/>
        </p:xfrm>
        <a:graphic>
          <a:graphicData uri="http://schemas.openxmlformats.org/drawingml/2006/table">
            <a:tbl>
              <a:tblPr/>
              <a:tblGrid>
                <a:gridCol w="661073"/>
                <a:gridCol w="661073"/>
                <a:gridCol w="661073"/>
              </a:tblGrid>
              <a:tr h="18811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subject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PL higher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PP higher 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82.10%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17.90%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65.90%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34.10%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76.00%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24.00%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 smtClean="0">
                          <a:solidFill>
                            <a:srgbClr val="C00000"/>
                          </a:solidFill>
                          <a:latin typeface="Calibri"/>
                          <a:sym typeface="Wingdings"/>
                        </a:rPr>
                        <a:t>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C00000"/>
                          </a:solidFill>
                          <a:latin typeface="Calibri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93.50%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6.50%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72.20%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27.80%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48.10%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51.90%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45.50%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54.50%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  <a:sym typeface="Wingdings"/>
                        </a:rPr>
                        <a:t>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C00000"/>
                          </a:solidFill>
                          <a:latin typeface="Calibri"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C00000"/>
                          </a:solidFill>
                          <a:latin typeface="Calibri"/>
                        </a:rPr>
                        <a:t>95.70%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4.30%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78.60%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21.40%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77.40%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22.60%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72.70%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27.30%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61.70%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36.20%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73.10%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26.90%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76.20%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23.80%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  <a:sym typeface="Wingdings"/>
                        </a:rPr>
                        <a:t>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C00000"/>
                          </a:solidFill>
                          <a:latin typeface="Calibri"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92.60%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7.40%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64.70%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35.30%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58.10%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41.90%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66.70%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33.30%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  <a:sym typeface="Wingdings"/>
                        </a:rPr>
                        <a:t> 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C00000"/>
                          </a:solidFill>
                          <a:latin typeface="Calibri"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0.00%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66.70%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33.30%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73.40%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26.50%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811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SD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14.70%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14.70%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825941" y="6380887"/>
            <a:ext cx="53180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0" lvl="3" indent="-342900">
              <a:spcBef>
                <a:spcPct val="20000"/>
              </a:spcBef>
            </a:pPr>
            <a:r>
              <a:rPr lang="zh-TW" altLang="en-US" sz="1600" dirty="0" smtClean="0"/>
              <a:t> </a:t>
            </a:r>
            <a:r>
              <a:rPr lang="en-US" altLang="zh-TW" sz="1600" dirty="0" smtClean="0"/>
              <a:t>2 groups: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C00000"/>
                </a:solidFill>
              </a:rPr>
              <a:t>PL-driven group</a:t>
            </a:r>
            <a:r>
              <a:rPr lang="zh-TW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zh-TW" sz="1600" dirty="0" err="1" smtClean="0"/>
              <a:t>v.s</a:t>
            </a:r>
            <a:r>
              <a:rPr lang="en-US" altLang="zh-TW" sz="1600" dirty="0" smtClean="0"/>
              <a:t>. </a:t>
            </a:r>
            <a:r>
              <a:rPr lang="en-US" altLang="zh-TW" sz="1600" dirty="0" smtClean="0">
                <a:solidFill>
                  <a:srgbClr val="0070C0"/>
                </a:solidFill>
              </a:rPr>
              <a:t>PL&amp;PP group</a:t>
            </a:r>
            <a:endParaRPr lang="zh-TW" altLang="en-US" sz="1600" dirty="0" smtClean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895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961"/>
            <a:ext cx="9144000" cy="893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trials where choice is clear 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choice is conflicted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4543" y="1619549"/>
            <a:ext cx="761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Subjects overweight pleasure when behavioural conflict occurs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is still a lot of variance to be explained (peaking at about .8)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6316" r="6467" b="53825"/>
          <a:stretch/>
        </p:blipFill>
        <p:spPr>
          <a:xfrm>
            <a:off x="525995" y="2505519"/>
            <a:ext cx="6256371" cy="36437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18857" t="8007" r="59936" b="79231"/>
          <a:stretch/>
        </p:blipFill>
        <p:spPr>
          <a:xfrm>
            <a:off x="1545669" y="2771514"/>
            <a:ext cx="1064155" cy="8752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b="54708"/>
          <a:stretch/>
        </p:blipFill>
        <p:spPr>
          <a:xfrm>
            <a:off x="7140135" y="5010510"/>
            <a:ext cx="2007231" cy="18474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37620" y="5061892"/>
            <a:ext cx="1508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No draws in PP or PL</a:t>
            </a:r>
            <a:endParaRPr lang="en-US" sz="105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4594445" y="6156753"/>
            <a:ext cx="2239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Incompatible choice</a:t>
            </a:r>
          </a:p>
          <a:p>
            <a:r>
              <a:rPr lang="en-US" sz="1600" i="1" dirty="0" smtClean="0"/>
              <a:t>(Behavioural conflict)</a:t>
            </a:r>
          </a:p>
          <a:p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934766" y="2684029"/>
            <a:ext cx="22394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CC</a:t>
            </a:r>
            <a:r>
              <a:rPr lang="en-US" sz="1600" dirty="0" smtClean="0"/>
              <a:t>: Compatible Choice</a:t>
            </a:r>
          </a:p>
          <a:p>
            <a:r>
              <a:rPr lang="en-US" sz="1600" b="1" dirty="0" smtClean="0"/>
              <a:t>IC</a:t>
            </a:r>
            <a:r>
              <a:rPr lang="en-US" sz="1600" dirty="0" smtClean="0"/>
              <a:t>: Incompatible Choice</a:t>
            </a:r>
          </a:p>
          <a:p>
            <a:endParaRPr lang="en-US" sz="1600" dirty="0"/>
          </a:p>
          <a:p>
            <a:r>
              <a:rPr lang="en-US" sz="1600" dirty="0" smtClean="0"/>
              <a:t>PL: Pleasure</a:t>
            </a:r>
          </a:p>
          <a:p>
            <a:r>
              <a:rPr lang="en-US" sz="1600" dirty="0" smtClean="0"/>
              <a:t>PP: Purpose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350169"/>
            <a:ext cx="4503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CC: The PLPP bar here is higher than the others (even when draws in PL/PP are deleted) because sometimes, PL+PP leads to draws at the PLPP level (which are then ignored for this index), which means that the no. of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</a:rPr>
              <a:t>cho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-PLPP is divided by a smaller number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1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14741" y="1808681"/>
            <a:ext cx="3729259" cy="4418946"/>
            <a:chOff x="271240" y="2078694"/>
            <a:chExt cx="3729259" cy="44189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6314" b="9529"/>
            <a:stretch/>
          </p:blipFill>
          <p:spPr>
            <a:xfrm>
              <a:off x="271240" y="2078694"/>
              <a:ext cx="3729259" cy="441894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77949" y="2669223"/>
              <a:ext cx="830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&lt;.001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7914" y="5632471"/>
              <a:ext cx="94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=.0491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2" y="164522"/>
            <a:ext cx="8538168" cy="14924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 Regression analysis (all trials)</a:t>
            </a:r>
            <a:br>
              <a:rPr lang="en-US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b="1" dirty="0"/>
              <a:t>PL is more important to choice, but PP-domain conflict leads to RT slowing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95862" y="4913932"/>
            <a:ext cx="474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Value diff in Pleasure domain affects choice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Value conflict in the Purpose domain slows 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0581" t="14191" r="61898" b="66816"/>
          <a:stretch/>
        </p:blipFill>
        <p:spPr>
          <a:xfrm>
            <a:off x="867384" y="2217757"/>
            <a:ext cx="3673714" cy="2696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84005" y="6335409"/>
            <a:ext cx="5467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Note: p19’s PP </a:t>
            </a:r>
            <a:r>
              <a:rPr lang="en-US" sz="1200" dirty="0" err="1"/>
              <a:t>cf</a:t>
            </a:r>
            <a:r>
              <a:rPr lang="en-US" sz="1200" dirty="0"/>
              <a:t> beta on RT is an outlier (&gt;3SD from mean). Removal leaves a statistical trend (p=.0543), use of a Wilcoxon signed rank test is still sig (p=.043)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512" y="5727144"/>
            <a:ext cx="52152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Note. One has to z-score these to get these results, not log-transform (as stated throughout the slides). I think this may have been an earlier bug. Not followed up on because the regression analysis is not super productive. </a:t>
            </a:r>
          </a:p>
          <a:p>
            <a:endParaRPr lang="en-US" sz="1050" dirty="0">
              <a:solidFill>
                <a:srgbClr val="FF0000"/>
              </a:solidFill>
            </a:endParaRPr>
          </a:p>
          <a:p>
            <a:r>
              <a:rPr lang="en-US" sz="1050" dirty="0" smtClean="0">
                <a:solidFill>
                  <a:srgbClr val="FF0000"/>
                </a:solidFill>
              </a:rPr>
              <a:t>Rerunning the regression analysis on binned scores is also not productive. </a:t>
            </a:r>
          </a:p>
        </p:txBody>
      </p:sp>
    </p:spTree>
    <p:extLst>
      <p:ext uri="{BB962C8B-B14F-4D97-AF65-F5344CB8AC3E}">
        <p14:creationId xmlns:p14="http://schemas.microsoft.com/office/powerpoint/2010/main" val="79519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85" y="164534"/>
            <a:ext cx="7617883" cy="901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Regression analysis (split trials)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16819" y="1355722"/>
            <a:ext cx="5331240" cy="2694291"/>
            <a:chOff x="4755619" y="3717637"/>
            <a:chExt cx="4548908" cy="227445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5619" y="3717637"/>
              <a:ext cx="4548908" cy="227445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15345" y="4562824"/>
              <a:ext cx="1222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p=.089</a:t>
              </a:r>
              <a:endParaRPr lang="en-US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743" y="4050013"/>
            <a:ext cx="5230660" cy="26153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6200000">
            <a:off x="-483039" y="5094345"/>
            <a:ext cx="2696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Incompatible choice trials 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47969" y="2206751"/>
            <a:ext cx="2533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Compatible Choice trials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625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82" y="230644"/>
            <a:ext cx="8993817" cy="141084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2. On compatible-choice  trials, conflict in both 	domains affects the likelihood of making the 	best choice</a:t>
            </a:r>
            <a:endParaRPr lang="en-US" sz="32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190500" y="1901552"/>
            <a:ext cx="3628507" cy="3265817"/>
            <a:chOff x="524508" y="1682305"/>
            <a:chExt cx="3628507" cy="3265817"/>
          </a:xfrm>
        </p:grpSpPr>
        <p:sp>
          <p:nvSpPr>
            <p:cNvPr id="35" name="TextBox 34"/>
            <p:cNvSpPr txBox="1"/>
            <p:nvPr/>
          </p:nvSpPr>
          <p:spPr>
            <a:xfrm>
              <a:off x="934488" y="1682305"/>
              <a:ext cx="321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p(Choose agree w PLPP) </a:t>
              </a:r>
              <a:endParaRPr lang="en-US" u="sng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24508" y="2184402"/>
              <a:ext cx="3628507" cy="2763720"/>
              <a:chOff x="2026808" y="2821476"/>
              <a:chExt cx="1956220" cy="1430001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3"/>
              <a:srcRect l="5645" t="58035" r="67331" b="14243"/>
              <a:stretch/>
            </p:blipFill>
            <p:spPr>
              <a:xfrm>
                <a:off x="2084111" y="2821476"/>
                <a:ext cx="1898917" cy="121749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46" name="Group 45"/>
              <p:cNvGrpSpPr/>
              <p:nvPr/>
            </p:nvGrpSpPr>
            <p:grpSpPr>
              <a:xfrm>
                <a:off x="2026808" y="3266309"/>
                <a:ext cx="899574" cy="985168"/>
                <a:chOff x="2012149" y="1680215"/>
                <a:chExt cx="899574" cy="985168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3628" t="87825" r="19052" b="3121"/>
                <a:stretch/>
              </p:blipFill>
              <p:spPr>
                <a:xfrm>
                  <a:off x="2658596" y="2469705"/>
                  <a:ext cx="253127" cy="195678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8090" t="72671" r="26667" b="18275"/>
                <a:stretch/>
              </p:blipFill>
              <p:spPr>
                <a:xfrm>
                  <a:off x="2012149" y="1680215"/>
                  <a:ext cx="167374" cy="18062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cxnSp>
          <p:nvCxnSpPr>
            <p:cNvPr id="56" name="Straight Arrow Connector 55"/>
            <p:cNvCxnSpPr/>
            <p:nvPr/>
          </p:nvCxnSpPr>
          <p:spPr>
            <a:xfrm flipH="1">
              <a:off x="1328173" y="3783971"/>
              <a:ext cx="13445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442916" y="2481681"/>
              <a:ext cx="0" cy="131945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225189" y="2387362"/>
              <a:ext cx="483081" cy="1618165"/>
            </a:xfrm>
            <a:prstGeom prst="rect">
              <a:avLst/>
            </a:prstGeom>
            <a:noFill/>
            <a:ln w="76200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1725812" y="2987497"/>
              <a:ext cx="483081" cy="1552983"/>
            </a:xfrm>
            <a:prstGeom prst="rect">
              <a:avLst/>
            </a:prstGeom>
            <a:noFill/>
            <a:ln w="76200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/>
          <a:srcRect t="6316" r="6467" b="53825"/>
          <a:stretch/>
        </p:blipFill>
        <p:spPr>
          <a:xfrm>
            <a:off x="3823517" y="1963323"/>
            <a:ext cx="4464384" cy="260008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/>
          <a:srcRect l="5382" t="13218" r="67594" b="59060"/>
          <a:stretch/>
        </p:blipFill>
        <p:spPr>
          <a:xfrm>
            <a:off x="1496241" y="5493770"/>
            <a:ext cx="1850727" cy="1236372"/>
          </a:xfrm>
          <a:prstGeom prst="rect">
            <a:avLst/>
          </a:prstGeom>
          <a:ln>
            <a:noFill/>
          </a:ln>
        </p:spPr>
      </p:pic>
      <p:cxnSp>
        <p:nvCxnSpPr>
          <p:cNvPr id="71" name="Straight Arrow Connector 70"/>
          <p:cNvCxnSpPr/>
          <p:nvPr/>
        </p:nvCxnSpPr>
        <p:spPr>
          <a:xfrm>
            <a:off x="6294955" y="2321237"/>
            <a:ext cx="0" cy="6673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376251" y="5122257"/>
            <a:ext cx="197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Un-binned scores</a:t>
            </a:r>
            <a:endParaRPr lang="en-US" u="sng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6"/>
          <a:srcRect l="62190" t="54214" r="6667" b="9754"/>
          <a:stretch/>
        </p:blipFill>
        <p:spPr>
          <a:xfrm>
            <a:off x="3346968" y="5544570"/>
            <a:ext cx="1504099" cy="108760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504309" y="5122257"/>
            <a:ext cx="106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RTs</a:t>
            </a:r>
            <a:endParaRPr lang="en-US" u="sng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9143" y="5632722"/>
            <a:ext cx="1056993" cy="1072006"/>
            <a:chOff x="842927" y="2245818"/>
            <a:chExt cx="1056993" cy="1072006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159701" y="2245818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9701" y="2930073"/>
              <a:ext cx="74021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l="73628" t="87825" r="19052" b="3121"/>
            <a:stretch/>
          </p:blipFill>
          <p:spPr>
            <a:xfrm>
              <a:off x="1285600" y="3016850"/>
              <a:ext cx="390799" cy="30097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/>
            <a:srcRect l="68090" t="72671" r="26667" b="18275"/>
            <a:stretch/>
          </p:blipFill>
          <p:spPr>
            <a:xfrm>
              <a:off x="842927" y="2482305"/>
              <a:ext cx="258406" cy="27782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" name="Group 4"/>
          <p:cNvGrpSpPr/>
          <p:nvPr/>
        </p:nvGrpSpPr>
        <p:grpSpPr>
          <a:xfrm>
            <a:off x="4949274" y="4756655"/>
            <a:ext cx="4104816" cy="1875524"/>
            <a:chOff x="4949274" y="4756655"/>
            <a:chExt cx="4104816" cy="1875524"/>
          </a:xfrm>
        </p:grpSpPr>
        <p:sp>
          <p:nvSpPr>
            <p:cNvPr id="25" name="TextBox 24"/>
            <p:cNvSpPr txBox="1"/>
            <p:nvPr/>
          </p:nvSpPr>
          <p:spPr>
            <a:xfrm>
              <a:off x="4949274" y="4805906"/>
              <a:ext cx="4087873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Note that the IV here (and for all presented analysis) is </a:t>
              </a:r>
              <a:r>
                <a:rPr lang="en-US" sz="1050" dirty="0" err="1" smtClean="0"/>
                <a:t>cf</a:t>
              </a:r>
              <a:r>
                <a:rPr lang="en-US" sz="1050" dirty="0" smtClean="0"/>
                <a:t> calculated on the binned scores, whereas the DV is on the un-binned scores. If the DV is calculated on the binned scores, pattern is similar (below).</a:t>
              </a:r>
            </a:p>
            <a:p>
              <a:pPr algn="ctr"/>
              <a:r>
                <a:rPr lang="en-US" sz="1050" dirty="0" smtClean="0"/>
                <a:t>If scores are binned at source, pattern is again similar, but less distinct</a:t>
              </a:r>
            </a:p>
            <a:p>
              <a:pPr algn="ctr"/>
              <a:r>
                <a:rPr lang="en-US" sz="1050" dirty="0" smtClean="0"/>
                <a:t>Only </a:t>
              </a:r>
              <a:r>
                <a:rPr lang="en-US" sz="1050" dirty="0" err="1" smtClean="0"/>
                <a:t>cf</a:t>
              </a:r>
              <a:r>
                <a:rPr lang="en-US" sz="1050" dirty="0" smtClean="0"/>
                <a:t>-based analysis on </a:t>
              </a:r>
              <a:r>
                <a:rPr lang="en-US" sz="1050" dirty="0" err="1" smtClean="0"/>
                <a:t>pCho</a:t>
              </a:r>
              <a:r>
                <a:rPr lang="en-US" sz="1050" dirty="0" smtClean="0"/>
                <a:t> has been looked at, not the other </a:t>
              </a:r>
              <a:r>
                <a:rPr lang="en-US" sz="1050" dirty="0" err="1" smtClean="0"/>
                <a:t>Ivs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7"/>
            <a:srcRect l="12127" t="27466" r="19988" b="37794"/>
            <a:stretch/>
          </p:blipFill>
          <p:spPr>
            <a:xfrm>
              <a:off x="5121086" y="5706152"/>
              <a:ext cx="3164129" cy="86611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956219" y="4756655"/>
              <a:ext cx="4097871" cy="1875524"/>
            </a:xfrm>
            <a:prstGeom prst="rect">
              <a:avLst/>
            </a:prstGeom>
            <a:noFill/>
            <a:ln w="28575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09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3" y="356503"/>
            <a:ext cx="9240203" cy="8810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3. PP-conflict’s effect on choice disappears on IC trials, 	but it continues to exert influence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845" y="3106831"/>
            <a:ext cx="321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p(Choose agree w PLPP) </a:t>
            </a:r>
            <a:endParaRPr 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4558" y="5380850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92880" y="3597380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1076835" y="3595544"/>
            <a:ext cx="5535820" cy="1215046"/>
            <a:chOff x="1837192" y="2821476"/>
            <a:chExt cx="6829404" cy="159958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/>
            <a:srcRect l="5645" t="58035" r="678" b="14243"/>
            <a:stretch/>
          </p:blipFill>
          <p:spPr>
            <a:xfrm>
              <a:off x="2084111" y="2821476"/>
              <a:ext cx="6582485" cy="121749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1" name="Group 30"/>
            <p:cNvGrpSpPr/>
            <p:nvPr/>
          </p:nvGrpSpPr>
          <p:grpSpPr>
            <a:xfrm>
              <a:off x="1837192" y="3238641"/>
              <a:ext cx="1155355" cy="1182420"/>
              <a:chOff x="1822533" y="1652547"/>
              <a:chExt cx="1155355" cy="118242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3"/>
              <a:srcRect l="73628" t="87825" r="19052" b="3121"/>
              <a:stretch/>
            </p:blipFill>
            <p:spPr>
              <a:xfrm>
                <a:off x="2576228" y="2524466"/>
                <a:ext cx="401660" cy="31050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3"/>
              <a:srcRect l="68090" t="72671" r="26667" b="18275"/>
              <a:stretch/>
            </p:blipFill>
            <p:spPr>
              <a:xfrm>
                <a:off x="1822533" y="1652547"/>
                <a:ext cx="287717" cy="31050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34" name="Group 33"/>
          <p:cNvGrpSpPr/>
          <p:nvPr/>
        </p:nvGrpSpPr>
        <p:grpSpPr>
          <a:xfrm>
            <a:off x="1124162" y="5295899"/>
            <a:ext cx="5535820" cy="1222035"/>
            <a:chOff x="1863332" y="4887299"/>
            <a:chExt cx="6829404" cy="16087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4"/>
            <a:srcRect l="6966" t="57626" r="1103" b="10689"/>
            <a:stretch/>
          </p:blipFill>
          <p:spPr>
            <a:xfrm>
              <a:off x="2196657" y="4887299"/>
              <a:ext cx="6496079" cy="1399298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6" name="Group 35"/>
            <p:cNvGrpSpPr/>
            <p:nvPr/>
          </p:nvGrpSpPr>
          <p:grpSpPr>
            <a:xfrm>
              <a:off x="1863332" y="5313664"/>
              <a:ext cx="1155355" cy="1182420"/>
              <a:chOff x="1822533" y="1652547"/>
              <a:chExt cx="1155355" cy="118242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3"/>
              <a:srcRect l="73628" t="87825" r="19052" b="3121"/>
              <a:stretch/>
            </p:blipFill>
            <p:spPr>
              <a:xfrm>
                <a:off x="2576228" y="2524466"/>
                <a:ext cx="401660" cy="31050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3"/>
              <a:srcRect l="68090" t="72671" r="26667" b="18275"/>
              <a:stretch/>
            </p:blipFill>
            <p:spPr>
              <a:xfrm>
                <a:off x="1822533" y="1652547"/>
                <a:ext cx="287717" cy="31050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0" name="TextBox 39"/>
          <p:cNvSpPr txBox="1"/>
          <p:nvPr/>
        </p:nvSpPr>
        <p:spPr>
          <a:xfrm>
            <a:off x="2578791" y="3110509"/>
            <a:ext cx="27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p(Choose agree w PL) </a:t>
            </a:r>
            <a:endParaRPr lang="en-US" sz="14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4387380" y="3098180"/>
            <a:ext cx="27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p(Choose agree w PP) </a:t>
            </a:r>
            <a:endParaRPr lang="en-US" sz="1400" u="sng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357381" y="4841368"/>
            <a:ext cx="1390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054120" y="3566748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159142" y="6434689"/>
            <a:ext cx="13902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01477" y="5360390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119612" y="3566748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114296" y="5360390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134482" y="4808833"/>
            <a:ext cx="1390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5"/>
          <a:srcRect l="37485" t="53856" r="30963" b="8823"/>
          <a:stretch/>
        </p:blipFill>
        <p:spPr>
          <a:xfrm>
            <a:off x="7546882" y="3599476"/>
            <a:ext cx="1246479" cy="92149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/>
          <a:srcRect l="37755" t="52991" r="28028" b="8750"/>
          <a:stretch/>
        </p:blipFill>
        <p:spPr>
          <a:xfrm>
            <a:off x="7572282" y="5262324"/>
            <a:ext cx="1379764" cy="96425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127348" y="3095306"/>
            <a:ext cx="173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RT</a:t>
            </a:r>
            <a:endParaRPr lang="en-US" sz="1400" u="sng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403097" y="6466456"/>
            <a:ext cx="13902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342910" y="5262324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34446" y="6333407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(more) faster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7042451" y="5616599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faster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62088" y="1531406"/>
            <a:ext cx="832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IC trials: 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PL/PP</a:t>
            </a:r>
            <a:r>
              <a:rPr lang="en-US" dirty="0"/>
              <a:t> </a:t>
            </a:r>
            <a:r>
              <a:rPr lang="en-US" dirty="0" smtClean="0"/>
              <a:t>conflict leads to RT slowing, but </a:t>
            </a:r>
            <a:r>
              <a:rPr lang="en-US" i="1" dirty="0" smtClean="0"/>
              <a:t>more so </a:t>
            </a:r>
            <a:r>
              <a:rPr lang="en-US" dirty="0" smtClean="0"/>
              <a:t>for the purpose domain</a:t>
            </a:r>
          </a:p>
          <a:p>
            <a:r>
              <a:rPr lang="en-US" dirty="0" smtClean="0">
                <a:sym typeface="Wingdings"/>
              </a:rPr>
              <a:t> Going against the typical value integration is computationally  costly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1570</Words>
  <Application>Microsoft Macintosh PowerPoint</Application>
  <PresentationFormat>On-screen Show (4:3)</PresentationFormat>
  <Paragraphs>364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Pleasure purpose study</vt:lpstr>
      <vt:lpstr>How are purpose and pleasure integrated in making choices about how to spend your time? </vt:lpstr>
      <vt:lpstr>Method - Procedure</vt:lpstr>
      <vt:lpstr>Basic stats </vt:lpstr>
      <vt:lpstr>Comparing trials where choice is clear  vs choice is conflicted</vt:lpstr>
      <vt:lpstr>1. Regression analysis (all trials)  PL is more important to choice, but PP-domain conflict leads to RT slowing</vt:lpstr>
      <vt:lpstr>1. Regression analysis (split trials)</vt:lpstr>
      <vt:lpstr>2. On compatible-choice  trials, conflict in both  domains affects the likelihood of making the  best choice</vt:lpstr>
      <vt:lpstr>3. PP-conflict’s effect on choice disappears on IC trials,  but it continues to exert influence</vt:lpstr>
      <vt:lpstr>4. Do we find the same pattern in the behavioural pilot data?</vt:lpstr>
      <vt:lpstr>5A. Choice on IC trials</vt:lpstr>
      <vt:lpstr>5B. IC trials: RTs (different scales)</vt:lpstr>
      <vt:lpstr>5B. IC trials: RTs (same scales)</vt:lpstr>
      <vt:lpstr>5D: Pilot data: Choice on IC trials</vt:lpstr>
      <vt:lpstr>Hierarchical LCA</vt:lpstr>
      <vt:lpstr>END </vt:lpstr>
      <vt:lpstr>Balance in the PL &amp; PP dimensions (design-wise) </vt:lpstr>
      <vt:lpstr>Effect of within-domain conflict on choice</vt:lpstr>
      <vt:lpstr>Pilot data </vt:lpstr>
      <vt:lpstr>IC trials – N trials </vt:lpstr>
      <vt:lpstr>PowerPoint Presentation</vt:lpstr>
      <vt:lpstr>Other ad-hoc questions</vt:lpstr>
      <vt:lpstr>PowerPoint Presentation</vt:lpstr>
      <vt:lpstr>END</vt:lpstr>
      <vt:lpstr>Individual subject patterns are less clear 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Loh</dc:creator>
  <cp:lastModifiedBy>Eleanor Loh</cp:lastModifiedBy>
  <cp:revision>168</cp:revision>
  <cp:lastPrinted>2015-11-04T20:47:53Z</cp:lastPrinted>
  <dcterms:created xsi:type="dcterms:W3CDTF">2015-10-24T04:47:10Z</dcterms:created>
  <dcterms:modified xsi:type="dcterms:W3CDTF">2015-11-13T16:40:25Z</dcterms:modified>
</cp:coreProperties>
</file>