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60" r:id="rId3"/>
    <p:sldId id="264" r:id="rId4"/>
    <p:sldId id="267" r:id="rId5"/>
    <p:sldId id="266" r:id="rId6"/>
    <p:sldId id="263" r:id="rId7"/>
    <p:sldId id="268" r:id="rId8"/>
    <p:sldId id="270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5" autoAdjust="0"/>
    <p:restoredTop sz="92639" autoAdjust="0"/>
  </p:normalViewPr>
  <p:slideViewPr>
    <p:cSldViewPr snapToGrid="0" snapToObjects="1">
      <p:cViewPr>
        <p:scale>
          <a:sx n="76" d="100"/>
          <a:sy n="76" d="100"/>
        </p:scale>
        <p:origin x="-155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5F50E-70F5-F446-8748-7C1045D5F37A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ADE1-4AAE-F142-85E4-4A2524F4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3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48859-656B-F24C-8FBE-4C408864146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4E4C-0C4A-7C47-A259-E97BCA7FF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6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E4C-0C4A-7C47-A259-E97BCA7FFE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E4C-0C4A-7C47-A259-E97BCA7FFE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E4C-0C4A-7C47-A259-E97BCA7FFE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E4C-0C4A-7C47-A259-E97BCA7FFE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6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B000-5716-D743-945A-C6862CBB67D8}" type="datetimeFigureOut">
              <a:rPr lang="en-US" smtClean="0"/>
              <a:t>30/05/16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2440-F53B-CD46-8F09-689E7CBC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 given </a:t>
            </a:r>
            <a:br>
              <a:rPr lang="en-US" dirty="0" smtClean="0"/>
            </a:br>
            <a:r>
              <a:rPr lang="en-US" dirty="0" smtClean="0"/>
              <a:t>PL&amp;PP correlations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13 Nov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5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418" t="4564" r="24029" b="75001"/>
          <a:stretch/>
        </p:blipFill>
        <p:spPr>
          <a:xfrm>
            <a:off x="851291" y="3372048"/>
            <a:ext cx="4044106" cy="9828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3961" t="5139" r="24848" b="78189"/>
          <a:stretch/>
        </p:blipFill>
        <p:spPr>
          <a:xfrm>
            <a:off x="912368" y="4293049"/>
            <a:ext cx="3939336" cy="8018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3146" t="4292" r="24302" b="79631"/>
          <a:stretch/>
        </p:blipFill>
        <p:spPr>
          <a:xfrm>
            <a:off x="807219" y="2509394"/>
            <a:ext cx="4044107" cy="773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27"/>
            <a:ext cx="8229600" cy="684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 = residuals after PL is regressed out</a:t>
            </a:r>
            <a:br>
              <a:rPr lang="en-US" dirty="0" smtClean="0"/>
            </a:br>
            <a:r>
              <a:rPr lang="en-US" sz="2200" dirty="0" smtClean="0"/>
              <a:t>(rescaled from 1-10 &amp; rounded)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289774" y="5544835"/>
            <a:ext cx="856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Note that these figures max out pretty low!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Median split PL-PP correlation is now determined on PL-PP </a:t>
            </a:r>
            <a:r>
              <a:rPr lang="en-US" dirty="0" err="1" smtClean="0"/>
              <a:t>corrs</a:t>
            </a:r>
            <a:r>
              <a:rPr lang="en-US" dirty="0" smtClean="0"/>
              <a:t> after PP has had PL </a:t>
            </a:r>
            <a:r>
              <a:rPr lang="en-US" dirty="0" err="1" smtClean="0"/>
              <a:t>decorr</a:t>
            </a:r>
            <a:r>
              <a:rPr lang="en-US" dirty="0" smtClean="0"/>
              <a:t> from it.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57174" y="1630899"/>
            <a:ext cx="3838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(stochastic) simulations</a:t>
            </a:r>
            <a:endParaRPr lang="en-US" dirty="0" smtClean="0"/>
          </a:p>
          <a:p>
            <a:r>
              <a:rPr lang="en-US" sz="1050" dirty="0" smtClean="0"/>
              <a:t>Here, stochastic </a:t>
            </a:r>
            <a:r>
              <a:rPr lang="en-US" sz="1050" dirty="0" err="1" smtClean="0"/>
              <a:t>sims</a:t>
            </a:r>
            <a:r>
              <a:rPr lang="en-US" sz="1050" dirty="0" smtClean="0"/>
              <a:t> have draws deleted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3468" y="1630899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9774" y="1281657"/>
            <a:ext cx="2145001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[IC]</a:t>
            </a:r>
            <a:r>
              <a:rPr lang="en-US" sz="1400" i="1" dirty="0" smtClean="0"/>
              <a:t> Binned according to </a:t>
            </a:r>
            <a:r>
              <a:rPr lang="en-US" sz="1400" i="1" dirty="0" err="1" smtClean="0"/>
              <a:t>cf</a:t>
            </a:r>
            <a:endParaRPr lang="en-US" sz="1400" i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807219" y="2138945"/>
            <a:ext cx="4332504" cy="275721"/>
            <a:chOff x="681814" y="1955687"/>
            <a:chExt cx="4332504" cy="275721"/>
          </a:xfrm>
        </p:grpSpPr>
        <p:sp>
          <p:nvSpPr>
            <p:cNvPr id="50" name="TextBox 49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69658" y="2160182"/>
            <a:ext cx="4332504" cy="275721"/>
            <a:chOff x="681814" y="1955687"/>
            <a:chExt cx="4332504" cy="275721"/>
          </a:xfrm>
        </p:grpSpPr>
        <p:sp>
          <p:nvSpPr>
            <p:cNvPr id="54" name="TextBox 53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sp>
        <p:nvSpPr>
          <p:cNvPr id="33" name="TextBox 32"/>
          <p:cNvSpPr txBox="1"/>
          <p:nvPr/>
        </p:nvSpPr>
        <p:spPr>
          <a:xfrm rot="16200000">
            <a:off x="289277" y="2828826"/>
            <a:ext cx="630626" cy="276999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Overall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268602" y="3539485"/>
            <a:ext cx="825867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(IC)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98106" y="4405043"/>
            <a:ext cx="854245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(IC)</a:t>
            </a:r>
            <a:endParaRPr lang="en-US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l="24445" t="3334" r="24444" b="75000"/>
          <a:stretch/>
        </p:blipFill>
        <p:spPr>
          <a:xfrm>
            <a:off x="5180564" y="2400555"/>
            <a:ext cx="3963436" cy="10500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23889" t="4703" r="26111" b="75000"/>
          <a:stretch/>
        </p:blipFill>
        <p:spPr>
          <a:xfrm>
            <a:off x="5140890" y="3469453"/>
            <a:ext cx="3877272" cy="983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24723" t="4615" r="24722" b="75000"/>
          <a:stretch/>
        </p:blipFill>
        <p:spPr>
          <a:xfrm>
            <a:off x="5212236" y="4301209"/>
            <a:ext cx="3920353" cy="987969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7822" y="1630899"/>
            <a:ext cx="8976178" cy="36582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000000"/>
                  </a:solidFill>
                </a:ln>
                <a:solidFill>
                  <a:schemeClr val="tx1"/>
                </a:solidFill>
              </a:rPr>
              <a:t>Not useful</a:t>
            </a:r>
            <a:endParaRPr lang="en-US" dirty="0">
              <a:ln>
                <a:solidFill>
                  <a:srgbClr val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61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27"/>
            <a:ext cx="8229600" cy="91069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Headline/Conclusions/Next steps </a:t>
            </a:r>
            <a:r>
              <a:rPr lang="en-US" b="1" dirty="0" smtClean="0">
                <a:solidFill>
                  <a:srgbClr val="FF0000"/>
                </a:solidFill>
              </a:rPr>
              <a:t>***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334"/>
            <a:ext cx="8229600" cy="494083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Yes, there is a good PP effect on choice that we can go look for</a:t>
            </a:r>
          </a:p>
          <a:p>
            <a:pPr lvl="1"/>
            <a:r>
              <a:rPr lang="en-US" dirty="0" smtClean="0"/>
              <a:t>Do NOT just use residuals in place of the PP scores – because, this induces </a:t>
            </a:r>
            <a:r>
              <a:rPr lang="en-US" dirty="0" err="1" smtClean="0"/>
              <a:t>anticorrelation</a:t>
            </a:r>
            <a:r>
              <a:rPr lang="en-US" dirty="0" smtClean="0"/>
              <a:t> between PL and PP on IC trials </a:t>
            </a:r>
          </a:p>
          <a:p>
            <a:endParaRPr lang="en-US" b="1" dirty="0" smtClean="0"/>
          </a:p>
          <a:p>
            <a:r>
              <a:rPr lang="en-US" b="1" dirty="0" smtClean="0"/>
              <a:t>Approach</a:t>
            </a:r>
            <a:r>
              <a:rPr lang="en-US" dirty="0" smtClean="0"/>
              <a:t>: Use PP scores as is, but always check that you get the same qualitative pattern using the PP-residuals </a:t>
            </a:r>
            <a:r>
              <a:rPr lang="en-US" dirty="0" smtClean="0">
                <a:solidFill>
                  <a:srgbClr val="FF0000"/>
                </a:solidFill>
              </a:rPr>
              <a:t>***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Practically, we may struggle to demonstrate an effect of PP</a:t>
            </a:r>
          </a:p>
          <a:p>
            <a:pPr lvl="1"/>
            <a:r>
              <a:rPr lang="en-US" dirty="0" smtClean="0"/>
              <a:t>even if PL-exclusive strategies are only deployed on IC trials, I worry that a PL-exclusive strategy will explain CC trial data sufficiently well (even approximately, if not accurately/actually) that non-PL-exclusive strategies will be overwhelmed in the model comparison (since they will require a doubling of free parameters)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14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73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PL &amp; PP scores are inherently correlated, and some of the observed pattern emerges from a PL-exclusive strategy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74" y="5228543"/>
            <a:ext cx="8524084" cy="176695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CC trials: PL &amp; PP are correlated within subject (mean r=.62, SD=0.05)</a:t>
            </a:r>
          </a:p>
          <a:p>
            <a:r>
              <a:rPr lang="en-US" sz="1600" dirty="0" smtClean="0"/>
              <a:t>Simulating a PL-exclusive strategy produces </a:t>
            </a:r>
            <a:r>
              <a:rPr lang="en-US" sz="1600" b="1" dirty="0" smtClean="0"/>
              <a:t>Apparent Variance as a Function of </a:t>
            </a:r>
            <a:r>
              <a:rPr lang="en-US" sz="1600" dirty="0" smtClean="0"/>
              <a:t>(</a:t>
            </a:r>
            <a:r>
              <a:rPr lang="en-US" sz="1600" dirty="0" err="1" smtClean="0"/>
              <a:t>AVFo</a:t>
            </a:r>
            <a:r>
              <a:rPr lang="en-US" sz="1600" dirty="0" smtClean="0"/>
              <a:t>) PP</a:t>
            </a:r>
          </a:p>
          <a:p>
            <a:r>
              <a:rPr lang="en-US" sz="1600" dirty="0" smtClean="0"/>
              <a:t>But, the o</a:t>
            </a:r>
            <a:r>
              <a:rPr lang="en-US" sz="1600" i="1" dirty="0" smtClean="0"/>
              <a:t>bserved </a:t>
            </a:r>
            <a:r>
              <a:rPr lang="en-US" sz="1600" dirty="0" err="1" smtClean="0"/>
              <a:t>AVFo</a:t>
            </a:r>
            <a:r>
              <a:rPr lang="en-US" sz="1600" dirty="0" smtClean="0"/>
              <a:t>-PP is greater than what one would see with a PL-exclusive strategy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 </a:t>
            </a:r>
            <a:r>
              <a:rPr lang="en-US" sz="1600" dirty="0" smtClean="0"/>
              <a:t>There is an effect of PP to look for, but we may be slightly hamstrung (possibly as a </a:t>
            </a:r>
            <a:r>
              <a:rPr lang="en-US" sz="1600" dirty="0" err="1" smtClean="0"/>
              <a:t>fxn</a:t>
            </a:r>
            <a:r>
              <a:rPr lang="en-US" sz="1600" dirty="0" smtClean="0"/>
              <a:t> of PL-PP correlation)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289277" y="2828826"/>
            <a:ext cx="630626" cy="276999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Overall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57174" y="1630899"/>
            <a:ext cx="3838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(stochastic) simulations</a:t>
            </a:r>
            <a:endParaRPr lang="en-US" dirty="0" smtClean="0"/>
          </a:p>
          <a:p>
            <a:r>
              <a:rPr lang="en-US" sz="1050" dirty="0" smtClean="0"/>
              <a:t>Here, stochastic </a:t>
            </a:r>
            <a:r>
              <a:rPr lang="en-US" sz="1050" dirty="0" err="1" smtClean="0"/>
              <a:t>sims</a:t>
            </a:r>
            <a:r>
              <a:rPr lang="en-US" sz="1050" dirty="0" smtClean="0"/>
              <a:t> have draws deleted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3468" y="1630899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6387" t="61350" r="15771" b="16746"/>
          <a:stretch/>
        </p:blipFill>
        <p:spPr>
          <a:xfrm>
            <a:off x="5193109" y="2689042"/>
            <a:ext cx="3429737" cy="6921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5211" t="60202" r="16618" b="15912"/>
          <a:stretch/>
        </p:blipFill>
        <p:spPr>
          <a:xfrm>
            <a:off x="5193109" y="3454905"/>
            <a:ext cx="3439967" cy="7533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3944" t="60429" r="11188" b="10222"/>
          <a:stretch/>
        </p:blipFill>
        <p:spPr>
          <a:xfrm>
            <a:off x="5139723" y="4312376"/>
            <a:ext cx="3849198" cy="9430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6200000">
            <a:off x="268602" y="3539485"/>
            <a:ext cx="825867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(CC)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298106" y="4405043"/>
            <a:ext cx="854245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(CC)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89774" y="1281657"/>
            <a:ext cx="2683697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[CC] Binned according to </a:t>
            </a:r>
            <a:r>
              <a:rPr lang="en-US" sz="1400" i="1" dirty="0" err="1" smtClean="0"/>
              <a:t>VChosen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807219" y="2138945"/>
            <a:ext cx="4332504" cy="275721"/>
            <a:chOff x="681814" y="1955687"/>
            <a:chExt cx="4332504" cy="275721"/>
          </a:xfrm>
        </p:grpSpPr>
        <p:sp>
          <p:nvSpPr>
            <p:cNvPr id="19" name="TextBox 18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69404" y="2160182"/>
            <a:ext cx="4332504" cy="275721"/>
            <a:chOff x="681814" y="1955687"/>
            <a:chExt cx="4332504" cy="275721"/>
          </a:xfrm>
        </p:grpSpPr>
        <p:sp>
          <p:nvSpPr>
            <p:cNvPr id="23" name="TextBox 22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4223" t="56670" r="25878" b="26275"/>
          <a:stretch/>
        </p:blipFill>
        <p:spPr>
          <a:xfrm>
            <a:off x="1016750" y="2604045"/>
            <a:ext cx="3913441" cy="83599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l="24384" t="56928" r="25555" b="26533"/>
          <a:stretch/>
        </p:blipFill>
        <p:spPr>
          <a:xfrm>
            <a:off x="1016750" y="3454905"/>
            <a:ext cx="3913441" cy="8080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7"/>
          <a:srcRect l="23900" t="56153" r="26201" b="26791"/>
          <a:stretch/>
        </p:blipFill>
        <p:spPr>
          <a:xfrm>
            <a:off x="996722" y="4296329"/>
            <a:ext cx="3913441" cy="83599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334192" y="2199884"/>
            <a:ext cx="2670005" cy="2932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3740" y="2186480"/>
            <a:ext cx="2615181" cy="29324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00" y="1335514"/>
            <a:ext cx="2142091" cy="133880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681" y="1323548"/>
            <a:ext cx="2136589" cy="133536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6" y="1348576"/>
            <a:ext cx="1960758" cy="12254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36" y="3224909"/>
            <a:ext cx="1926628" cy="12041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462" y="3147791"/>
            <a:ext cx="2307859" cy="14424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4200" y="3138265"/>
            <a:ext cx="2463782" cy="15398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202" y="4387628"/>
            <a:ext cx="1068451" cy="80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516"/>
            <a:ext cx="7435480" cy="6231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PP artificially </a:t>
            </a:r>
            <a:r>
              <a:rPr lang="en-US" sz="3600" b="1" dirty="0" err="1" smtClean="0"/>
              <a:t>decorr</a:t>
            </a:r>
            <a:r>
              <a:rPr lang="en-US" sz="3600" b="1" dirty="0" smtClean="0"/>
              <a:t> from PL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5977"/>
            <a:ext cx="9144000" cy="399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PL &amp; PP de-correlation is performed on all trials (not just CC </a:t>
            </a:r>
            <a:r>
              <a:rPr lang="en-US" sz="1400" dirty="0" err="1" smtClean="0"/>
              <a:t>vs</a:t>
            </a:r>
            <a:r>
              <a:rPr lang="en-US" sz="1400" dirty="0" smtClean="0"/>
              <a:t> IC). PL are the residuals after regressing out PL.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573215" y="915552"/>
            <a:ext cx="2396920" cy="30777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4015" y="922106"/>
            <a:ext cx="2853730" cy="30777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193" y="926864"/>
            <a:ext cx="2673885" cy="307777"/>
          </a:xfrm>
          <a:prstGeom prst="rect">
            <a:avLst/>
          </a:prstGeom>
          <a:solidFill>
            <a:srgbClr val="A6A6A6"/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dirty="0" smtClean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24623" y="4021780"/>
            <a:ext cx="1873341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After </a:t>
            </a:r>
            <a:r>
              <a:rPr lang="en-US" sz="1400" i="1" dirty="0" err="1" smtClean="0"/>
              <a:t>decorrelation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17442" y="2052157"/>
            <a:ext cx="805467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Original</a:t>
            </a:r>
            <a:endParaRPr lang="en-US" sz="1400" i="1" dirty="0"/>
          </a:p>
        </p:txBody>
      </p:sp>
      <p:sp>
        <p:nvSpPr>
          <p:cNvPr id="15" name="Rectangle 14"/>
          <p:cNvSpPr/>
          <p:nvPr/>
        </p:nvSpPr>
        <p:spPr>
          <a:xfrm>
            <a:off x="1526212" y="4572853"/>
            <a:ext cx="128898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Mean r= </a:t>
            </a:r>
            <a:r>
              <a:rPr lang="en-US" sz="1100" dirty="0"/>
              <a:t>-</a:t>
            </a:r>
            <a:r>
              <a:rPr lang="en-US" sz="1100" dirty="0" smtClean="0"/>
              <a:t>0.539, </a:t>
            </a:r>
            <a:r>
              <a:rPr lang="en-US" sz="1100" dirty="0"/>
              <a:t>SD=0.17997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5078" y="4547987"/>
            <a:ext cx="958475" cy="7188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8476" y="4545760"/>
            <a:ext cx="1050575" cy="78793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619889" y="4681452"/>
            <a:ext cx="11664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/>
              <a:t>Mean</a:t>
            </a:r>
            <a:r>
              <a:rPr lang="cs-CZ" sz="1100" dirty="0" smtClean="0"/>
              <a:t> </a:t>
            </a:r>
            <a:r>
              <a:rPr lang="cs-CZ" sz="1100" dirty="0" err="1" smtClean="0"/>
              <a:t>r</a:t>
            </a:r>
            <a:r>
              <a:rPr lang="cs-CZ" sz="1100" dirty="0" smtClean="0"/>
              <a:t>= </a:t>
            </a:r>
            <a:r>
              <a:rPr lang="cs-CZ" sz="1100" dirty="0"/>
              <a:t>-</a:t>
            </a:r>
            <a:r>
              <a:rPr lang="cs-CZ" sz="1100" dirty="0" smtClean="0"/>
              <a:t>0.709,</a:t>
            </a:r>
          </a:p>
          <a:p>
            <a:r>
              <a:rPr lang="cs-CZ" sz="1100" dirty="0" smtClean="0"/>
              <a:t> </a:t>
            </a:r>
            <a:r>
              <a:rPr lang="cs-CZ" sz="1100" dirty="0"/>
              <a:t>SD=0.12117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4269431" y="4688025"/>
            <a:ext cx="1191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Mean r= </a:t>
            </a:r>
            <a:r>
              <a:rPr lang="en-US" sz="1100" dirty="0"/>
              <a:t>-</a:t>
            </a:r>
            <a:r>
              <a:rPr lang="en-US" sz="1100" dirty="0" smtClean="0"/>
              <a:t>0.098, </a:t>
            </a:r>
            <a:r>
              <a:rPr lang="en-US" sz="1100" dirty="0"/>
              <a:t>SD=0.2175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2"/>
          <a:srcRect l="70691" t="63370" r="7273" b="14532"/>
          <a:stretch/>
        </p:blipFill>
        <p:spPr>
          <a:xfrm>
            <a:off x="2165715" y="2104955"/>
            <a:ext cx="1272822" cy="95726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3"/>
          <a:srcRect l="10267" t="17747" r="70363" b="61382"/>
          <a:stretch/>
        </p:blipFill>
        <p:spPr>
          <a:xfrm>
            <a:off x="5268195" y="1280019"/>
            <a:ext cx="1152370" cy="931278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455332" y="2607474"/>
            <a:ext cx="14895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Mean r= 0.62, </a:t>
            </a:r>
            <a:r>
              <a:rPr lang="en-US" sz="1100" dirty="0"/>
              <a:t>SD=</a:t>
            </a:r>
            <a:r>
              <a:rPr lang="en-US" sz="1100" dirty="0" smtClean="0"/>
              <a:t>0.23 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6656634" y="2624185"/>
            <a:ext cx="20661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Mean r= </a:t>
            </a:r>
            <a:r>
              <a:rPr lang="en-US" sz="1100" dirty="0"/>
              <a:t>-0.2603, SD=0.31046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1193" y="2580533"/>
            <a:ext cx="14895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Mean r= 0.22, </a:t>
            </a:r>
            <a:r>
              <a:rPr lang="en-US" sz="1100" dirty="0"/>
              <a:t>SD=</a:t>
            </a:r>
            <a:r>
              <a:rPr lang="en-US" sz="1100" dirty="0" smtClean="0"/>
              <a:t>0.42 </a:t>
            </a:r>
            <a:endParaRPr lang="en-US" sz="11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/>
          <a:srcRect l="8808" t="16670" r="69156" b="61232"/>
          <a:stretch/>
        </p:blipFill>
        <p:spPr>
          <a:xfrm>
            <a:off x="2082256" y="1290124"/>
            <a:ext cx="1272822" cy="9572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/>
          <a:srcRect l="70551" t="63171" r="7959" b="15958"/>
          <a:stretch/>
        </p:blipFill>
        <p:spPr>
          <a:xfrm>
            <a:off x="5252160" y="2074978"/>
            <a:ext cx="1278482" cy="93127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48991" y="1348576"/>
            <a:ext cx="1095009" cy="821257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55779" y="5373041"/>
            <a:ext cx="8785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600" dirty="0" smtClean="0"/>
              <a:t>Can’t just stick with the residuals of PP (after PL regressed out) – because this effectively induces </a:t>
            </a:r>
            <a:r>
              <a:rPr lang="en-US" sz="1600" dirty="0" err="1" smtClean="0"/>
              <a:t>anticorrelation</a:t>
            </a:r>
            <a:r>
              <a:rPr lang="en-US" sz="1600" dirty="0" smtClean="0"/>
              <a:t> between PL &amp; PP in the IC trials</a:t>
            </a:r>
          </a:p>
          <a:p>
            <a:pPr marL="171450" indent="-171450">
              <a:buFont typeface="Arial"/>
              <a:buChar char="•"/>
            </a:pPr>
            <a:r>
              <a:rPr lang="en-US" sz="1600" dirty="0" smtClean="0"/>
              <a:t>Suggested approach: conduct analysis on raw scores (i.e. not PP residuals), but check for the qualitatively same pattern using the residuals </a:t>
            </a:r>
          </a:p>
          <a:p>
            <a:pPr marL="171450" indent="-171450">
              <a:buFont typeface="Arial"/>
              <a:buChar char="•"/>
            </a:pPr>
            <a:r>
              <a:rPr lang="en-US" sz="1600" dirty="0" smtClean="0"/>
              <a:t>Note: on CC trials, a PL strategy may do fairly well on CC trials </a:t>
            </a:r>
            <a:r>
              <a:rPr lang="en-US" sz="1600" i="1" dirty="0" smtClean="0"/>
              <a:t>because </a:t>
            </a:r>
            <a:r>
              <a:rPr lang="en-US" sz="1600" dirty="0" smtClean="0"/>
              <a:t>PL is also predictive of PP.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02059" y="1906126"/>
            <a:ext cx="519211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+ </a:t>
            </a:r>
            <a:r>
              <a:rPr lang="en-US" sz="1100" dirty="0" err="1" smtClean="0"/>
              <a:t>corr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8422344" y="3779815"/>
            <a:ext cx="49244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- </a:t>
            </a:r>
            <a:r>
              <a:rPr lang="en-US" sz="1100" dirty="0" err="1" smtClean="0"/>
              <a:t>corr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826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27"/>
            <a:ext cx="8229600" cy="684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 = residuals after PL is regressed out</a:t>
            </a:r>
            <a:br>
              <a:rPr lang="en-US" dirty="0" smtClean="0"/>
            </a:br>
            <a:r>
              <a:rPr lang="en-US" sz="2200" dirty="0" smtClean="0"/>
              <a:t>(rescaled from 1-10 &amp; rounded)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74192" y="1706104"/>
            <a:ext cx="3926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(</a:t>
            </a:r>
            <a:r>
              <a:rPr lang="en-US" b="1" u="sng" dirty="0" err="1" smtClean="0"/>
              <a:t>stochostic</a:t>
            </a:r>
            <a:r>
              <a:rPr lang="en-US" b="1" u="sng" dirty="0" smtClean="0"/>
              <a:t>) simulations</a:t>
            </a:r>
            <a:endParaRPr lang="en-US" dirty="0" smtClean="0"/>
          </a:p>
          <a:p>
            <a:r>
              <a:rPr lang="en-US" sz="800" dirty="0" smtClean="0"/>
              <a:t>Here, draws have been deleted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8509" y="1684380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505" t="59298" r="18404" b="14338"/>
          <a:stretch/>
        </p:blipFill>
        <p:spPr>
          <a:xfrm>
            <a:off x="5161022" y="4708910"/>
            <a:ext cx="3968867" cy="9895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5491" t="59205" r="17004" b="16532"/>
          <a:stretch/>
        </p:blipFill>
        <p:spPr>
          <a:xfrm>
            <a:off x="5161022" y="3590365"/>
            <a:ext cx="3933460" cy="883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5026" t="59676" r="16827" b="12705"/>
          <a:stretch/>
        </p:blipFill>
        <p:spPr>
          <a:xfrm>
            <a:off x="5139727" y="2538408"/>
            <a:ext cx="3933460" cy="9963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16200000">
            <a:off x="-209455" y="4681253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03997" y="3581537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6398" y="2535114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09922" y="2725276"/>
            <a:ext cx="430856" cy="365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66366" y="3845629"/>
            <a:ext cx="430856" cy="365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80477" y="4994344"/>
            <a:ext cx="430856" cy="36505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971" y="5671756"/>
            <a:ext cx="8822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If PL is regressed out of PP, </a:t>
            </a:r>
            <a:r>
              <a:rPr lang="en-US" sz="1400" dirty="0" smtClean="0">
                <a:sym typeface="Wingdings"/>
              </a:rPr>
              <a:t>there is still </a:t>
            </a:r>
            <a:r>
              <a:rPr lang="en-US" sz="1400" dirty="0" err="1" smtClean="0">
                <a:sym typeface="Wingdings"/>
              </a:rPr>
              <a:t>AVFo</a:t>
            </a:r>
            <a:r>
              <a:rPr lang="en-US" sz="1400" dirty="0" smtClean="0">
                <a:sym typeface="Wingdings"/>
              </a:rPr>
              <a:t>-PP (where PP=residuals after PL regressed out). i.e. Yes, PP is having a real effect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But, with a stochastic simulation, a </a:t>
            </a:r>
            <a:r>
              <a:rPr lang="en-US" sz="1400" dirty="0"/>
              <a:t>PL-exclusive strategy </a:t>
            </a:r>
            <a:r>
              <a:rPr lang="en-US" sz="1400" dirty="0" smtClean="0"/>
              <a:t>still somewhat produces </a:t>
            </a:r>
            <a:r>
              <a:rPr lang="en-US" sz="1400" dirty="0" err="1"/>
              <a:t>AVFo</a:t>
            </a:r>
            <a:r>
              <a:rPr lang="en-US" sz="1400" dirty="0"/>
              <a:t>-</a:t>
            </a:r>
            <a:r>
              <a:rPr lang="en-US" sz="1400" dirty="0" smtClean="0"/>
              <a:t>PP (residual PL-PP </a:t>
            </a:r>
            <a:r>
              <a:rPr lang="en-US" sz="1400" dirty="0" err="1" smtClean="0"/>
              <a:t>corr</a:t>
            </a:r>
            <a:r>
              <a:rPr lang="en-US" sz="1400" dirty="0" smtClean="0"/>
              <a:t>?)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ym typeface="Wingdings"/>
              </a:rPr>
              <a:t>Note that a deterministic simulation doesn’t produce this effect. May be residual PL-PP correlation driving the </a:t>
            </a:r>
            <a:r>
              <a:rPr lang="en-US" sz="1400" dirty="0" err="1" smtClean="0">
                <a:sym typeface="Wingdings"/>
              </a:rPr>
              <a:t>AVFo</a:t>
            </a:r>
            <a:r>
              <a:rPr lang="en-US" sz="1400" dirty="0" smtClean="0">
                <a:sym typeface="Wingdings"/>
              </a:rPr>
              <a:t>-PP</a:t>
            </a:r>
            <a:endParaRPr lang="en-US" sz="1400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50971" y="1253481"/>
            <a:ext cx="308923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[All trials] Binned according to </a:t>
            </a:r>
            <a:r>
              <a:rPr lang="en-US" sz="1400" i="1" dirty="0" err="1" smtClean="0"/>
              <a:t>VChosen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166509" y="3660963"/>
            <a:ext cx="617122" cy="369332"/>
            <a:chOff x="1104433" y="4296869"/>
            <a:chExt cx="617122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104433" y="4500172"/>
              <a:ext cx="61712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22728" y="4296869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2308" y="2179230"/>
            <a:ext cx="4332504" cy="275721"/>
            <a:chOff x="681814" y="1955687"/>
            <a:chExt cx="4332504" cy="275721"/>
          </a:xfrm>
        </p:grpSpPr>
        <p:sp>
          <p:nvSpPr>
            <p:cNvPr id="32" name="TextBox 31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69658" y="2160182"/>
            <a:ext cx="4332504" cy="275721"/>
            <a:chOff x="681814" y="1955687"/>
            <a:chExt cx="4332504" cy="275721"/>
          </a:xfrm>
        </p:grpSpPr>
        <p:sp>
          <p:nvSpPr>
            <p:cNvPr id="44" name="TextBox 43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rcRect l="23355" t="56670" r="25292" b="26533"/>
          <a:stretch/>
        </p:blipFill>
        <p:spPr>
          <a:xfrm>
            <a:off x="676974" y="2574826"/>
            <a:ext cx="3782434" cy="7732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/>
          <a:srcRect l="24216" t="57290" r="23624" b="25883"/>
          <a:stretch/>
        </p:blipFill>
        <p:spPr>
          <a:xfrm>
            <a:off x="773672" y="3590365"/>
            <a:ext cx="3914111" cy="789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23739" t="57290" r="26040" b="25241"/>
          <a:stretch/>
        </p:blipFill>
        <p:spPr>
          <a:xfrm>
            <a:off x="774192" y="4708910"/>
            <a:ext cx="3926918" cy="8537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7190" y="2534669"/>
            <a:ext cx="8825997" cy="9963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99473" y="3588800"/>
            <a:ext cx="2407522" cy="8851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57292" y="3590365"/>
            <a:ext cx="2586707" cy="8851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27"/>
            <a:ext cx="8229600" cy="684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 = residuals after PL is regressed out</a:t>
            </a:r>
            <a:br>
              <a:rPr lang="en-US" dirty="0" smtClean="0"/>
            </a:br>
            <a:r>
              <a:rPr lang="en-US" sz="2200" dirty="0" smtClean="0"/>
              <a:t>(rescaled from 1-10 &amp; rounded)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1" y="5503047"/>
            <a:ext cx="856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Is there a greater </a:t>
            </a:r>
            <a:r>
              <a:rPr lang="en-US" dirty="0" err="1" smtClean="0"/>
              <a:t>AVFo</a:t>
            </a:r>
            <a:r>
              <a:rPr lang="en-US" dirty="0" smtClean="0"/>
              <a:t>-PP in behaviour, compared to the </a:t>
            </a:r>
            <a:r>
              <a:rPr lang="en-US" dirty="0" err="1" smtClean="0"/>
              <a:t>AVFo</a:t>
            </a:r>
            <a:r>
              <a:rPr lang="en-US" dirty="0" smtClean="0"/>
              <a:t>-PP from choosing PL?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Pattern here is hard to discern.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Median split PL-PP correlation is now determined on PL-PP </a:t>
            </a:r>
            <a:r>
              <a:rPr lang="en-US" dirty="0" err="1" smtClean="0"/>
              <a:t>corrs</a:t>
            </a:r>
            <a:r>
              <a:rPr lang="en-US" dirty="0" smtClean="0"/>
              <a:t> after PP has had PL </a:t>
            </a:r>
            <a:r>
              <a:rPr lang="en-US" dirty="0" err="1" smtClean="0"/>
              <a:t>decorr</a:t>
            </a:r>
            <a:r>
              <a:rPr lang="en-US" dirty="0" smtClean="0"/>
              <a:t> from it. Low </a:t>
            </a:r>
            <a:r>
              <a:rPr lang="en-US" dirty="0" err="1" smtClean="0"/>
              <a:t>corr</a:t>
            </a:r>
            <a:r>
              <a:rPr lang="en-US" dirty="0" smtClean="0"/>
              <a:t>: mean r=-0.06, High </a:t>
            </a:r>
            <a:r>
              <a:rPr lang="en-US" dirty="0" err="1" smtClean="0"/>
              <a:t>corr</a:t>
            </a:r>
            <a:r>
              <a:rPr lang="en-US" dirty="0" smtClean="0"/>
              <a:t>, mean r=0.39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89277" y="2828826"/>
            <a:ext cx="630626" cy="276999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Overall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7174" y="1630899"/>
            <a:ext cx="3838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(stochastic) simulations</a:t>
            </a:r>
            <a:endParaRPr lang="en-US" dirty="0" smtClean="0"/>
          </a:p>
          <a:p>
            <a:r>
              <a:rPr lang="en-US" sz="1050" dirty="0" smtClean="0"/>
              <a:t>Here, stochastic </a:t>
            </a:r>
            <a:r>
              <a:rPr lang="en-US" sz="1050" dirty="0" err="1" smtClean="0"/>
              <a:t>sims</a:t>
            </a:r>
            <a:r>
              <a:rPr lang="en-US" sz="1050" dirty="0" smtClean="0"/>
              <a:t> have draws deleted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3468" y="1630899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268602" y="3539485"/>
            <a:ext cx="825867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(CC)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98106" y="4405043"/>
            <a:ext cx="854245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(CC)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89774" y="1281657"/>
            <a:ext cx="2683697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[CC]</a:t>
            </a:r>
            <a:r>
              <a:rPr lang="en-US" sz="1400" i="1" dirty="0" smtClean="0"/>
              <a:t> Binned according to </a:t>
            </a:r>
            <a:r>
              <a:rPr lang="en-US" sz="1400" i="1" dirty="0" err="1" smtClean="0"/>
              <a:t>VChosen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807219" y="2138945"/>
            <a:ext cx="4332504" cy="275721"/>
            <a:chOff x="681814" y="1955687"/>
            <a:chExt cx="4332504" cy="275721"/>
          </a:xfrm>
        </p:grpSpPr>
        <p:sp>
          <p:nvSpPr>
            <p:cNvPr id="50" name="TextBox 49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69658" y="2160182"/>
            <a:ext cx="4332504" cy="275721"/>
            <a:chOff x="681814" y="1955687"/>
            <a:chExt cx="4332504" cy="275721"/>
          </a:xfrm>
        </p:grpSpPr>
        <p:sp>
          <p:nvSpPr>
            <p:cNvPr id="54" name="TextBox 53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l="15491" t="59205" r="17004" b="16532"/>
          <a:stretch/>
        </p:blipFill>
        <p:spPr>
          <a:xfrm>
            <a:off x="5180193" y="2474796"/>
            <a:ext cx="3933460" cy="8835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/>
          <a:srcRect l="24216" t="57290" r="23624" b="25883"/>
          <a:stretch/>
        </p:blipFill>
        <p:spPr>
          <a:xfrm>
            <a:off x="896205" y="2592940"/>
            <a:ext cx="3914111" cy="7892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24669" t="56676" r="25162" b="25743"/>
          <a:stretch/>
        </p:blipFill>
        <p:spPr>
          <a:xfrm>
            <a:off x="956061" y="3382149"/>
            <a:ext cx="3854255" cy="8441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23840" t="56344" r="25992" b="27402"/>
          <a:stretch/>
        </p:blipFill>
        <p:spPr>
          <a:xfrm>
            <a:off x="1057174" y="4424970"/>
            <a:ext cx="3753142" cy="760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24029" t="56657" r="25268" b="26414"/>
          <a:stretch/>
        </p:blipFill>
        <p:spPr>
          <a:xfrm>
            <a:off x="5245351" y="4424970"/>
            <a:ext cx="3868302" cy="8072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8"/>
          <a:srcRect l="23808" t="56657" r="26812" b="27120"/>
          <a:stretch/>
        </p:blipFill>
        <p:spPr>
          <a:xfrm>
            <a:off x="5245351" y="3497806"/>
            <a:ext cx="3868302" cy="79431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 rot="16200000">
            <a:off x="-254997" y="4497457"/>
            <a:ext cx="99774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Stronger + </a:t>
            </a:r>
            <a:r>
              <a:rPr lang="en-US" sz="900" dirty="0" err="1" smtClean="0"/>
              <a:t>rel</a:t>
            </a:r>
            <a:r>
              <a:rPr lang="en-US" sz="900" dirty="0" smtClean="0"/>
              <a:t> between PL &amp; PP</a:t>
            </a:r>
            <a:endParaRPr lang="en-US" sz="900" dirty="0"/>
          </a:p>
        </p:txBody>
      </p:sp>
      <p:sp>
        <p:nvSpPr>
          <p:cNvPr id="63" name="Rectangle 62"/>
          <p:cNvSpPr/>
          <p:nvPr/>
        </p:nvSpPr>
        <p:spPr>
          <a:xfrm>
            <a:off x="-14073" y="3426296"/>
            <a:ext cx="9113653" cy="191794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Overall, PL &amp; PP are not very correlated (after PL is regressed out of PP).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So, no need to look at the median split according to PL-PP correlation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5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27"/>
            <a:ext cx="8229600" cy="684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 = residuals after PL is regressed out</a:t>
            </a:r>
            <a:br>
              <a:rPr lang="en-US" dirty="0" smtClean="0"/>
            </a:br>
            <a:r>
              <a:rPr lang="en-US" sz="2200" dirty="0" smtClean="0"/>
              <a:t>(rescaled from 1-10 &amp; rounded)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1" y="5813776"/>
            <a:ext cx="856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 &amp; PP are</a:t>
            </a:r>
            <a:r>
              <a:rPr lang="en-US" i="1" dirty="0"/>
              <a:t> </a:t>
            </a:r>
            <a:r>
              <a:rPr lang="en-US" dirty="0" err="1" smtClean="0"/>
              <a:t>anticorrelated</a:t>
            </a:r>
            <a:r>
              <a:rPr lang="en-US" dirty="0" smtClean="0"/>
              <a:t> here.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Median split PL-PP correlation is now determined on PL-PP </a:t>
            </a:r>
            <a:r>
              <a:rPr lang="en-US" dirty="0" err="1" smtClean="0"/>
              <a:t>corrs</a:t>
            </a:r>
            <a:r>
              <a:rPr lang="en-US" dirty="0" smtClean="0"/>
              <a:t> after PP has had PL </a:t>
            </a:r>
            <a:r>
              <a:rPr lang="en-US" dirty="0" err="1" smtClean="0"/>
              <a:t>decorr</a:t>
            </a:r>
            <a:r>
              <a:rPr lang="en-US" dirty="0" smtClean="0"/>
              <a:t> from it.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89277" y="2828826"/>
            <a:ext cx="630626" cy="276999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Overall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057174" y="1630899"/>
            <a:ext cx="383822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(stochastic) simulations</a:t>
            </a:r>
            <a:endParaRPr lang="en-US" dirty="0" smtClean="0"/>
          </a:p>
          <a:p>
            <a:r>
              <a:rPr lang="en-US" sz="1050" dirty="0" smtClean="0"/>
              <a:t>Here, stochastic </a:t>
            </a:r>
            <a:r>
              <a:rPr lang="en-US" sz="1050" dirty="0" err="1" smtClean="0"/>
              <a:t>sims</a:t>
            </a:r>
            <a:r>
              <a:rPr lang="en-US" sz="1050" dirty="0" smtClean="0"/>
              <a:t> have draws deleted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03468" y="1630899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268602" y="3539485"/>
            <a:ext cx="825867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(IC)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298106" y="4405043"/>
            <a:ext cx="854245" cy="461665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PL-PP </a:t>
            </a:r>
          </a:p>
          <a:p>
            <a:r>
              <a:rPr lang="en-US" sz="1200" dirty="0" err="1" smtClean="0"/>
              <a:t>Corr</a:t>
            </a:r>
            <a:r>
              <a:rPr lang="en-US" sz="1200" dirty="0" smtClean="0"/>
              <a:t> (IC)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89774" y="1281657"/>
            <a:ext cx="2683697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i="1" dirty="0" smtClean="0">
                <a:solidFill>
                  <a:srgbClr val="FF0000"/>
                </a:solidFill>
              </a:rPr>
              <a:t>[IC]</a:t>
            </a:r>
            <a:r>
              <a:rPr lang="en-US" sz="1400" i="1" dirty="0" smtClean="0"/>
              <a:t> Binned according to </a:t>
            </a:r>
            <a:r>
              <a:rPr lang="en-US" sz="1400" i="1" dirty="0" err="1" smtClean="0"/>
              <a:t>VChosen</a:t>
            </a:r>
            <a:r>
              <a:rPr lang="en-US" sz="1400" i="1" dirty="0" smtClean="0"/>
              <a:t> </a:t>
            </a:r>
            <a:endParaRPr lang="en-US" sz="1400" i="1" dirty="0"/>
          </a:p>
        </p:txBody>
      </p:sp>
      <p:grpSp>
        <p:nvGrpSpPr>
          <p:cNvPr id="49" name="Group 48"/>
          <p:cNvGrpSpPr/>
          <p:nvPr/>
        </p:nvGrpSpPr>
        <p:grpSpPr>
          <a:xfrm>
            <a:off x="807219" y="2138945"/>
            <a:ext cx="4332504" cy="275721"/>
            <a:chOff x="681814" y="1955687"/>
            <a:chExt cx="4332504" cy="275721"/>
          </a:xfrm>
        </p:grpSpPr>
        <p:sp>
          <p:nvSpPr>
            <p:cNvPr id="50" name="TextBox 49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69658" y="2160182"/>
            <a:ext cx="4332504" cy="275721"/>
            <a:chOff x="681814" y="1955687"/>
            <a:chExt cx="4332504" cy="275721"/>
          </a:xfrm>
        </p:grpSpPr>
        <p:sp>
          <p:nvSpPr>
            <p:cNvPr id="54" name="TextBox 53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249" t="56304" r="27032" b="25356"/>
          <a:stretch/>
        </p:blipFill>
        <p:spPr>
          <a:xfrm>
            <a:off x="5139723" y="3357384"/>
            <a:ext cx="4004277" cy="942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808" t="57010" r="26591" b="27472"/>
          <a:stretch/>
        </p:blipFill>
        <p:spPr>
          <a:xfrm>
            <a:off x="5139723" y="4434269"/>
            <a:ext cx="4004277" cy="7829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4029" t="55951" r="28083" b="26415"/>
          <a:stretch/>
        </p:blipFill>
        <p:spPr>
          <a:xfrm>
            <a:off x="5069658" y="2400556"/>
            <a:ext cx="4074342" cy="937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4249" t="56657" r="27032" b="26061"/>
          <a:stretch/>
        </p:blipFill>
        <p:spPr>
          <a:xfrm>
            <a:off x="965190" y="2652012"/>
            <a:ext cx="3818427" cy="846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3367" t="56657" r="25489" b="27120"/>
          <a:stretch/>
        </p:blipFill>
        <p:spPr>
          <a:xfrm>
            <a:off x="894112" y="3383324"/>
            <a:ext cx="3889506" cy="7711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23808" t="56303" r="26591" b="25710"/>
          <a:stretch/>
        </p:blipFill>
        <p:spPr>
          <a:xfrm>
            <a:off x="845346" y="4183253"/>
            <a:ext cx="3938272" cy="8925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349190" y="3661203"/>
            <a:ext cx="1134978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More </a:t>
            </a:r>
            <a:r>
              <a:rPr lang="en-US" sz="1100" dirty="0" err="1" smtClean="0"/>
              <a:t>anticorr</a:t>
            </a:r>
            <a:r>
              <a:rPr lang="en-US" sz="1100" dirty="0" smtClean="0"/>
              <a:t>!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899395" y="2153056"/>
            <a:ext cx="1370560" cy="29227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look at PLPP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23706" y="2272920"/>
            <a:ext cx="1370560" cy="292279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Don’t look at PLPP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973" y="1630719"/>
            <a:ext cx="9117027" cy="418305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very useful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9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Binned according to </a:t>
            </a:r>
            <a:r>
              <a:rPr lang="en-US" dirty="0" err="1" smtClean="0"/>
              <a:t>cf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2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27"/>
            <a:ext cx="8229600" cy="6849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PP = residuals after PL is regressed out</a:t>
            </a:r>
            <a:br>
              <a:rPr lang="en-US" dirty="0" smtClean="0"/>
            </a:br>
            <a:r>
              <a:rPr lang="en-US" sz="2200" dirty="0" smtClean="0"/>
              <a:t>(rescaled from 1-10 &amp; rounded)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74192" y="1706104"/>
            <a:ext cx="39269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Choose-PL (</a:t>
            </a:r>
            <a:r>
              <a:rPr lang="en-US" b="1" u="sng" dirty="0" err="1" smtClean="0"/>
              <a:t>stochostic</a:t>
            </a:r>
            <a:r>
              <a:rPr lang="en-US" b="1" u="sng" dirty="0" smtClean="0"/>
              <a:t>) simulations</a:t>
            </a:r>
            <a:endParaRPr lang="en-US" dirty="0" smtClean="0"/>
          </a:p>
          <a:p>
            <a:r>
              <a:rPr lang="en-US" sz="800" dirty="0" smtClean="0"/>
              <a:t>Here, draws have been deleted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8509" y="1684380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Observed choice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98051" y="4713633"/>
            <a:ext cx="143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Incompatible Choice trials</a:t>
            </a:r>
            <a:endParaRPr lang="en-US" sz="1400" i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03997" y="3495773"/>
            <a:ext cx="1433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Compatible Choice trials</a:t>
            </a:r>
            <a:endParaRPr lang="en-US" sz="1400" i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56398" y="2535114"/>
            <a:ext cx="11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All trials </a:t>
            </a:r>
            <a:endParaRPr lang="en-US" sz="1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0971" y="5813776"/>
            <a:ext cx="856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 The CC pattern that is seen (with </a:t>
            </a:r>
            <a:r>
              <a:rPr lang="en-US" dirty="0" err="1" smtClean="0"/>
              <a:t>cf</a:t>
            </a:r>
            <a:r>
              <a:rPr lang="en-US" dirty="0" smtClean="0"/>
              <a:t> binning) is not generated using a choose-PL strategy </a:t>
            </a:r>
            <a:r>
              <a:rPr lang="en-US" b="1" dirty="0" smtClean="0">
                <a:solidFill>
                  <a:srgbClr val="008000"/>
                </a:solidFill>
              </a:rPr>
              <a:t>== good! </a:t>
            </a:r>
            <a:r>
              <a:rPr lang="en-US" b="1" dirty="0" smtClean="0">
                <a:solidFill>
                  <a:srgbClr val="008000"/>
                </a:solidFill>
                <a:sym typeface="Wingdings"/>
              </a:rPr>
              <a:t>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971" y="1253481"/>
            <a:ext cx="1956961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[Binned according to </a:t>
            </a:r>
            <a:r>
              <a:rPr lang="en-US" sz="1400" i="1" dirty="0" err="1" smtClean="0"/>
              <a:t>cf</a:t>
            </a:r>
            <a:r>
              <a:rPr lang="en-US" sz="1400" i="1" dirty="0" smtClean="0"/>
              <a:t>]</a:t>
            </a:r>
            <a:endParaRPr lang="en-US" sz="1400" i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04433" y="4437979"/>
            <a:ext cx="617122" cy="369332"/>
            <a:chOff x="1104433" y="4296869"/>
            <a:chExt cx="617122" cy="3693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104433" y="4500172"/>
              <a:ext cx="61712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222728" y="4296869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82308" y="2179230"/>
            <a:ext cx="4332504" cy="275721"/>
            <a:chOff x="681814" y="1955687"/>
            <a:chExt cx="4332504" cy="275721"/>
          </a:xfrm>
        </p:grpSpPr>
        <p:sp>
          <p:nvSpPr>
            <p:cNvPr id="32" name="TextBox 31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69658" y="2160182"/>
            <a:ext cx="4332504" cy="275721"/>
            <a:chOff x="681814" y="1955687"/>
            <a:chExt cx="4332504" cy="275721"/>
          </a:xfrm>
        </p:grpSpPr>
        <p:sp>
          <p:nvSpPr>
            <p:cNvPr id="44" name="TextBox 43"/>
            <p:cNvSpPr txBox="1"/>
            <p:nvPr/>
          </p:nvSpPr>
          <p:spPr>
            <a:xfrm>
              <a:off x="681814" y="1969798"/>
              <a:ext cx="22998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 smtClean="0"/>
                <a:t>p(Choose agree w PLPP) </a:t>
              </a:r>
              <a:endParaRPr lang="en-US" sz="1050" i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638" y="1958742"/>
              <a:ext cx="20401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PL)</a:t>
              </a:r>
              <a:endParaRPr lang="en-US" sz="105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7672" y="1955687"/>
              <a:ext cx="20266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 smtClean="0"/>
                <a:t>p(Chose max PP)</a:t>
              </a:r>
              <a:endParaRPr lang="en-US" sz="1050" i="1" dirty="0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/>
          <a:srcRect l="21957" t="4347" r="26690" b="80277"/>
          <a:stretch/>
        </p:blipFill>
        <p:spPr>
          <a:xfrm>
            <a:off x="716545" y="2640061"/>
            <a:ext cx="3782434" cy="70781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3"/>
          <a:srcRect l="22843" t="4169" r="24997" b="80227"/>
          <a:stretch/>
        </p:blipFill>
        <p:spPr>
          <a:xfrm>
            <a:off x="676973" y="3617576"/>
            <a:ext cx="3914111" cy="7318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4"/>
          <a:srcRect l="23739" t="4223" r="26040" b="78308"/>
          <a:stretch/>
        </p:blipFill>
        <p:spPr>
          <a:xfrm>
            <a:off x="676973" y="4865113"/>
            <a:ext cx="3926918" cy="853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23544" t="3845" r="23041" b="80147"/>
          <a:stretch/>
        </p:blipFill>
        <p:spPr>
          <a:xfrm>
            <a:off x="5114812" y="4741333"/>
            <a:ext cx="3985690" cy="74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3544" t="4620" r="25668" b="80147"/>
          <a:stretch/>
        </p:blipFill>
        <p:spPr>
          <a:xfrm>
            <a:off x="5158310" y="3560205"/>
            <a:ext cx="3789604" cy="710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23545" t="4443" r="24167" b="80147"/>
          <a:stretch/>
        </p:blipFill>
        <p:spPr>
          <a:xfrm>
            <a:off x="5048284" y="2701636"/>
            <a:ext cx="3901652" cy="718627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247190" y="2534669"/>
            <a:ext cx="8825997" cy="88559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1234</Words>
  <Application>Microsoft Macintosh PowerPoint</Application>
  <PresentationFormat>On-screen Show (4:3)</PresentationFormat>
  <Paragraphs>152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exploration given  PL&amp;PP correlations </vt:lpstr>
      <vt:lpstr>Headline/Conclusions/Next steps ***</vt:lpstr>
      <vt:lpstr>PL &amp; PP scores are inherently correlated, and some of the observed pattern emerges from a PL-exclusive strategy</vt:lpstr>
      <vt:lpstr>PP artificially decorr from PL</vt:lpstr>
      <vt:lpstr>PP = residuals after PL is regressed out (rescaled from 1-10 &amp; rounded)</vt:lpstr>
      <vt:lpstr>PP = residuals after PL is regressed out (rescaled from 1-10 &amp; rounded)</vt:lpstr>
      <vt:lpstr>PP = residuals after PL is regressed out (rescaled from 1-10 &amp; rounded)</vt:lpstr>
      <vt:lpstr>Binned according to cf</vt:lpstr>
      <vt:lpstr>PP = residuals after PL is regressed out (rescaled from 1-10 &amp; rounded)</vt:lpstr>
      <vt:lpstr>PP = residuals after PL is regressed out (rescaled from 1-10 &amp; rounded)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data wrt PL&amp;PP correlations </dc:title>
  <dc:creator>Eleanor Loh</dc:creator>
  <cp:lastModifiedBy>Eleanor Loh</cp:lastModifiedBy>
  <cp:revision>58</cp:revision>
  <cp:lastPrinted>2015-11-16T15:46:28Z</cp:lastPrinted>
  <dcterms:created xsi:type="dcterms:W3CDTF">2015-11-12T19:12:52Z</dcterms:created>
  <dcterms:modified xsi:type="dcterms:W3CDTF">2016-05-30T16:01:43Z</dcterms:modified>
</cp:coreProperties>
</file>