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9" r:id="rId5"/>
    <p:sldId id="270" r:id="rId6"/>
    <p:sldId id="268" r:id="rId7"/>
    <p:sldId id="267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6" autoAdjust="0"/>
    <p:restoredTop sz="83588" autoAdjust="0"/>
  </p:normalViewPr>
  <p:slideViewPr>
    <p:cSldViewPr snapToGrid="0" snapToObjects="1">
      <p:cViewPr varScale="1">
        <p:scale>
          <a:sx n="104" d="100"/>
          <a:sy n="104" d="100"/>
        </p:scale>
        <p:origin x="-2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A2DE2-F06A-D84F-AF14-C749EAB6FC8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A60AD-3D62-4B46-84F0-E15778D6E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8BC2C-1156-A446-B40F-5F62109F1530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25CA5-FDEA-3C4B-A2C4-3998AEF6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7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Simulations here are stochastic </a:t>
            </a:r>
            <a:endParaRPr lang="en-US" dirty="0" smtClean="0"/>
          </a:p>
          <a:p>
            <a:r>
              <a:rPr lang="en-US" dirty="0" smtClean="0"/>
              <a:t>- Observed pattern of data = increase </a:t>
            </a:r>
            <a:r>
              <a:rPr lang="en-US" dirty="0" err="1" smtClean="0"/>
              <a:t>pChoMaxPLPP</a:t>
            </a:r>
            <a:r>
              <a:rPr lang="en-US" dirty="0" smtClean="0"/>
              <a:t> as you decrease conflict in the PL &amp; PP domains</a:t>
            </a:r>
          </a:p>
          <a:p>
            <a:r>
              <a:rPr lang="en-US" dirty="0" smtClean="0"/>
              <a:t>- This is good in that it validates the PLPP scores.  </a:t>
            </a:r>
            <a:r>
              <a:rPr lang="en-US" b="0" dirty="0" smtClean="0"/>
              <a:t>But, is there utility in the LCA?  </a:t>
            </a:r>
          </a:p>
          <a:p>
            <a:endParaRPr lang="en-US" dirty="0" smtClean="0"/>
          </a:p>
          <a:p>
            <a:r>
              <a:rPr lang="en-US" dirty="0" smtClean="0"/>
              <a:t> X and y labels</a:t>
            </a:r>
            <a:r>
              <a:rPr lang="en-US" baseline="0" dirty="0" smtClean="0"/>
              <a:t> in data is different from simulations for unimportant reasons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why cells that were empty in the observed data have sometimes gotten filled</a:t>
            </a:r>
            <a:r>
              <a:rPr lang="en-US" baseline="0" dirty="0" smtClean="0"/>
              <a:t> in is because, remember, the simulations apply a different choice rule. This means that cells that were previously unfilled (never == a chosen event) are now chosen. This filling in of empty cells will only happen for measures that are choice-variant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why cells that were empty in the observed data have sometimes gotten filled</a:t>
            </a:r>
            <a:r>
              <a:rPr lang="en-US" baseline="0" dirty="0" smtClean="0"/>
              <a:t> in is because, remember, the simulations apply a different choice rule. This means that cells that were previously unfilled (never == a chosen event) are now chosen. This filling in of empty cells will only happen for measures that are choice-variant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B000-5716-D743-945A-C6862CBB67D8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9" y="42555"/>
            <a:ext cx="6387797" cy="71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smtClean="0"/>
              <a:t>Binned by </a:t>
            </a:r>
            <a:r>
              <a:rPr lang="en-US" sz="2300" b="1" dirty="0" err="1" smtClean="0"/>
              <a:t>Vchosen</a:t>
            </a:r>
            <a:r>
              <a:rPr lang="en-US" sz="2300" b="1" dirty="0" smtClean="0"/>
              <a:t> (un-binned)</a:t>
            </a:r>
          </a:p>
          <a:p>
            <a:pPr marL="0" indent="0">
              <a:buNone/>
            </a:pPr>
            <a:r>
              <a:rPr lang="en-US" sz="1100" i="1" dirty="0"/>
              <a:t>PP has PL </a:t>
            </a:r>
            <a:r>
              <a:rPr lang="en-US" sz="1100" i="1" dirty="0" err="1"/>
              <a:t>decorr</a:t>
            </a:r>
            <a:endParaRPr lang="en-US" sz="1100" i="1" dirty="0"/>
          </a:p>
          <a:p>
            <a:pPr marL="0" indent="0">
              <a:buNone/>
            </a:pP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2399" y="901400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95619" y="905078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76929" y="892749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19348" y="96630"/>
            <a:ext cx="696400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" name="TextBox 37"/>
          <p:cNvSpPr txBox="1"/>
          <p:nvPr/>
        </p:nvSpPr>
        <p:spPr>
          <a:xfrm>
            <a:off x="5404264" y="930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697484" y="934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894429" y="922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802682" y="456345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CC trials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823522" y="496984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IC trials</a:t>
            </a:r>
            <a:endParaRPr lang="en-US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-8474" y="2637255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3550315"/>
            <a:ext cx="119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PLPP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-20485" y="4411640"/>
            <a:ext cx="119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better  PL/</a:t>
            </a:r>
            <a:r>
              <a:rPr lang="en-US" sz="1200" dirty="0" err="1" smtClean="0"/>
              <a:t>PLcf</a:t>
            </a:r>
            <a:r>
              <a:rPr lang="en-US" sz="1200" dirty="0" smtClean="0"/>
              <a:t> + PP/</a:t>
            </a:r>
            <a:r>
              <a:rPr lang="en-US" sz="1200" dirty="0" err="1" smtClean="0"/>
              <a:t>PPcf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1644476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Observed data</a:t>
            </a:r>
            <a:endParaRPr lang="en-US" sz="12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23197" t="31078" r="25652" b="53004"/>
          <a:stretch/>
        </p:blipFill>
        <p:spPr>
          <a:xfrm>
            <a:off x="1255094" y="2490932"/>
            <a:ext cx="3877000" cy="7540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/>
          <a:srcRect l="22983" t="30354" r="24263" b="53728"/>
          <a:stretch/>
        </p:blipFill>
        <p:spPr>
          <a:xfrm>
            <a:off x="5132094" y="2449637"/>
            <a:ext cx="3998473" cy="7540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l="22590" t="30879" r="25645" b="53619"/>
          <a:stretch/>
        </p:blipFill>
        <p:spPr>
          <a:xfrm>
            <a:off x="1141580" y="3443068"/>
            <a:ext cx="3990514" cy="7468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l="24283" t="30679" r="24349" b="53101"/>
          <a:stretch/>
        </p:blipFill>
        <p:spPr>
          <a:xfrm>
            <a:off x="5202006" y="3408438"/>
            <a:ext cx="3959860" cy="7815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/>
          <a:srcRect l="23777" t="29785" r="27059" b="53407"/>
          <a:stretch/>
        </p:blipFill>
        <p:spPr>
          <a:xfrm>
            <a:off x="1284533" y="1474185"/>
            <a:ext cx="3684511" cy="7872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/>
          <a:srcRect l="22920" t="30327" r="26720" b="52519"/>
          <a:stretch/>
        </p:blipFill>
        <p:spPr>
          <a:xfrm>
            <a:off x="5199025" y="1449797"/>
            <a:ext cx="3774007" cy="8035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0"/>
          <a:srcRect l="23806" t="30961" r="26198" b="53476"/>
          <a:stretch/>
        </p:blipFill>
        <p:spPr>
          <a:xfrm>
            <a:off x="1282936" y="4340861"/>
            <a:ext cx="3686108" cy="71711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1"/>
          <a:srcRect l="24303" t="30351" r="24247" b="52738"/>
          <a:stretch/>
        </p:blipFill>
        <p:spPr>
          <a:xfrm>
            <a:off x="5276488" y="4340861"/>
            <a:ext cx="3793281" cy="77925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451111" y="943107"/>
            <a:ext cx="2603363" cy="4457210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-807786" y="3226965"/>
            <a:ext cx="379364" cy="369332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-1031669" y="3813230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153127" y="103610"/>
            <a:ext cx="23611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Not very useful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03008" y="5775801"/>
            <a:ext cx="84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this way is not discriminative between strategies</a:t>
            </a:r>
          </a:p>
        </p:txBody>
      </p:sp>
    </p:spTree>
    <p:extLst>
      <p:ext uri="{BB962C8B-B14F-4D97-AF65-F5344CB8AC3E}">
        <p14:creationId xmlns:p14="http://schemas.microsoft.com/office/powerpoint/2010/main" val="148068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dirty="0"/>
              <a:t>Note: why does a </a:t>
            </a:r>
            <a:r>
              <a:rPr lang="en-US" sz="3200" dirty="0" err="1"/>
              <a:t>cho</a:t>
            </a:r>
            <a:r>
              <a:rPr lang="en-US" sz="3200" dirty="0"/>
              <a:t>-PL strategy not lead to </a:t>
            </a:r>
            <a:r>
              <a:rPr lang="en-US" sz="3200" i="1" dirty="0"/>
              <a:t>never</a:t>
            </a:r>
            <a:r>
              <a:rPr lang="en-US" sz="3200" dirty="0"/>
              <a:t> choosing PP in the IC trials?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Basically probably because of (a) residual correlation between PL &amp; PP, and (b) beta=0.8 (chosen to allow for range in other plots)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u="sng" dirty="0" smtClean="0"/>
              <a:t>IC trials, PP=PP-regressed-PL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22" t="25820" r="25906" b="50327"/>
          <a:stretch/>
        </p:blipFill>
        <p:spPr>
          <a:xfrm>
            <a:off x="2307120" y="2959324"/>
            <a:ext cx="5534757" cy="1575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65" t="26998" r="27383" b="52412"/>
          <a:stretch/>
        </p:blipFill>
        <p:spPr>
          <a:xfrm>
            <a:off x="2423640" y="4569698"/>
            <a:ext cx="5371627" cy="138387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8852" y="3400783"/>
            <a:ext cx="2384995" cy="233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b=8</a:t>
            </a:r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b=80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953568"/>
            <a:ext cx="838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lack of time, I haven’t completely tracked this down right to its absolute source yet. But I think it’s probably okay – i.e. there isn’t some egregious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2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Headline/overview/conclusion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Simple PL-based strategies are not sufficient to fully explain behaviour, if one plots by conflict </a:t>
            </a:r>
          </a:p>
          <a:p>
            <a:r>
              <a:rPr lang="en-US" sz="2000" dirty="0" smtClean="0"/>
              <a:t>Plotting by </a:t>
            </a:r>
            <a:r>
              <a:rPr lang="en-US" sz="2000" dirty="0" err="1" smtClean="0"/>
              <a:t>Vchosen</a:t>
            </a:r>
            <a:r>
              <a:rPr lang="en-US" sz="2000" dirty="0" smtClean="0"/>
              <a:t> is not very helpful – doesn’t discriminate between the different simple strategies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Details</a:t>
            </a:r>
            <a:endParaRPr lang="en-US" sz="2000" u="sng" dirty="0" smtClean="0"/>
          </a:p>
          <a:p>
            <a:r>
              <a:rPr lang="en-US" sz="2000" dirty="0"/>
              <a:t>Simulations are built stochastically, using the </a:t>
            </a:r>
            <a:r>
              <a:rPr lang="en-US" sz="2000" dirty="0" err="1"/>
              <a:t>plot_explorebeh</a:t>
            </a:r>
            <a:r>
              <a:rPr lang="en-US" sz="2000" dirty="0"/>
              <a:t> scripts </a:t>
            </a:r>
          </a:p>
          <a:p>
            <a:r>
              <a:rPr lang="en-US" sz="2000" dirty="0"/>
              <a:t>Note: PP scores here are </a:t>
            </a:r>
            <a:r>
              <a:rPr lang="en-US" sz="2000" i="1" dirty="0"/>
              <a:t>not</a:t>
            </a:r>
            <a:r>
              <a:rPr lang="en-US" sz="2000" dirty="0"/>
              <a:t> the residuals after regressing out </a:t>
            </a:r>
            <a:r>
              <a:rPr lang="en-US" sz="2000" dirty="0" smtClean="0"/>
              <a:t>PL, unless explicitly marked in section.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10" y="65379"/>
            <a:ext cx="4255469" cy="116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Binned by conflict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2399" y="1327594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95619" y="1331272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76929" y="1318943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19348" y="96630"/>
            <a:ext cx="696400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l="5645" t="58035" r="678" b="14243"/>
          <a:stretch/>
        </p:blipFill>
        <p:spPr>
          <a:xfrm>
            <a:off x="1373619" y="1961494"/>
            <a:ext cx="3519024" cy="64734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6966" t="57626" r="1103" b="10689"/>
          <a:stretch/>
        </p:blipFill>
        <p:spPr>
          <a:xfrm>
            <a:off x="5526692" y="1961494"/>
            <a:ext cx="3353809" cy="67699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404264" y="1357072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697484" y="1360750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894429" y="1348421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802682" y="882539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CC trials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823522" y="923178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IC trials</a:t>
            </a:r>
            <a:endParaRPr lang="en-US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183169" y="5737429"/>
            <a:ext cx="896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Choose PL is insufficient to produce observed behaviour</a:t>
            </a:r>
          </a:p>
          <a:p>
            <a:pPr marL="285750" indent="-285750">
              <a:buFont typeface="Wingdings" charset="0"/>
              <a:buChar char="à"/>
            </a:pP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When binned according to conflict, conflict appears to be important in producing the overall pattern of behaviour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696" y="3115012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6170" y="4028072"/>
            <a:ext cx="119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PLPP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5685" y="4889397"/>
            <a:ext cx="119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better  PL/</a:t>
            </a:r>
            <a:r>
              <a:rPr lang="en-US" sz="1200" dirty="0" err="1" smtClean="0"/>
              <a:t>PLcf</a:t>
            </a:r>
            <a:r>
              <a:rPr lang="en-US" sz="1200" dirty="0" smtClean="0"/>
              <a:t> + PP/</a:t>
            </a:r>
            <a:r>
              <a:rPr lang="en-US" sz="1200" dirty="0" err="1" smtClean="0"/>
              <a:t>PPcf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6170" y="2122233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Observed data</a:t>
            </a:r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/>
          <a:srcRect l="24137" t="4863" r="24915" b="77848"/>
          <a:stretch/>
        </p:blipFill>
        <p:spPr>
          <a:xfrm>
            <a:off x="1347221" y="2932752"/>
            <a:ext cx="3841951" cy="81483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l="23499" t="4206" r="24984" b="79199"/>
          <a:stretch/>
        </p:blipFill>
        <p:spPr>
          <a:xfrm>
            <a:off x="5394395" y="2858552"/>
            <a:ext cx="3744086" cy="75381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8"/>
          <a:srcRect l="23885" t="4787" r="24950" b="79238"/>
          <a:stretch/>
        </p:blipFill>
        <p:spPr>
          <a:xfrm>
            <a:off x="1347220" y="3849127"/>
            <a:ext cx="3841951" cy="7496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"/>
          <a:srcRect l="22940" t="4155" r="26598" b="77561"/>
          <a:stretch/>
        </p:blipFill>
        <p:spPr>
          <a:xfrm>
            <a:off x="5312032" y="3799391"/>
            <a:ext cx="3816483" cy="86423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0"/>
          <a:srcRect l="24576" t="4108" r="25261" b="80052"/>
          <a:stretch/>
        </p:blipFill>
        <p:spPr>
          <a:xfrm>
            <a:off x="1373619" y="4782708"/>
            <a:ext cx="3815553" cy="7530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1"/>
          <a:srcRect l="23856" t="5244" r="25490" b="79070"/>
          <a:stretch/>
        </p:blipFill>
        <p:spPr>
          <a:xfrm>
            <a:off x="5346992" y="4782708"/>
            <a:ext cx="3811553" cy="73771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640227" y="1786123"/>
            <a:ext cx="2484381" cy="3821098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04264" y="1774488"/>
            <a:ext cx="1149958" cy="3832733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10687" y="4598802"/>
            <a:ext cx="379364" cy="369332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1802682" y="2499892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098990" y="2711258"/>
            <a:ext cx="379364" cy="369332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ontent Placeholder 2"/>
          <p:cNvSpPr txBox="1">
            <a:spLocks/>
          </p:cNvSpPr>
          <p:nvPr/>
        </p:nvSpPr>
        <p:spPr>
          <a:xfrm>
            <a:off x="1863163" y="3412095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42694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9" y="22791"/>
            <a:ext cx="3988103" cy="71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smtClean="0"/>
              <a:t>Binned by </a:t>
            </a:r>
            <a:r>
              <a:rPr lang="en-US" sz="2300" b="1" dirty="0" err="1" smtClean="0"/>
              <a:t>VChosen</a:t>
            </a:r>
            <a:endParaRPr lang="en-US" sz="2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2399" y="985604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95619" y="989282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76929" y="976953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19348" y="96630"/>
            <a:ext cx="696400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" name="TextBox 37"/>
          <p:cNvSpPr txBox="1"/>
          <p:nvPr/>
        </p:nvSpPr>
        <p:spPr>
          <a:xfrm>
            <a:off x="5404264" y="1015082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697484" y="1018760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894429" y="1006431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802682" y="540549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CC trials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779847" y="570718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IC trials</a:t>
            </a: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023" t="35168" r="16741" b="36871"/>
          <a:stretch/>
        </p:blipFill>
        <p:spPr>
          <a:xfrm>
            <a:off x="1373619" y="1461976"/>
            <a:ext cx="3519024" cy="901237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6802" t="35527" r="16741" b="35795"/>
          <a:stretch/>
        </p:blipFill>
        <p:spPr>
          <a:xfrm>
            <a:off x="5386615" y="1461143"/>
            <a:ext cx="3546438" cy="95649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306194" y="5241290"/>
            <a:ext cx="8960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Plotting by </a:t>
            </a:r>
            <a:r>
              <a:rPr lang="en-US" sz="1600" dirty="0" err="1" smtClean="0"/>
              <a:t>VChosen</a:t>
            </a:r>
            <a:r>
              <a:rPr lang="en-US" sz="1600" dirty="0" smtClean="0"/>
              <a:t> isn’t very </a:t>
            </a:r>
            <a:r>
              <a:rPr lang="en-US" sz="1600" dirty="0" err="1" smtClean="0"/>
              <a:t>discrimitive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 smtClean="0"/>
              <a:t>still gets an effect along the PP (horizontal) axis even if one just adopts a choose-PL strategy 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WHY?</a:t>
            </a:r>
            <a:r>
              <a:rPr lang="en-US" sz="1600" dirty="0" smtClean="0"/>
              <a:t>  Remember that in CC trials, </a:t>
            </a:r>
            <a:r>
              <a:rPr lang="en-US" sz="1600" dirty="0" err="1" smtClean="0"/>
              <a:t>ChooseMaxPP</a:t>
            </a:r>
            <a:r>
              <a:rPr lang="en-US" sz="1600" dirty="0" smtClean="0"/>
              <a:t> ≈ </a:t>
            </a:r>
            <a:r>
              <a:rPr lang="en-US" sz="1600" dirty="0" err="1" smtClean="0"/>
              <a:t>ChooseMaxPL</a:t>
            </a:r>
            <a:r>
              <a:rPr lang="en-US" sz="1600" dirty="0" smtClean="0"/>
              <a:t> (minus draws)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Note that we would never expect to find solid horizontal stripes, just because of noise in PP scores (even if they are not incorporated into decision)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Possibly because of (hidden) correlations between PL and PP </a:t>
            </a:r>
            <a:r>
              <a:rPr lang="en-US" sz="1600" dirty="0" smtClean="0"/>
              <a:t>scores </a:t>
            </a:r>
            <a:endParaRPr lang="en-US" sz="1600" b="1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7696" y="2590956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170" y="3504016"/>
            <a:ext cx="119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PLPP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5685" y="4365341"/>
            <a:ext cx="119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better  PL/</a:t>
            </a:r>
            <a:r>
              <a:rPr lang="en-US" sz="1200" dirty="0" err="1" smtClean="0"/>
              <a:t>PLcf</a:t>
            </a:r>
            <a:r>
              <a:rPr lang="en-US" sz="1200" dirty="0" smtClean="0"/>
              <a:t> + PP/</a:t>
            </a:r>
            <a:r>
              <a:rPr lang="en-US" sz="1200" dirty="0" err="1" smtClean="0"/>
              <a:t>PPcf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6170" y="1739269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Observed data</a:t>
            </a:r>
            <a:endParaRPr lang="en-US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23921" t="58133" r="25131" b="27823"/>
          <a:stretch/>
        </p:blipFill>
        <p:spPr>
          <a:xfrm>
            <a:off x="1364704" y="2573555"/>
            <a:ext cx="3841951" cy="6619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7"/>
          <a:srcRect l="23980" t="56918" r="25815" b="26487"/>
          <a:stretch/>
        </p:blipFill>
        <p:spPr>
          <a:xfrm>
            <a:off x="5454295" y="2481643"/>
            <a:ext cx="3648734" cy="75381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/>
          <a:srcRect l="24659" t="56742" r="26091" b="27283"/>
          <a:stretch/>
        </p:blipFill>
        <p:spPr>
          <a:xfrm>
            <a:off x="1373619" y="3387507"/>
            <a:ext cx="3698147" cy="7496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/>
          <a:srcRect l="24081" t="57931" r="27013" b="26209"/>
          <a:stretch/>
        </p:blipFill>
        <p:spPr>
          <a:xfrm>
            <a:off x="5404264" y="3387507"/>
            <a:ext cx="3698765" cy="7496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0"/>
          <a:srcRect l="23657" t="56346" r="26180" b="27814"/>
          <a:stretch/>
        </p:blipFill>
        <p:spPr>
          <a:xfrm>
            <a:off x="1302399" y="4258652"/>
            <a:ext cx="3815553" cy="7530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1"/>
          <a:srcRect l="24630" t="58299" r="24716" b="26015"/>
          <a:stretch/>
        </p:blipFill>
        <p:spPr>
          <a:xfrm>
            <a:off x="5428759" y="4247485"/>
            <a:ext cx="3811553" cy="73771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-2122533" y="1632278"/>
            <a:ext cx="379364" cy="369332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-2270057" y="445571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2682583" y="1432498"/>
            <a:ext cx="2484381" cy="383310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45478" y="96630"/>
            <a:ext cx="23611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Not very useful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268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9" y="42555"/>
            <a:ext cx="6387797" cy="71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smtClean="0"/>
              <a:t>Binned by </a:t>
            </a:r>
            <a:r>
              <a:rPr lang="en-US" sz="2300" b="1" dirty="0" err="1" smtClean="0"/>
              <a:t>Vchosen</a:t>
            </a:r>
            <a:r>
              <a:rPr lang="en-US" sz="2300" b="1" dirty="0" smtClean="0"/>
              <a:t> (un-binned)</a:t>
            </a:r>
            <a:endParaRPr lang="en-US" sz="2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2399" y="901400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95619" y="905078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76929" y="892749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19348" y="96630"/>
            <a:ext cx="696400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" name="TextBox 37"/>
          <p:cNvSpPr txBox="1"/>
          <p:nvPr/>
        </p:nvSpPr>
        <p:spPr>
          <a:xfrm>
            <a:off x="5404264" y="930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697484" y="934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894429" y="922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802682" y="456345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CC trials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823522" y="496984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IC trials</a:t>
            </a:r>
            <a:endParaRPr lang="en-US" b="1" u="sng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/>
          <a:srcRect l="16551" t="37087" r="20548" b="39070"/>
          <a:stretch/>
        </p:blipFill>
        <p:spPr>
          <a:xfrm>
            <a:off x="1091719" y="1497799"/>
            <a:ext cx="4050586" cy="84446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16208" t="36532" r="20944" b="37730"/>
          <a:stretch/>
        </p:blipFill>
        <p:spPr>
          <a:xfrm>
            <a:off x="5321224" y="1480033"/>
            <a:ext cx="3658894" cy="8241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-8474" y="2637255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3550315"/>
            <a:ext cx="119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PLPP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-20485" y="4411640"/>
            <a:ext cx="119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better  PL/</a:t>
            </a:r>
            <a:r>
              <a:rPr lang="en-US" sz="1200" dirty="0" err="1" smtClean="0"/>
              <a:t>PLcf</a:t>
            </a:r>
            <a:r>
              <a:rPr lang="en-US" sz="1200" dirty="0" smtClean="0"/>
              <a:t> + PP/</a:t>
            </a:r>
            <a:r>
              <a:rPr lang="en-US" sz="1200" dirty="0" err="1" smtClean="0"/>
              <a:t>PPcf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1644476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Observed 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30021" y="5599474"/>
            <a:ext cx="89608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Patterns here are hard to discern. Choosing-PL does produce </a:t>
            </a:r>
            <a:r>
              <a:rPr lang="en-US" sz="1600" dirty="0" err="1" smtClean="0"/>
              <a:t>AVFo</a:t>
            </a:r>
            <a:r>
              <a:rPr lang="en-US" sz="1600" dirty="0" smtClean="0"/>
              <a:t>-PP </a:t>
            </a:r>
            <a:r>
              <a:rPr lang="en-US" sz="1600" dirty="0" smtClean="0">
                <a:sym typeface="Wingdings"/>
              </a:rPr>
              <a:t> from PL-PP correlations, probably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/>
          <a:srcRect l="22685" t="30627" r="26367" b="53039"/>
          <a:stretch/>
        </p:blipFill>
        <p:spPr>
          <a:xfrm>
            <a:off x="1050691" y="2529347"/>
            <a:ext cx="3841951" cy="7698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/>
          <a:srcRect l="23659" t="30600" r="26136" b="52805"/>
          <a:stretch/>
        </p:blipFill>
        <p:spPr>
          <a:xfrm>
            <a:off x="5454295" y="2481643"/>
            <a:ext cx="3648734" cy="7538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/>
          <a:srcRect l="24039" t="30335" r="26711" b="53690"/>
          <a:stretch/>
        </p:blipFill>
        <p:spPr>
          <a:xfrm>
            <a:off x="1270479" y="3401841"/>
            <a:ext cx="3698147" cy="74967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9"/>
          <a:srcRect l="23772" t="30384" r="27507" b="51332"/>
          <a:stretch/>
        </p:blipFill>
        <p:spPr>
          <a:xfrm>
            <a:off x="5459225" y="3364042"/>
            <a:ext cx="3684775" cy="8642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10"/>
          <a:srcRect l="22738" t="31498" r="27099" b="54906"/>
          <a:stretch/>
        </p:blipFill>
        <p:spPr>
          <a:xfrm>
            <a:off x="1209347" y="4411639"/>
            <a:ext cx="3815553" cy="6463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1"/>
          <a:srcRect l="24600" t="31544" r="26431" b="52770"/>
          <a:stretch/>
        </p:blipFill>
        <p:spPr>
          <a:xfrm>
            <a:off x="5459225" y="4320252"/>
            <a:ext cx="3684775" cy="73771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75076" y="85477"/>
            <a:ext cx="23611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Not very useful</a:t>
            </a:r>
            <a:endParaRPr lang="en-US" i="1" dirty="0"/>
          </a:p>
        </p:txBody>
      </p:sp>
      <p:sp>
        <p:nvSpPr>
          <p:cNvPr id="58" name="Rectangle 57"/>
          <p:cNvSpPr/>
          <p:nvPr/>
        </p:nvSpPr>
        <p:spPr>
          <a:xfrm>
            <a:off x="2408261" y="1480032"/>
            <a:ext cx="2734044" cy="3709437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091685" y="1426616"/>
            <a:ext cx="1601525" cy="3882953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79" y="-31354"/>
            <a:ext cx="7745619" cy="71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smtClean="0"/>
              <a:t>Binned by </a:t>
            </a:r>
            <a:r>
              <a:rPr lang="en-US" sz="2300" b="1" dirty="0" err="1" smtClean="0"/>
              <a:t>Vchosen</a:t>
            </a:r>
            <a:r>
              <a:rPr lang="en-US" sz="2300" b="1" dirty="0" smtClean="0"/>
              <a:t>&gt;</a:t>
            </a:r>
            <a:r>
              <a:rPr lang="en-US" sz="2300" b="1" dirty="0" err="1" smtClean="0"/>
              <a:t>Vbest</a:t>
            </a:r>
            <a:r>
              <a:rPr lang="en-US" sz="2300" b="1" dirty="0" smtClean="0"/>
              <a:t> Unchosen</a:t>
            </a:r>
            <a:endParaRPr lang="en-US" sz="2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2399" y="1283902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95619" y="1287580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76929" y="1275251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19348" y="96630"/>
            <a:ext cx="696400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7696" y="3030346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70" y="3943406"/>
            <a:ext cx="119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PLPP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85" y="4804731"/>
            <a:ext cx="119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better  PL/</a:t>
            </a:r>
            <a:r>
              <a:rPr lang="en-US" sz="1200" dirty="0" err="1" smtClean="0"/>
              <a:t>PLcf</a:t>
            </a:r>
            <a:r>
              <a:rPr lang="en-US" sz="1200" dirty="0" smtClean="0"/>
              <a:t> + PP/</a:t>
            </a:r>
            <a:r>
              <a:rPr lang="en-US" sz="1200" dirty="0" err="1" smtClean="0"/>
              <a:t>PPcf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6170" y="2037567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Observed data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404264" y="1313380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697484" y="1317058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894429" y="1304729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802682" y="923513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CC trials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823522" y="964152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IC trials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19317" y="6158145"/>
            <a:ext cx="874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These plots do not distinguish between the choice strategies </a:t>
            </a:r>
            <a:r>
              <a:rPr lang="en-US" sz="1600" b="1" dirty="0" smtClean="0"/>
              <a:t> </a:t>
            </a:r>
            <a:endParaRPr lang="en-US" sz="1600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14243" t="35421" r="16609" b="36320"/>
          <a:stretch/>
        </p:blipFill>
        <p:spPr>
          <a:xfrm>
            <a:off x="1172884" y="1888155"/>
            <a:ext cx="3800511" cy="97073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16283" t="35421" r="16610" b="36037"/>
          <a:stretch/>
        </p:blipFill>
        <p:spPr>
          <a:xfrm>
            <a:off x="5205160" y="1811854"/>
            <a:ext cx="3938840" cy="1047036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/>
          <a:srcRect l="22685" t="83564" r="26367"/>
          <a:stretch/>
        </p:blipFill>
        <p:spPr>
          <a:xfrm>
            <a:off x="1246620" y="3114932"/>
            <a:ext cx="3841951" cy="77464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3819" t="84100" r="25976" b="1167"/>
          <a:stretch/>
        </p:blipFill>
        <p:spPr>
          <a:xfrm>
            <a:off x="5319747" y="3114932"/>
            <a:ext cx="3648734" cy="6692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14575" y="46370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/>
          <a:srcRect l="23947" t="83381" r="26803" b="644"/>
          <a:stretch/>
        </p:blipFill>
        <p:spPr>
          <a:xfrm>
            <a:off x="1302399" y="3889576"/>
            <a:ext cx="3698147" cy="7496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/>
          <a:srcRect l="23531" t="83156" r="26007" b="-1440"/>
          <a:stretch/>
        </p:blipFill>
        <p:spPr>
          <a:xfrm>
            <a:off x="5290999" y="3840868"/>
            <a:ext cx="3816483" cy="8642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0"/>
          <a:srcRect l="22648" t="83242" r="27189" b="918"/>
          <a:stretch/>
        </p:blipFill>
        <p:spPr>
          <a:xfrm>
            <a:off x="1234609" y="4804731"/>
            <a:ext cx="3815553" cy="7530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1"/>
          <a:srcRect l="23855" t="83864" r="25491" b="450"/>
          <a:stretch/>
        </p:blipFill>
        <p:spPr>
          <a:xfrm>
            <a:off x="5288515" y="4804731"/>
            <a:ext cx="3811553" cy="7377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53398" y="97688"/>
            <a:ext cx="23611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Not very useful</a:t>
            </a:r>
            <a:endParaRPr lang="en-US" i="1" dirty="0"/>
          </a:p>
        </p:txBody>
      </p:sp>
      <p:sp>
        <p:nvSpPr>
          <p:cNvPr id="46" name="Rectangle 45"/>
          <p:cNvSpPr/>
          <p:nvPr/>
        </p:nvSpPr>
        <p:spPr>
          <a:xfrm>
            <a:off x="2408261" y="1345711"/>
            <a:ext cx="2734044" cy="4515567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simulations after having PL regressed out of PP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smtClean="0"/>
              <a:t>PP=residuals, rescaled and rounded) 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10" y="65379"/>
            <a:ext cx="4255469" cy="116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Binned by conflict</a:t>
            </a:r>
          </a:p>
          <a:p>
            <a:pPr marL="0" indent="0">
              <a:buNone/>
            </a:pPr>
            <a:r>
              <a:rPr lang="en-US" sz="1200" i="1" dirty="0" smtClean="0"/>
              <a:t>PP has PL </a:t>
            </a:r>
            <a:r>
              <a:rPr lang="en-US" sz="1200" i="1" dirty="0" err="1" smtClean="0"/>
              <a:t>decorr</a:t>
            </a:r>
            <a:endParaRPr lang="en-US" sz="12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2399" y="1327594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95619" y="1331272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76929" y="1318943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19348" y="96630"/>
            <a:ext cx="696400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" name="TextBox 37"/>
          <p:cNvSpPr txBox="1"/>
          <p:nvPr/>
        </p:nvSpPr>
        <p:spPr>
          <a:xfrm>
            <a:off x="5404264" y="1357072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697484" y="1360750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894429" y="1348421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802682" y="882539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CC trials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823522" y="923178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IC trials</a:t>
            </a:r>
            <a:endParaRPr lang="en-US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148810" y="5724566"/>
            <a:ext cx="89608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Decorrelating</a:t>
            </a:r>
            <a:r>
              <a:rPr lang="en-US" sz="1600" dirty="0" smtClean="0"/>
              <a:t> PL from PP somewhat distorts the extent to which </a:t>
            </a:r>
            <a:r>
              <a:rPr lang="en-US" sz="1600" dirty="0" err="1" smtClean="0"/>
              <a:t>PLcf</a:t>
            </a:r>
            <a:r>
              <a:rPr lang="en-US" sz="1600" dirty="0" smtClean="0"/>
              <a:t> + PP/</a:t>
            </a:r>
            <a:r>
              <a:rPr lang="en-US" sz="1600" dirty="0" err="1" smtClean="0"/>
              <a:t>cf</a:t>
            </a:r>
            <a:r>
              <a:rPr lang="en-US" sz="1600" dirty="0" smtClean="0"/>
              <a:t> predicts choice. May make the pattern harder to discern, though it is more statistically kosher.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96" y="3115012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6170" y="4028072"/>
            <a:ext cx="119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PLPP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5685" y="4784538"/>
            <a:ext cx="119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better  PL/</a:t>
            </a:r>
            <a:r>
              <a:rPr lang="en-US" sz="1200" dirty="0" err="1" smtClean="0"/>
              <a:t>PLcf</a:t>
            </a:r>
            <a:r>
              <a:rPr lang="en-US" sz="1200" dirty="0" smtClean="0"/>
              <a:t> + PP/</a:t>
            </a:r>
            <a:r>
              <a:rPr lang="en-US" sz="1200" dirty="0" err="1" smtClean="0"/>
              <a:t>PPcf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6170" y="2122233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Observed data</a:t>
            </a:r>
            <a:endParaRPr lang="en-US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24581" t="4787" r="24268" b="79295"/>
          <a:stretch/>
        </p:blipFill>
        <p:spPr>
          <a:xfrm>
            <a:off x="1234609" y="2801520"/>
            <a:ext cx="3877000" cy="7540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22983" t="5246" r="24263" b="78836"/>
          <a:stretch/>
        </p:blipFill>
        <p:spPr>
          <a:xfrm>
            <a:off x="5111609" y="2760225"/>
            <a:ext cx="3998473" cy="7540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/>
          <a:srcRect l="23648" t="5245" r="24587" b="79253"/>
          <a:stretch/>
        </p:blipFill>
        <p:spPr>
          <a:xfrm>
            <a:off x="1121095" y="3755954"/>
            <a:ext cx="3990514" cy="7468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23074" t="3780" r="25558" b="80000"/>
          <a:stretch/>
        </p:blipFill>
        <p:spPr>
          <a:xfrm>
            <a:off x="5111609" y="3686371"/>
            <a:ext cx="3959860" cy="7815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24243" t="4573" r="26592" b="79501"/>
          <a:stretch/>
        </p:blipFill>
        <p:spPr>
          <a:xfrm>
            <a:off x="1227649" y="1907930"/>
            <a:ext cx="3684511" cy="74595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/>
          <a:srcRect l="24448" t="4768" r="25800" b="80603"/>
          <a:stretch/>
        </p:blipFill>
        <p:spPr>
          <a:xfrm>
            <a:off x="5196848" y="1935829"/>
            <a:ext cx="3728492" cy="68524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0"/>
          <a:srcRect l="24280" t="5245" r="25724" b="79192"/>
          <a:stretch/>
        </p:blipFill>
        <p:spPr>
          <a:xfrm>
            <a:off x="1224846" y="4694788"/>
            <a:ext cx="3686108" cy="71711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1"/>
          <a:srcRect l="24620" t="4140" r="23930" b="80921"/>
          <a:stretch/>
        </p:blipFill>
        <p:spPr>
          <a:xfrm>
            <a:off x="5281404" y="4615102"/>
            <a:ext cx="3793281" cy="68840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497923" y="1292510"/>
            <a:ext cx="2484381" cy="4200180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823522" y="2653884"/>
            <a:ext cx="379364" cy="369332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1582279" y="3416115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582766" y="2469486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5599152" y="4186778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599639" y="3240149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13212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9" y="22791"/>
            <a:ext cx="3988103" cy="71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smtClean="0"/>
              <a:t>Binned by </a:t>
            </a:r>
            <a:r>
              <a:rPr lang="en-US" sz="2300" b="1" dirty="0" err="1" smtClean="0"/>
              <a:t>Vchosen</a:t>
            </a:r>
            <a:endParaRPr lang="en-US" sz="2300" b="1" dirty="0" smtClean="0"/>
          </a:p>
          <a:p>
            <a:pPr marL="0" indent="0">
              <a:buNone/>
            </a:pPr>
            <a:r>
              <a:rPr lang="en-US" sz="1100" i="1" dirty="0"/>
              <a:t>PP has PL </a:t>
            </a:r>
            <a:r>
              <a:rPr lang="en-US" sz="1100" i="1" dirty="0" err="1"/>
              <a:t>decorr</a:t>
            </a:r>
            <a:endParaRPr lang="en-US" sz="1100" i="1" dirty="0"/>
          </a:p>
          <a:p>
            <a:pPr marL="0" indent="0">
              <a:buNone/>
            </a:pPr>
            <a:endParaRPr lang="en-US" sz="2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2399" y="985604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95619" y="989282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76929" y="976953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19348" y="96630"/>
            <a:ext cx="696400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" name="TextBox 37"/>
          <p:cNvSpPr txBox="1"/>
          <p:nvPr/>
        </p:nvSpPr>
        <p:spPr>
          <a:xfrm>
            <a:off x="5404264" y="1015082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697484" y="1018760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894429" y="1006431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802682" y="540549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CC trials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779847" y="570718"/>
            <a:ext cx="2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IC trials</a:t>
            </a:r>
            <a:endParaRPr lang="en-US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47696" y="2590956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170" y="3504016"/>
            <a:ext cx="119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best PLPP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5685" y="4365341"/>
            <a:ext cx="119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better  PL/</a:t>
            </a:r>
            <a:r>
              <a:rPr lang="en-US" sz="1200" dirty="0" err="1" smtClean="0"/>
              <a:t>PLcf</a:t>
            </a:r>
            <a:r>
              <a:rPr lang="en-US" sz="1200" dirty="0" smtClean="0"/>
              <a:t> + PP/</a:t>
            </a:r>
            <a:r>
              <a:rPr lang="en-US" sz="1200" dirty="0" err="1" smtClean="0"/>
              <a:t>PPcf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6170" y="1739269"/>
            <a:ext cx="11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Observed data</a:t>
            </a:r>
            <a:endParaRPr lang="en-US" sz="12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23043" t="56411" r="25806" b="27671"/>
          <a:stretch/>
        </p:blipFill>
        <p:spPr>
          <a:xfrm>
            <a:off x="1255094" y="2490932"/>
            <a:ext cx="3877000" cy="7540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21384" t="56671" r="25862" b="27411"/>
          <a:stretch/>
        </p:blipFill>
        <p:spPr>
          <a:xfrm>
            <a:off x="5132094" y="2449637"/>
            <a:ext cx="3998473" cy="7540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l="23346" t="56234" r="24889" b="25888"/>
          <a:stretch/>
        </p:blipFill>
        <p:spPr>
          <a:xfrm>
            <a:off x="1234609" y="3504016"/>
            <a:ext cx="3990514" cy="8613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/>
          <a:srcRect l="24284" t="56938" r="26084" b="26842"/>
          <a:stretch/>
        </p:blipFill>
        <p:spPr>
          <a:xfrm>
            <a:off x="5307871" y="3479593"/>
            <a:ext cx="3826029" cy="781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8"/>
          <a:srcRect l="24088" t="56052" r="26748" b="27140"/>
          <a:stretch/>
        </p:blipFill>
        <p:spPr>
          <a:xfrm>
            <a:off x="1302399" y="1544091"/>
            <a:ext cx="3684511" cy="7872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/>
          <a:srcRect l="23854" t="57348" r="26394" b="28023"/>
          <a:stretch/>
        </p:blipFill>
        <p:spPr>
          <a:xfrm>
            <a:off x="5356560" y="1646093"/>
            <a:ext cx="3728492" cy="68524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0"/>
          <a:srcRect l="23964" t="57150" r="26040" b="27287"/>
          <a:stretch/>
        </p:blipFill>
        <p:spPr>
          <a:xfrm>
            <a:off x="1302399" y="4448375"/>
            <a:ext cx="3686108" cy="71711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1"/>
          <a:srcRect l="25028" t="56991" r="25320" b="26189"/>
          <a:stretch/>
        </p:blipFill>
        <p:spPr>
          <a:xfrm>
            <a:off x="5442044" y="4365341"/>
            <a:ext cx="3660770" cy="77505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528731" y="940051"/>
            <a:ext cx="2603363" cy="4457210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807786" y="3226965"/>
            <a:ext cx="379364" cy="369332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-1031669" y="3813230"/>
            <a:ext cx="708496" cy="36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/>
              <a:t>X</a:t>
            </a:r>
            <a:endParaRPr lang="en-US" sz="4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4119" y="5641480"/>
            <a:ext cx="870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Plotting by </a:t>
            </a:r>
            <a:r>
              <a:rPr lang="en-US" dirty="0" err="1" smtClean="0"/>
              <a:t>Vchosen</a:t>
            </a:r>
            <a:r>
              <a:rPr lang="en-US" dirty="0" smtClean="0"/>
              <a:t> is not very discriminative – all strategies appear to (more or less) give rise to the observed behaviour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60084" y="85477"/>
            <a:ext cx="23611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Not very useful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651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1091</Words>
  <Application>Microsoft Macintosh PowerPoint</Application>
  <PresentationFormat>On-screen Show (4:3)</PresentationFormat>
  <Paragraphs>155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Simple simulations</vt:lpstr>
      <vt:lpstr>Headline/overview/conclusion</vt:lpstr>
      <vt:lpstr>PowerPoint Presentation</vt:lpstr>
      <vt:lpstr>PowerPoint Presentation</vt:lpstr>
      <vt:lpstr>PowerPoint Presentation</vt:lpstr>
      <vt:lpstr>PowerPoint Presentation</vt:lpstr>
      <vt:lpstr>Running simulations after having PL regressed out of PP  (PP=residuals, rescaled and rounded) </vt:lpstr>
      <vt:lpstr>PowerPoint Presentation</vt:lpstr>
      <vt:lpstr>PowerPoint Presentation</vt:lpstr>
      <vt:lpstr>PowerPoint Presentation</vt:lpstr>
      <vt:lpstr>Note: why does a cho-PL strategy not lead to never choosing PP in the IC trials? 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data wrt PL&amp;PP correlations </dc:title>
  <dc:creator>Eleanor Loh</dc:creator>
  <cp:lastModifiedBy>Eleanor Loh</cp:lastModifiedBy>
  <cp:revision>43</cp:revision>
  <cp:lastPrinted>2015-11-16T15:45:50Z</cp:lastPrinted>
  <dcterms:created xsi:type="dcterms:W3CDTF">2015-11-12T19:12:52Z</dcterms:created>
  <dcterms:modified xsi:type="dcterms:W3CDTF">2015-11-16T16:20:59Z</dcterms:modified>
</cp:coreProperties>
</file>