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57" r:id="rId4"/>
    <p:sldId id="258" r:id="rId5"/>
    <p:sldId id="264" r:id="rId6"/>
    <p:sldId id="259" r:id="rId7"/>
    <p:sldId id="265" r:id="rId8"/>
    <p:sldId id="262" r:id="rId9"/>
    <p:sldId id="263" r:id="rId1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8" autoAdjust="0"/>
  </p:normalViewPr>
  <p:slideViewPr>
    <p:cSldViewPr snapToGrid="0" snapToObjects="1">
      <p:cViewPr varScale="1">
        <p:scale>
          <a:sx n="76" d="100"/>
          <a:sy n="7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70B7-A351-5C43-BAE9-7CCB7BB75DB4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27AA-F720-A943-A3AA-009C5284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1C6D2-216E-9345-B450-960F357F75C0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12BE-41CC-EF40-90E4-F696ACB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Based on simple simulations, binning just according to </a:t>
            </a:r>
            <a:r>
              <a:rPr lang="en-US" dirty="0" err="1" smtClean="0"/>
              <a:t>Vchosen</a:t>
            </a:r>
            <a:r>
              <a:rPr lang="en-US" dirty="0" smtClean="0"/>
              <a:t> may not be very good</a:t>
            </a:r>
            <a:r>
              <a:rPr lang="en-US" baseline="0" dirty="0" smtClean="0"/>
              <a:t> in discriminating between different strategies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412BE-41CC-EF40-90E4-F696ACB2A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3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AFBC-7657-0B44-B2F7-FFA6AC5943AC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CE89-58B3-474F-AB05-6102379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features to try and reproduce with the </a:t>
            </a:r>
            <a:r>
              <a:rPr lang="en-US" dirty="0" err="1" smtClean="0"/>
              <a:t>modelling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18 Nov </a:t>
            </a:r>
            <a:r>
              <a:rPr lang="en-US" dirty="0" smtClean="0"/>
              <a:t>2015</a:t>
            </a:r>
          </a:p>
          <a:p>
            <a:endParaRPr lang="en-US" dirty="0" smtClean="0"/>
          </a:p>
          <a:p>
            <a:r>
              <a:rPr lang="en-US" dirty="0" smtClean="0"/>
              <a:t>Note: Prior to 26/5/16, bins had been: {1 2 3 4; 5 6 7; 8 9 10}. After this date, this has been corrected to </a:t>
            </a:r>
            <a:r>
              <a:rPr lang="en-US" dirty="0"/>
              <a:t>{1 2 </a:t>
            </a:r>
            <a:r>
              <a:rPr lang="en-US" dirty="0" smtClean="0"/>
              <a:t>3 </a:t>
            </a:r>
            <a:r>
              <a:rPr lang="en-US" smtClean="0"/>
              <a:t>4; </a:t>
            </a:r>
            <a:r>
              <a:rPr lang="en-US" dirty="0"/>
              <a:t>5 6 7; 8 9 10}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3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Background/aims </a:t>
            </a:r>
            <a:br>
              <a:rPr lang="en-US" dirty="0" smtClean="0"/>
            </a:br>
            <a:r>
              <a:rPr lang="en-US" sz="1300" dirty="0" smtClean="0"/>
              <a:t>i.e. what is interesting about this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638"/>
            <a:ext cx="8229600" cy="4787989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Background</a:t>
            </a:r>
            <a:r>
              <a:rPr lang="en-US" sz="1400" dirty="0" smtClean="0"/>
              <a:t>: Purpose is an active driver of decisions (as opposed to viewpoints that are only consider pleasure -within this framework, certain choices are hard to understand/errors in “rationality”, e.g. having kids)</a:t>
            </a:r>
          </a:p>
          <a:p>
            <a:pPr lvl="1"/>
            <a:endParaRPr lang="en-US" sz="1400" dirty="0"/>
          </a:p>
          <a:p>
            <a:r>
              <a:rPr lang="en-US" sz="1400" b="1" dirty="0" smtClean="0"/>
              <a:t>Questions</a:t>
            </a:r>
            <a:r>
              <a:rPr lang="en-US" sz="1400" dirty="0" smtClean="0"/>
              <a:t>: (a) How are PL and PP integrated into decisions about how we spend our time, both psychologically and in the brain?  (b) What happens when PL and PP come into conflict?</a:t>
            </a:r>
          </a:p>
          <a:p>
            <a:pPr lvl="1"/>
            <a:endParaRPr lang="en-US" sz="1400" dirty="0" smtClean="0"/>
          </a:p>
          <a:p>
            <a:r>
              <a:rPr lang="en-US" sz="1400" b="1" dirty="0" smtClean="0"/>
              <a:t>Why are these interesting questions? </a:t>
            </a:r>
          </a:p>
          <a:p>
            <a:pPr lvl="1"/>
            <a:r>
              <a:rPr lang="en-US" sz="1400" dirty="0"/>
              <a:t>Intuitively we know that purpose is relevant to choice, but this has not been </a:t>
            </a:r>
            <a:r>
              <a:rPr lang="en-US" sz="1400" dirty="0" smtClean="0"/>
              <a:t>demonstrated/quantified, </a:t>
            </a:r>
            <a:r>
              <a:rPr lang="en-US" sz="1400" dirty="0"/>
              <a:t>and the neural underpinnings are entirely unknown</a:t>
            </a:r>
          </a:p>
          <a:p>
            <a:pPr lvl="1"/>
            <a:r>
              <a:rPr lang="en-US" sz="1400" dirty="0" smtClean="0"/>
              <a:t>Demonstrate that “real world” decisions about how we spend our time rely on the same process as in lab-based choice tasks (PL-PP as standard multi-attribute choice)</a:t>
            </a:r>
          </a:p>
          <a:p>
            <a:pPr lvl="2"/>
            <a:r>
              <a:rPr lang="en-US" sz="1400" dirty="0" smtClean="0"/>
              <a:t>Extending basic psychological mechanisms about choice to the understanding of real world decisions, in order to (a) introduce some mechanistic </a:t>
            </a:r>
            <a:r>
              <a:rPr lang="en-US" sz="1400" dirty="0" err="1" smtClean="0"/>
              <a:t>rigour</a:t>
            </a:r>
            <a:r>
              <a:rPr lang="en-US" sz="1400" dirty="0" smtClean="0"/>
              <a:t> to the study of how we spend our time (b) demonstrate that the mechanisms studied in the lab have validity to real-world choice </a:t>
            </a:r>
          </a:p>
          <a:p>
            <a:pPr lvl="2"/>
            <a:r>
              <a:rPr lang="en-US" sz="1400" dirty="0" smtClean="0"/>
              <a:t>E.g. Do pleasure- and purpose-based computation map onto trade-offs between hedonic/impulsive </a:t>
            </a:r>
            <a:r>
              <a:rPr lang="en-US" sz="1400" dirty="0" err="1" smtClean="0"/>
              <a:t>vs</a:t>
            </a:r>
            <a:r>
              <a:rPr lang="en-US" sz="1400" dirty="0" smtClean="0"/>
              <a:t> goal-directed choice? Uncertainty-based arbitration between option attributes? </a:t>
            </a:r>
          </a:p>
          <a:p>
            <a:pPr lvl="1"/>
            <a:r>
              <a:rPr lang="en-US" sz="1400" dirty="0" smtClean="0"/>
              <a:t>Examine multi-attribute choice where attributes are organic (as opposed to abstract, instructed dimensions that correspond to abstract mathematical properties).</a:t>
            </a:r>
          </a:p>
        </p:txBody>
      </p:sp>
    </p:spTree>
    <p:extLst>
      <p:ext uri="{BB962C8B-B14F-4D97-AF65-F5344CB8AC3E}">
        <p14:creationId xmlns:p14="http://schemas.microsoft.com/office/powerpoint/2010/main" val="40394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59" y="351068"/>
            <a:ext cx="8737121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1A. [CC trials] PL &amp; PP scores have some predictive validity, but a simple sum is not fully predictive even where choice is un-conflicted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1400" dirty="0" smtClean="0"/>
              <a:t>* This headline needs work</a:t>
            </a:r>
            <a:endParaRPr lang="en-US" sz="32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05845" y="1977143"/>
            <a:ext cx="4464384" cy="2600081"/>
            <a:chOff x="1830571" y="1790717"/>
            <a:chExt cx="4464384" cy="26000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6316" r="6467" b="53825"/>
            <a:stretch/>
          </p:blipFill>
          <p:spPr>
            <a:xfrm>
              <a:off x="1830571" y="1790717"/>
              <a:ext cx="4464384" cy="2600081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326669" y="2123973"/>
              <a:ext cx="0" cy="6673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8857" t="8007" r="59936" b="79231"/>
          <a:stretch/>
        </p:blipFill>
        <p:spPr>
          <a:xfrm>
            <a:off x="6030239" y="2104193"/>
            <a:ext cx="1064155" cy="875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30239" y="3108803"/>
            <a:ext cx="22394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CC</a:t>
            </a:r>
            <a:r>
              <a:rPr lang="en-US" sz="1600" dirty="0" smtClean="0"/>
              <a:t>: Compatible Choice</a:t>
            </a:r>
          </a:p>
          <a:p>
            <a:r>
              <a:rPr lang="en-US" sz="1600" b="1" dirty="0" smtClean="0"/>
              <a:t>IC</a:t>
            </a:r>
            <a:r>
              <a:rPr lang="en-US" sz="1600" dirty="0" smtClean="0"/>
              <a:t>: Incompatible Choice</a:t>
            </a:r>
          </a:p>
          <a:p>
            <a:endParaRPr lang="en-US" sz="1600" dirty="0"/>
          </a:p>
          <a:p>
            <a:r>
              <a:rPr lang="en-US" sz="1600" dirty="0" smtClean="0"/>
              <a:t>PL: Pleasure</a:t>
            </a:r>
          </a:p>
          <a:p>
            <a:r>
              <a:rPr lang="en-US" sz="1600" dirty="0" smtClean="0"/>
              <a:t>PP: Purpose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06879" y="4817213"/>
            <a:ext cx="834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 &amp; PP scores have some predictive validity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 where choice is un-conflicted, neither PL, PP or PL+PP explain all the variance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Considerable noise in choice (in aggregate) even on CC trials (where behavioural choice, i.e. Option A/B, is clear)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6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38876" t="57544" r="35121" b="14555"/>
          <a:stretch/>
        </p:blipFill>
        <p:spPr>
          <a:xfrm>
            <a:off x="4231744" y="1580980"/>
            <a:ext cx="1692700" cy="11351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71572" t="57544" r="901" b="14555"/>
          <a:stretch/>
        </p:blipFill>
        <p:spPr>
          <a:xfrm>
            <a:off x="5924444" y="1560482"/>
            <a:ext cx="1791893" cy="113518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1200" y="-157856"/>
            <a:ext cx="9501380" cy="1410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/>
              <a:t>1B. On compatible-choice  trials, conflict in both domains affects the likelihood of making the 	best choice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48576" y="1289688"/>
            <a:ext cx="2299864" cy="1673796"/>
            <a:chOff x="118934" y="1650973"/>
            <a:chExt cx="4336146" cy="3297149"/>
          </a:xfrm>
        </p:grpSpPr>
        <p:sp>
          <p:nvSpPr>
            <p:cNvPr id="6" name="TextBox 5"/>
            <p:cNvSpPr txBox="1"/>
            <p:nvPr/>
          </p:nvSpPr>
          <p:spPr>
            <a:xfrm>
              <a:off x="118934" y="1650973"/>
              <a:ext cx="4336146" cy="634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p(Choose agree w PLPP) </a:t>
              </a:r>
              <a:endParaRPr lang="en-US" sz="1600" u="sng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24508" y="2184400"/>
              <a:ext cx="3526464" cy="2763722"/>
              <a:chOff x="2026808" y="2821475"/>
              <a:chExt cx="1901206" cy="143000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/>
              <a:srcRect l="5645" t="58035" r="68114" b="14243"/>
              <a:stretch/>
            </p:blipFill>
            <p:spPr>
              <a:xfrm>
                <a:off x="2084111" y="2821475"/>
                <a:ext cx="1843903" cy="1234323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2026808" y="3266309"/>
                <a:ext cx="899574" cy="985168"/>
                <a:chOff x="2012149" y="1680215"/>
                <a:chExt cx="899574" cy="985168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3628" t="87825" r="19052" b="3121"/>
                <a:stretch/>
              </p:blipFill>
              <p:spPr>
                <a:xfrm>
                  <a:off x="2658596" y="2469705"/>
                  <a:ext cx="253127" cy="195678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090" t="72671" r="26667" b="18275"/>
                <a:stretch/>
              </p:blipFill>
              <p:spPr>
                <a:xfrm>
                  <a:off x="2012149" y="1680215"/>
                  <a:ext cx="167374" cy="18062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cxnSp>
          <p:nvCxnSpPr>
            <p:cNvPr id="8" name="Straight Arrow Connector 7"/>
            <p:cNvCxnSpPr/>
            <p:nvPr/>
          </p:nvCxnSpPr>
          <p:spPr>
            <a:xfrm flipH="1">
              <a:off x="1328173" y="3783971"/>
              <a:ext cx="13445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442916" y="2481681"/>
              <a:ext cx="0" cy="13194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7754155" y="1252984"/>
            <a:ext cx="1257335" cy="1357811"/>
            <a:chOff x="5982933" y="1817039"/>
            <a:chExt cx="1372733" cy="142729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/>
            <a:srcRect l="62190" t="54214" r="6667" b="9754"/>
            <a:stretch/>
          </p:blipFill>
          <p:spPr>
            <a:xfrm>
              <a:off x="5982933" y="2251712"/>
              <a:ext cx="1372733" cy="99261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140274" y="1817039"/>
              <a:ext cx="1026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/>
                <a:t>RTs</a:t>
              </a:r>
              <a:endParaRPr lang="en-US" u="sng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2074" y="4916194"/>
            <a:ext cx="8408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Noisier choice where there is within-attribute (PL/PP) response conflict, even where both attributes make the same recommendation (</a:t>
            </a:r>
            <a:r>
              <a:rPr lang="en-US" sz="1600" dirty="0" err="1" smtClean="0"/>
              <a:t>i.e</a:t>
            </a:r>
            <a:r>
              <a:rPr lang="en-US" sz="1600" dirty="0" smtClean="0"/>
              <a:t> choose Option A)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 easily discernible pattern in RTs 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Caveats: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Pattern is clear/apparent only in aggregate (less clear looking at individual subjects)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Some of this is due to inherent correlations in PL &amp; PP scores (see later slide)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630" y="1770502"/>
            <a:ext cx="217169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Binned by conflict </a:t>
            </a:r>
          </a:p>
          <a:p>
            <a:r>
              <a:rPr lang="en-US" sz="1400" dirty="0" smtClean="0"/>
              <a:t>(on PL </a:t>
            </a:r>
            <a:r>
              <a:rPr lang="en-US" sz="1400" dirty="0" err="1" smtClean="0"/>
              <a:t>vs</a:t>
            </a:r>
            <a:r>
              <a:rPr lang="en-US" sz="1400" dirty="0" smtClean="0"/>
              <a:t> PP domains)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7630" y="3803743"/>
            <a:ext cx="215405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Binned by chosen value </a:t>
            </a:r>
            <a:r>
              <a:rPr lang="en-US" sz="1400" dirty="0" smtClean="0"/>
              <a:t>(on PL </a:t>
            </a:r>
            <a:r>
              <a:rPr lang="en-US" sz="1400" dirty="0" err="1" smtClean="0"/>
              <a:t>vs</a:t>
            </a:r>
            <a:r>
              <a:rPr lang="en-US" sz="1400" dirty="0" smtClean="0"/>
              <a:t> PP domains)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82908" y="3046718"/>
            <a:ext cx="195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p(Chose max PLPP)</a:t>
            </a:r>
            <a:endParaRPr lang="en-US" sz="16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953322" y="3050397"/>
            <a:ext cx="204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p(Chose max PL)</a:t>
            </a:r>
            <a:endParaRPr lang="en-US" sz="16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545577" y="3056472"/>
            <a:ext cx="202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p(Chose max PP)</a:t>
            </a:r>
            <a:endParaRPr lang="en-US" sz="16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6590" t="37751" r="15312" b="36534"/>
          <a:stretch/>
        </p:blipFill>
        <p:spPr>
          <a:xfrm>
            <a:off x="2601928" y="3526672"/>
            <a:ext cx="5184028" cy="12234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20511" y="1303092"/>
            <a:ext cx="204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p(Chose max PL)</a:t>
            </a:r>
            <a:endParaRPr lang="en-US" sz="16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612766" y="1309167"/>
            <a:ext cx="202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p(Chose max PP)</a:t>
            </a:r>
            <a:endParaRPr lang="en-US" sz="1600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83647" y="3046718"/>
            <a:ext cx="1377263" cy="1430458"/>
            <a:chOff x="7766737" y="3046718"/>
            <a:chExt cx="1377263" cy="143045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/>
            <a:srcRect l="22327" t="76197" r="59241" b="3241"/>
            <a:stretch/>
          </p:blipFill>
          <p:spPr>
            <a:xfrm>
              <a:off x="7766737" y="3516918"/>
              <a:ext cx="1377263" cy="96025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864320" y="3046718"/>
              <a:ext cx="939841" cy="351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/>
                <a:t>RTs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78709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2" y="256794"/>
            <a:ext cx="7317987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2. Even on IC trials, both PL &amp; PP are 	taken into account </a:t>
            </a:r>
            <a:br>
              <a:rPr lang="en-US" sz="3600" b="1" dirty="0" smtClean="0"/>
            </a:br>
            <a:r>
              <a:rPr lang="en-US" sz="1600" dirty="0" smtClean="0"/>
              <a:t>	even though 1A would suggest PL is exclusively weighted</a:t>
            </a:r>
            <a:endParaRPr lang="en-US" sz="36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537498" y="213790"/>
            <a:ext cx="1310384" cy="1320093"/>
            <a:chOff x="842927" y="2245818"/>
            <a:chExt cx="1056993" cy="107200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159701" y="2245818"/>
              <a:ext cx="0" cy="688206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59701" y="2930073"/>
              <a:ext cx="740219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73628" t="87825" r="19052" b="3121"/>
            <a:stretch/>
          </p:blipFill>
          <p:spPr>
            <a:xfrm>
              <a:off x="1285600" y="3016850"/>
              <a:ext cx="390799" cy="30097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68090" t="72671" r="26667" b="18275"/>
            <a:stretch/>
          </p:blipFill>
          <p:spPr>
            <a:xfrm>
              <a:off x="842927" y="2482305"/>
              <a:ext cx="258406" cy="2778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35801" y="2343834"/>
            <a:ext cx="188073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Binned by chosen value (on PL </a:t>
            </a:r>
            <a:r>
              <a:rPr lang="en-US" sz="1400" dirty="0" err="1" smtClean="0"/>
              <a:t>vs</a:t>
            </a:r>
            <a:r>
              <a:rPr lang="en-US" sz="1400" dirty="0" smtClean="0"/>
              <a:t> PP domains)</a:t>
            </a:r>
            <a:endParaRPr lang="en-US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18085" y="1865449"/>
            <a:ext cx="6139123" cy="1454820"/>
            <a:chOff x="2682938" y="3686369"/>
            <a:chExt cx="6139123" cy="14548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14823" t="35542" r="18038" b="39002"/>
            <a:stretch/>
          </p:blipFill>
          <p:spPr>
            <a:xfrm>
              <a:off x="2682938" y="3686369"/>
              <a:ext cx="6139123" cy="145482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3336331" y="4033740"/>
              <a:ext cx="680633" cy="68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319712" y="4034255"/>
              <a:ext cx="680633" cy="68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316571" y="4034255"/>
              <a:ext cx="680633" cy="68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81144" y="5460472"/>
            <a:ext cx="7820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Subjects weight PL &amp; PP most equally when they are both valuable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Note ranges/patterns are similar p(Chose max PL) &amp; p(Chose max PP)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But subjects are much slower when they choose to prioritize purpose in their decision (inhibiting </a:t>
            </a:r>
            <a:r>
              <a:rPr lang="en-US" sz="1600" dirty="0" err="1" smtClean="0"/>
              <a:t>Pavlovian</a:t>
            </a:r>
            <a:r>
              <a:rPr lang="en-US" sz="1600" dirty="0" smtClean="0"/>
              <a:t> pleasure-approach?)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l="15954" t="7197" r="17770" b="68936"/>
          <a:stretch/>
        </p:blipFill>
        <p:spPr>
          <a:xfrm>
            <a:off x="2669280" y="3841994"/>
            <a:ext cx="6060399" cy="13639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7164" y="4197635"/>
            <a:ext cx="200103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Binned by chosen&gt;unchosen  value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41117" y="1689201"/>
            <a:ext cx="195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p(Chose max PLPP)</a:t>
            </a:r>
            <a:endParaRPr lang="en-US" sz="16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576131" y="1692880"/>
            <a:ext cx="204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p(Chose max PL)</a:t>
            </a:r>
            <a:endParaRPr lang="en-US" sz="16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6503546" y="1698955"/>
            <a:ext cx="202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p(Chose max PP)</a:t>
            </a:r>
            <a:endParaRPr lang="en-US" sz="16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741118" y="3503440"/>
            <a:ext cx="148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All trials</a:t>
            </a:r>
            <a:endParaRPr lang="en-US" sz="16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844713" y="3503440"/>
            <a:ext cx="148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Chose max PL</a:t>
            </a:r>
            <a:endParaRPr lang="en-US" sz="16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6793515" y="3530624"/>
            <a:ext cx="148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Chose max PP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39154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81" y="15134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3: Typical value integration may be </a:t>
            </a:r>
            <a:r>
              <a:rPr lang="en-US" sz="3200" b="1" u="sng" dirty="0" smtClean="0"/>
              <a:t>overridden</a:t>
            </a:r>
            <a:r>
              <a:rPr lang="en-US" sz="3200" b="1" dirty="0" smtClean="0"/>
              <a:t> 	on IC trials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8427" y="1590365"/>
            <a:ext cx="321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p(Choose agree w PLPP) </a:t>
            </a:r>
            <a:endParaRPr lang="en-US" sz="1400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4182" y="1997295"/>
            <a:ext cx="5535820" cy="1352089"/>
            <a:chOff x="1863332" y="4887299"/>
            <a:chExt cx="6829404" cy="160878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6966" t="57626" r="1103" b="10689"/>
            <a:stretch/>
          </p:blipFill>
          <p:spPr>
            <a:xfrm>
              <a:off x="2196657" y="4887299"/>
              <a:ext cx="6496079" cy="1399298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4" name="Group 13"/>
            <p:cNvGrpSpPr/>
            <p:nvPr/>
          </p:nvGrpSpPr>
          <p:grpSpPr>
            <a:xfrm>
              <a:off x="1863332" y="5313664"/>
              <a:ext cx="1155355" cy="1182420"/>
              <a:chOff x="1822533" y="1652547"/>
              <a:chExt cx="1155355" cy="118242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/>
              <a:srcRect l="73628" t="87825" r="19052" b="3121"/>
              <a:stretch/>
            </p:blipFill>
            <p:spPr>
              <a:xfrm>
                <a:off x="2576228" y="2524466"/>
                <a:ext cx="401660" cy="31050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/>
              <a:srcRect l="68090" t="72671" r="26667" b="18275"/>
              <a:stretch/>
            </p:blipFill>
            <p:spPr>
              <a:xfrm>
                <a:off x="1822533" y="1652547"/>
                <a:ext cx="287717" cy="31050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7" name="TextBox 16"/>
          <p:cNvSpPr txBox="1"/>
          <p:nvPr/>
        </p:nvSpPr>
        <p:spPr>
          <a:xfrm>
            <a:off x="2509373" y="1594043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PL) </a:t>
            </a:r>
            <a:endParaRPr lang="en-US" sz="14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317962" y="1581714"/>
            <a:ext cx="27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p(Choose agree w PP) </a:t>
            </a:r>
            <a:endParaRPr lang="en-US" sz="1400" u="sng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019162" y="3266139"/>
            <a:ext cx="13902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61497" y="2191840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74316" y="2191840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37755" t="52991" r="28028" b="8750"/>
          <a:stretch/>
        </p:blipFill>
        <p:spPr>
          <a:xfrm>
            <a:off x="7432302" y="2093774"/>
            <a:ext cx="1379764" cy="9642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57930" y="1578840"/>
            <a:ext cx="173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RT</a:t>
            </a:r>
            <a:endParaRPr lang="en-US" sz="1400" u="sn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63117" y="3297906"/>
            <a:ext cx="1390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02930" y="2093774"/>
            <a:ext cx="0" cy="852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5498" y="3152528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(more) slower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6895072" y="238640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Slower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62959" y="3772670"/>
            <a:ext cx="79904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Although PL dominates choice, RT betrays an effect of PP on choice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Standard PL/PP integration is likely occurring on IC trials as well, though this process may be overridden/aborted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Salient pattern in the IC data is still quite unclear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Ideally, CC and IC trials should be </a:t>
            </a:r>
            <a:r>
              <a:rPr lang="en-US" dirty="0" err="1" smtClean="0"/>
              <a:t>modelled</a:t>
            </a:r>
            <a:r>
              <a:rPr lang="en-US" dirty="0" smtClean="0"/>
              <a:t> within the same framework, though ultimately we may be justified in </a:t>
            </a:r>
            <a:r>
              <a:rPr lang="en-US" dirty="0" err="1" smtClean="0"/>
              <a:t>modelling</a:t>
            </a:r>
            <a:r>
              <a:rPr lang="en-US" dirty="0" smtClean="0"/>
              <a:t> them differently.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Analysis plan</a:t>
            </a:r>
            <a:r>
              <a:rPr lang="en-US" dirty="0" smtClean="0"/>
              <a:t>:  build the ideal/CC-descriptive model, then tweak + simulate to test ideas about what is going on on IC trials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375120" y="2414226"/>
            <a:ext cx="156254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Binned by conflict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482229" y="3067604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4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r="8972"/>
          <a:stretch/>
        </p:blipFill>
        <p:spPr>
          <a:xfrm>
            <a:off x="7634152" y="990246"/>
            <a:ext cx="1273762" cy="874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73"/>
            <a:ext cx="9144000" cy="103577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4: Caveat= PL &amp; PP scores are inherently correlated in CC trials, and some of the observed pattern emerges from a PL-exclusive strategy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8" y="1167154"/>
            <a:ext cx="8229600" cy="1766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u="sng" dirty="0" smtClean="0"/>
              <a:t>There is an effect of PP to look for, but we may be slightly hamstrung</a:t>
            </a:r>
          </a:p>
          <a:p>
            <a:pPr marL="0" indent="0">
              <a:buNone/>
            </a:pPr>
            <a:endParaRPr lang="en-US" sz="1200" u="sng" dirty="0" smtClean="0"/>
          </a:p>
          <a:p>
            <a:r>
              <a:rPr lang="en-US" sz="1200" dirty="0" smtClean="0"/>
              <a:t>Within CC trials, PL &amp; PP are correlated (mean r=.62, SD=0.05). Because of this, simulating a PL-exclusive strategy produces apparent variance as a function of (</a:t>
            </a:r>
            <a:r>
              <a:rPr lang="en-US" sz="1200" dirty="0" err="1" smtClean="0"/>
              <a:t>AVFo</a:t>
            </a:r>
            <a:r>
              <a:rPr lang="en-US" sz="1200" dirty="0" smtClean="0"/>
              <a:t>)PP. </a:t>
            </a:r>
          </a:p>
          <a:p>
            <a:pPr lvl="1"/>
            <a:r>
              <a:rPr lang="en-US" sz="1200" dirty="0" smtClean="0"/>
              <a:t>But, the observed </a:t>
            </a:r>
            <a:r>
              <a:rPr lang="en-US" sz="1200" dirty="0" err="1" smtClean="0"/>
              <a:t>AVFo</a:t>
            </a:r>
            <a:r>
              <a:rPr lang="en-US" sz="1200" dirty="0" smtClean="0"/>
              <a:t>-PP is greater than what one would see with a PL-exclusive strategy</a:t>
            </a:r>
          </a:p>
          <a:p>
            <a:pPr lvl="1"/>
            <a:r>
              <a:rPr lang="en-US" sz="1200" dirty="0" smtClean="0"/>
              <a:t>Practically, this means we may have reduced power. If necessary, may sub-sample subjects w low PL-PP correlation</a:t>
            </a:r>
          </a:p>
          <a:p>
            <a:r>
              <a:rPr lang="en-US" sz="1200" dirty="0" smtClean="0"/>
              <a:t>Note though that </a:t>
            </a:r>
            <a:r>
              <a:rPr lang="en-US" sz="1200" dirty="0" err="1" smtClean="0"/>
              <a:t>Vchosen</a:t>
            </a:r>
            <a:r>
              <a:rPr lang="en-US" sz="1200" dirty="0" smtClean="0"/>
              <a:t> plots are not very discriminative between different strategies in general (see reports for Simple Simulations, PL-PP </a:t>
            </a:r>
            <a:r>
              <a:rPr lang="en-US" sz="1200" dirty="0" err="1" smtClean="0"/>
              <a:t>corr</a:t>
            </a:r>
            <a:r>
              <a:rPr lang="en-US" sz="1200" dirty="0" smtClean="0"/>
              <a:t> explore). Plotting by conflict demonstrates the insufficiency of </a:t>
            </a:r>
            <a:r>
              <a:rPr lang="en-US" sz="1200" dirty="0" err="1" smtClean="0"/>
              <a:t>cho</a:t>
            </a:r>
            <a:r>
              <a:rPr lang="en-US" sz="1200" dirty="0" smtClean="0"/>
              <a:t>-PL strategies (see PL-PP </a:t>
            </a:r>
            <a:r>
              <a:rPr lang="en-US" sz="1200" dirty="0" err="1" smtClean="0"/>
              <a:t>corr</a:t>
            </a:r>
            <a:r>
              <a:rPr lang="en-US" sz="1200" dirty="0" smtClean="0"/>
              <a:t> explore report)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92350" y="3797165"/>
            <a:ext cx="704953" cy="307777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Overall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57184" y="2922023"/>
            <a:ext cx="25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Choose-PL simulations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488058" y="2934112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Observed choice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387" t="61350" r="15771" b="16746"/>
          <a:stretch/>
        </p:blipFill>
        <p:spPr>
          <a:xfrm>
            <a:off x="5064121" y="3835820"/>
            <a:ext cx="3429737" cy="6921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5211" t="60202" r="16618" b="15912"/>
          <a:stretch/>
        </p:blipFill>
        <p:spPr>
          <a:xfrm>
            <a:off x="5043507" y="4799237"/>
            <a:ext cx="3439967" cy="753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13944" t="60429" r="11188" b="10222"/>
          <a:stretch/>
        </p:blipFill>
        <p:spPr>
          <a:xfrm>
            <a:off x="4947432" y="5723063"/>
            <a:ext cx="3739368" cy="9161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86327" y="4702955"/>
            <a:ext cx="932442" cy="523220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PL-PP </a:t>
            </a:r>
          </a:p>
          <a:p>
            <a:r>
              <a:rPr lang="en-US" sz="1400" dirty="0" err="1" smtClean="0"/>
              <a:t>Corr</a:t>
            </a:r>
            <a:r>
              <a:rPr lang="en-US" sz="1400" dirty="0" smtClean="0"/>
              <a:t> (CC)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6875" y="5794289"/>
            <a:ext cx="965842" cy="523220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PL-PP </a:t>
            </a:r>
          </a:p>
          <a:p>
            <a:r>
              <a:rPr lang="en-US" sz="1400" dirty="0" err="1" smtClean="0"/>
              <a:t>Corr</a:t>
            </a:r>
            <a:r>
              <a:rPr lang="en-US" sz="1400" dirty="0" smtClean="0"/>
              <a:t> (CC)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56157" y="3427193"/>
            <a:ext cx="4332504" cy="275721"/>
            <a:chOff x="681814" y="1955687"/>
            <a:chExt cx="4332504" cy="275721"/>
          </a:xfrm>
        </p:grpSpPr>
        <p:sp>
          <p:nvSpPr>
            <p:cNvPr id="18" name="TextBox 17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24152" y="3408145"/>
            <a:ext cx="4332504" cy="275721"/>
            <a:chOff x="681814" y="1955687"/>
            <a:chExt cx="4332504" cy="275721"/>
          </a:xfrm>
        </p:grpSpPr>
        <p:sp>
          <p:nvSpPr>
            <p:cNvPr id="22" name="TextBox 21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rcRect l="24223" t="56670" r="25878" b="26275"/>
          <a:stretch/>
        </p:blipFill>
        <p:spPr>
          <a:xfrm>
            <a:off x="996722" y="3810197"/>
            <a:ext cx="3913441" cy="8359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24384" t="56928" r="25555" b="26533"/>
          <a:stretch/>
        </p:blipFill>
        <p:spPr>
          <a:xfrm>
            <a:off x="996722" y="4661057"/>
            <a:ext cx="3913441" cy="8080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l="23900" t="56153" r="26201" b="26791"/>
          <a:stretch/>
        </p:blipFill>
        <p:spPr>
          <a:xfrm>
            <a:off x="976694" y="5502481"/>
            <a:ext cx="3913441" cy="83599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31675" y="3417582"/>
            <a:ext cx="2670005" cy="2932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37909" y="3486852"/>
            <a:ext cx="2670005" cy="30519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9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26" t="36102" r="14059" b="36075"/>
          <a:stretch/>
        </p:blipFill>
        <p:spPr>
          <a:xfrm>
            <a:off x="2672696" y="2489877"/>
            <a:ext cx="5794927" cy="1431080"/>
          </a:xfrm>
        </p:spPr>
      </p:pic>
      <p:sp>
        <p:nvSpPr>
          <p:cNvPr id="8" name="TextBox 7"/>
          <p:cNvSpPr txBox="1"/>
          <p:nvPr/>
        </p:nvSpPr>
        <p:spPr>
          <a:xfrm>
            <a:off x="444444" y="2754307"/>
            <a:ext cx="20010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Binned by </a:t>
            </a:r>
          </a:p>
          <a:p>
            <a:r>
              <a:rPr lang="en-US" sz="1400" dirty="0" smtClean="0"/>
              <a:t>chosen&gt;unchosen  value</a:t>
            </a:r>
          </a:p>
          <a:p>
            <a:r>
              <a:rPr lang="en-US" sz="1400" dirty="0" smtClean="0"/>
              <a:t>RTs z-scored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72696" y="587535"/>
            <a:ext cx="148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All trials</a:t>
            </a:r>
            <a:endParaRPr lang="en-US" sz="16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543773" y="569647"/>
            <a:ext cx="148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Chose max PL</a:t>
            </a:r>
            <a:endParaRPr lang="en-US" sz="16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313715" y="561055"/>
            <a:ext cx="148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Chose max PP</a:t>
            </a:r>
            <a:endParaRPr lang="en-US" sz="1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44444" y="1237473"/>
            <a:ext cx="20010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Binned by chosen&gt;unchosen  value</a:t>
            </a:r>
          </a:p>
          <a:p>
            <a:r>
              <a:rPr lang="en-US" sz="1400" i="1" dirty="0" smtClean="0"/>
              <a:t>RTs log-transformed</a:t>
            </a:r>
            <a:endParaRPr lang="en-US" sz="14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5954" t="7197" r="17770" b="68936"/>
          <a:stretch/>
        </p:blipFill>
        <p:spPr>
          <a:xfrm>
            <a:off x="2707746" y="950739"/>
            <a:ext cx="5254907" cy="11826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696" y="4155762"/>
            <a:ext cx="1602187" cy="12016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80925" y="3817208"/>
            <a:ext cx="148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N trials</a:t>
            </a:r>
            <a:endParaRPr lang="en-US" sz="160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293731" y="4155762"/>
            <a:ext cx="418331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Many empty cells (green on the RT plots)</a:t>
            </a:r>
          </a:p>
          <a:p>
            <a:r>
              <a:rPr lang="en-US" sz="1100" dirty="0" smtClean="0"/>
              <a:t>Note the following cells that are not technically empty, just very sparse:</a:t>
            </a:r>
          </a:p>
          <a:p>
            <a:r>
              <a:rPr lang="en-US" sz="1100" dirty="0" smtClean="0"/>
              <a:t>[-2,0] = 0.05</a:t>
            </a:r>
          </a:p>
          <a:p>
            <a:r>
              <a:rPr lang="en-US" sz="1100" dirty="0"/>
              <a:t>[-</a:t>
            </a:r>
            <a:r>
              <a:rPr lang="en-US" sz="1100" dirty="0" smtClean="0"/>
              <a:t>2,1] = 0.1</a:t>
            </a:r>
            <a:endParaRPr lang="en-US" sz="1100" dirty="0"/>
          </a:p>
          <a:p>
            <a:r>
              <a:rPr lang="en-US" sz="1100" dirty="0" smtClean="0"/>
              <a:t>[</a:t>
            </a:r>
            <a:r>
              <a:rPr lang="en-US" sz="1100" dirty="0"/>
              <a:t>-</a:t>
            </a:r>
            <a:r>
              <a:rPr lang="en-US" sz="1100" dirty="0" smtClean="0"/>
              <a:t>2,2] </a:t>
            </a:r>
            <a:r>
              <a:rPr lang="en-US" sz="1100" dirty="0"/>
              <a:t>= 0.1</a:t>
            </a:r>
          </a:p>
          <a:p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80938" y="4439870"/>
            <a:ext cx="200103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Binned by </a:t>
            </a:r>
          </a:p>
          <a:p>
            <a:r>
              <a:rPr lang="en-US" sz="1400" dirty="0" smtClean="0"/>
              <a:t>chosen&gt;unchosen  value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938" y="5617978"/>
            <a:ext cx="200103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Binned by </a:t>
            </a:r>
          </a:p>
          <a:p>
            <a:r>
              <a:rPr lang="en-US" sz="1400" dirty="0" smtClean="0"/>
              <a:t>conflict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752469" y="5617977"/>
            <a:ext cx="3596911" cy="1122427"/>
            <a:chOff x="1287761" y="1711707"/>
            <a:chExt cx="4530358" cy="138300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5"/>
            <a:srcRect l="10730" t="37120" r="39725" b="37184"/>
            <a:stretch/>
          </p:blipFill>
          <p:spPr>
            <a:xfrm>
              <a:off x="1287761" y="1711707"/>
              <a:ext cx="4530358" cy="1383002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1510383" y="1737773"/>
              <a:ext cx="1166534" cy="1151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12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1164</Words>
  <Application>Microsoft Macintosh PowerPoint</Application>
  <PresentationFormat>On-screen Show (4:3)</PresentationFormat>
  <Paragraphs>110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features to try and reproduce with the modelling </vt:lpstr>
      <vt:lpstr>Background/aims  i.e. what is interesting about this study?</vt:lpstr>
      <vt:lpstr>1A. [CC trials] PL &amp; PP scores have some predictive validity, but a simple sum is not fully predictive even where choice is un-conflicted * This headline needs work</vt:lpstr>
      <vt:lpstr>PowerPoint Presentation</vt:lpstr>
      <vt:lpstr>2. Even on IC trials, both PL &amp; PP are  taken into account   even though 1A would suggest PL is exclusively weighted</vt:lpstr>
      <vt:lpstr>3: Typical value integration may be overridden  on IC trials </vt:lpstr>
      <vt:lpstr>4: Caveat= PL &amp; PP scores are inherently correlated in CC trials, and some of the observed pattern emerges from a PL-exclusive strategy</vt:lpstr>
      <vt:lpstr>END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40</cp:revision>
  <cp:lastPrinted>2015-11-06T21:41:42Z</cp:lastPrinted>
  <dcterms:created xsi:type="dcterms:W3CDTF">2015-11-06T20:31:59Z</dcterms:created>
  <dcterms:modified xsi:type="dcterms:W3CDTF">2016-05-27T01:17:21Z</dcterms:modified>
</cp:coreProperties>
</file>