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0" autoAdjust="0"/>
  </p:normalViewPr>
  <p:slideViewPr>
    <p:cSldViewPr snapToGrid="0" snapToObjects="1">
      <p:cViewPr>
        <p:scale>
          <a:sx n="70" d="100"/>
          <a:sy n="70" d="100"/>
        </p:scale>
        <p:origin x="-1733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44DD-893B-4269-A085-68FA795C5255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8AAA5-1237-4240-AF37-CDC04157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1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Note: Figure 5c, </a:t>
            </a:r>
            <a:r>
              <a:rPr lang="en-GB" dirty="0" err="1" smtClean="0"/>
              <a:t>vBU</a:t>
            </a:r>
            <a:r>
              <a:rPr lang="en-GB" dirty="0" smtClean="0"/>
              <a:t> + vs – is presented. If we restrict this to the</a:t>
            </a:r>
            <a:r>
              <a:rPr lang="en-GB" baseline="0" dirty="0" smtClean="0"/>
              <a:t> experimental task only, nothing changes.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8AAA5-1237-4240-AF37-CDC04157EA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8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Task x Choice</a:t>
            </a:r>
            <a:r>
              <a:rPr lang="en-GB" baseline="0" dirty="0" smtClean="0"/>
              <a:t> 2x2 ANOVAs</a:t>
            </a:r>
          </a:p>
          <a:p>
            <a:r>
              <a:rPr lang="en-GB" u="sng" baseline="0" dirty="0" smtClean="0"/>
              <a:t>Left HPC:</a:t>
            </a:r>
          </a:p>
          <a:p>
            <a:r>
              <a:rPr lang="en-GB" baseline="0" dirty="0" smtClean="0"/>
              <a:t>ME Task: f(1,19)=5.45, p=.03</a:t>
            </a:r>
          </a:p>
          <a:p>
            <a:r>
              <a:rPr lang="en-GB" baseline="0" dirty="0" smtClean="0"/>
              <a:t>ME Choice: f(1,19)=23.42, p&lt;.001</a:t>
            </a:r>
          </a:p>
          <a:p>
            <a:r>
              <a:rPr lang="en-GB" baseline="0" dirty="0" err="1" smtClean="0"/>
              <a:t>TxC</a:t>
            </a:r>
            <a:r>
              <a:rPr lang="en-GB" baseline="0" dirty="0" smtClean="0"/>
              <a:t>: f(1,20)=2.09, p&gt;.1</a:t>
            </a:r>
          </a:p>
          <a:p>
            <a:endParaRPr lang="en-GB" u="sng" baseline="0" dirty="0" smtClean="0"/>
          </a:p>
          <a:p>
            <a:r>
              <a:rPr lang="en-GB" u="sng" baseline="0" dirty="0" smtClean="0"/>
              <a:t>Right HPC:</a:t>
            </a:r>
          </a:p>
          <a:p>
            <a:r>
              <a:rPr lang="en-GB" baseline="0" dirty="0" smtClean="0"/>
              <a:t>ME Task: f(1,19)= 3.63, p=.072</a:t>
            </a:r>
          </a:p>
          <a:p>
            <a:r>
              <a:rPr lang="en-GB" baseline="0" dirty="0" smtClean="0"/>
              <a:t>ME Choice: f(1,19)= 28.02, p&lt;.001</a:t>
            </a:r>
          </a:p>
          <a:p>
            <a:r>
              <a:rPr lang="en-GB" baseline="0" dirty="0" err="1" smtClean="0"/>
              <a:t>TxC</a:t>
            </a:r>
            <a:r>
              <a:rPr lang="en-GB" baseline="0" dirty="0" smtClean="0"/>
              <a:t>: f(1,19)=3.24, p.088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8AAA5-1237-4240-AF37-CDC04157EA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9E6-97C2-844D-8A9E-069F95F8FC5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6EF7-8ABE-1C46-A503-D9CBB051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837"/>
            <a:ext cx="7772400" cy="1470025"/>
          </a:xfrm>
        </p:spPr>
        <p:txBody>
          <a:bodyPr/>
          <a:lstStyle/>
          <a:p>
            <a:r>
              <a:rPr lang="en-US" dirty="0" smtClean="0"/>
              <a:t>Updates 9/4/15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3295650"/>
          </a:xfrm>
        </p:spPr>
        <p:txBody>
          <a:bodyPr>
            <a:noAutofit/>
          </a:bodyPr>
          <a:lstStyle/>
          <a:p>
            <a:pPr algn="l"/>
            <a:r>
              <a:rPr lang="en-US" sz="1800" u="sng" dirty="0" smtClean="0"/>
              <a:t>Three issues</a:t>
            </a:r>
            <a:endParaRPr lang="en-US" sz="1800" dirty="0" smtClean="0"/>
          </a:p>
          <a:p>
            <a:pPr marL="514350" indent="-514350" algn="l">
              <a:buAutoNum type="arabicPeriod"/>
            </a:pPr>
            <a:r>
              <a:rPr lang="en-US" sz="1800" dirty="0" smtClean="0"/>
              <a:t>HPC tracking of V(</a:t>
            </a:r>
            <a:r>
              <a:rPr lang="en-US" sz="1800" dirty="0" err="1" smtClean="0"/>
              <a:t>BestUnchosen</a:t>
            </a:r>
            <a:r>
              <a:rPr lang="en-US" sz="1800" dirty="0" smtClean="0"/>
              <a:t>): positive or negative?</a:t>
            </a:r>
          </a:p>
          <a:p>
            <a:pPr marL="514350" indent="-514350" algn="l">
              <a:buAutoNum type="arabicPeriod"/>
            </a:pPr>
            <a:r>
              <a:rPr lang="en-US" sz="1800" dirty="0" smtClean="0"/>
              <a:t>V(Best Unchosen) split into positive/negative, but negative V(BU)s are all </a:t>
            </a:r>
            <a:r>
              <a:rPr lang="en-US" sz="1800" i="1" dirty="0" smtClean="0"/>
              <a:t>rejected</a:t>
            </a:r>
          </a:p>
          <a:p>
            <a:pPr marL="514350" indent="-514350" algn="l">
              <a:buAutoNum type="arabicPeriod"/>
            </a:pPr>
            <a:r>
              <a:rPr lang="en-US" sz="1800" dirty="0" smtClean="0"/>
              <a:t>Choice model: what can be concluded about Choice after controlling for e.g. </a:t>
            </a:r>
            <a:r>
              <a:rPr lang="en-US" sz="1800" dirty="0" err="1" smtClean="0"/>
              <a:t>pLoss</a:t>
            </a:r>
            <a:r>
              <a:rPr lang="en-US" sz="1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38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Issue 1: HPC tracking of V(BU) is +/-?</a:t>
            </a:r>
            <a:endParaRPr lang="en-GB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59869" y="3077935"/>
            <a:ext cx="6403824" cy="3185885"/>
            <a:chOff x="538843" y="1894114"/>
            <a:chExt cx="6403824" cy="318588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56" t="30917" r="5113" b="20386"/>
            <a:stretch/>
          </p:blipFill>
          <p:spPr bwMode="auto">
            <a:xfrm>
              <a:off x="538843" y="2114550"/>
              <a:ext cx="6403824" cy="2965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2751365" y="1894114"/>
              <a:ext cx="3616778" cy="214720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2900" y="1597659"/>
            <a:ext cx="8441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Issue: </a:t>
            </a:r>
            <a:r>
              <a:rPr lang="en-GB" dirty="0" smtClean="0"/>
              <a:t>The issue was that the hippocampus shows </a:t>
            </a:r>
            <a:r>
              <a:rPr lang="en-GB" i="1" dirty="0" smtClean="0"/>
              <a:t>negative</a:t>
            </a:r>
            <a:r>
              <a:rPr lang="en-GB" dirty="0" smtClean="0"/>
              <a:t> tracking of V(Best Unchosen), but Figure 5c shows positive betas</a:t>
            </a: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Explanation: </a:t>
            </a:r>
            <a:r>
              <a:rPr lang="en-GB" dirty="0" smtClean="0">
                <a:sym typeface="Wingdings" panose="05000000000000000000" pitchFamily="2" charset="2"/>
              </a:rPr>
              <a:t>The betas in the original Fig 5c and Fig 5d relate to </a:t>
            </a:r>
            <a:r>
              <a:rPr lang="en-GB" i="1" dirty="0" smtClean="0">
                <a:sym typeface="Wingdings" panose="05000000000000000000" pitchFamily="2" charset="2"/>
              </a:rPr>
              <a:t>effect sizes</a:t>
            </a:r>
            <a:r>
              <a:rPr lang="en-GB" dirty="0" smtClean="0">
                <a:sym typeface="Wingdings" panose="05000000000000000000" pitchFamily="2" charset="2"/>
              </a:rPr>
              <a:t> (i.e. negative betas had been flipped)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69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412"/>
            <a:ext cx="8229600" cy="1143000"/>
          </a:xfrm>
        </p:spPr>
        <p:txBody>
          <a:bodyPr/>
          <a:lstStyle/>
          <a:p>
            <a:r>
              <a:rPr lang="en-GB" b="1" dirty="0" smtClean="0"/>
              <a:t>Solution to Issue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87" y="779303"/>
            <a:ext cx="8524875" cy="1894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It may be easier to understand if we keep things in terms of effect sizes (and flag this </a:t>
            </a:r>
            <a:r>
              <a:rPr lang="en-GB" sz="1600" u="sng" dirty="0" smtClean="0"/>
              <a:t>very clearly </a:t>
            </a:r>
            <a:r>
              <a:rPr lang="en-GB" sz="1600" dirty="0" smtClean="0"/>
              <a:t>in the manuscript/Figure). This may be particularly helpful for understanding Figure 5d (correlation between choice/anxiety and the difference in </a:t>
            </a:r>
            <a:r>
              <a:rPr lang="en-GB" sz="1600" dirty="0" err="1" smtClean="0"/>
              <a:t>vBU</a:t>
            </a:r>
            <a:r>
              <a:rPr lang="en-GB" sz="1600" dirty="0" smtClean="0"/>
              <a:t> +/- tracking.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Alternatively, presented in raw betas: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1653" y="2262114"/>
            <a:ext cx="4681728" cy="2159632"/>
            <a:chOff x="567152" y="3697829"/>
            <a:chExt cx="4681728" cy="2159632"/>
          </a:xfrm>
        </p:grpSpPr>
        <p:sp>
          <p:nvSpPr>
            <p:cNvPr id="19" name="TextBox 18"/>
            <p:cNvSpPr txBox="1"/>
            <p:nvPr/>
          </p:nvSpPr>
          <p:spPr>
            <a:xfrm>
              <a:off x="567152" y="3697829"/>
              <a:ext cx="2636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Left inferior anterior hippocampus</a:t>
              </a:r>
              <a:endParaRPr 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9149" y="3697829"/>
              <a:ext cx="2429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Right inferior anterior hippocampus</a:t>
              </a:r>
              <a:endParaRPr lang="en-US" sz="1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52" y="4221049"/>
              <a:ext cx="4284091" cy="163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506897" y="2971801"/>
            <a:ext cx="13231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Figure 5c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6897" y="5249990"/>
            <a:ext cx="13231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Figure 5d</a:t>
            </a:r>
            <a:endParaRPr lang="en-GB" b="1" dirty="0"/>
          </a:p>
        </p:txBody>
      </p:sp>
      <p:pic>
        <p:nvPicPr>
          <p:cNvPr id="32" name="Picture 31" descr="Screen Shot 2014-11-27 at 00.18.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7" t="62068" r="27691" b="28760"/>
          <a:stretch/>
        </p:blipFill>
        <p:spPr>
          <a:xfrm>
            <a:off x="6654497" y="2873805"/>
            <a:ext cx="2016050" cy="565324"/>
          </a:xfrm>
          <a:prstGeom prst="rect">
            <a:avLst/>
          </a:prstGeom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r="6237"/>
          <a:stretch/>
        </p:blipFill>
        <p:spPr bwMode="auto">
          <a:xfrm>
            <a:off x="2167535" y="4518470"/>
            <a:ext cx="6029408" cy="231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627"/>
            <a:ext cx="8229600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Issue 2: HPC tracking of V(BU) is +/-?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20798"/>
            <a:ext cx="8441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is a difference in HPC tracking of V(BU)+ versus V(BU)-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All trials with </a:t>
            </a:r>
            <a:r>
              <a:rPr lang="en-GB" i="1" dirty="0" smtClean="0"/>
              <a:t>negative</a:t>
            </a:r>
            <a:r>
              <a:rPr lang="en-GB" dirty="0" smtClean="0"/>
              <a:t> counterfactual value are trials in which subjects have </a:t>
            </a:r>
            <a:r>
              <a:rPr lang="en-GB" i="1" dirty="0" smtClean="0"/>
              <a:t>rejected </a:t>
            </a:r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r>
              <a:rPr lang="en-GB" dirty="0" smtClean="0"/>
              <a:t>Thus, the effects in Fig 5c and 5d, describing a difference in tracking of + vs – V(BU) could actually be a difference in tracking of V(BU) on Rejected vs Non-Rejected trials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6735" y="1914318"/>
            <a:ext cx="5752597" cy="1325880"/>
            <a:chOff x="3721607" y="1948508"/>
            <a:chExt cx="5752597" cy="13258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78" t="35164" r="5113" b="43063"/>
            <a:stretch/>
          </p:blipFill>
          <p:spPr bwMode="auto">
            <a:xfrm>
              <a:off x="5431535" y="1948508"/>
              <a:ext cx="4042669" cy="1325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21607" y="2303671"/>
              <a:ext cx="2181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Figure 5c (original)</a:t>
              </a:r>
              <a:endParaRPr lang="en-GB" sz="1400" b="1" dirty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5"/>
          <a:stretch/>
        </p:blipFill>
        <p:spPr bwMode="auto">
          <a:xfrm>
            <a:off x="882833" y="4002919"/>
            <a:ext cx="6932235" cy="154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9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914" y="1630599"/>
            <a:ext cx="85643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Further distribution of trials by V(BU) valence and Rejecting/Non-Reject choices</a:t>
            </a:r>
            <a:endParaRPr lang="en-US" b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01022" y="2848830"/>
            <a:ext cx="8733834" cy="2699617"/>
            <a:chOff x="410166" y="2182625"/>
            <a:chExt cx="8733834" cy="2699617"/>
          </a:xfrm>
        </p:grpSpPr>
        <p:grpSp>
          <p:nvGrpSpPr>
            <p:cNvPr id="10" name="Group 9"/>
            <p:cNvGrpSpPr/>
            <p:nvPr/>
          </p:nvGrpSpPr>
          <p:grpSpPr>
            <a:xfrm>
              <a:off x="410166" y="2692545"/>
              <a:ext cx="905385" cy="1729085"/>
              <a:chOff x="457200" y="2582785"/>
              <a:chExt cx="905385" cy="17290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57200" y="2582785"/>
                <a:ext cx="9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Exp</a:t>
                </a:r>
                <a:endParaRPr 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3942538"/>
                <a:ext cx="9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Control</a:t>
                </a:r>
                <a:endParaRPr lang="en-US" b="1" dirty="0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9944" t="5922" r="7244" b="41347"/>
            <a:stretch/>
          </p:blipFill>
          <p:spPr>
            <a:xfrm>
              <a:off x="1571685" y="2182625"/>
              <a:ext cx="7572315" cy="2699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7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744"/>
            <a:ext cx="9144000" cy="1378634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Are the observed effects re V(BU) +/- actually driven by differences in V(BU) on Rejected vs Non-Rejected trials?</a:t>
            </a:r>
            <a:endParaRPr lang="en-GB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168284" y="1561514"/>
            <a:ext cx="7714145" cy="2192209"/>
            <a:chOff x="1194327" y="1867758"/>
            <a:chExt cx="7714145" cy="2192209"/>
          </a:xfrm>
        </p:grpSpPr>
        <p:sp>
          <p:nvSpPr>
            <p:cNvPr id="5" name="TextBox 4"/>
            <p:cNvSpPr txBox="1"/>
            <p:nvPr/>
          </p:nvSpPr>
          <p:spPr>
            <a:xfrm>
              <a:off x="1687877" y="1867758"/>
              <a:ext cx="2636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Left inferior anterior hippocampus</a:t>
              </a:r>
              <a:endParaRPr lang="en-US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35274" y="1867758"/>
              <a:ext cx="2429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Right inferior anterior hippocampus</a:t>
              </a:r>
              <a:endParaRPr lang="en-US" sz="1400" b="1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327" y="2390978"/>
              <a:ext cx="7714145" cy="1668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r="36207"/>
          <a:stretch/>
        </p:blipFill>
        <p:spPr bwMode="auto">
          <a:xfrm>
            <a:off x="985404" y="3848340"/>
            <a:ext cx="7116405" cy="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6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380</Words>
  <Application>Microsoft Office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Updates 9/4/15</vt:lpstr>
      <vt:lpstr>Issue 1: HPC tracking of V(BU) is +/-?</vt:lpstr>
      <vt:lpstr>Solution to Issue 1</vt:lpstr>
      <vt:lpstr>Issue 2: HPC tracking of V(BU) is +/-?</vt:lpstr>
      <vt:lpstr>PowerPoint Presentation</vt:lpstr>
      <vt:lpstr>Are the observed effects re V(BU) +/- actually driven by differences in V(BU) on Rejected vs Non-Rejected trials?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27</cp:revision>
  <cp:lastPrinted>2015-04-09T13:40:15Z</cp:lastPrinted>
  <dcterms:created xsi:type="dcterms:W3CDTF">2015-04-08T21:28:23Z</dcterms:created>
  <dcterms:modified xsi:type="dcterms:W3CDTF">2015-04-09T14:25:19Z</dcterms:modified>
</cp:coreProperties>
</file>