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306" r:id="rId2"/>
    <p:sldId id="256" r:id="rId3"/>
    <p:sldId id="319" r:id="rId4"/>
    <p:sldId id="329" r:id="rId5"/>
    <p:sldId id="334" r:id="rId6"/>
    <p:sldId id="335" r:id="rId7"/>
    <p:sldId id="336" r:id="rId8"/>
    <p:sldId id="337" r:id="rId9"/>
    <p:sldId id="330" r:id="rId10"/>
    <p:sldId id="338" r:id="rId11"/>
    <p:sldId id="284" r:id="rId12"/>
    <p:sldId id="316" r:id="rId13"/>
    <p:sldId id="32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8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144" autoAdjust="0"/>
  </p:normalViewPr>
  <p:slideViewPr>
    <p:cSldViewPr snapToGrid="0">
      <p:cViewPr varScale="1">
        <p:scale>
          <a:sx n="79" d="100"/>
          <a:sy n="79" d="100"/>
        </p:scale>
        <p:origin x="1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8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0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36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23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81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5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1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4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4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2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7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0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5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C16189-7D29-404B-BEFD-9A46023C296E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253069-0B3A-4941-A189-09D3E8146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7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avascript? Why!. Understand why it is worthwhile to… | by Egon Fiedler |  Geek Cultur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03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239" y="993463"/>
            <a:ext cx="5806505" cy="711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DOM </a:t>
            </a:r>
            <a:r>
              <a:rPr lang="en-US" b="1" dirty="0" smtClean="0">
                <a:solidFill>
                  <a:srgbClr val="0282EB"/>
                </a:solidFill>
              </a:rPr>
              <a:t>Manipulation Benefits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9239" y="2537788"/>
            <a:ext cx="328276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Responsive User Interfaces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19072" y="2940073"/>
            <a:ext cx="90098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Update content based on user actions, creating dynamic and engaging experiences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289239" y="3574108"/>
            <a:ext cx="328276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Efficient Updates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06880" y="3995845"/>
            <a:ext cx="998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Modify specific parts of a webpage without reloading the entire page, improving performance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289239" y="4654213"/>
            <a:ext cx="328276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Interactive Forms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6880" y="5075950"/>
            <a:ext cx="9985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/>
              <a:t>Validate form inputs, display feedback, and submit data asynchronously without page refresh</a:t>
            </a:r>
            <a:endParaRPr lang="en-US" sz="2000" dirty="0"/>
          </a:p>
        </p:txBody>
      </p:sp>
      <p:sp>
        <p:nvSpPr>
          <p:cNvPr id="6" name="AutoShape 2" descr="DOM manipulation in JavaScript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179" y="160338"/>
            <a:ext cx="5115941" cy="265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8" grpId="0" animBg="1"/>
      <p:bldP spid="9" grpId="0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6655" y="81114"/>
            <a:ext cx="4219575" cy="313372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87713" y="3482663"/>
            <a:ext cx="52641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is the Document Object Model (DOM)?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7713" y="4104144"/>
            <a:ext cx="4237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What are the features </a:t>
            </a:r>
            <a:r>
              <a:rPr lang="en-US" sz="2000" dirty="0"/>
              <a:t>of the DOM?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7713" y="4721684"/>
            <a:ext cx="5286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How we can access different DOM elements?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64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98" y="875855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27846" y="3073216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Task 1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7846" y="3516519"/>
            <a:ext cx="55606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Create </a:t>
            </a:r>
            <a:r>
              <a:rPr lang="en-US" sz="2000" dirty="0" smtClean="0"/>
              <a:t>a simple HTML file and create its DOM 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80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238941" y="774058"/>
            <a:ext cx="2540877" cy="49876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 smtClean="0">
                <a:solidFill>
                  <a:srgbClr val="0282EB"/>
                </a:solidFill>
              </a:rPr>
              <a:t>About today…</a:t>
            </a:r>
            <a:endParaRPr lang="en-US" sz="2800" dirty="0">
              <a:solidFill>
                <a:srgbClr val="0282EB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103144" y="3113512"/>
            <a:ext cx="2456408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Tree Structure</a:t>
            </a:r>
            <a:endParaRPr lang="en-US" sz="2400" b="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3144" y="2630024"/>
            <a:ext cx="1676673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Intro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95534" y="1758268"/>
            <a:ext cx="5265970" cy="386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 smtClean="0">
                <a:latin typeface="Bradley Hand ITC" panose="03070402050302030203" pitchFamily="66" charset="0"/>
              </a:rPr>
              <a:t>Document Object Model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103144" y="3626325"/>
            <a:ext cx="1590776" cy="4156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US" sz="2400" b="0" dirty="0" smtClean="0"/>
              <a:t>Benefits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21796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Picture 73" descr="What is the DOM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7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2843849" cy="711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Intro </a:t>
            </a:r>
            <a:r>
              <a:rPr lang="en-US" sz="3600" b="1" dirty="0">
                <a:solidFill>
                  <a:srgbClr val="0282EB"/>
                </a:solidFill>
              </a:rPr>
              <a:t>to </a:t>
            </a:r>
            <a:r>
              <a:rPr lang="en-US" sz="3600" b="1" dirty="0" smtClean="0">
                <a:solidFill>
                  <a:srgbClr val="0282EB"/>
                </a:solidFill>
              </a:rPr>
              <a:t>DOM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84311" y="1696293"/>
            <a:ext cx="141128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smtClean="0"/>
              <a:t>Definition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484311" y="2256600"/>
            <a:ext cx="96713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Programming </a:t>
            </a:r>
            <a:r>
              <a:rPr lang="en-US" sz="2000" dirty="0"/>
              <a:t>interface that represents the structure of documents as a tree of objects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84311" y="2755947"/>
            <a:ext cx="857408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Allows </a:t>
            </a:r>
            <a:r>
              <a:rPr lang="en-US" sz="2000" dirty="0"/>
              <a:t>scripts (like JavaScript) to dynamically access and modify </a:t>
            </a:r>
            <a:r>
              <a:rPr lang="en-US" sz="2000" dirty="0" smtClean="0"/>
              <a:t>document :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967451" y="3341163"/>
            <a:ext cx="13975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content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987230" y="3742347"/>
            <a:ext cx="159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structure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987230" y="4180107"/>
            <a:ext cx="1194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sz="2000" dirty="0" smtClean="0"/>
              <a:t>style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580" y="3341163"/>
            <a:ext cx="6059214" cy="34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2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1895" y="779023"/>
            <a:ext cx="5282249" cy="711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282EB"/>
                </a:solidFill>
              </a:rPr>
              <a:t>is </a:t>
            </a:r>
            <a:r>
              <a:rPr lang="en-US" b="1" dirty="0">
                <a:solidFill>
                  <a:srgbClr val="0282EB"/>
                </a:solidFill>
              </a:rPr>
              <a:t>DOM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62391" y="1996686"/>
            <a:ext cx="2100137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Accessibility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557524" y="1996686"/>
            <a:ext cx="796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Allows scripts to access and manipulate elements on a webpage</a:t>
            </a:r>
            <a:r>
              <a:rPr lang="en-US" sz="2000" dirty="0" smtClean="0"/>
              <a:t>, enabling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62390" y="3134955"/>
            <a:ext cx="2100138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Interactivity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362390" y="4313965"/>
            <a:ext cx="2100138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Dynamic Updates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1299873" y="2433119"/>
            <a:ext cx="3770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dynamic </a:t>
            </a:r>
            <a:r>
              <a:rPr lang="en-US" sz="2000" dirty="0"/>
              <a:t>content and interactivity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57524" y="3134955"/>
            <a:ext cx="8305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Enables users to interact with web pages, such as clicking buttons, </a:t>
            </a:r>
            <a:r>
              <a:rPr lang="en-US" sz="2000" dirty="0" smtClean="0"/>
              <a:t>submitting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1277046" y="3573597"/>
            <a:ext cx="65618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forms</a:t>
            </a:r>
            <a:r>
              <a:rPr lang="en-US" sz="2000" dirty="0"/>
              <a:t>, or updating content without reloading the entire page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57524" y="4313965"/>
            <a:ext cx="8305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Supports real-time updates, animations, and changes to the appearance </a:t>
            </a:r>
            <a:r>
              <a:rPr lang="en-US" sz="2000" dirty="0" smtClean="0"/>
              <a:t>of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1362390" y="4752607"/>
            <a:ext cx="13442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web </a:t>
            </a:r>
            <a:r>
              <a:rPr lang="en-US" sz="2000" dirty="0"/>
              <a:t>pages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492" y="447303"/>
            <a:ext cx="2783839" cy="115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5116" y="858534"/>
            <a:ext cx="3404681" cy="7112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does DOM work?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2663" y="1996686"/>
            <a:ext cx="2295209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Parsing HTML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533140" y="1996686"/>
            <a:ext cx="79639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Browser parses HTML and creates a DOM tree, representing the </a:t>
            </a:r>
            <a:r>
              <a:rPr lang="en-US" sz="2000" dirty="0" smtClean="0"/>
              <a:t>structure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252662" y="3183723"/>
            <a:ext cx="229521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DOM Elements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252662" y="4362733"/>
            <a:ext cx="22952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Accessing Elements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520948" y="3183723"/>
            <a:ext cx="8305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Each HTML element becomes a node in the DOM tree, forming a </a:t>
            </a:r>
            <a:r>
              <a:rPr lang="en-US" sz="2000" dirty="0" smtClean="0"/>
              <a:t>hierarchical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520948" y="4362733"/>
            <a:ext cx="83052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JavaScript can access DOM elements using methods like </a:t>
            </a:r>
            <a:r>
              <a:rPr lang="en-US" sz="2000" dirty="0" err="1"/>
              <a:t>getElementById</a:t>
            </a:r>
            <a:r>
              <a:rPr lang="en-US" sz="2000" dirty="0"/>
              <a:t>,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2662" y="2396796"/>
            <a:ext cx="31852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and </a:t>
            </a:r>
            <a:r>
              <a:rPr lang="en-US" sz="2000" dirty="0"/>
              <a:t>content of the webpage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52662" y="3592770"/>
            <a:ext cx="5294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structure </a:t>
            </a:r>
            <a:r>
              <a:rPr lang="en-US" sz="2000" dirty="0"/>
              <a:t>based on the HTML document's layout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3777" y="4771780"/>
            <a:ext cx="51070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getElementsByClassName</a:t>
            </a:r>
            <a:r>
              <a:rPr lang="en-US" sz="2000" dirty="0"/>
              <a:t>, </a:t>
            </a:r>
            <a:r>
              <a:rPr lang="en-US" sz="2000" dirty="0" err="1"/>
              <a:t>querySelector</a:t>
            </a:r>
            <a:r>
              <a:rPr lang="en-US" sz="2000" dirty="0"/>
              <a:t>, etc.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434" y="330173"/>
            <a:ext cx="2539682" cy="1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  <p:bldP spid="17" grpId="0"/>
      <p:bldP spid="19" grpId="0"/>
      <p:bldP spid="12" grpId="0"/>
      <p:bldP spid="13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1159" y="2210740"/>
            <a:ext cx="4136201" cy="711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282EB"/>
                </a:solidFill>
              </a:rPr>
              <a:t>DOM Tree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536" y="3532878"/>
            <a:ext cx="139300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Elements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145536" y="3560333"/>
            <a:ext cx="87416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Represented as nodes in the DOM tree, with parent-child </a:t>
            </a:r>
            <a:r>
              <a:rPr lang="en-US" sz="2000" dirty="0" smtClean="0"/>
              <a:t>relationships based on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52535" y="4719915"/>
            <a:ext cx="1393002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Attributes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752535" y="5630701"/>
            <a:ext cx="139300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Text Nodes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145536" y="4730463"/>
            <a:ext cx="8534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Additional information about elements, such as IDs, classes, and </a:t>
            </a:r>
            <a:r>
              <a:rPr lang="en-US" sz="2000" dirty="0" smtClean="0"/>
              <a:t>data attributes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145537" y="5630701"/>
            <a:ext cx="7461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Contain textual content within elements, like paragraphs or headings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52535" y="3932988"/>
            <a:ext cx="19416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HTML </a:t>
            </a:r>
            <a:r>
              <a:rPr lang="en-US" sz="2000" dirty="0"/>
              <a:t>hierarchy</a:t>
            </a:r>
          </a:p>
        </p:txBody>
      </p:sp>
      <p:pic>
        <p:nvPicPr>
          <p:cNvPr id="4098" name="Picture 2" descr="Getting Down with C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226" y="134956"/>
            <a:ext cx="6391774" cy="3169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2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  <p:bldP spid="17" grpId="0"/>
      <p:bldP spid="1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927" y="735508"/>
            <a:ext cx="4136201" cy="711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282EB"/>
                </a:solidFill>
              </a:rPr>
              <a:t>Key DOM Concepts</a:t>
            </a:r>
            <a:endParaRPr lang="en-US" sz="3600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74584" y="2142990"/>
            <a:ext cx="166122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Node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3035807" y="2168440"/>
            <a:ext cx="50718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Every element, attribute, and text in the </a:t>
            </a:r>
            <a:r>
              <a:rPr lang="en-US" sz="2000" dirty="0" smtClean="0"/>
              <a:t>DOM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74583" y="3167296"/>
            <a:ext cx="166122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Parent Node</a:t>
            </a:r>
            <a:endParaRPr lang="en-US" sz="2000" b="1" dirty="0"/>
          </a:p>
        </p:txBody>
      </p:sp>
      <p:sp>
        <p:nvSpPr>
          <p:cNvPr id="15" name="Rectangle 14"/>
          <p:cNvSpPr/>
          <p:nvPr/>
        </p:nvSpPr>
        <p:spPr>
          <a:xfrm>
            <a:off x="1374582" y="3855874"/>
            <a:ext cx="166122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Child Node</a:t>
            </a:r>
            <a:endParaRPr lang="en-US" sz="2000" b="1" dirty="0"/>
          </a:p>
        </p:txBody>
      </p:sp>
      <p:sp>
        <p:nvSpPr>
          <p:cNvPr id="17" name="Rectangle 16"/>
          <p:cNvSpPr/>
          <p:nvPr/>
        </p:nvSpPr>
        <p:spPr>
          <a:xfrm>
            <a:off x="3035809" y="3167296"/>
            <a:ext cx="2926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Element </a:t>
            </a:r>
            <a:r>
              <a:rPr lang="en-US" sz="2000" dirty="0"/>
              <a:t>have </a:t>
            </a:r>
            <a:r>
              <a:rPr lang="en-US" sz="2000" dirty="0" smtClean="0"/>
              <a:t>child node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035807" y="4544452"/>
            <a:ext cx="84612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Moving between nodes using methods like </a:t>
            </a:r>
            <a:r>
              <a:rPr lang="en-US" sz="2000" dirty="0" err="1"/>
              <a:t>parentNode</a:t>
            </a:r>
            <a:r>
              <a:rPr lang="en-US" sz="2000" dirty="0"/>
              <a:t>, </a:t>
            </a:r>
            <a:r>
              <a:rPr lang="en-US" sz="2000" dirty="0" err="1"/>
              <a:t>childNodes</a:t>
            </a:r>
            <a:r>
              <a:rPr lang="en-US" sz="2000" dirty="0"/>
              <a:t>, </a:t>
            </a:r>
            <a:r>
              <a:rPr lang="en-US" sz="2000" dirty="0" err="1"/>
              <a:t>firstChild</a:t>
            </a:r>
            <a:r>
              <a:rPr lang="en-US" sz="2000" dirty="0"/>
              <a:t>,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74583" y="4544452"/>
            <a:ext cx="166122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Traversing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3035808" y="3855874"/>
            <a:ext cx="31211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Element </a:t>
            </a:r>
            <a:r>
              <a:rPr lang="en-US" sz="2000" dirty="0"/>
              <a:t>have </a:t>
            </a:r>
            <a:r>
              <a:rPr lang="en-US" sz="2000" dirty="0" smtClean="0"/>
              <a:t>parent node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313622" y="4963548"/>
            <a:ext cx="1722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lastChild</a:t>
            </a:r>
            <a:r>
              <a:rPr lang="en-US" sz="2000" dirty="0"/>
              <a:t>, etc.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44" y="358273"/>
            <a:ext cx="3361237" cy="33683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374584" y="2508656"/>
            <a:ext cx="1661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tree </a:t>
            </a:r>
            <a:r>
              <a:rPr lang="en-US" sz="2000" dirty="0"/>
              <a:t>is a node</a:t>
            </a:r>
          </a:p>
        </p:txBody>
      </p:sp>
    </p:spTree>
    <p:extLst>
      <p:ext uri="{BB962C8B-B14F-4D97-AF65-F5344CB8AC3E}">
        <p14:creationId xmlns:p14="http://schemas.microsoft.com/office/powerpoint/2010/main" val="211338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4" grpId="0" animBg="1"/>
      <p:bldP spid="15" grpId="0" animBg="1"/>
      <p:bldP spid="17" grpId="0"/>
      <p:bldP spid="19" grpId="0"/>
      <p:bldP spid="11" grpId="0" animBg="1"/>
      <p:bldP spid="13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3079" y="1432375"/>
            <a:ext cx="4197161" cy="711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282EB"/>
                </a:solidFill>
              </a:rPr>
              <a:t>DOM </a:t>
            </a:r>
            <a:r>
              <a:rPr lang="en-US" b="1" dirty="0" smtClean="0">
                <a:solidFill>
                  <a:srgbClr val="0282EB"/>
                </a:solidFill>
              </a:rPr>
              <a:t>Manipulation</a:t>
            </a:r>
            <a:br>
              <a:rPr lang="en-US" b="1" dirty="0" smtClean="0">
                <a:solidFill>
                  <a:srgbClr val="0282EB"/>
                </a:solidFill>
              </a:rPr>
            </a:br>
            <a:r>
              <a:rPr lang="en-US" b="1" dirty="0" smtClean="0">
                <a:solidFill>
                  <a:srgbClr val="0282EB"/>
                </a:solidFill>
              </a:rPr>
              <a:t>Basics</a:t>
            </a:r>
            <a:endParaRPr lang="en-US" b="1" dirty="0">
              <a:solidFill>
                <a:srgbClr val="0282EB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33079" y="3386574"/>
            <a:ext cx="3282761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Changing Content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2096" y="3788859"/>
            <a:ext cx="81320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Updating text, attributes, and HTML structure dynamically using JavaScript</a:t>
            </a:r>
          </a:p>
        </p:txBody>
      </p:sp>
      <p:sp>
        <p:nvSpPr>
          <p:cNvPr id="8" name="Rectangle 7"/>
          <p:cNvSpPr/>
          <p:nvPr/>
        </p:nvSpPr>
        <p:spPr>
          <a:xfrm>
            <a:off x="1533079" y="4349742"/>
            <a:ext cx="328276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Adding/Removing </a:t>
            </a:r>
            <a:r>
              <a:rPr lang="en-US" sz="2000" dirty="0">
                <a:solidFill>
                  <a:schemeClr val="tx1"/>
                </a:solidFill>
              </a:rPr>
              <a:t>Elements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06752" y="4771479"/>
            <a:ext cx="9095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Creating new elements, appending them to the DOM, or removing existing elements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3079" y="5429847"/>
            <a:ext cx="3282761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Style Manipulation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06752" y="5851584"/>
            <a:ext cx="71567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0282EB"/>
              </a:buClr>
              <a:buSzPct val="85000"/>
            </a:pPr>
            <a:r>
              <a:rPr lang="en-US" sz="2000" dirty="0"/>
              <a:t>Modifying CSS styles of elements to change appearance or layout</a:t>
            </a:r>
          </a:p>
        </p:txBody>
      </p:sp>
      <p:sp>
        <p:nvSpPr>
          <p:cNvPr id="6" name="AutoShape 2" descr="DOM manipulation in JavaScript - Scaler Top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722" y="690238"/>
            <a:ext cx="6290278" cy="251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  <p:bldP spid="8" grpId="0" animBg="1"/>
      <p:bldP spid="9" grpId="0"/>
      <p:bldP spid="12" grpId="0" animBg="1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1028</TotalTime>
  <Words>394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Intro to DOM</vt:lpstr>
      <vt:lpstr>is DOM Important?</vt:lpstr>
      <vt:lpstr>does DOM work?</vt:lpstr>
      <vt:lpstr>DOM Tree Structure</vt:lpstr>
      <vt:lpstr>Key DOM Concepts</vt:lpstr>
      <vt:lpstr>DOM Manipulation Basics</vt:lpstr>
      <vt:lpstr>DOM Manipulation Benefits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JavaScript, Alerts, and Data Types</dc:title>
  <dc:creator>Muhammad Ahmed Saeed</dc:creator>
  <cp:lastModifiedBy>Muhammad Ahmed Saeed</cp:lastModifiedBy>
  <cp:revision>978</cp:revision>
  <dcterms:created xsi:type="dcterms:W3CDTF">2024-06-04T12:12:11Z</dcterms:created>
  <dcterms:modified xsi:type="dcterms:W3CDTF">2024-08-17T05:55:45Z</dcterms:modified>
</cp:coreProperties>
</file>